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  <p:sldMasterId id="2147483655" r:id="rId2"/>
  </p:sldMasterIdLst>
  <p:notesMasterIdLst>
    <p:notesMasterId r:id="rId22"/>
  </p:notesMasterIdLst>
  <p:sldIdLst>
    <p:sldId id="256" r:id="rId3"/>
    <p:sldId id="258" r:id="rId4"/>
    <p:sldId id="259" r:id="rId5"/>
    <p:sldId id="300" r:id="rId6"/>
    <p:sldId id="302" r:id="rId7"/>
    <p:sldId id="296" r:id="rId8"/>
    <p:sldId id="301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279" r:id="rId21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153" autoAdjust="0"/>
  </p:normalViewPr>
  <p:slideViewPr>
    <p:cSldViewPr>
      <p:cViewPr varScale="1">
        <p:scale>
          <a:sx n="69" d="100"/>
          <a:sy n="69" d="100"/>
        </p:scale>
        <p:origin x="1858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118106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 powstawania </a:t>
            </a:r>
            <a:r>
              <a:rPr lang="pl-PL" sz="11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książki teleadresowej </a:t>
            </a:r>
            <a:r>
              <a:rPr lang="pl-PL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kolegów/koleżanek ze szkoły. W module SQL pokażemy jak zaprojektować bazę danych, na PHP i </a:t>
            </a:r>
            <a:r>
              <a:rPr lang="pl-PL" sz="11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JavaScript</a:t>
            </a:r>
            <a:r>
              <a:rPr lang="pl-PL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jak stworzyć stronę WWW do dodawania kolegów i koleżanek z klasy do takiej książki, a w module JAVA pokażemy, jak zaprogramować prostą aplikację na telefony z systemem operacyjnym Android do przeszukiwania danych o uczniach z różnych klas.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583153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Widok klasy z uczniami </a:t>
            </a:r>
            <a:r>
              <a:rPr lang="pl-PL" smtClean="0"/>
              <a:t>– formularz </a:t>
            </a:r>
            <a:r>
              <a:rPr lang="pl-PL" dirty="0" smtClean="0"/>
              <a:t>do wyboru klasy, którą chcemy wyświetlić.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2264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Widok klasy z uczniami – po wybraniu klasy, widać informację</a:t>
            </a:r>
            <a:r>
              <a:rPr lang="pl-PL" baseline="0" dirty="0" smtClean="0"/>
              <a:t> o klasie, zdjęcie wychowawcy oraz listę uczniów w klasie.</a:t>
            </a:r>
          </a:p>
          <a:p>
            <a:r>
              <a:rPr lang="pl-PL" baseline="0" dirty="0" smtClean="0"/>
              <a:t>Podobnie jak dla nauczyciela, dla konkretnych uczniów mamy dostępne opcje – edycję, dodanie zdjęcia, usunięcie oraz podgląd konkretnego ucznia.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2264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Widok klasy z uczniami – po kliknięciu</a:t>
            </a:r>
            <a:r>
              <a:rPr lang="pl-PL" baseline="0" dirty="0" smtClean="0"/>
              <a:t> na „Szczegóły” dla konkretnego ucznia uruchamiamy podgląd pojedynczego ucznia.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2264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Widok klasy z uczniami – edycja i</a:t>
            </a:r>
            <a:r>
              <a:rPr lang="pl-PL" baseline="0" dirty="0" smtClean="0"/>
              <a:t> dodawanie.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2264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2264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2264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2264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2264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2264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mtClean="0"/>
              <a:t>Tabela</a:t>
            </a:r>
            <a:r>
              <a:rPr lang="pl-PL" baseline="0" smtClean="0"/>
              <a:t> podsumowująca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89187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Założenia projektu.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48218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Struktura projektu.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24776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Struktura projektu.</a:t>
            </a:r>
          </a:p>
          <a:p>
            <a:r>
              <a:rPr lang="pl-PL" dirty="0" smtClean="0"/>
              <a:t>API – implementacja</a:t>
            </a:r>
            <a:r>
              <a:rPr lang="pl-PL" baseline="0" dirty="0" smtClean="0"/>
              <a:t> REST API dla androida, wykorzystuje SLIM framework</a:t>
            </a:r>
          </a:p>
          <a:p>
            <a:endParaRPr lang="pl-PL" baseline="0" dirty="0" smtClean="0"/>
          </a:p>
          <a:p>
            <a:r>
              <a:rPr lang="pl-PL" baseline="0" dirty="0" smtClean="0"/>
              <a:t>Wielojęzykowość aktualnie nie jest uruchomiona, ale stanowić może zalążek dla dalszego rozwoju aplikacji i dodatkowych zadań dla ucznia.  Plik index.php zawiera zakomentowane fragmenty kodu odpowiedzialne za sterowanie wielojęzykowością – wyświetlanie odpowiednich flag, załączanie odpowiednich plików językowych w zależności do wcześniejszego wyboru, przykładowe wyświetlenie zawartości pliku językowego (np menu) w zależności od wybranego języka. Aktualnie domyślnie dołączony jest polski plik językowy.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247760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CRUD - </a:t>
            </a:r>
            <a:r>
              <a:rPr lang="en-US" dirty="0" smtClean="0"/>
              <a:t>Create, read, update and delete</a:t>
            </a:r>
            <a:endParaRPr lang="pl-PL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 smtClean="0"/>
              <a:t>Slim - </a:t>
            </a:r>
            <a:r>
              <a:rPr lang="pl-PL" altLang="pl-PL" dirty="0" smtClean="0"/>
              <a:t>(http://www.slimframework.com/) jest przykładem frameworka, przy pomocy którego w szybki i prosty sposób będziemy mogli tworzyć własne API (np REST API dla aplikacji na Androidzie – Lekcja 11 Java)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24776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Podstawowe</a:t>
            </a:r>
            <a:r>
              <a:rPr lang="pl-PL" baseline="0" dirty="0" smtClean="0"/>
              <a:t> komendy związane z transakcjami.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2264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 podstawowym widoku klas wylistowana jest lista wszystkich klas w szkole. Wyświetlane</a:t>
            </a:r>
            <a:r>
              <a:rPr lang="pl-PL" baseline="0" dirty="0" smtClean="0"/>
              <a:t> jest ich:</a:t>
            </a:r>
          </a:p>
          <a:p>
            <a:pPr marL="171450" indent="-171450">
              <a:buFontTx/>
              <a:buChar char="-"/>
            </a:pPr>
            <a:r>
              <a:rPr lang="pl-PL" baseline="0" dirty="0" smtClean="0"/>
              <a:t>Id w bazie</a:t>
            </a:r>
          </a:p>
          <a:p>
            <a:pPr marL="171450" indent="-171450">
              <a:buFontTx/>
              <a:buChar char="-"/>
            </a:pPr>
            <a:r>
              <a:rPr lang="pl-PL" baseline="0" dirty="0" smtClean="0"/>
              <a:t>Nazwa klasy</a:t>
            </a:r>
          </a:p>
          <a:p>
            <a:pPr marL="171450" indent="-171450">
              <a:buFontTx/>
              <a:buChar char="-"/>
            </a:pPr>
            <a:r>
              <a:rPr lang="pl-PL" baseline="0" dirty="0" smtClean="0"/>
              <a:t>Wychowawca</a:t>
            </a:r>
          </a:p>
          <a:p>
            <a:pPr marL="171450" indent="-171450">
              <a:buFontTx/>
              <a:buChar char="-"/>
            </a:pPr>
            <a:r>
              <a:rPr lang="pl-PL" baseline="0" dirty="0" smtClean="0"/>
              <a:t>Przycisk do bezpośredniej edycji danej klasy</a:t>
            </a:r>
          </a:p>
          <a:p>
            <a:pPr marL="171450" indent="-171450">
              <a:buFontTx/>
              <a:buChar char="-"/>
            </a:pPr>
            <a:r>
              <a:rPr lang="pl-PL" baseline="0" dirty="0" smtClean="0"/>
              <a:t>Przycisk umożliwiający dodanie zdjęcia nauczyciela, oraz w nawiasie informacja czy zdjęcie już jest dodane (1) czy nie (0)</a:t>
            </a:r>
          </a:p>
          <a:p>
            <a:pPr marL="171450" indent="-171450">
              <a:buFontTx/>
              <a:buChar char="-"/>
            </a:pPr>
            <a:r>
              <a:rPr lang="pl-PL" baseline="0" dirty="0" smtClean="0"/>
              <a:t>Przycisk umożliwiający skasowanie klasy – jest to możliwe gdy w klasie nie ma żadnych uczniów</a:t>
            </a:r>
          </a:p>
          <a:p>
            <a:pPr marL="171450" indent="-171450">
              <a:buFontTx/>
              <a:buChar char="-"/>
            </a:pPr>
            <a:endParaRPr lang="pl-PL" baseline="0" dirty="0" smtClean="0"/>
          </a:p>
          <a:p>
            <a:pPr marL="0" indent="0">
              <a:buFontTx/>
              <a:buNone/>
            </a:pPr>
            <a:r>
              <a:rPr lang="pl-PL" baseline="0" dirty="0" smtClean="0"/>
              <a:t>Poniżej znajduje się formularz umożliwiający dodanie nowej klasy.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2264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Formularz</a:t>
            </a:r>
            <a:r>
              <a:rPr lang="pl-PL" baseline="0" dirty="0" smtClean="0"/>
              <a:t> do edycji klasy, widoczny po wciśnięciu przycisku edycji klasy (symbol ołówka na kartce)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2264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Obsługa błędów – zabezpieczenie</a:t>
            </a:r>
            <a:r>
              <a:rPr lang="pl-PL" baseline="0" dirty="0" smtClean="0"/>
              <a:t> uniemożliwiające zmianę nazwy klasy, na klasę która już istnieje.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226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3182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40136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7359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2865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29928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87000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7709776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localhost/rejestr/api/person/1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localhost/rejestr/upload/uczen3.jpg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3608" y="1340768"/>
            <a:ext cx="7772400" cy="154647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eaLnBrk="1"/>
            <a:r>
              <a:rPr lang="pl-PL" altLang="pl-PL" dirty="0">
                <a:solidFill>
                  <a:srgbClr val="000000"/>
                </a:solidFill>
              </a:rPr>
              <a:t>PHP: Hypertext Preprocessor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039106" y="2755274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i="1" dirty="0"/>
              <a:t>Lekcja </a:t>
            </a:r>
            <a:r>
              <a:rPr lang="pl-PL" i="1" dirty="0" smtClean="0"/>
              <a:t>11:</a:t>
            </a:r>
          </a:p>
          <a:p>
            <a:r>
              <a:rPr lang="pl-PL" dirty="0" smtClean="0"/>
              <a:t>Interdyscyplinarny projekt:</a:t>
            </a:r>
          </a:p>
          <a:p>
            <a:r>
              <a:rPr lang="pl-PL" dirty="0" smtClean="0"/>
              <a:t>Książka teleadresowa kolegów/koleżanek ze szkoły</a:t>
            </a:r>
            <a:endParaRPr lang="pl" dirty="0"/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81328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PHP Hypertext preprocessor</a:t>
            </a:r>
            <a:r>
              <a:rPr lang="pl-PL" i="1" dirty="0" smtClean="0"/>
              <a:t> </a:t>
            </a:r>
            <a:r>
              <a:rPr lang="pl-PL" dirty="0" smtClean="0"/>
              <a:t>Lekcja 11</a:t>
            </a:r>
            <a:endParaRPr lang="pl-PL" dirty="0"/>
          </a:p>
        </p:txBody>
      </p:sp>
      <p:pic>
        <p:nvPicPr>
          <p:cNvPr id="5" name="Obraz 4" descr="PO KL_z podpisem_kolo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637" y="4715941"/>
            <a:ext cx="5753100" cy="10858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pole tekstowe 5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42968" y="1277888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pl-PL" sz="3200" b="0" kern="1200" dirty="0" smtClean="0">
                <a:solidFill>
                  <a:schemeClr val="tx1"/>
                </a:solidFill>
              </a:rPr>
              <a:t>Propozycja wykonania – widok klasy z uczniami</a:t>
            </a:r>
            <a:endParaRPr lang="pl" sz="32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492896"/>
            <a:ext cx="569595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ole tekstowe 5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2388558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072053"/>
            <a:ext cx="5724525" cy="3805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42968" y="1205880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pl-PL" sz="3200" b="0" kern="1200" dirty="0" smtClean="0">
                <a:solidFill>
                  <a:schemeClr val="tx1"/>
                </a:solidFill>
              </a:rPr>
              <a:t>Propozycja wykonania – widok klasy z uczniami</a:t>
            </a:r>
            <a:endParaRPr lang="pl" sz="32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sp>
        <p:nvSpPr>
          <p:cNvPr id="6" name="pole tekstowe 5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4189260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42968" y="105273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pl-PL" sz="3200" b="0" kern="1200" dirty="0" smtClean="0">
                <a:solidFill>
                  <a:schemeClr val="tx1"/>
                </a:solidFill>
              </a:rPr>
              <a:t>Propozycja wykonania – uczeń</a:t>
            </a:r>
            <a:endParaRPr lang="pl" sz="32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366" y="2132855"/>
            <a:ext cx="5657850" cy="3672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ole tekstowe 5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5506274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42968" y="1277888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pl-PL" sz="3200" b="0" kern="1200" dirty="0" smtClean="0">
                <a:solidFill>
                  <a:schemeClr val="tx1"/>
                </a:solidFill>
              </a:rPr>
              <a:t>Propozycja wykonania – edycja i dodawanie ucznia</a:t>
            </a:r>
            <a:endParaRPr lang="pl" sz="32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924944"/>
            <a:ext cx="273367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953" y="2924944"/>
            <a:ext cx="267652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ole tekstowe 7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0839911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42968" y="105273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pl-PL" sz="3200" b="0" kern="1200" dirty="0" smtClean="0">
                <a:solidFill>
                  <a:schemeClr val="tx1"/>
                </a:solidFill>
              </a:rPr>
              <a:t>Propozycja wykonania – REST API</a:t>
            </a:r>
            <a:endParaRPr lang="pl" sz="32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331640" y="2276872"/>
            <a:ext cx="757657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Do komunikacji serwera z aplikacją mobilną napisaną w Javie na telefony z Androidem wymagane jest API. Jest ona warstwą pośrednią pomiędzy klientem (smartphone) a bazą danych.</a:t>
            </a:r>
          </a:p>
          <a:p>
            <a:endParaRPr lang="pl-PL" sz="2000" dirty="0" smtClean="0"/>
          </a:p>
          <a:p>
            <a:r>
              <a:rPr lang="pl-PL" sz="2000" dirty="0" smtClean="0"/>
              <a:t>Stworzona propozycja umożliwia następujące operacje: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/>
              <a:t>/</a:t>
            </a:r>
            <a:r>
              <a:rPr lang="pl-PL" sz="2000" dirty="0" smtClean="0"/>
              <a:t>shool/class – wylistowanie klas w szkole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/>
              <a:t>/shool/class/:</a:t>
            </a:r>
            <a:r>
              <a:rPr lang="pl-PL" sz="2000" dirty="0" smtClean="0"/>
              <a:t>id – wylistowanie informacji o klasie oraz wszystkich jej uczniów, gdzie :id to identyfikator klasy w bazie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/>
              <a:t>/person/:</a:t>
            </a:r>
            <a:r>
              <a:rPr lang="pl-PL" sz="2000" dirty="0" smtClean="0"/>
              <a:t>id – wylistowanie informacji o uczniu, gdzie :id to identyfikator ucznia w bazie</a:t>
            </a:r>
            <a:endParaRPr lang="pl-PL" sz="2000" dirty="0"/>
          </a:p>
        </p:txBody>
      </p:sp>
      <p:sp>
        <p:nvSpPr>
          <p:cNvPr id="6" name="pole tekstowe 5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3536628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42968" y="105273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pl-PL" sz="3200" b="0" kern="1200" dirty="0" smtClean="0">
                <a:solidFill>
                  <a:schemeClr val="tx1"/>
                </a:solidFill>
              </a:rPr>
              <a:t>REST API – przykładowa odpowiedź</a:t>
            </a:r>
            <a:endParaRPr lang="pl" sz="32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331640" y="2276872"/>
            <a:ext cx="757657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/>
              <a:t>Odpowiedź API po wywołaniu </a:t>
            </a:r>
            <a:r>
              <a:rPr lang="pl-PL" sz="2000" dirty="0">
                <a:hlinkClick r:id="rId3"/>
              </a:rPr>
              <a:t>http://</a:t>
            </a:r>
            <a:r>
              <a:rPr lang="pl-PL" sz="2000" dirty="0" smtClean="0">
                <a:hlinkClick r:id="rId3"/>
              </a:rPr>
              <a:t>localhost/rejestr/api/person/1</a:t>
            </a:r>
            <a:endParaRPr lang="pl-PL" sz="2000" dirty="0" smtClean="0"/>
          </a:p>
          <a:p>
            <a:endParaRPr lang="pl-PL" sz="2000" dirty="0"/>
          </a:p>
          <a:p>
            <a:r>
              <a:rPr lang="pl-PL" sz="2000" dirty="0"/>
              <a:t>{</a:t>
            </a:r>
          </a:p>
          <a:p>
            <a:r>
              <a:rPr lang="pl-PL" sz="2000" dirty="0" smtClean="0"/>
              <a:t>	error</a:t>
            </a:r>
            <a:r>
              <a:rPr lang="pl-PL" sz="2000" dirty="0"/>
              <a:t>: false</a:t>
            </a:r>
          </a:p>
          <a:p>
            <a:r>
              <a:rPr lang="pl-PL" sz="2000" dirty="0" smtClean="0"/>
              <a:t>	_</a:t>
            </a:r>
            <a:r>
              <a:rPr lang="pl-PL" sz="2000" dirty="0"/>
              <a:t>id: 1</a:t>
            </a:r>
          </a:p>
          <a:p>
            <a:r>
              <a:rPr lang="pl-PL" sz="2000" dirty="0" smtClean="0"/>
              <a:t>	imie</a:t>
            </a:r>
            <a:r>
              <a:rPr lang="pl-PL" sz="2000" dirty="0"/>
              <a:t>: "Alojzy"</a:t>
            </a:r>
          </a:p>
          <a:p>
            <a:r>
              <a:rPr lang="pl-PL" sz="2000" dirty="0" smtClean="0"/>
              <a:t>	nazwisko</a:t>
            </a:r>
            <a:r>
              <a:rPr lang="pl-PL" sz="2000" dirty="0"/>
              <a:t>: "Bąbek"</a:t>
            </a:r>
          </a:p>
          <a:p>
            <a:r>
              <a:rPr lang="pl-PL" sz="2000" dirty="0" smtClean="0"/>
              <a:t>	tel</a:t>
            </a:r>
            <a:r>
              <a:rPr lang="pl-PL" sz="2000" dirty="0"/>
              <a:t>: "534534543 "</a:t>
            </a:r>
          </a:p>
          <a:p>
            <a:r>
              <a:rPr lang="pl-PL" sz="2000" dirty="0" smtClean="0"/>
              <a:t>	email</a:t>
            </a:r>
            <a:r>
              <a:rPr lang="pl-PL" sz="2000" dirty="0"/>
              <a:t>: "alojzy@o2.pl"</a:t>
            </a:r>
          </a:p>
          <a:p>
            <a:r>
              <a:rPr lang="pl-PL" sz="2000" dirty="0" smtClean="0"/>
              <a:t>	zdjecie</a:t>
            </a:r>
            <a:r>
              <a:rPr lang="pl-PL" sz="2000" dirty="0"/>
              <a:t>: "</a:t>
            </a:r>
            <a:r>
              <a:rPr lang="pl-PL" sz="2000" dirty="0">
                <a:hlinkClick r:id="rId4" tooltip="Click to insert into URL field"/>
              </a:rPr>
              <a:t>http://localhost/rejestr/upload/uczen3.jpg</a:t>
            </a:r>
            <a:r>
              <a:rPr lang="pl-PL" sz="2000" dirty="0"/>
              <a:t>"</a:t>
            </a:r>
          </a:p>
          <a:p>
            <a:r>
              <a:rPr lang="pl-PL" sz="2000" dirty="0"/>
              <a:t>}</a:t>
            </a:r>
          </a:p>
          <a:p>
            <a:endParaRPr lang="pl-PL" sz="2000" dirty="0"/>
          </a:p>
        </p:txBody>
      </p:sp>
      <p:sp>
        <p:nvSpPr>
          <p:cNvPr id="6" name="pole tekstowe 5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0152630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42968" y="1268760"/>
            <a:ext cx="8229600" cy="93610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pl-PL" sz="2800" b="0" kern="1200" dirty="0" smtClean="0">
                <a:solidFill>
                  <a:schemeClr val="tx1"/>
                </a:solidFill>
              </a:rPr>
              <a:t>Propozycje rozbudowy projektu w nawiązaniu do tematyki poszczególnych lekcji</a:t>
            </a:r>
            <a:endParaRPr lang="pl" sz="28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331640" y="2276872"/>
            <a:ext cx="757657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/>
              <a:t>Lekcja 1 - Bezpieczeństwo aplikacji </a:t>
            </a:r>
            <a:r>
              <a:rPr lang="pl-PL" sz="2000" dirty="0" smtClean="0"/>
              <a:t>– walidacja formularzy </a:t>
            </a:r>
            <a:r>
              <a:rPr lang="pl-PL" sz="2000" dirty="0"/>
              <a:t>po stronie serwera</a:t>
            </a:r>
            <a:br>
              <a:rPr lang="pl-PL" sz="2000" dirty="0"/>
            </a:br>
            <a:endParaRPr lang="pl-PL" sz="2000" dirty="0"/>
          </a:p>
          <a:p>
            <a:r>
              <a:rPr lang="pl-PL" sz="2000" dirty="0"/>
              <a:t>Lekcja 2 - Architektura usług sieciowych - </a:t>
            </a:r>
            <a:r>
              <a:rPr lang="pl-PL" sz="2000" dirty="0" smtClean="0"/>
              <a:t>rozbudowa </a:t>
            </a:r>
            <a:r>
              <a:rPr lang="pl-PL" sz="2000" dirty="0"/>
              <a:t>REST </a:t>
            </a:r>
            <a:r>
              <a:rPr lang="pl-PL" sz="2000" dirty="0" smtClean="0"/>
              <a:t>API</a:t>
            </a:r>
            <a:r>
              <a:rPr lang="pl-PL" sz="2000" dirty="0"/>
              <a:t/>
            </a:r>
            <a:br>
              <a:rPr lang="pl-PL" sz="2000" dirty="0"/>
            </a:br>
            <a:endParaRPr lang="pl-PL" sz="2000" dirty="0"/>
          </a:p>
          <a:p>
            <a:r>
              <a:rPr lang="pl-PL" sz="2000" dirty="0"/>
              <a:t>Lekcja 3 - Protokół HTTP - implementacja dodatkowych metod REST API jak PUT, DELETE - wykorzystanie w praktyce</a:t>
            </a:r>
            <a:br>
              <a:rPr lang="pl-PL" sz="2000" dirty="0"/>
            </a:br>
            <a:endParaRPr lang="pl-PL" sz="2000" dirty="0"/>
          </a:p>
        </p:txBody>
      </p:sp>
      <p:sp>
        <p:nvSpPr>
          <p:cNvPr id="6" name="pole tekstowe 5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2111580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42968" y="1268760"/>
            <a:ext cx="8229600" cy="93610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pl-PL" sz="2800" b="0" kern="1200" dirty="0" smtClean="0">
                <a:solidFill>
                  <a:schemeClr val="tx1"/>
                </a:solidFill>
              </a:rPr>
              <a:t>Propozycje rozbudowy projektu w nawiązaniu do tematyki poszczególnych lekcji</a:t>
            </a:r>
            <a:endParaRPr lang="pl" sz="28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331640" y="2276872"/>
            <a:ext cx="757657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Lekcja </a:t>
            </a:r>
            <a:r>
              <a:rPr lang="pl-PL" sz="2000" dirty="0"/>
              <a:t>4 - Modyfikacja nagłówków HTTP - redirect przy </a:t>
            </a:r>
            <a:r>
              <a:rPr lang="pl-PL" sz="2000" dirty="0" smtClean="0"/>
              <a:t>logowaniu/wylogowaniu do aplikacji, modyfikacja strony kodowej wywołań do REST API</a:t>
            </a:r>
            <a:r>
              <a:rPr lang="pl-PL" sz="2000" dirty="0"/>
              <a:t/>
            </a:r>
            <a:br>
              <a:rPr lang="pl-PL" sz="2000" dirty="0"/>
            </a:br>
            <a:endParaRPr lang="pl-PL" sz="2000" dirty="0"/>
          </a:p>
          <a:p>
            <a:r>
              <a:rPr lang="pl-PL" sz="2000" dirty="0"/>
              <a:t>Lekcja 5 - Cookie - informacje o użytkowniku - śledzenie aktywności użytkownika rejestru </a:t>
            </a:r>
            <a:r>
              <a:rPr lang="pl-PL" sz="2000" dirty="0" smtClean="0"/>
              <a:t>uczniów</a:t>
            </a:r>
            <a:r>
              <a:rPr lang="pl-PL" sz="2000" dirty="0"/>
              <a:t/>
            </a:r>
            <a:br>
              <a:rPr lang="pl-PL" sz="2000" dirty="0"/>
            </a:br>
            <a:endParaRPr lang="pl-PL" sz="2000" dirty="0"/>
          </a:p>
          <a:p>
            <a:r>
              <a:rPr lang="pl-PL" sz="2000" dirty="0"/>
              <a:t>Lekcja 6 - Sesje - współdzielenie informacji - logowanie do aplikacji</a:t>
            </a:r>
            <a:br>
              <a:rPr lang="pl-PL" sz="2000" dirty="0"/>
            </a:br>
            <a:endParaRPr lang="pl-PL" sz="2000" dirty="0"/>
          </a:p>
        </p:txBody>
      </p:sp>
      <p:sp>
        <p:nvSpPr>
          <p:cNvPr id="6" name="pole tekstowe 5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4320336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42968" y="1268760"/>
            <a:ext cx="8229600" cy="93610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pl-PL" sz="2800" b="0" kern="1200" dirty="0" smtClean="0">
                <a:solidFill>
                  <a:schemeClr val="tx1"/>
                </a:solidFill>
              </a:rPr>
              <a:t>Propozycje rozbudowy projektu w nawiązaniu do tematyki poszczególnych lekcji</a:t>
            </a:r>
            <a:endParaRPr lang="pl" sz="28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331640" y="2276872"/>
            <a:ext cx="757657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Lekcja </a:t>
            </a:r>
            <a:r>
              <a:rPr lang="pl-PL" sz="2000" dirty="0"/>
              <a:t>7 - Poczta - systemy SMTP - dodanie możliwości wysyłania </a:t>
            </a:r>
            <a:r>
              <a:rPr lang="pl-PL" sz="2000" dirty="0" smtClean="0"/>
              <a:t>wiadomości e-mail </a:t>
            </a:r>
            <a:r>
              <a:rPr lang="pl-PL" sz="2000" dirty="0"/>
              <a:t>z aplikacji (znamy adres email ucznia, mail wysyłany przy pomocy kodu z aplikacji, a nie otwarcie okienka aplikacji skojarzonej z pocztą)</a:t>
            </a:r>
            <a:br>
              <a:rPr lang="pl-PL" sz="2000" dirty="0"/>
            </a:br>
            <a:endParaRPr lang="pl-PL" sz="2000" dirty="0"/>
          </a:p>
          <a:p>
            <a:r>
              <a:rPr lang="pl-PL" sz="2000" dirty="0"/>
              <a:t>Lekcja 8 - MIME - rozszerzenia multimedialne - wysyłanie zdjecia</a:t>
            </a:r>
            <a:br>
              <a:rPr lang="pl-PL" sz="2000" dirty="0"/>
            </a:br>
            <a:endParaRPr lang="pl-PL" sz="2000" dirty="0"/>
          </a:p>
          <a:p>
            <a:r>
              <a:rPr lang="pl-PL" sz="2000" dirty="0"/>
              <a:t>Lekcja 9 - UML - </a:t>
            </a:r>
            <a:r>
              <a:rPr lang="pl-PL" sz="2000" dirty="0" smtClean="0"/>
              <a:t>wyrysowanie projektu w UMLu</a:t>
            </a:r>
            <a:r>
              <a:rPr lang="pl-PL" sz="2000" dirty="0"/>
              <a:t/>
            </a:r>
            <a:br>
              <a:rPr lang="pl-PL" sz="2000" dirty="0"/>
            </a:br>
            <a:endParaRPr lang="pl-PL" sz="2000" dirty="0"/>
          </a:p>
          <a:p>
            <a:r>
              <a:rPr lang="pl-PL" sz="2000" dirty="0"/>
              <a:t>Lekcja 10 - Dobre praktyki programowania - biblioteki (mail, simple REST </a:t>
            </a:r>
            <a:r>
              <a:rPr lang="pl-PL" sz="2000" dirty="0" smtClean="0"/>
              <a:t>API), </a:t>
            </a:r>
            <a:r>
              <a:rPr lang="pl-PL" sz="2000" dirty="0"/>
              <a:t>formatowanie kodu, </a:t>
            </a:r>
            <a:r>
              <a:rPr lang="pl-PL" sz="2000" dirty="0" smtClean="0"/>
              <a:t>komentarze</a:t>
            </a:r>
            <a:endParaRPr lang="pl-PL" sz="2000" dirty="0"/>
          </a:p>
        </p:txBody>
      </p:sp>
      <p:sp>
        <p:nvSpPr>
          <p:cNvPr id="6" name="pole tekstowe 5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4320336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Podsumowanie</a:t>
            </a:r>
            <a:endParaRPr lang="pl" sz="3200" dirty="0"/>
          </a:p>
        </p:txBody>
      </p:sp>
      <p:sp>
        <p:nvSpPr>
          <p:cNvPr id="8" name="pole tekstowe 7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sp>
        <p:nvSpPr>
          <p:cNvPr id="9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fontAlgn="base"/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Gotowa prosta aplikacja do gromadzenia informacji na temat uczniów i klas</a:t>
            </a:r>
          </a:p>
          <a:p>
            <a:pPr fontAlgn="base"/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Idealna „baza” do testowania, wprowadzania poprawek i nauki na działającym przykładzie</a:t>
            </a:r>
          </a:p>
        </p:txBody>
      </p:sp>
      <p:pic>
        <p:nvPicPr>
          <p:cNvPr id="6" name="Obraz 5" descr="PO KL_z podpisem_kolo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637" y="4715941"/>
            <a:ext cx="5753100" cy="10858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pole tekstowe 6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5338863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Założenia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Lista klas w szkole</a:t>
            </a:r>
          </a:p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Lista uczniów w klasie</a:t>
            </a:r>
          </a:p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REST API dla aplikacji na Androida</a:t>
            </a:r>
          </a:p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Szczegółowe informacje na temat ucznia: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800" dirty="0" smtClean="0">
                <a:solidFill>
                  <a:schemeClr val="tx2">
                    <a:lumMod val="50000"/>
                  </a:schemeClr>
                </a:solidFill>
              </a:rPr>
              <a:t>Imię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800" dirty="0" smtClean="0">
                <a:solidFill>
                  <a:schemeClr val="tx2">
                    <a:lumMod val="50000"/>
                  </a:schemeClr>
                </a:solidFill>
              </a:rPr>
              <a:t>Nazwisko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800" dirty="0" smtClean="0">
                <a:solidFill>
                  <a:schemeClr val="tx2">
                    <a:lumMod val="50000"/>
                  </a:schemeClr>
                </a:solidFill>
              </a:rPr>
              <a:t>Adres e-mail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800" dirty="0" smtClean="0">
                <a:solidFill>
                  <a:schemeClr val="tx2">
                    <a:lumMod val="50000"/>
                  </a:schemeClr>
                </a:solidFill>
              </a:rPr>
              <a:t>Numer telefonu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800" dirty="0" smtClean="0">
                <a:solidFill>
                  <a:schemeClr val="tx2">
                    <a:lumMod val="50000"/>
                  </a:schemeClr>
                </a:solidFill>
              </a:rPr>
              <a:t>Zdjęcie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81328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sp>
        <p:nvSpPr>
          <p:cNvPr id="6" name="pole tekstowe 5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5590651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Struktura projektu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fontAlgn="base"/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Template (index.php)</a:t>
            </a:r>
          </a:p>
          <a:p>
            <a:pPr fontAlgn="base"/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Content – odpowiednie podstrony projektu (home.php, klasy.php, uczniowie.php)</a:t>
            </a:r>
          </a:p>
          <a:p>
            <a:pPr fontAlgn="base"/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Obsługa połączenia do bazy danych (db.class.php)</a:t>
            </a:r>
          </a:p>
          <a:p>
            <a:pPr fontAlgn="base"/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Klasa do wykonywania operacji na bazie danych - odczyt, zapis</a:t>
            </a:r>
            <a:r>
              <a:rPr lang="pl-PL" sz="2800" dirty="0">
                <a:solidFill>
                  <a:schemeClr val="tx2">
                    <a:lumMod val="50000"/>
                  </a:schemeClr>
                </a:solidFill>
              </a:rPr>
              <a:t>, usuwanie (</a:t>
            </a:r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data.class.php)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sp>
        <p:nvSpPr>
          <p:cNvPr id="6" name="pole tekstowe 5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2373868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701824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Alfabetyczna struktura katalogów projektu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fontAlgn="base"/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API – REST API dla aplikacji na Androida</a:t>
            </a:r>
          </a:p>
          <a:p>
            <a:pPr fontAlgn="base"/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Content – kolejne podstrony aplikacji</a:t>
            </a:r>
          </a:p>
          <a:p>
            <a:pPr fontAlgn="base"/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Css, images – style oraz grafika</a:t>
            </a:r>
          </a:p>
          <a:p>
            <a:pPr fontAlgn="base"/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Js – skrypty Java Script</a:t>
            </a:r>
          </a:p>
          <a:p>
            <a:pPr fontAlgn="base"/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Lang – pliki językowe</a:t>
            </a:r>
          </a:p>
          <a:p>
            <a:pPr fontAlgn="base"/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Libs – zewnętrzne biblioteki</a:t>
            </a:r>
          </a:p>
          <a:p>
            <a:pPr fontAlgn="base"/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Upload – folder ze zdjęciami wysłanymi z aplikacji</a:t>
            </a:r>
          </a:p>
          <a:p>
            <a:pPr fontAlgn="base"/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Utils – klasy, funkcje oraz konfiguracja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sp>
        <p:nvSpPr>
          <p:cNvPr id="6" name="pole tekstowe 5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9833954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Cechy projektu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fontAlgn="base"/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Napisany jest w PHP z wykorzystaniem klas oraz zewnętrznej biblioteki Slim dla REST API</a:t>
            </a:r>
          </a:p>
          <a:p>
            <a:pPr fontAlgn="base"/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Jest idealną bazą do testowania, rozwijania i nauki dla poszczególnych lekcji kursu</a:t>
            </a:r>
          </a:p>
          <a:p>
            <a:pPr fontAlgn="base"/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Posiada przykłady walidacji, obsługi błędów poprzez wyjątki</a:t>
            </a:r>
          </a:p>
          <a:p>
            <a:pPr fontAlgn="base"/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Operacje CRUD dla klas oraz uczniów</a:t>
            </a:r>
            <a:endParaRPr lang="pl-PL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sp>
        <p:nvSpPr>
          <p:cNvPr id="6" name="pole tekstowe 5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36270054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Propozycja wykonania – strona główna</a:t>
            </a:r>
            <a:endParaRPr lang="pl" sz="32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174" y="1642504"/>
            <a:ext cx="5991066" cy="4234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ole tekstowe 5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4930092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701824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Propozycja wykonania – widok klas</a:t>
            </a:r>
            <a:endParaRPr lang="pl" sz="32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20993"/>
            <a:ext cx="5724525" cy="322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ole tekstowe 5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4869847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773832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Propozycja wykonania – edycja klasy</a:t>
            </a:r>
            <a:endParaRPr lang="pl" sz="32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991" y="1772816"/>
            <a:ext cx="5610225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ole tekstowe 5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185853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42968" y="1277888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/>
            <a:r>
              <a:rPr lang="pl-PL" sz="3200" b="0" kern="1200" dirty="0" smtClean="0">
                <a:solidFill>
                  <a:schemeClr val="tx1"/>
                </a:solidFill>
              </a:rPr>
              <a:t>Propozycja wykonania – edycja klasy, obsługa błędów</a:t>
            </a:r>
            <a:endParaRPr lang="pl" sz="32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420888"/>
            <a:ext cx="56769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ole tekstowe 5"/>
          <p:cNvSpPr txBox="1"/>
          <p:nvPr/>
        </p:nvSpPr>
        <p:spPr>
          <a:xfrm>
            <a:off x="6654875" y="332656"/>
            <a:ext cx="21146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PHP </a:t>
            </a:r>
          </a:p>
          <a:p>
            <a:pPr algn="ctr"/>
            <a:r>
              <a:rPr lang="pl-PL" dirty="0"/>
              <a:t> </a:t>
            </a:r>
            <a:r>
              <a:rPr lang="pl-PL" b="1" dirty="0" err="1"/>
              <a:t>H</a:t>
            </a:r>
            <a:r>
              <a:rPr lang="pl-PL" dirty="0" err="1"/>
              <a:t>ypertext</a:t>
            </a:r>
            <a:r>
              <a:rPr lang="pl-PL" dirty="0"/>
              <a:t> </a:t>
            </a:r>
            <a:r>
              <a:rPr lang="pl-PL" b="1" dirty="0" err="1"/>
              <a:t>P</a:t>
            </a:r>
            <a:r>
              <a:rPr lang="pl-PL" dirty="0" err="1"/>
              <a:t>reprocessor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7515004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1350</TotalTime>
  <Words>963</Words>
  <Application>Microsoft Office PowerPoint</Application>
  <PresentationFormat>Pokaz na ekranie (4:3)</PresentationFormat>
  <Paragraphs>160</Paragraphs>
  <Slides>19</Slides>
  <Notes>19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19</vt:i4>
      </vt:variant>
    </vt:vector>
  </HeadingPairs>
  <TitlesOfParts>
    <vt:vector size="24" baseType="lpstr">
      <vt:lpstr>Arial</vt:lpstr>
      <vt:lpstr>Courier New</vt:lpstr>
      <vt:lpstr>Wingdings</vt:lpstr>
      <vt:lpstr/>
      <vt:lpstr>Office Theme</vt:lpstr>
      <vt:lpstr>PHP: Hypertext Preprocessor</vt:lpstr>
      <vt:lpstr>Założenia</vt:lpstr>
      <vt:lpstr>Struktura projektu</vt:lpstr>
      <vt:lpstr>Alfabetyczna struktura katalogów projektu</vt:lpstr>
      <vt:lpstr>Cechy projektu</vt:lpstr>
      <vt:lpstr>Propozycja wykonania – strona główna</vt:lpstr>
      <vt:lpstr>Propozycja wykonania – widok klas</vt:lpstr>
      <vt:lpstr>Propozycja wykonania – edycja klasy</vt:lpstr>
      <vt:lpstr>Propozycja wykonania – edycja klasy, obsługa błędów</vt:lpstr>
      <vt:lpstr>Propozycja wykonania – widok klasy z uczniami</vt:lpstr>
      <vt:lpstr>Propozycja wykonania – widok klasy z uczniami</vt:lpstr>
      <vt:lpstr>Propozycja wykonania – uczeń</vt:lpstr>
      <vt:lpstr>Propozycja wykonania – edycja i dodawanie ucznia</vt:lpstr>
      <vt:lpstr>Propozycja wykonania – REST API</vt:lpstr>
      <vt:lpstr>REST API – przykładowa odpowiedź</vt:lpstr>
      <vt:lpstr>Propozycje rozbudowy projektu w nawiązaniu do tematyki poszczególnych lekcji</vt:lpstr>
      <vt:lpstr>Propozycje rozbudowy projektu w nawiązaniu do tematyki poszczególnych lekcji</vt:lpstr>
      <vt:lpstr>Propozycje rozbudowy projektu w nawiązaniu do tematyki poszczególnych lekcji</vt:lpstr>
      <vt:lpstr>Podsumowanie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</dc:title>
  <dc:creator>Michał Galas</dc:creator>
  <cp:lastModifiedBy>Michał Galas</cp:lastModifiedBy>
  <cp:revision>108</cp:revision>
  <dcterms:modified xsi:type="dcterms:W3CDTF">2014-11-27T11:14:58Z</dcterms:modified>
</cp:coreProperties>
</file>