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  <p:sldMasterId id="2147483655" r:id="rId2"/>
  </p:sldMasterIdLst>
  <p:notesMasterIdLst>
    <p:notesMasterId r:id="rId29"/>
  </p:notesMasterIdLst>
  <p:sldIdLst>
    <p:sldId id="256" r:id="rId3"/>
    <p:sldId id="282" r:id="rId4"/>
    <p:sldId id="283" r:id="rId5"/>
    <p:sldId id="285" r:id="rId6"/>
    <p:sldId id="287" r:id="rId7"/>
    <p:sldId id="301" r:id="rId8"/>
    <p:sldId id="288" r:id="rId9"/>
    <p:sldId id="289" r:id="rId10"/>
    <p:sldId id="290" r:id="rId11"/>
    <p:sldId id="291" r:id="rId12"/>
    <p:sldId id="294" r:id="rId13"/>
    <p:sldId id="292" r:id="rId14"/>
    <p:sldId id="293" r:id="rId15"/>
    <p:sldId id="295" r:id="rId16"/>
    <p:sldId id="296" r:id="rId17"/>
    <p:sldId id="297" r:id="rId18"/>
    <p:sldId id="305" r:id="rId19"/>
    <p:sldId id="298" r:id="rId20"/>
    <p:sldId id="303" r:id="rId21"/>
    <p:sldId id="302" r:id="rId22"/>
    <p:sldId id="306" r:id="rId23"/>
    <p:sldId id="307" r:id="rId24"/>
    <p:sldId id="308" r:id="rId25"/>
    <p:sldId id="309" r:id="rId26"/>
    <p:sldId id="310" r:id="rId27"/>
    <p:sldId id="311" r:id="rId2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447" autoAdjust="0"/>
  </p:normalViewPr>
  <p:slideViewPr>
    <p:cSldViewPr>
      <p:cViewPr varScale="1">
        <p:scale>
          <a:sx n="69" d="100"/>
          <a:sy n="69" d="100"/>
        </p:scale>
        <p:origin x="185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1181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Na lekcji zostaną</a:t>
            </a:r>
            <a:r>
              <a:rPr lang="pl-PL" baseline="0" dirty="0" smtClean="0"/>
              <a:t> omówione najczęściej spotykane architektury rozwiązań informatycznych, ich wady i zalety</a:t>
            </a:r>
          </a:p>
          <a:p>
            <a:r>
              <a:rPr lang="pl-PL" baseline="0" dirty="0" smtClean="0"/>
              <a:t>W kolejnej części omówione będą tematy SOA i najczęściej używane architektury usług sieciowych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54691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Komunikacja między aplikacjami SOA i realizacja interfejsów</a:t>
            </a:r>
            <a:r>
              <a:rPr lang="pl-PL" baseline="0" dirty="0" smtClean="0"/>
              <a:t> </a:t>
            </a:r>
            <a:r>
              <a:rPr lang="pl-PL" dirty="0" smtClean="0"/>
              <a:t>może zostać wykonana na wiele sposobów. Przybliżymy</a:t>
            </a:r>
            <a:r>
              <a:rPr lang="pl-PL" baseline="0" dirty="0" smtClean="0"/>
              <a:t> następujące implementacje SOA:</a:t>
            </a:r>
          </a:p>
          <a:p>
            <a:pPr algn="l"/>
            <a:r>
              <a:rPr lang="pl-PL" baseline="0" dirty="0" smtClean="0"/>
              <a:t>SOAP</a:t>
            </a:r>
          </a:p>
          <a:p>
            <a:pPr algn="l"/>
            <a:r>
              <a:rPr lang="pl-PL" baseline="0" dirty="0" err="1" smtClean="0"/>
              <a:t>WebService</a:t>
            </a:r>
            <a:endParaRPr lang="pl-PL" baseline="0" dirty="0" smtClean="0"/>
          </a:p>
          <a:p>
            <a:pPr algn="l"/>
            <a:r>
              <a:rPr lang="pl-PL" baseline="0" dirty="0" smtClean="0"/>
              <a:t>REST</a:t>
            </a:r>
          </a:p>
          <a:p>
            <a:pPr algn="l"/>
            <a:r>
              <a:rPr lang="pl-PL" baseline="0" dirty="0" smtClean="0"/>
              <a:t>DCOM</a:t>
            </a:r>
          </a:p>
          <a:p>
            <a:pPr algn="l"/>
            <a:r>
              <a:rPr lang="pl-PL" baseline="0" dirty="0" smtClean="0"/>
              <a:t>COBRA</a:t>
            </a:r>
          </a:p>
          <a:p>
            <a:pPr algn="l"/>
            <a:r>
              <a:rPr lang="pl-PL" baseline="0" dirty="0" smtClean="0"/>
              <a:t>WCF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5495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SOAP – (Simple Object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Acces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Protocol</a:t>
            </a:r>
            <a:r>
              <a:rPr lang="pl-PL" baseline="0" dirty="0" smtClean="0"/>
              <a:t>) protokół służący do komunikacji między systemami wykorzystujący format XML. Dokument SOAP ma określoną strukturę i składa się z:</a:t>
            </a:r>
          </a:p>
          <a:p>
            <a:pPr algn="l"/>
            <a:r>
              <a:rPr lang="pl-PL" baseline="0" dirty="0" smtClean="0"/>
              <a:t>Koperty (</a:t>
            </a:r>
            <a:r>
              <a:rPr lang="pl-PL" baseline="0" dirty="0" err="1" smtClean="0"/>
              <a:t>envelope</a:t>
            </a:r>
            <a:r>
              <a:rPr lang="pl-PL" baseline="0" dirty="0" smtClean="0"/>
              <a:t>)</a:t>
            </a:r>
          </a:p>
          <a:p>
            <a:pPr algn="l"/>
            <a:r>
              <a:rPr lang="pl-PL" baseline="0" dirty="0" smtClean="0"/>
              <a:t>Nagłówka (</a:t>
            </a:r>
            <a:r>
              <a:rPr lang="pl-PL" baseline="0" dirty="0" err="1" smtClean="0"/>
              <a:t>header</a:t>
            </a:r>
            <a:r>
              <a:rPr lang="pl-PL" baseline="0" dirty="0" smtClean="0"/>
              <a:t>)</a:t>
            </a:r>
          </a:p>
          <a:p>
            <a:pPr algn="l"/>
            <a:r>
              <a:rPr lang="pl-PL" baseline="0" dirty="0" smtClean="0"/>
              <a:t>I ciała komunikatu (body) – w którym zawarto informację jaką usługę i metodę należy wywołać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Transmisję SOAP można realizować protokołami HTTP lub RPC </a:t>
            </a:r>
          </a:p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8056443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Web</a:t>
            </a:r>
            <a:r>
              <a:rPr lang="pl-PL" baseline="0" dirty="0" smtClean="0"/>
              <a:t> service jest metodą komunikacji pomiędzy dwoma urządzeniami/aplikacjami w sieci z wykorzystaniem protokołu HTTP/HTTPS. Formatem komunikatu jest SOAP (Simple  Object Access </a:t>
            </a:r>
            <a:r>
              <a:rPr lang="pl-PL" baseline="0" dirty="0" err="1" smtClean="0"/>
              <a:t>Protocol</a:t>
            </a:r>
            <a:r>
              <a:rPr lang="pl-PL" baseline="0" dirty="0" smtClean="0"/>
              <a:t>) – dokument XML o określonej strukturze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Jest wyposażona w mechanizm opisu usługi WSDL (Web Services </a:t>
            </a:r>
            <a:r>
              <a:rPr lang="pl-PL" baseline="0" dirty="0" err="1" smtClean="0"/>
              <a:t>Description</a:t>
            </a:r>
            <a:r>
              <a:rPr lang="pl-PL" baseline="0" dirty="0" smtClean="0"/>
              <a:t> Language). Pozwala on na opis usługi w taki sposób żeby aplikacja kliencka (klient) mógł poprawnie wczytać format zapytania i format odpowiedzi.  Definicje poszczególnych usług i metod mogą być częścią usługi albo mogą zostać wyniesione do pośrednika (broker) UDDI (Universal </a:t>
            </a:r>
            <a:r>
              <a:rPr lang="pl-PL" baseline="0" dirty="0" err="1" smtClean="0"/>
              <a:t>Description</a:t>
            </a:r>
            <a:r>
              <a:rPr lang="pl-PL" baseline="0" dirty="0" smtClean="0"/>
              <a:t> Discovery and Integration).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97269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Odmianą Web</a:t>
            </a:r>
            <a:r>
              <a:rPr lang="pl-PL" baseline="0" dirty="0" smtClean="0"/>
              <a:t> service jest REST (</a:t>
            </a:r>
            <a:r>
              <a:rPr lang="pl-PL" baseline="0" dirty="0" err="1" smtClean="0"/>
              <a:t>Representational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State</a:t>
            </a:r>
            <a:r>
              <a:rPr lang="pl-PL" baseline="0" dirty="0" smtClean="0"/>
              <a:t> Transfer). W odróżnieniu od WSDL w REST nie ma opisu formatu zapytania i odpowiedzi. Zamiast tego wykorzystywane są  standardowe operacje HTTP jak GET, POST, PUT, DELETE pozwalające na realizację operacji CRUD (</a:t>
            </a:r>
            <a:r>
              <a:rPr lang="pl-PL" baseline="0" dirty="0" err="1" smtClean="0"/>
              <a:t>Create</a:t>
            </a:r>
            <a:r>
              <a:rPr lang="pl-PL" baseline="0" dirty="0" smtClean="0"/>
              <a:t>, Read, Update, </a:t>
            </a:r>
            <a:r>
              <a:rPr lang="pl-PL" baseline="0" dirty="0" err="1" smtClean="0"/>
              <a:t>Delete</a:t>
            </a:r>
            <a:r>
              <a:rPr lang="pl-PL" baseline="0" dirty="0" smtClean="0"/>
              <a:t>).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Założeniem REST jest brak stanowości zasobów, uproszczenie implementacji i zarządzania w porównaniu do WSDL. </a:t>
            </a:r>
          </a:p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857256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DCOM – (Distributed Component Object Model) - i</a:t>
            </a:r>
            <a:r>
              <a:rPr lang="pl-PL" baseline="0" dirty="0" smtClean="0"/>
              <a:t>nterfejs programistyczny zapewniający komunikację między aplikacjami na poziomie obiektów. Jest technologią firmy Microsoft przygotowaną jako konkurencję do CORBA. Technologia rozwinięta w .NET Framework stała się częścią COM+ powszechnie wykorzystywaną w Windows. </a:t>
            </a:r>
            <a:r>
              <a:rPr lang="pl-PL" baseline="0" smtClean="0"/>
              <a:t>Jest opatentowaną technologią firmy Microsoft.</a:t>
            </a:r>
            <a:endParaRPr lang="pl-PL" baseline="0" dirty="0" smtClean="0"/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Formatem komunikatu jest </a:t>
            </a:r>
            <a:r>
              <a:rPr lang="pl-PL" baseline="0" dirty="0" err="1" smtClean="0"/>
              <a:t>serializowany</a:t>
            </a:r>
            <a:r>
              <a:rPr lang="pl-PL" baseline="0" dirty="0" smtClean="0"/>
              <a:t> obiekt określonej klasy. Zatem w celu przygotowania integracji aplikacji ze sobą wymagana jest znajomość definicja obiektów jakie używane są po stronie usługi.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Protokół: RPC, później stosowano HTTP</a:t>
            </a:r>
          </a:p>
          <a:p>
            <a:pPr algn="l"/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Problemy z implementacja, komunikacją poprzez firewalle oraz ze zwalnianiem pamięci.</a:t>
            </a:r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384650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CORBA– (</a:t>
            </a:r>
            <a:r>
              <a:rPr lang="pl-PL" dirty="0" err="1" smtClean="0"/>
              <a:t>Common</a:t>
            </a:r>
            <a:r>
              <a:rPr lang="pl-PL" dirty="0" smtClean="0"/>
              <a:t> Object </a:t>
            </a:r>
            <a:r>
              <a:rPr lang="pl-PL" dirty="0" err="1" smtClean="0"/>
              <a:t>Request</a:t>
            </a:r>
            <a:r>
              <a:rPr lang="pl-PL" dirty="0" smtClean="0"/>
              <a:t> </a:t>
            </a:r>
            <a:r>
              <a:rPr lang="pl-PL" dirty="0" err="1" smtClean="0"/>
              <a:t>Broken</a:t>
            </a:r>
            <a:r>
              <a:rPr lang="pl-PL" baseline="0" dirty="0" smtClean="0"/>
              <a:t> Architecture</a:t>
            </a:r>
            <a:r>
              <a:rPr lang="pl-PL" dirty="0" smtClean="0"/>
              <a:t>) – standard zapewniający modułom</a:t>
            </a:r>
            <a:r>
              <a:rPr lang="pl-PL" baseline="0" dirty="0" smtClean="0"/>
              <a:t> oprogramowania napisanym w różnych językach, na różnych platformach do wzajemnej komunikacji. Standard został zdefiniowany przez OMG (Object Management </a:t>
            </a:r>
            <a:r>
              <a:rPr lang="pl-PL" baseline="0" dirty="0" err="1" smtClean="0"/>
              <a:t>Group</a:t>
            </a:r>
            <a:r>
              <a:rPr lang="pl-PL" baseline="0" dirty="0" smtClean="0"/>
              <a:t>).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dirty="0" smtClean="0"/>
              <a:t>CORBA wymaga zastosowania</a:t>
            </a:r>
            <a:r>
              <a:rPr lang="pl-PL" baseline="0" dirty="0" smtClean="0"/>
              <a:t> mechanizmu ORB (Object </a:t>
            </a:r>
            <a:r>
              <a:rPr lang="pl-PL" baseline="0" dirty="0" err="1" smtClean="0"/>
              <a:t>Request</a:t>
            </a:r>
            <a:r>
              <a:rPr lang="pl-PL" baseline="0" dirty="0" smtClean="0"/>
              <a:t> Broker) do wymiany komunikatów. Komunikaty muszą zostać prawidłowo zmapowane do wspólnego interfejsu (wprowadzony IDL – </a:t>
            </a:r>
            <a:r>
              <a:rPr lang="pl-PL" baseline="0" dirty="0" err="1" smtClean="0"/>
              <a:t>interface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definition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language</a:t>
            </a:r>
            <a:r>
              <a:rPr lang="pl-PL" baseline="0" dirty="0" smtClean="0"/>
              <a:t>) .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Protokół: </a:t>
            </a:r>
            <a:r>
              <a:rPr lang="pl-PL" baseline="0" dirty="0" err="1" smtClean="0"/>
              <a:t>InterORB</a:t>
            </a:r>
            <a:r>
              <a:rPr lang="pl-PL" baseline="0" dirty="0" smtClean="0"/>
              <a:t>, SSL </a:t>
            </a:r>
            <a:r>
              <a:rPr lang="pl-PL" baseline="0" dirty="0" err="1" smtClean="0"/>
              <a:t>InterORB</a:t>
            </a:r>
            <a:r>
              <a:rPr lang="pl-PL" baseline="0" dirty="0" smtClean="0"/>
              <a:t>, HTIOP – </a:t>
            </a:r>
            <a:r>
              <a:rPr lang="pl-PL" baseline="0" dirty="0" err="1" smtClean="0"/>
              <a:t>HyperText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InterORB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Zipped</a:t>
            </a:r>
            <a:r>
              <a:rPr lang="pl-PL" baseline="0" dirty="0" smtClean="0"/>
              <a:t> IOP</a:t>
            </a:r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2273644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WCF – (Windows </a:t>
            </a:r>
            <a:r>
              <a:rPr lang="pl-PL" dirty="0" err="1" smtClean="0"/>
              <a:t>Communication</a:t>
            </a:r>
            <a:r>
              <a:rPr lang="pl-PL" dirty="0" smtClean="0"/>
              <a:t> Foundation) – nowoczesny zestaw narzędzi programistycznych</a:t>
            </a:r>
            <a:r>
              <a:rPr lang="pl-PL" baseline="0" dirty="0" smtClean="0"/>
              <a:t> na platformę Microsoft .NET pozwalających na budowę aplikacji SOA.</a:t>
            </a:r>
          </a:p>
          <a:p>
            <a:pPr algn="l"/>
            <a:r>
              <a:rPr lang="pl-PL" dirty="0" smtClean="0"/>
              <a:t>WCF mocno rozszerza</a:t>
            </a:r>
            <a:r>
              <a:rPr lang="pl-PL" baseline="0" dirty="0" smtClean="0"/>
              <a:t> paletę funkcjonalności SOA o np. dynamiczną adresację (routing), zapewnienie dostarczenia komunikatu oraz kontrolę uprawnień.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Usługa pozwala na wybór formy komunikacji np. SOAP HTTP, SOAP TCP, SOAP MQ.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Format komunikatu to uproszczony komunikat SOAP lub JSON (</a:t>
            </a:r>
            <a:r>
              <a:rPr lang="pl-PL" baseline="0" dirty="0" err="1" smtClean="0"/>
              <a:t>JavaScript</a:t>
            </a:r>
            <a:r>
              <a:rPr lang="pl-PL" baseline="0" dirty="0" smtClean="0"/>
              <a:t> Object </a:t>
            </a:r>
            <a:r>
              <a:rPr lang="pl-PL" baseline="0" dirty="0" err="1" smtClean="0"/>
              <a:t>Notation</a:t>
            </a:r>
            <a:r>
              <a:rPr lang="pl-PL" baseline="0" dirty="0" smtClean="0"/>
              <a:t>).</a:t>
            </a:r>
            <a:endParaRPr lang="pl-PL" dirty="0" smtClean="0"/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6152321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baseline="0" dirty="0" smtClean="0"/>
              <a:t>Opis </a:t>
            </a:r>
            <a:r>
              <a:rPr lang="pl-PL" baseline="0" smtClean="0"/>
              <a:t>na stronie: http://www.tutorialspoint.com/wsdl/wsdl_example.htm</a:t>
            </a:r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419653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1. Gwiazdką zaznaczono prawidłowe odpowiedzi</a:t>
            </a:r>
          </a:p>
          <a:p>
            <a:pPr algn="l"/>
            <a:r>
              <a:rPr lang="pl-PL" baseline="0" dirty="0" smtClean="0"/>
              <a:t>peer2peer,</a:t>
            </a:r>
          </a:p>
          <a:p>
            <a:pPr algn="l"/>
            <a:r>
              <a:rPr lang="pl-PL" baseline="0" dirty="0" smtClean="0"/>
              <a:t>SOAP*,</a:t>
            </a:r>
          </a:p>
          <a:p>
            <a:pPr algn="l"/>
            <a:r>
              <a:rPr lang="pl-PL" baseline="0" dirty="0" smtClean="0"/>
              <a:t>REST*,</a:t>
            </a:r>
          </a:p>
          <a:p>
            <a:pPr algn="l"/>
            <a:r>
              <a:rPr lang="pl-PL" baseline="0" dirty="0" smtClean="0"/>
              <a:t>klient-serwer,</a:t>
            </a:r>
          </a:p>
          <a:p>
            <a:pPr algn="l"/>
            <a:r>
              <a:rPr lang="pl-PL" baseline="0" dirty="0" smtClean="0"/>
              <a:t>PHP,</a:t>
            </a:r>
          </a:p>
          <a:p>
            <a:pPr algn="l"/>
            <a:r>
              <a:rPr lang="pl-PL" baseline="0" dirty="0" err="1" smtClean="0"/>
              <a:t>WebServices</a:t>
            </a:r>
            <a:r>
              <a:rPr lang="pl-PL" baseline="0" dirty="0" smtClean="0"/>
              <a:t>*,</a:t>
            </a:r>
          </a:p>
          <a:p>
            <a:pPr algn="l"/>
            <a:r>
              <a:rPr lang="pl-PL" baseline="0" dirty="0" smtClean="0"/>
              <a:t>DCOM*,</a:t>
            </a:r>
          </a:p>
          <a:p>
            <a:pPr algn="l"/>
            <a:r>
              <a:rPr lang="pl-PL" baseline="0" dirty="0" smtClean="0"/>
              <a:t>COBRA*,</a:t>
            </a:r>
          </a:p>
          <a:p>
            <a:pPr algn="l"/>
            <a:r>
              <a:rPr lang="pl-PL" baseline="0" dirty="0" smtClean="0"/>
              <a:t>WCF*,</a:t>
            </a:r>
          </a:p>
          <a:p>
            <a:pPr algn="l"/>
            <a:r>
              <a:rPr lang="pl-PL" baseline="0" dirty="0" smtClean="0"/>
              <a:t>Windows</a:t>
            </a:r>
          </a:p>
        </p:txBody>
      </p:sp>
    </p:spTree>
    <p:extLst>
      <p:ext uri="{BB962C8B-B14F-4D97-AF65-F5344CB8AC3E}">
        <p14:creationId xmlns:p14="http://schemas.microsoft.com/office/powerpoint/2010/main" val="13669980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1. Odpowiedź prawidłowa to diagram w lewym górnym rogu.</a:t>
            </a:r>
          </a:p>
        </p:txBody>
      </p:sp>
    </p:spTree>
    <p:extLst>
      <p:ext uri="{BB962C8B-B14F-4D97-AF65-F5344CB8AC3E}">
        <p14:creationId xmlns:p14="http://schemas.microsoft.com/office/powerpoint/2010/main" val="4060981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Wyróżniamy architektury: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klient - serwer - najbardziej popularna architektura oprogramowania w której klient (aplikacja kliencka) łączy się z serwerem (farmą serwerów),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rozproszona architektura, której założeniem jest możliwość połączenia się wszystkich aplikacji między sobą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hybrydowa - szerokie pojęcie np. architektura mieszana klient - serwer +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574462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5309809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Rozwiązanie w pliku test.php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Pomocny może być analizator plików wsdl, np https://www.wsdl-analyzer.com/</a:t>
            </a:r>
          </a:p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7500616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Rozwiązanie w pliku test2.php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Pomocny może być analizator plików wsdl, np https://www.wsdl-analyzer.com/</a:t>
            </a:r>
          </a:p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1546179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Rozwiązanie w pliku index.php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Pomocny może być analizator plików wsdl, np https://www.wsdl-analyzer.com/</a:t>
            </a:r>
          </a:p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0807999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Pomocny może być analizator plików wsdl, np https://www.wsdl-analyzer.com/</a:t>
            </a:r>
          </a:p>
        </p:txBody>
      </p:sp>
    </p:spTree>
    <p:extLst>
      <p:ext uri="{BB962C8B-B14F-4D97-AF65-F5344CB8AC3E}">
        <p14:creationId xmlns:p14="http://schemas.microsoft.com/office/powerpoint/2010/main" val="18228843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endParaRPr lang="pl-PL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6257838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baseline="0" dirty="0" smtClean="0"/>
              <a:t>Advanced </a:t>
            </a:r>
            <a:r>
              <a:rPr lang="pl-PL" baseline="0" smtClean="0"/>
              <a:t>REST client </a:t>
            </a:r>
            <a:r>
              <a:rPr lang="pl-PL" baseline="0" dirty="0" smtClean="0"/>
              <a:t>trzeba wcześniej w Chrome zainstalować. Dodatek ten nie jest domyślnie dostępny.</a:t>
            </a:r>
          </a:p>
        </p:txBody>
      </p:sp>
    </p:spTree>
    <p:extLst>
      <p:ext uri="{BB962C8B-B14F-4D97-AF65-F5344CB8AC3E}">
        <p14:creationId xmlns:p14="http://schemas.microsoft.com/office/powerpoint/2010/main" val="2685388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Wyróżniamy architektury: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klient - serwer - najbardziej popularna architektura oprogramowania w której klient (aplikacja kliencka) łączy się z serwerem (farmą serwerów),</a:t>
            </a: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Przykładem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jest serwer poczty elektronicznej (klient – np. </a:t>
            </a:r>
            <a:r>
              <a:rPr lang="pl-PL" sz="11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outlook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serwer – exchange), serwery WWW (klient-przeglądarka, serwer-serwer WWW), serwery plików czy serwery aplikacji.</a:t>
            </a:r>
          </a:p>
          <a:p>
            <a:pPr marL="0" indent="0">
              <a:buFont typeface="Arial" pitchFamily="34" charset="0"/>
              <a:buNone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Stroną inicjującą komunikację jest klient. Stroną wykonującą usługę jest serwer.</a:t>
            </a:r>
          </a:p>
          <a:p>
            <a:pPr marL="0" indent="0">
              <a:buFont typeface="Arial" pitchFamily="34" charset="0"/>
              <a:buNone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l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 zależności od zastosowań wyróżnia się wiele typów architektury klient serwer: 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dwuwarstwowa (klient komunikuje się z serwerem np. serwer plików), 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trójwarstwowa (klient łączy się z serwerem aplikacji (warstwa druga) który przetwarza żądania, korzystając z baz danych (warstwa trzecia) lub innych zasobów odpowiada na żądanie, </a:t>
            </a:r>
          </a:p>
          <a:p>
            <a:pPr marL="171450" indent="-171450" algn="l">
              <a:buFont typeface="Arial" pitchFamily="34" charset="0"/>
              <a:buChar char="•"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wielowarstwowa w której logika biznesowa została zaimplementowana na wielu poziomach.</a:t>
            </a:r>
          </a:p>
          <a:p>
            <a:pPr marL="171450" indent="-171450" algn="l">
              <a:buFont typeface="Arial" pitchFamily="34" charset="0"/>
              <a:buChar char="•"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l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Zalety: wspólne dane w jednym miejscu, zapewniona spójność i brak konfliktów wersji, łatwość zabezpieczenia danych</a:t>
            </a:r>
          </a:p>
          <a:p>
            <a:pPr marL="0" indent="0" algn="l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Wady: ograniczona wydajność (można stosować klastry wydajnościowe), awaria serwera powoduje niedostępność aplikacji/danych (stosuje się klastry niezawodnościowe), </a:t>
            </a:r>
            <a:endParaRPr lang="pl-PL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9289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rozproszona architektura której założeniem jest możliwość połączenia się wszystkich aplikacji między sobą</a:t>
            </a:r>
          </a:p>
          <a:p>
            <a:pPr marL="171450" indent="-171450">
              <a:buFont typeface="Arial" pitchFamily="34" charset="0"/>
              <a:buChar char="•"/>
            </a:pPr>
            <a:endParaRPr lang="pl-PL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P2P zakłada możliwość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połączenia się wszystkich aplikacji między sobą. Każdy element architektury jest na tym samym równorzędnym z innymi poziomie. Każdy element architektury jest zatem i klientem i serwerem. W przypadku odłączenia jednego elementu transmisja nadal jest prowadzona z wykorzystaniem zasobów innych elementów.</a:t>
            </a:r>
          </a:p>
          <a:p>
            <a:pPr marL="0" indent="0">
              <a:buFont typeface="Arial" pitchFamily="34" charset="0"/>
              <a:buNone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Wadą takiego rozwiązania jest konieczność przepytywania wszystkich elementów o potrzebne zasoby (np. pliki).</a:t>
            </a:r>
            <a:endParaRPr lang="pl-PL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9134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hybrydowa - architektura mieszana klient-serwer +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indent="0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Architektura pozbawiona wady P2P, serwer pełni rolę bazy wiedzy i informacji na którym elemencie znajdują się określone zasoby. Klient nie pyta się wszystkich elementów architektury o potrzebne zasoby, zdobywa je odpytując serwer centralny. Ten w odpowiedzi kieruje klienta do właściwego hosta.</a:t>
            </a:r>
          </a:p>
          <a:p>
            <a:pPr marL="0" indent="0">
              <a:buFont typeface="Arial" pitchFamily="34" charset="0"/>
              <a:buNone/>
            </a:pPr>
            <a:endParaRPr lang="pl-PL" sz="11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600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Odpowiedzi:</a:t>
            </a:r>
          </a:p>
          <a:p>
            <a:pPr marL="0" indent="0" algn="l">
              <a:buFont typeface="Arial" pitchFamily="34" charset="0"/>
              <a:buNone/>
            </a:pPr>
            <a:r>
              <a:rPr lang="pl-PL" dirty="0" smtClean="0"/>
              <a:t>1) 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Zalety: wspólne dane w jednym miejscu, zapewniona spójność i brak konfliktów wersji, łatwość zabezpieczenia danych</a:t>
            </a:r>
          </a:p>
          <a:p>
            <a:pPr marL="0" indent="0" algn="l">
              <a:buFont typeface="Arial" pitchFamily="34" charset="0"/>
              <a:buNone/>
            </a:pP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Wady: ograniczona wydajność (można stosować klastry wydajnościowe), awaria serwera powoduje niedostępność aplikacji/danych (stosuje się klastry niezawodnościowe), </a:t>
            </a:r>
            <a:endParaRPr lang="pl-PL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l-PL" dirty="0" smtClean="0"/>
              <a:t>2) W architekturze</a:t>
            </a:r>
            <a:r>
              <a:rPr lang="pl-PL" baseline="0" dirty="0" smtClean="0"/>
              <a:t> hybrydowej występuje </a:t>
            </a:r>
            <a:r>
              <a:rPr lang="pl-PL" dirty="0" smtClean="0"/>
              <a:t>serwer centralny, który 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pełni rolę bazy wiedzy i informacji na którym elemencie znajdują się określone zasoby</a:t>
            </a:r>
            <a:endParaRPr lang="pl-PL" dirty="0" smtClean="0"/>
          </a:p>
          <a:p>
            <a:r>
              <a:rPr lang="pl-PL" dirty="0" smtClean="0"/>
              <a:t>3) Klient-Server: Gadu-Gadu,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przeglądarka+strona</a:t>
            </a:r>
            <a:r>
              <a:rPr lang="pl-PL" baseline="0" dirty="0" smtClean="0"/>
              <a:t> www, klient FTP + serwer FTP, klient poczty np. </a:t>
            </a:r>
            <a:r>
              <a:rPr lang="pl-PL" baseline="0" dirty="0" err="1" smtClean="0"/>
              <a:t>outlook</a:t>
            </a:r>
            <a:r>
              <a:rPr lang="pl-PL" baseline="0" dirty="0" smtClean="0"/>
              <a:t> lub </a:t>
            </a:r>
            <a:r>
              <a:rPr lang="pl-PL" baseline="0" dirty="0" err="1" smtClean="0"/>
              <a:t>Thunderbird</a:t>
            </a:r>
            <a:r>
              <a:rPr lang="pl-PL" baseline="0" dirty="0" smtClean="0"/>
              <a:t> + serwer pocztowy</a:t>
            </a:r>
          </a:p>
          <a:p>
            <a:r>
              <a:rPr lang="pl-PL" baseline="0" dirty="0" smtClean="0"/>
              <a:t>P2P: </a:t>
            </a:r>
            <a:r>
              <a:rPr lang="pl-PL" baseline="0" dirty="0" err="1" smtClean="0"/>
              <a:t>torrenty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Skype</a:t>
            </a:r>
            <a:r>
              <a:rPr lang="pl-PL" baseline="0" dirty="0" smtClean="0"/>
              <a:t>,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7685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SOA</a:t>
            </a:r>
            <a:r>
              <a:rPr lang="pl-PL" baseline="0" dirty="0" smtClean="0"/>
              <a:t> jest koncepcją tworzenia systemów informatycznych w której poszczególne moduły oprogramowania (aplikacje SOA) działają autonomicznie udostępniając zestaw usług do komunikacji. 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Usługi implementują funkcjonalność potrzebną klientowi lub innej aplikacji SOA. Aplikacja SOA działa na zasadzie skrzynki, przykrywając szczegóły implementacji, zapewniając ściśle określoną funkcjonalność.</a:t>
            </a:r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Usługą może być każdy, niezależnie działający program zapewniający poprzez interfejs dostęp do określonej funkcjonalności</a:t>
            </a:r>
          </a:p>
          <a:p>
            <a:pPr algn="l"/>
            <a:endParaRPr lang="pl-PL" baseline="0" dirty="0" smtClean="0"/>
          </a:p>
          <a:p>
            <a:pPr algn="l"/>
            <a:endParaRPr lang="pl-PL" baseline="0" dirty="0" smtClean="0"/>
          </a:p>
          <a:p>
            <a:pPr algn="l"/>
            <a:r>
              <a:rPr lang="pl-PL" baseline="0" dirty="0" smtClean="0"/>
              <a:t>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03143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W szczególności, możliwe jest współdziałanie</a:t>
            </a:r>
            <a:r>
              <a:rPr lang="pl-PL" baseline="0" dirty="0" smtClean="0"/>
              <a:t> między sobą wielu aplikacji SOA (np. systemy zintegrowane). Implementacja połączenia każdy z każdym jest bardzo skomplikowana i pracochłonna…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99049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/>
            <a:r>
              <a:rPr lang="pl-PL" dirty="0" smtClean="0"/>
              <a:t>…</a:t>
            </a:r>
            <a:r>
              <a:rPr lang="pl-PL" baseline="0" dirty="0" smtClean="0"/>
              <a:t>dlatego stosuje się rozwiązania typu ESB (Enterprise SOA Bus) zapewniające możliwość rejestracji usług każdej aplikacji SOA oraz definiowania procesów integracyjnych pomiędzy aplikacjami.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22330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0133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7976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1883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625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0430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41993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8" r:id="rId2"/>
    <p:sldLayoutId id="2147483659" r:id="rId3"/>
    <p:sldLayoutId id="2147483660" r:id="rId4"/>
    <p:sldLayoutId id="2147483661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footballpool.dataaccess.eu/data/info.wso?wsd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footballpool.dataaccess.eu/data/info.wso?wsd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footballpool.dataaccess.eu/data/info.wso?wsd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footballpool.dataaccess.eu/data/info.wso?wsd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localhost/api/email/" TargetMode="External"/><Relationship Id="rId4" Type="http://schemas.openxmlformats.org/officeDocument/2006/relationships/hyperlink" Target="http://www.slimframework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3608" y="1340768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PHP</a:t>
            </a:r>
            <a:br>
              <a:rPr lang="pl-PL" dirty="0" smtClean="0"/>
            </a:br>
            <a:r>
              <a:rPr lang="pl-PL" sz="4000" b="0" dirty="0"/>
              <a:t> </a:t>
            </a:r>
            <a:r>
              <a:rPr lang="pl-PL" sz="4000" dirty="0" err="1"/>
              <a:t>H</a:t>
            </a:r>
            <a:r>
              <a:rPr lang="pl-PL" sz="4000" b="0" dirty="0" err="1"/>
              <a:t>ypertext</a:t>
            </a:r>
            <a:r>
              <a:rPr lang="pl-PL" sz="4000" b="0" dirty="0"/>
              <a:t> </a:t>
            </a:r>
            <a:r>
              <a:rPr lang="pl-PL" sz="4000" dirty="0" err="1"/>
              <a:t>P</a:t>
            </a:r>
            <a:r>
              <a:rPr lang="pl-PL" sz="4000" b="0" dirty="0" err="1"/>
              <a:t>reprocessor</a:t>
            </a:r>
            <a:endParaRPr lang="pl" sz="40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971600" y="3717032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i="1"/>
              <a:t>Lekcja </a:t>
            </a:r>
            <a:r>
              <a:rPr lang="pl-PL" i="1" dirty="0"/>
              <a:t>2</a:t>
            </a:r>
            <a:endParaRPr lang="pl-PL" i="1" dirty="0" smtClean="0"/>
          </a:p>
          <a:p>
            <a:r>
              <a:rPr lang="pl-PL" dirty="0"/>
              <a:t>Architektura usług </a:t>
            </a:r>
            <a:r>
              <a:rPr lang="pl-PL" dirty="0" smtClean="0"/>
              <a:t>sieciowych…</a:t>
            </a:r>
            <a:endParaRPr lang="pl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6264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PHP Hypertext Preprocessor Lekcja </a:t>
            </a:r>
            <a:r>
              <a:rPr lang="pl-PL" dirty="0"/>
              <a:t>2</a:t>
            </a:r>
            <a:r>
              <a:rPr lang="pl-PL" dirty="0" smtClean="0"/>
              <a:t> Architektura usług sieciowych</a:t>
            </a:r>
            <a:endParaRPr lang="pl-PL" dirty="0"/>
          </a:p>
        </p:txBody>
      </p:sp>
      <p:pic>
        <p:nvPicPr>
          <p:cNvPr id="5" name="Obraz 4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494" y="4763349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pole tekstowe 6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/>
              <a:t>SOAP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err="1" smtClean="0"/>
              <a:t>WebServices</a:t>
            </a:r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/>
              <a:t>REST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DCOM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CORBA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WCF</a:t>
            </a:r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6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47950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SOAP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zdalnego dostępu 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Format na bazie XML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016160"/>
            <a:ext cx="1965308" cy="280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331829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err="1" smtClean="0"/>
              <a:t>WebServices</a:t>
            </a: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HTTP/HTTPS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Komunikat XML (SOAP)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Opis interfejsu WSDL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287" y="3861048"/>
            <a:ext cx="4016189" cy="2002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426033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REST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HTTP/HTTPS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Standardowe operacje HTTP: GET, PUT, POST, DELETE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Komunikat XML 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568" y="4509120"/>
            <a:ext cx="4866816" cy="122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3134697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DCOM, 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err="1" smtClean="0"/>
              <a:t>Serializowany</a:t>
            </a:r>
            <a:r>
              <a:rPr lang="pl-PL" b="1" dirty="0" smtClean="0"/>
              <a:t> komunikat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Microsoft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RPC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09824"/>
            <a:ext cx="4535785" cy="173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996662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CORBA, 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Broker komunikatów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Obiekt i mapowanie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Protokół </a:t>
            </a:r>
            <a:r>
              <a:rPr lang="pl-PL" b="1" dirty="0" err="1" smtClean="0"/>
              <a:t>InterORB</a:t>
            </a:r>
            <a:r>
              <a:rPr lang="pl-PL" b="1" dirty="0" smtClean="0"/>
              <a:t> i jego odmiany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09120"/>
            <a:ext cx="309562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140857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Implementacje SOA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indent="0" algn="l"/>
            <a:r>
              <a:rPr lang="pl-PL" b="1" dirty="0" smtClean="0"/>
              <a:t>WCF, 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WSDL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Różne formy komunikacji</a:t>
            </a:r>
          </a:p>
          <a:p>
            <a:pPr marL="457200" lvl="1" indent="-457200" algn="l">
              <a:buFont typeface="Arial" pitchFamily="34" charset="0"/>
              <a:buChar char="•"/>
            </a:pPr>
            <a:r>
              <a:rPr lang="pl-PL" b="1" dirty="0" smtClean="0"/>
              <a:t>Różne formaty komunikatu</a:t>
            </a:r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6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8271340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Ćwiczenia praktyczne - WSDL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 indent="0" algn="l"/>
            <a:r>
              <a:rPr lang="pl-PL" b="1" dirty="0" smtClean="0"/>
              <a:t>Przeanalizuj i </a:t>
            </a:r>
            <a:r>
              <a:rPr lang="pl-PL" b="1" dirty="0"/>
              <a:t>omów plik </a:t>
            </a:r>
            <a:r>
              <a:rPr lang="pl-PL" b="1" dirty="0" err="1"/>
              <a:t>HelloService.wsdl</a:t>
            </a: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6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6769244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85000" lnSpcReduction="20000"/>
          </a:bodyPr>
          <a:lstStyle/>
          <a:p>
            <a:pPr marL="514350" indent="-514350" algn="l">
              <a:buAutoNum type="arabicPeriod"/>
            </a:pPr>
            <a:r>
              <a:rPr lang="pl-PL" b="1" dirty="0" smtClean="0"/>
              <a:t>Zaznacz implementacje SOA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smtClean="0"/>
              <a:t>Peer2peer,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smtClean="0"/>
              <a:t>SOAP,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smtClean="0"/>
              <a:t>REST,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smtClean="0"/>
              <a:t>Klient-serwer,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smtClean="0"/>
              <a:t>PHP,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err="1" smtClean="0"/>
              <a:t>WebServices</a:t>
            </a:r>
            <a:r>
              <a:rPr lang="pl-PL" dirty="0" smtClean="0"/>
              <a:t>,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smtClean="0"/>
              <a:t>DCOM,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smtClean="0"/>
              <a:t>COBRA,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smtClean="0"/>
              <a:t>WCF,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pl-PL" dirty="0" smtClean="0"/>
              <a:t>Windows</a:t>
            </a:r>
          </a:p>
          <a:p>
            <a:pPr indent="0" algn="l"/>
            <a:endParaRPr lang="pl-PL" b="1" dirty="0" smtClean="0"/>
          </a:p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6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081273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indent="0" algn="l"/>
            <a:r>
              <a:rPr lang="pl-PL" b="1" dirty="0" smtClean="0"/>
              <a:t>2. Który </a:t>
            </a:r>
            <a:r>
              <a:rPr lang="pl-PL" b="1" dirty="0"/>
              <a:t>diagram reprezentuje SOA BUS</a:t>
            </a:r>
            <a:endParaRPr lang="pl-PL" b="1" dirty="0" smtClean="0"/>
          </a:p>
          <a:p>
            <a:pPr indent="0" algn="l"/>
            <a:endParaRPr lang="pl-PL" b="1" dirty="0" smtClean="0"/>
          </a:p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807008"/>
            <a:ext cx="1073299" cy="8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578881"/>
            <a:ext cx="2365203" cy="212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40260"/>
            <a:ext cx="383857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5478729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/>
              <a:t>Architektury rozwiązań informatycznych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client – server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err="1" smtClean="0"/>
              <a:t>peer</a:t>
            </a:r>
            <a:r>
              <a:rPr lang="pl-PL" b="1" dirty="0" smtClean="0"/>
              <a:t> to </a:t>
            </a:r>
            <a:r>
              <a:rPr lang="pl-PL" b="1" dirty="0" err="1" smtClean="0"/>
              <a:t>peer</a:t>
            </a:r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hybrid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29181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Pytania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514350" indent="-514350" algn="l">
              <a:buAutoNum type="arabicPeriod"/>
            </a:pPr>
            <a:r>
              <a:rPr lang="pl-PL" b="1" dirty="0" smtClean="0"/>
              <a:t>Co to jest usługa sieciowa?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Rozwiń i omów skrót SOA.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Wymień 4 implementacje SOA.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Co to jest WSDL?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Omów strukturę komunikatu SOAP.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Na jakie formy komunikacji pozwala WCF?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Do czego stosuje się SOA BUS?</a:t>
            </a:r>
          </a:p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6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5113144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Ćwiczenia praktyczne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1872208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204864"/>
            <a:ext cx="72593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	</a:t>
            </a:r>
            <a:r>
              <a:rPr lang="pl-PL" dirty="0"/>
              <a:t>Proszę przygotować skrypt, który wywoła webserwis spod adresu </a:t>
            </a:r>
            <a:r>
              <a:rPr lang="pl-PL" dirty="0">
                <a:hlinkClick r:id="rId4"/>
              </a:rPr>
              <a:t>http://</a:t>
            </a:r>
            <a:r>
              <a:rPr lang="pl-PL" dirty="0" smtClean="0">
                <a:hlinkClick r:id="rId4"/>
              </a:rPr>
              <a:t>footballpool.dataaccess.eu/data/info.wso?wsdl</a:t>
            </a:r>
            <a:r>
              <a:rPr lang="pl-PL" dirty="0" smtClean="0"/>
              <a:t> udostępniający informację na temat piłki nożnej. Przeanalizuj plik WSDL oraz w prawidłowy sposób wyświetl 5, 10 lub 20 najlepszych piłkarzy.</a:t>
            </a:r>
            <a:endParaRPr lang="pl-PL" dirty="0"/>
          </a:p>
        </p:txBody>
      </p:sp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2394977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Ćwiczenia praktyczne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1872208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204864"/>
            <a:ext cx="72593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	</a:t>
            </a:r>
            <a:r>
              <a:rPr lang="pl-PL" dirty="0"/>
              <a:t>Proszę przygotować skrypt, który wywoła webserwis spod adresu </a:t>
            </a:r>
            <a:r>
              <a:rPr lang="pl-PL" dirty="0">
                <a:hlinkClick r:id="rId4"/>
              </a:rPr>
              <a:t>http://</a:t>
            </a:r>
            <a:r>
              <a:rPr lang="pl-PL" dirty="0" smtClean="0">
                <a:hlinkClick r:id="rId4"/>
              </a:rPr>
              <a:t>footballpool.dataaccess.eu/data/info.wso?wsdl</a:t>
            </a:r>
            <a:r>
              <a:rPr lang="pl-PL" dirty="0" smtClean="0"/>
              <a:t> udostępniający informację na temat piłki nożnej. Przeanalizuj plik WSDL oraz w prawidłowy sposób wyświetl wszystkich piłkarzy, którzy otrzymali żółte lub czerwone kartki podczas gry na boisku.</a:t>
            </a:r>
            <a:endParaRPr lang="pl-PL" dirty="0"/>
          </a:p>
        </p:txBody>
      </p:sp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956789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Ćwiczenia praktyczne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1872208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204864"/>
            <a:ext cx="72593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	</a:t>
            </a:r>
            <a:r>
              <a:rPr lang="pl-PL" dirty="0"/>
              <a:t>Proszę przygotować skrypt, który wywoła webserwis spod adresu </a:t>
            </a:r>
            <a:r>
              <a:rPr lang="pl-PL" dirty="0">
                <a:hlinkClick r:id="rId4"/>
              </a:rPr>
              <a:t>http://</a:t>
            </a:r>
            <a:r>
              <a:rPr lang="pl-PL" dirty="0" smtClean="0">
                <a:hlinkClick r:id="rId4"/>
              </a:rPr>
              <a:t>footballpool.dataaccess.eu/data/info.wso?wsdl</a:t>
            </a:r>
            <a:r>
              <a:rPr lang="pl-PL" dirty="0" smtClean="0"/>
              <a:t> udostępniający informację na temat piłki nożnej. Przeanalizuj plik WSDL oraz stwórz formularz, który pobierał będzie informacje o ilości najlepszych piłkarzy do wyświetlenia. Wprowadź walidację, polegającą na ograniczeniu wprowadzanajej wartości z zakresu od 1 do 20.</a:t>
            </a:r>
            <a:endParaRPr lang="pl-PL" dirty="0"/>
          </a:p>
        </p:txBody>
      </p:sp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974731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Ćwiczenia praktyczne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1872208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204864"/>
            <a:ext cx="72593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	</a:t>
            </a:r>
            <a:r>
              <a:rPr lang="pl-PL" dirty="0"/>
              <a:t>Proszę przygotować skrypt, który wywoła webserwis spod adresu </a:t>
            </a:r>
            <a:r>
              <a:rPr lang="pl-PL" dirty="0">
                <a:hlinkClick r:id="rId4"/>
              </a:rPr>
              <a:t>http://</a:t>
            </a:r>
            <a:r>
              <a:rPr lang="pl-PL" dirty="0" smtClean="0">
                <a:hlinkClick r:id="rId4"/>
              </a:rPr>
              <a:t>footballpool.dataaccess.eu/data/info.wso?wsdl</a:t>
            </a:r>
            <a:r>
              <a:rPr lang="pl-PL" dirty="0" smtClean="0"/>
              <a:t> udostępniający informację na temat piłki nożnej. Przeanalizuj plik WSDL oraz wybierz samodzielnie jakie informacje z podanego webserwisu chcesz pobrać. W odpowiedni sposób wywołaj wybraną metodę zwracając uwagę na listę parametrów, któe ta metoda przyjmuje.</a:t>
            </a:r>
            <a:endParaRPr lang="pl-PL" dirty="0"/>
          </a:p>
        </p:txBody>
      </p:sp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3461131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Ćwiczenia praktyczne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1872208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204864"/>
            <a:ext cx="72593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	</a:t>
            </a:r>
            <a:r>
              <a:rPr lang="pl-PL" dirty="0"/>
              <a:t>Przygotuj REST API bazując na frameworku SLIM (</a:t>
            </a:r>
            <a:r>
              <a:rPr lang="pl-PL" dirty="0">
                <a:hlinkClick r:id="rId4"/>
              </a:rPr>
              <a:t>http://www.slimframework.com</a:t>
            </a:r>
            <a:r>
              <a:rPr lang="pl-PL" dirty="0" smtClean="0">
                <a:hlinkClick r:id="rId4"/>
              </a:rPr>
              <a:t>/</a:t>
            </a:r>
            <a:r>
              <a:rPr lang="pl-PL" dirty="0" smtClean="0"/>
              <a:t>). Stwórz dowolną tabelę w bazie danych, pobierz dane, oraz udostępnij przy pomocy stworzonego przez Ciebie API. </a:t>
            </a:r>
          </a:p>
          <a:p>
            <a:r>
              <a:rPr lang="pl-PL" dirty="0" smtClean="0"/>
              <a:t>(Np. Pobierz listę wszystkich adresów e-mail oraz udostępnij je w lokalizacji </a:t>
            </a:r>
            <a:r>
              <a:rPr lang="pl-PL" dirty="0" smtClean="0">
                <a:hlinkClick r:id="rId5"/>
              </a:rPr>
              <a:t>http://localhost/api/email/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6468569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Ćwiczenia praktyczne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1872208"/>
          </a:xfrm>
          <a:prstGeom prst="rect">
            <a:avLst/>
          </a:prstGeom>
        </p:spPr>
        <p:txBody>
          <a:bodyPr lIns="91425" tIns="91425" rIns="91425" bIns="91425" anchor="t" anchorCtr="0">
            <a:normAutofit/>
          </a:bodyPr>
          <a:lstStyle/>
          <a:p>
            <a:pPr marL="514350" indent="-514350" algn="l">
              <a:buAutoNum type="arabicPeriod"/>
            </a:pPr>
            <a:endParaRPr lang="pl-PL" b="1" dirty="0" smtClean="0"/>
          </a:p>
          <a:p>
            <a:pPr marL="457200" lvl="1" indent="-457200" algn="l">
              <a:buFont typeface="Arial" pitchFamily="34" charset="0"/>
              <a:buChar char="•"/>
            </a:pPr>
            <a:endParaRPr lang="pl-PL" b="1" dirty="0" smtClean="0"/>
          </a:p>
          <a:p>
            <a:pPr indent="0" algn="l"/>
            <a:endParaRPr lang="pl-PL" b="1" dirty="0" smtClean="0"/>
          </a:p>
          <a:p>
            <a:pPr indent="0" algn="l"/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204864"/>
            <a:ext cx="7259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	Przetestuj przygotowane we wcześniejszym ćwiczeniu API przy pomocy narzędzia „Advanced REST client” dostępnego w przeglądarce Chrome.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56992"/>
            <a:ext cx="14763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  <p:pic>
        <p:nvPicPr>
          <p:cNvPr id="9" name="Obraz 8" descr="PO KL_z podpisem_kolo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494" y="4763349"/>
            <a:ext cx="5753100" cy="1085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84988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/>
              <a:t>Architektury rozwiązań informatycznych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client – server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6120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– Architektura usług sieciowych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699" y="2780928"/>
            <a:ext cx="4364351" cy="310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3700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/>
              <a:t>Architektury rozwiązań informatycznych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err="1" smtClean="0"/>
              <a:t>peer</a:t>
            </a:r>
            <a:r>
              <a:rPr lang="pl-PL" b="1" dirty="0" smtClean="0"/>
              <a:t> to </a:t>
            </a:r>
            <a:r>
              <a:rPr lang="pl-PL" b="1" dirty="0" err="1" smtClean="0"/>
              <a:t>peer</a:t>
            </a:r>
            <a:endParaRPr lang="pl-PL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P2P</a:t>
            </a:r>
          </a:p>
          <a:p>
            <a:pPr indent="0" algn="l"/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65189"/>
            <a:ext cx="4209132" cy="384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4742955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/>
              <a:t>Architektury rozwiązań informatycznych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Hybrid</a:t>
            </a:r>
            <a:endParaRPr lang="pl-PL" b="1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/>
              <a:t>P2P + </a:t>
            </a:r>
            <a:r>
              <a:rPr lang="pl-PL" b="1" dirty="0" smtClean="0"/>
              <a:t>server</a:t>
            </a:r>
            <a:endParaRPr lang="pl-PL" b="1" dirty="0"/>
          </a:p>
          <a:p>
            <a:pPr indent="0" algn="l"/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307" y="1700808"/>
            <a:ext cx="4524375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109909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Ćwiczenie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indent="-514350" algn="l">
              <a:buAutoNum type="arabicPeriod"/>
            </a:pPr>
            <a:r>
              <a:rPr lang="pl-PL" b="1" dirty="0"/>
              <a:t>Narysuj i omów architekturę klient – </a:t>
            </a:r>
            <a:r>
              <a:rPr lang="pl-PL" b="1" dirty="0" smtClean="0"/>
              <a:t>serwer i podaj jej największe zalety/wady.</a:t>
            </a:r>
            <a:endParaRPr lang="pl-PL" b="1" dirty="0"/>
          </a:p>
          <a:p>
            <a:pPr marL="514350" indent="-514350" algn="l">
              <a:buAutoNum type="arabicPeriod"/>
            </a:pPr>
            <a:r>
              <a:rPr lang="pl-PL" b="1" dirty="0"/>
              <a:t>Czym różni się architektura </a:t>
            </a:r>
            <a:r>
              <a:rPr lang="pl-PL" b="1" dirty="0" err="1"/>
              <a:t>peer</a:t>
            </a:r>
            <a:r>
              <a:rPr lang="pl-PL" b="1" dirty="0"/>
              <a:t> to </a:t>
            </a:r>
            <a:r>
              <a:rPr lang="pl-PL" b="1" dirty="0" err="1"/>
              <a:t>peer</a:t>
            </a:r>
            <a:r>
              <a:rPr lang="pl-PL" b="1" dirty="0"/>
              <a:t> od hybrydowej</a:t>
            </a:r>
            <a:r>
              <a:rPr lang="pl-PL" b="1" dirty="0" smtClean="0"/>
              <a:t>?</a:t>
            </a:r>
          </a:p>
          <a:p>
            <a:pPr marL="514350" indent="-514350" algn="l">
              <a:buAutoNum type="arabicPeriod"/>
            </a:pPr>
            <a:r>
              <a:rPr lang="pl-PL" b="1" dirty="0" smtClean="0"/>
              <a:t>Podaj przykłady architektury klient-serwer oraz P2P, które znasz z życia codziennego.</a:t>
            </a:r>
            <a:endParaRPr lang="pl-PL" b="1" dirty="0"/>
          </a:p>
          <a:p>
            <a:pPr indent="0" algn="l"/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sp>
        <p:nvSpPr>
          <p:cNvPr id="6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6862654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Architektura usług sieciowych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SOA – Service </a:t>
            </a:r>
            <a:r>
              <a:rPr lang="pl-PL" b="1" dirty="0" err="1" smtClean="0"/>
              <a:t>Oriented</a:t>
            </a:r>
            <a:r>
              <a:rPr lang="pl-PL" b="1" dirty="0" smtClean="0"/>
              <a:t> Architecture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Usługa sieciowa</a:t>
            </a:r>
            <a:endParaRPr lang="pl-PL" b="1" dirty="0"/>
          </a:p>
          <a:p>
            <a:pPr indent="0" algn="l"/>
            <a:endParaRPr lang="pl-PL" b="1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476" y="4005064"/>
            <a:ext cx="1614090" cy="128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1360275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Architektura usług sieciowych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SOA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32856"/>
            <a:ext cx="3886200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392072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950553" y="1196752"/>
            <a:ext cx="8373975" cy="66064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Architektura usług sieciowych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59632" y="1916832"/>
            <a:ext cx="7648584" cy="39604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b="1" dirty="0" smtClean="0"/>
              <a:t>SOA BUS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756" y="3446140"/>
            <a:ext cx="71628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ole tekstowe 1"/>
          <p:cNvSpPr txBox="1"/>
          <p:nvPr/>
        </p:nvSpPr>
        <p:spPr>
          <a:xfrm>
            <a:off x="1835696" y="6377353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2 – </a:t>
            </a:r>
            <a:r>
              <a:rPr lang="pl-PL" dirty="0"/>
              <a:t>Architektura usług </a:t>
            </a:r>
            <a:r>
              <a:rPr lang="pl-PL" dirty="0" smtClean="0"/>
              <a:t>sieciowych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289888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5865</TotalTime>
  <Words>1684</Words>
  <Application>Microsoft Office PowerPoint</Application>
  <PresentationFormat>Pokaz na ekranie (4:3)</PresentationFormat>
  <Paragraphs>331</Paragraphs>
  <Slides>26</Slides>
  <Notes>26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26</vt:i4>
      </vt:variant>
    </vt:vector>
  </HeadingPairs>
  <TitlesOfParts>
    <vt:vector size="31" baseType="lpstr">
      <vt:lpstr>Arial</vt:lpstr>
      <vt:lpstr>Courier New</vt:lpstr>
      <vt:lpstr>Wingdings</vt:lpstr>
      <vt:lpstr/>
      <vt:lpstr>Motyw pakietu Office</vt:lpstr>
      <vt:lpstr>PHP  Hypertext Preprocessor</vt:lpstr>
      <vt:lpstr>Architektury rozwiązań informatycznych</vt:lpstr>
      <vt:lpstr>Architektury rozwiązań informatycznych</vt:lpstr>
      <vt:lpstr>Architektury rozwiązań informatycznych</vt:lpstr>
      <vt:lpstr>Architektury rozwiązań informatycznych</vt:lpstr>
      <vt:lpstr>Ćwiczenie</vt:lpstr>
      <vt:lpstr>Architektura usług sieciowych</vt:lpstr>
      <vt:lpstr>Architektura usług sieciowych</vt:lpstr>
      <vt:lpstr>Architektura usług sieciowych</vt:lpstr>
      <vt:lpstr>Implementacje SOA</vt:lpstr>
      <vt:lpstr>Implementacje SOA</vt:lpstr>
      <vt:lpstr>Implementacje SOA</vt:lpstr>
      <vt:lpstr>Implementacje SOA</vt:lpstr>
      <vt:lpstr>Implementacje SOA</vt:lpstr>
      <vt:lpstr>Implementacje SOA</vt:lpstr>
      <vt:lpstr>Implementacje SOA</vt:lpstr>
      <vt:lpstr>Ćwiczenia praktyczne - WSDL</vt:lpstr>
      <vt:lpstr>Ćwiczenia</vt:lpstr>
      <vt:lpstr>Ćwiczenia</vt:lpstr>
      <vt:lpstr>Pytania</vt:lpstr>
      <vt:lpstr>Ćwiczenia praktyczne</vt:lpstr>
      <vt:lpstr>Ćwiczenia praktyczne</vt:lpstr>
      <vt:lpstr>Ćwiczenia praktyczne</vt:lpstr>
      <vt:lpstr>Ćwiczenia praktyczne</vt:lpstr>
      <vt:lpstr>Ćwiczenia praktyczne</vt:lpstr>
      <vt:lpstr>Ćwiczenia praktyczne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</dc:title>
  <dc:creator>Michał Galas</dc:creator>
  <cp:lastModifiedBy>Michał Galas</cp:lastModifiedBy>
  <cp:revision>121</cp:revision>
  <dcterms:modified xsi:type="dcterms:W3CDTF">2014-11-27T11:10:41Z</dcterms:modified>
</cp:coreProperties>
</file>