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 id="2147483655" r:id="rId2"/>
  </p:sldMasterIdLst>
  <p:notesMasterIdLst>
    <p:notesMasterId r:id="rId28"/>
  </p:notesMasterIdLst>
  <p:sldIdLst>
    <p:sldId id="256" r:id="rId3"/>
    <p:sldId id="282" r:id="rId4"/>
    <p:sldId id="283" r:id="rId5"/>
    <p:sldId id="284" r:id="rId6"/>
    <p:sldId id="285" r:id="rId7"/>
    <p:sldId id="286" r:id="rId8"/>
    <p:sldId id="287" r:id="rId9"/>
    <p:sldId id="303" r:id="rId10"/>
    <p:sldId id="288" r:id="rId11"/>
    <p:sldId id="289" r:id="rId12"/>
    <p:sldId id="290" r:id="rId13"/>
    <p:sldId id="291" r:id="rId14"/>
    <p:sldId id="301" r:id="rId15"/>
    <p:sldId id="292" r:id="rId16"/>
    <p:sldId id="293" r:id="rId17"/>
    <p:sldId id="294" r:id="rId18"/>
    <p:sldId id="295" r:id="rId19"/>
    <p:sldId id="304" r:id="rId20"/>
    <p:sldId id="302" r:id="rId21"/>
    <p:sldId id="297" r:id="rId22"/>
    <p:sldId id="298" r:id="rId23"/>
    <p:sldId id="299" r:id="rId24"/>
    <p:sldId id="305" r:id="rId25"/>
    <p:sldId id="306" r:id="rId26"/>
    <p:sldId id="300" r:id="rId27"/>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028" autoAdjust="0"/>
  </p:normalViewPr>
  <p:slideViewPr>
    <p:cSldViewPr>
      <p:cViewPr varScale="1">
        <p:scale>
          <a:sx n="52" d="100"/>
          <a:sy n="52" d="100"/>
        </p:scale>
        <p:origin x="-111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UML jest notacją</a:t>
            </a:r>
            <a:r>
              <a:rPr lang="pl-PL" baseline="0" dirty="0" smtClean="0"/>
              <a:t> za pomocą której możliwe jest graficzne modelowanie oprogramowania.</a:t>
            </a:r>
          </a:p>
          <a:p>
            <a:r>
              <a:rPr lang="pl-PL" baseline="0" dirty="0" smtClean="0"/>
              <a:t>Notacja to sposób zapisu symboli, liter i znaków za pomocą której można wyrazić treść. Treścią którą będziemy omawiać jest budowa oprogramowania.</a:t>
            </a:r>
            <a:endParaRPr dirty="0"/>
          </a:p>
        </p:txBody>
      </p:sp>
    </p:spTree>
    <p:extLst>
      <p:ext uri="{BB962C8B-B14F-4D97-AF65-F5344CB8AC3E}">
        <p14:creationId xmlns:p14="http://schemas.microsoft.com/office/powerpoint/2010/main" xmlns="" val="3548638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t"/>
            <a:r>
              <a:rPr lang="pl-PL" sz="1100" b="0" kern="1200" dirty="0" smtClean="0">
                <a:solidFill>
                  <a:schemeClr val="tx1"/>
                </a:solidFill>
                <a:effectLst/>
                <a:latin typeface="+mn-lt"/>
                <a:ea typeface="+mn-ea"/>
                <a:cs typeface="+mn-cs"/>
              </a:rPr>
              <a:t>Podobnie jak na diagramie przypadków użycia, diagram klas wykorzystuje związki (relacje) do obrazowania zależności między klasami. Pierwszą relacją jest asocjacja która reprezentuje dowolny związek między obiektami klasy. Asocjacja jest reprezentowana linią ciągłą i może mieć następujące cechy:</a:t>
            </a:r>
          </a:p>
          <a:p>
            <a:pPr marL="171450" indent="-171450" fontAlgn="t">
              <a:buFont typeface="Arial" pitchFamily="34" charset="0"/>
              <a:buChar char="•"/>
            </a:pPr>
            <a:r>
              <a:rPr lang="pl-PL" sz="1100" b="0" kern="1200" dirty="0" smtClean="0">
                <a:solidFill>
                  <a:schemeClr val="tx1"/>
                </a:solidFill>
                <a:effectLst/>
                <a:latin typeface="+mn-lt"/>
                <a:ea typeface="+mn-ea"/>
                <a:cs typeface="+mn-cs"/>
              </a:rPr>
              <a:t>nazwę - podkreślająca istotę związku, posiadająca strzałkę prezentującą kierunek interpretacji (np. pojazd wykorzystuje koło),</a:t>
            </a:r>
          </a:p>
          <a:p>
            <a:pPr marL="171450" indent="-171450" fontAlgn="t">
              <a:buFont typeface="Arial" pitchFamily="34" charset="0"/>
              <a:buChar char="•"/>
            </a:pPr>
            <a:r>
              <a:rPr lang="pl-PL" sz="1100" b="0" kern="1200" dirty="0" smtClean="0">
                <a:solidFill>
                  <a:schemeClr val="tx1"/>
                </a:solidFill>
                <a:effectLst/>
                <a:latin typeface="+mn-lt"/>
                <a:ea typeface="+mn-ea"/>
                <a:cs typeface="+mn-cs"/>
              </a:rPr>
              <a:t>rolę - definiująca powinność obiektu względem drugiego (np. pojazd łączy koła, koło jest częścią pojazdu),</a:t>
            </a:r>
          </a:p>
          <a:p>
            <a:pPr marL="171450" indent="-171450" fontAlgn="t">
              <a:buFont typeface="Arial" pitchFamily="34" charset="0"/>
              <a:buChar char="•"/>
            </a:pPr>
            <a:r>
              <a:rPr lang="pl-PL" sz="1100" b="0" kern="1200" dirty="0" smtClean="0">
                <a:solidFill>
                  <a:schemeClr val="tx1"/>
                </a:solidFill>
                <a:effectLst/>
                <a:latin typeface="+mn-lt"/>
                <a:ea typeface="+mn-ea"/>
                <a:cs typeface="+mn-cs"/>
              </a:rPr>
              <a:t>nawigacja - precyzująca kierunek przepływu komunikatów (np. czujnik przekazuje sygnały do sterownika),</a:t>
            </a:r>
          </a:p>
          <a:p>
            <a:pPr marL="171450" indent="-171450" fontAlgn="t">
              <a:buFont typeface="Arial" pitchFamily="34" charset="0"/>
              <a:buChar char="•"/>
            </a:pPr>
            <a:r>
              <a:rPr lang="pl-PL" sz="1100" b="0" kern="1200" dirty="0" smtClean="0">
                <a:solidFill>
                  <a:schemeClr val="tx1"/>
                </a:solidFill>
                <a:effectLst/>
                <a:latin typeface="+mn-lt"/>
                <a:ea typeface="+mn-ea"/>
                <a:cs typeface="+mn-cs"/>
              </a:rPr>
              <a:t>liczebność - definiuje zakres dopuszczalnej liczby obiektów występujących w związku (np. pojazd ma od 2 do 5 kół, koło ma 1 pojazd, czujnik jest podłączony do jednego sterownika, sterownik posiada od zera do n czujników)</a:t>
            </a:r>
          </a:p>
          <a:p>
            <a:pPr marL="171450" indent="-171450" fontAlgn="t">
              <a:buFont typeface="Arial" pitchFamily="34" charset="0"/>
              <a:buChar char="•"/>
            </a:pPr>
            <a:r>
              <a:rPr lang="pl-PL" sz="1100" b="0" kern="1200" dirty="0" smtClean="0">
                <a:solidFill>
                  <a:schemeClr val="tx1"/>
                </a:solidFill>
                <a:effectLst/>
                <a:latin typeface="+mn-lt"/>
                <a:ea typeface="+mn-ea"/>
                <a:cs typeface="+mn-cs"/>
              </a:rPr>
              <a:t>agregacja - opisuje związek całość - część. Wyróżnia się </a:t>
            </a:r>
          </a:p>
          <a:p>
            <a:pPr marL="628650" lvl="1" indent="-171450" fontAlgn="t">
              <a:buFont typeface="Arial" pitchFamily="34" charset="0"/>
              <a:buChar char="•"/>
            </a:pPr>
            <a:r>
              <a:rPr lang="pl-PL" sz="1100" b="0" kern="1200" dirty="0" smtClean="0">
                <a:solidFill>
                  <a:schemeClr val="tx1"/>
                </a:solidFill>
                <a:effectLst/>
                <a:latin typeface="+mn-lt"/>
                <a:ea typeface="+mn-ea"/>
                <a:cs typeface="+mn-cs"/>
              </a:rPr>
              <a:t>agregację silną (kompozycja) (zapełniony romb) oznaczającą, że po usunięciu agregatu (obiektu grupującego) usuwane są także wszystkie segmenty (obiekty składowe),</a:t>
            </a:r>
          </a:p>
          <a:p>
            <a:pPr marL="628650" lvl="1" indent="-171450" fontAlgn="t">
              <a:buFont typeface="Arial" pitchFamily="34" charset="0"/>
              <a:buChar char="•"/>
            </a:pPr>
            <a:r>
              <a:rPr lang="pl-PL" sz="1100" b="0" kern="1200" dirty="0" smtClean="0">
                <a:solidFill>
                  <a:schemeClr val="tx1"/>
                </a:solidFill>
                <a:effectLst/>
                <a:latin typeface="+mn-lt"/>
                <a:ea typeface="+mn-ea"/>
                <a:cs typeface="+mn-cs"/>
              </a:rPr>
              <a:t>agregację częściową (pusty romb) oznaczającą, że po usunięciu agregatu segmenty nadal mogą istnieć.</a:t>
            </a:r>
          </a:p>
          <a:p>
            <a:pPr fontAlgn="t"/>
            <a:r>
              <a:rPr lang="pl-PL" sz="1100" b="0" kern="1200" dirty="0" smtClean="0">
                <a:solidFill>
                  <a:schemeClr val="tx1"/>
                </a:solidFill>
                <a:effectLst/>
                <a:latin typeface="+mn-lt"/>
                <a:ea typeface="+mn-ea"/>
                <a:cs typeface="+mn-cs"/>
              </a:rPr>
              <a:t>Wykorzystywanie cech jest opcjonalne i zależy od przyjętego dla danego projektu szczegółowości dokumentacji.</a:t>
            </a:r>
          </a:p>
          <a:p>
            <a:pPr algn="l"/>
            <a:endParaRPr lang="pl-PL" b="0" i="0" dirty="0">
              <a:solidFill>
                <a:srgbClr val="333333"/>
              </a:solidFill>
              <a:effectLst/>
              <a:latin typeface="+mn-lt"/>
            </a:endParaRPr>
          </a:p>
        </p:txBody>
      </p:sp>
    </p:spTree>
    <p:extLst>
      <p:ext uri="{BB962C8B-B14F-4D97-AF65-F5344CB8AC3E}">
        <p14:creationId xmlns:p14="http://schemas.microsoft.com/office/powerpoint/2010/main" xmlns="" val="1051865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sz="1100" b="0" i="0" kern="1200" dirty="0" smtClean="0">
                <a:solidFill>
                  <a:schemeClr val="tx1"/>
                </a:solidFill>
                <a:effectLst/>
                <a:latin typeface="+mn-lt"/>
                <a:ea typeface="+mn-ea"/>
                <a:cs typeface="+mn-cs"/>
              </a:rPr>
              <a:t>Generalizacja jest związkiem reprezentującym dziedziczenie klas. Dziedziczenie skutkuje powstaniem hierarchii klas w której najbardziej ogólna klasa jest umieszczona na samym szczycie hierarchii (korzeń). Na samym dole występują klasy nazywane liśćmi. W hierarchii występują też klasy abstrakcyjne (nazwa pisana kursywą). Klasy abstrakcyjne nie mają swoich instancji obiektów, służą natomiast do zdefiniowania wspólnych atrybutów i metod które będą dziedziczone przez klasy potomne (np. Wieloślad).</a:t>
            </a:r>
            <a:endParaRPr lang="pl-PL" b="0" i="0" dirty="0">
              <a:solidFill>
                <a:srgbClr val="333333"/>
              </a:solidFill>
              <a:effectLst/>
              <a:latin typeface="+mn-lt"/>
            </a:endParaRPr>
          </a:p>
        </p:txBody>
      </p:sp>
    </p:spTree>
    <p:extLst>
      <p:ext uri="{BB962C8B-B14F-4D97-AF65-F5344CB8AC3E}">
        <p14:creationId xmlns:p14="http://schemas.microsoft.com/office/powerpoint/2010/main" xmlns="" val="17704164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endParaRPr lang="pl-PL" b="0" i="0" dirty="0">
              <a:solidFill>
                <a:srgbClr val="333333"/>
              </a:solidFill>
              <a:effectLst/>
              <a:latin typeface="+mn-lt"/>
            </a:endParaRPr>
          </a:p>
        </p:txBody>
      </p:sp>
    </p:spTree>
    <p:extLst>
      <p:ext uri="{BB962C8B-B14F-4D97-AF65-F5344CB8AC3E}">
        <p14:creationId xmlns:p14="http://schemas.microsoft.com/office/powerpoint/2010/main" xmlns="" val="3473457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b="0" i="0" dirty="0" smtClean="0">
                <a:solidFill>
                  <a:srgbClr val="333333"/>
                </a:solidFill>
                <a:effectLst/>
                <a:latin typeface="+mn-lt"/>
              </a:rPr>
              <a:t>W przykładowym</a:t>
            </a:r>
            <a:r>
              <a:rPr lang="pl-PL" b="0" i="0" baseline="0" dirty="0" smtClean="0">
                <a:solidFill>
                  <a:srgbClr val="333333"/>
                </a:solidFill>
                <a:effectLst/>
                <a:latin typeface="+mn-lt"/>
              </a:rPr>
              <a:t> rozwiązaniu zamodelowano tylko część struktury zbiorów bibliotecznych (tekstowe i graficzne – klasy abstrakcyjne).</a:t>
            </a:r>
          </a:p>
          <a:p>
            <a:pPr algn="l"/>
            <a:r>
              <a:rPr lang="pl-PL" b="0" i="0" baseline="0" dirty="0" smtClean="0">
                <a:solidFill>
                  <a:srgbClr val="333333"/>
                </a:solidFill>
                <a:effectLst/>
                <a:latin typeface="+mn-lt"/>
              </a:rPr>
              <a:t>Rozróżniono osoby jako czytelników i pracowników biblioteki. </a:t>
            </a:r>
          </a:p>
          <a:p>
            <a:pPr algn="l"/>
            <a:endParaRPr lang="pl-PL" b="0" i="0" baseline="0" dirty="0" smtClean="0">
              <a:solidFill>
                <a:srgbClr val="333333"/>
              </a:solidFill>
              <a:effectLst/>
              <a:latin typeface="+mn-lt"/>
            </a:endParaRPr>
          </a:p>
          <a:p>
            <a:pPr algn="l"/>
            <a:r>
              <a:rPr lang="pl-PL" b="0" i="0" baseline="0" dirty="0" smtClean="0">
                <a:solidFill>
                  <a:srgbClr val="333333"/>
                </a:solidFill>
                <a:effectLst/>
                <a:latin typeface="+mn-lt"/>
              </a:rPr>
              <a:t>Centralną klasą wiążącą jest klasa Obsługa która jest powiązana </a:t>
            </a:r>
          </a:p>
          <a:p>
            <a:pPr marL="171450" indent="-171450" algn="l">
              <a:buFont typeface="Arial" pitchFamily="34" charset="0"/>
              <a:buChar char="•"/>
            </a:pPr>
            <a:r>
              <a:rPr lang="pl-PL" b="0" i="0" baseline="0" dirty="0" smtClean="0">
                <a:solidFill>
                  <a:srgbClr val="333333"/>
                </a:solidFill>
                <a:effectLst/>
                <a:latin typeface="+mn-lt"/>
              </a:rPr>
              <a:t>ze zbiorem który jest wypożyczany (założono że na 1 wypożyczenie 1 zbiór)</a:t>
            </a:r>
          </a:p>
          <a:p>
            <a:pPr marL="171450" indent="-171450" algn="l">
              <a:buFont typeface="Arial" pitchFamily="34" charset="0"/>
              <a:buChar char="•"/>
            </a:pPr>
            <a:r>
              <a:rPr lang="pl-PL" b="0" i="0" baseline="0" dirty="0" smtClean="0">
                <a:solidFill>
                  <a:srgbClr val="333333"/>
                </a:solidFill>
                <a:effectLst/>
                <a:latin typeface="+mn-lt"/>
              </a:rPr>
              <a:t>z czytelnikiem który zbiór wypożycza/rezerwuje</a:t>
            </a:r>
          </a:p>
          <a:p>
            <a:pPr marL="171450" indent="-171450" algn="l">
              <a:buFont typeface="Arial" pitchFamily="34" charset="0"/>
              <a:buChar char="•"/>
            </a:pPr>
            <a:r>
              <a:rPr lang="pl-PL" b="0" i="0" baseline="0" dirty="0" smtClean="0">
                <a:solidFill>
                  <a:srgbClr val="333333"/>
                </a:solidFill>
                <a:effectLst/>
                <a:latin typeface="+mn-lt"/>
              </a:rPr>
              <a:t>z pracownikiem który zbiór przekazuje i przyjmuje/dokonuje rezerwacji</a:t>
            </a:r>
          </a:p>
          <a:p>
            <a:pPr marL="0" indent="0" algn="l">
              <a:buFontTx/>
              <a:buNone/>
            </a:pPr>
            <a:endParaRPr lang="pl-PL" b="0" i="0" baseline="0" dirty="0" smtClean="0">
              <a:solidFill>
                <a:srgbClr val="333333"/>
              </a:solidFill>
              <a:effectLst/>
              <a:latin typeface="+mn-lt"/>
            </a:endParaRPr>
          </a:p>
          <a:p>
            <a:pPr marL="0" indent="0" algn="l">
              <a:buFontTx/>
              <a:buNone/>
            </a:pPr>
            <a:r>
              <a:rPr lang="pl-PL" b="0" i="0" baseline="0" dirty="0" smtClean="0">
                <a:solidFill>
                  <a:srgbClr val="333333"/>
                </a:solidFill>
                <a:effectLst/>
                <a:latin typeface="+mn-lt"/>
              </a:rPr>
              <a:t>Potomkowie klasy Obsługa (Wypożyczenie, Rezerwacja) implementują metody</a:t>
            </a:r>
          </a:p>
          <a:p>
            <a:pPr marL="0" indent="0" algn="l">
              <a:buFontTx/>
              <a:buNone/>
            </a:pPr>
            <a:r>
              <a:rPr lang="pl-PL" b="0" i="0" baseline="0" dirty="0" smtClean="0">
                <a:solidFill>
                  <a:srgbClr val="333333"/>
                </a:solidFill>
                <a:effectLst/>
                <a:latin typeface="+mn-lt"/>
              </a:rPr>
              <a:t>Przedstawiono metody wypożycz i zwróć dla klasy albo rezerwuj lub zwolnij</a:t>
            </a:r>
          </a:p>
          <a:p>
            <a:pPr marL="0" indent="0" algn="l">
              <a:buFontTx/>
              <a:buNone/>
            </a:pPr>
            <a:endParaRPr lang="pl-PL" b="0" i="0" baseline="0" dirty="0" smtClean="0">
              <a:solidFill>
                <a:srgbClr val="333333"/>
              </a:solidFill>
              <a:effectLst/>
              <a:latin typeface="+mn-lt"/>
            </a:endParaRPr>
          </a:p>
          <a:p>
            <a:pPr marL="0" indent="0" algn="l">
              <a:buFontTx/>
              <a:buNone/>
            </a:pPr>
            <a:r>
              <a:rPr lang="pl-PL" b="0" i="0" baseline="0" dirty="0" smtClean="0">
                <a:solidFill>
                  <a:srgbClr val="333333"/>
                </a:solidFill>
                <a:effectLst/>
                <a:latin typeface="+mn-lt"/>
              </a:rPr>
              <a:t>Wypożyczenie oraz ustaw_status dla Zbiór i deaktywuj i ustaw_adres dla czytelnika</a:t>
            </a:r>
          </a:p>
          <a:p>
            <a:pPr marL="171450" indent="-171450" algn="l">
              <a:buFontTx/>
              <a:buChar char="-"/>
            </a:pPr>
            <a:endParaRPr lang="pl-PL" b="0" i="0" dirty="0">
              <a:solidFill>
                <a:srgbClr val="333333"/>
              </a:solidFill>
              <a:effectLst/>
              <a:latin typeface="+mn-lt"/>
            </a:endParaRPr>
          </a:p>
        </p:txBody>
      </p:sp>
    </p:spTree>
    <p:extLst>
      <p:ext uri="{BB962C8B-B14F-4D97-AF65-F5344CB8AC3E}">
        <p14:creationId xmlns:p14="http://schemas.microsoft.com/office/powerpoint/2010/main" xmlns="" val="2676590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czynności służy do zobrazowania algorytmów, procesów biznesowych w projektowanym oprogramowaniu lub scenariuszy przypadków użycia. Składają się z następujących elementów:</a:t>
            </a:r>
          </a:p>
          <a:p>
            <a:pPr marL="171450" indent="-171450">
              <a:buFont typeface="Arial" pitchFamily="34" charset="0"/>
              <a:buChar char="•"/>
            </a:pPr>
            <a:r>
              <a:rPr lang="pl-PL" sz="1100" b="0" i="0" kern="1200" dirty="0" smtClean="0">
                <a:solidFill>
                  <a:schemeClr val="tx1"/>
                </a:solidFill>
                <a:effectLst/>
                <a:latin typeface="+mn-lt"/>
                <a:ea typeface="+mn-ea"/>
                <a:cs typeface="+mn-cs"/>
              </a:rPr>
              <a:t>czynności - reprezentująca czynność złożoną, możliwą do dalszej dekompozycji na </a:t>
            </a:r>
            <a:r>
              <a:rPr lang="pl-PL" sz="1100" b="0" i="0" kern="1200" dirty="0" err="1" smtClean="0">
                <a:solidFill>
                  <a:schemeClr val="tx1"/>
                </a:solidFill>
                <a:effectLst/>
                <a:latin typeface="+mn-lt"/>
                <a:ea typeface="+mn-ea"/>
                <a:cs typeface="+mn-cs"/>
              </a:rPr>
              <a:t>podczynności</a:t>
            </a:r>
            <a:r>
              <a:rPr lang="pl-PL" sz="1100" b="0" i="0" kern="1200" dirty="0" smtClean="0">
                <a:solidFill>
                  <a:schemeClr val="tx1"/>
                </a:solidFill>
                <a:effectLst/>
                <a:latin typeface="+mn-lt"/>
                <a:ea typeface="+mn-ea"/>
                <a:cs typeface="+mn-cs"/>
              </a:rPr>
              <a:t> i akcje i uszczegółowienia, (np. wyszukaj film),</a:t>
            </a:r>
          </a:p>
          <a:p>
            <a:pPr marL="171450" indent="-171450">
              <a:buFont typeface="Arial" pitchFamily="34" charset="0"/>
              <a:buChar char="•"/>
            </a:pPr>
            <a:r>
              <a:rPr lang="pl-PL" sz="1100" b="0" i="0" kern="1200" dirty="0" smtClean="0">
                <a:solidFill>
                  <a:schemeClr val="tx1"/>
                </a:solidFill>
                <a:effectLst/>
                <a:latin typeface="+mn-lt"/>
                <a:ea typeface="+mn-ea"/>
                <a:cs typeface="+mn-cs"/>
              </a:rPr>
              <a:t>akcji - elementarna jednostka zachowania, nie podlega dalszej dekompozycji, reprezentuje algorytm, metodę, </a:t>
            </a:r>
          </a:p>
          <a:p>
            <a:pPr marL="171450" indent="-171450">
              <a:buFont typeface="Arial" pitchFamily="34" charset="0"/>
              <a:buChar char="•"/>
            </a:pPr>
            <a:r>
              <a:rPr lang="pl-PL" sz="1100" b="0" i="0" kern="1200" dirty="0" smtClean="0">
                <a:solidFill>
                  <a:schemeClr val="tx1"/>
                </a:solidFill>
                <a:effectLst/>
                <a:latin typeface="+mn-lt"/>
                <a:ea typeface="+mn-ea"/>
                <a:cs typeface="+mn-cs"/>
              </a:rPr>
              <a:t>przepływów sterowania - strzałki łączące czynności, akcje i punkty startu i zakończenia,</a:t>
            </a:r>
          </a:p>
          <a:p>
            <a:pPr marL="171450" indent="-171450">
              <a:buFont typeface="Arial" pitchFamily="34" charset="0"/>
              <a:buChar char="•"/>
            </a:pPr>
            <a:r>
              <a:rPr lang="pl-PL" sz="1100" b="0" i="0" kern="1200" dirty="0" smtClean="0">
                <a:solidFill>
                  <a:schemeClr val="tx1"/>
                </a:solidFill>
                <a:effectLst/>
                <a:latin typeface="+mn-lt"/>
                <a:ea typeface="+mn-ea"/>
                <a:cs typeface="+mn-cs"/>
              </a:rPr>
              <a:t>punkt startu - czarne kółko,</a:t>
            </a:r>
          </a:p>
          <a:p>
            <a:pPr marL="171450" indent="-171450">
              <a:buFont typeface="Arial" pitchFamily="34" charset="0"/>
              <a:buChar char="•"/>
            </a:pPr>
            <a:r>
              <a:rPr lang="pl-PL" sz="1100" b="0" i="0" kern="1200" dirty="0" smtClean="0">
                <a:solidFill>
                  <a:schemeClr val="tx1"/>
                </a:solidFill>
                <a:effectLst/>
                <a:latin typeface="+mn-lt"/>
                <a:ea typeface="+mn-ea"/>
                <a:cs typeface="+mn-cs"/>
              </a:rPr>
              <a:t>punkt końca - okrąg z czarną kropką w środku</a:t>
            </a:r>
          </a:p>
          <a:p>
            <a:pPr algn="l"/>
            <a:endParaRPr lang="pl-PL" b="0" i="0" dirty="0">
              <a:solidFill>
                <a:srgbClr val="333333"/>
              </a:solidFill>
              <a:effectLst/>
              <a:latin typeface="+mn-lt"/>
            </a:endParaRPr>
          </a:p>
        </p:txBody>
      </p:sp>
    </p:spTree>
    <p:extLst>
      <p:ext uri="{BB962C8B-B14F-4D97-AF65-F5344CB8AC3E}">
        <p14:creationId xmlns:p14="http://schemas.microsoft.com/office/powerpoint/2010/main" xmlns="" val="19487965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Czynności mogą być dekomponowane. Czynność nadrzędna po uszczegółowieniu może być procesem czynności podrzędnych albo sekwencją akcji. Przykładowo, czynność "Wyszukaj film" może składać się z sekwencji czynności.</a:t>
            </a:r>
            <a:endParaRPr lang="pl-PL" b="0" i="0" dirty="0">
              <a:solidFill>
                <a:srgbClr val="333333"/>
              </a:solidFill>
              <a:effectLst/>
              <a:latin typeface="+mn-lt"/>
            </a:endParaRPr>
          </a:p>
        </p:txBody>
      </p:sp>
    </p:spTree>
    <p:extLst>
      <p:ext uri="{BB962C8B-B14F-4D97-AF65-F5344CB8AC3E}">
        <p14:creationId xmlns:p14="http://schemas.microsoft.com/office/powerpoint/2010/main" xmlns="" val="3711736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składa się z następujących elementów:</a:t>
            </a:r>
          </a:p>
          <a:p>
            <a:pPr marL="171450" indent="-171450">
              <a:buFont typeface="Arial" pitchFamily="34" charset="0"/>
              <a:buChar char="•"/>
            </a:pPr>
            <a:r>
              <a:rPr lang="pl-PL" sz="1100" b="0" i="0" kern="1200" dirty="0" smtClean="0">
                <a:solidFill>
                  <a:schemeClr val="tx1"/>
                </a:solidFill>
                <a:effectLst/>
                <a:latin typeface="+mn-lt"/>
                <a:ea typeface="+mn-ea"/>
                <a:cs typeface="+mn-cs"/>
              </a:rPr>
              <a:t>pakiet - element grupujący inne diagramy, (ramka otaczająca elementy innych diagramów), praktyka zaleca objęcie pakietem diagramów</a:t>
            </a:r>
          </a:p>
          <a:p>
            <a:pPr marL="171450" indent="-171450">
              <a:buFont typeface="Arial" pitchFamily="34" charset="0"/>
              <a:buChar char="•"/>
            </a:pPr>
            <a:r>
              <a:rPr lang="pl-PL" sz="1100" b="0" i="0" kern="1200" dirty="0" smtClean="0">
                <a:solidFill>
                  <a:schemeClr val="tx1"/>
                </a:solidFill>
                <a:effectLst/>
                <a:latin typeface="+mn-lt"/>
                <a:ea typeface="+mn-ea"/>
                <a:cs typeface="+mn-cs"/>
              </a:rPr>
              <a:t>zależność - łączy pakiety w logiczną strukturę, linia przerywana której kierunek wykorzystania pakietu,</a:t>
            </a:r>
          </a:p>
          <a:p>
            <a:pPr marL="171450" indent="-171450">
              <a:buFont typeface="Arial" pitchFamily="34" charset="0"/>
              <a:buChar char="•"/>
            </a:pPr>
            <a:r>
              <a:rPr lang="pl-PL" sz="1100" b="0" i="0" kern="1200" dirty="0" smtClean="0">
                <a:solidFill>
                  <a:schemeClr val="tx1"/>
                </a:solidFill>
                <a:effectLst/>
                <a:latin typeface="+mn-lt"/>
                <a:ea typeface="+mn-ea"/>
                <a:cs typeface="+mn-cs"/>
              </a:rPr>
              <a:t>zagnieżdżanie - grupowanie innych pakietów,</a:t>
            </a:r>
          </a:p>
          <a:p>
            <a:endParaRPr lang="pl-PL" b="0" i="0" dirty="0">
              <a:solidFill>
                <a:srgbClr val="333333"/>
              </a:solidFill>
              <a:effectLst/>
              <a:latin typeface="+mn-lt"/>
            </a:endParaRPr>
          </a:p>
        </p:txBody>
      </p:sp>
    </p:spTree>
    <p:extLst>
      <p:ext uri="{BB962C8B-B14F-4D97-AF65-F5344CB8AC3E}">
        <p14:creationId xmlns:p14="http://schemas.microsoft.com/office/powerpoint/2010/main" xmlns="" val="1783267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pakietów pozwala na porządkowanie i grupowanie dokumentacji. Wszystkie diagramy mogą być organizowane w pakiety (np. pakiet grupujący przypadki użycia lub diagram klas). Pakiety mogą także grupować inne pakiety (np. pakiet dolny).</a:t>
            </a:r>
            <a:endParaRPr lang="pl-PL" b="0" i="0" dirty="0">
              <a:solidFill>
                <a:srgbClr val="333333"/>
              </a:solidFill>
              <a:effectLst/>
              <a:latin typeface="+mn-lt"/>
            </a:endParaRPr>
          </a:p>
        </p:txBody>
      </p:sp>
    </p:spTree>
    <p:extLst>
      <p:ext uri="{BB962C8B-B14F-4D97-AF65-F5344CB8AC3E}">
        <p14:creationId xmlns:p14="http://schemas.microsoft.com/office/powerpoint/2010/main" xmlns="" val="5382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extLst>
      <p:ext uri="{BB962C8B-B14F-4D97-AF65-F5344CB8AC3E}">
        <p14:creationId xmlns:p14="http://schemas.microsoft.com/office/powerpoint/2010/main" xmlns="" val="2035571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0" i="0" dirty="0" smtClean="0">
                <a:solidFill>
                  <a:srgbClr val="333333"/>
                </a:solidFill>
                <a:effectLst/>
                <a:latin typeface="+mn-lt"/>
              </a:rPr>
              <a:t>Założono rozdzielenie</a:t>
            </a:r>
            <a:r>
              <a:rPr lang="pl-PL" b="0" i="0" baseline="0" dirty="0" smtClean="0">
                <a:solidFill>
                  <a:srgbClr val="333333"/>
                </a:solidFill>
                <a:effectLst/>
                <a:latin typeface="+mn-lt"/>
              </a:rPr>
              <a:t> modułów:</a:t>
            </a:r>
          </a:p>
          <a:p>
            <a:r>
              <a:rPr lang="pl-PL" b="0" i="0" baseline="0" dirty="0" smtClean="0">
                <a:solidFill>
                  <a:srgbClr val="333333"/>
                </a:solidFill>
                <a:effectLst/>
                <a:latin typeface="+mn-lt"/>
              </a:rPr>
              <a:t>Zarządzania zbiorami</a:t>
            </a:r>
          </a:p>
          <a:p>
            <a:r>
              <a:rPr lang="pl-PL" b="0" i="0" baseline="0" dirty="0" smtClean="0">
                <a:solidFill>
                  <a:srgbClr val="333333"/>
                </a:solidFill>
                <a:effectLst/>
                <a:latin typeface="+mn-lt"/>
              </a:rPr>
              <a:t>Wypożyczania i rezerwacji </a:t>
            </a:r>
          </a:p>
          <a:p>
            <a:r>
              <a:rPr lang="pl-PL" b="0" i="0" baseline="0" dirty="0" smtClean="0">
                <a:solidFill>
                  <a:srgbClr val="333333"/>
                </a:solidFill>
                <a:effectLst/>
                <a:latin typeface="+mn-lt"/>
              </a:rPr>
              <a:t>Zarządzania czytelnikiem</a:t>
            </a:r>
          </a:p>
          <a:p>
            <a:endParaRPr lang="pl-PL" b="0" i="0" baseline="0" dirty="0" smtClean="0">
              <a:solidFill>
                <a:srgbClr val="333333"/>
              </a:solidFill>
              <a:effectLst/>
              <a:latin typeface="+mn-lt"/>
            </a:endParaRPr>
          </a:p>
          <a:p>
            <a:r>
              <a:rPr lang="pl-PL" b="0" i="0" baseline="0" dirty="0" smtClean="0">
                <a:solidFill>
                  <a:srgbClr val="333333"/>
                </a:solidFill>
                <a:effectLst/>
                <a:latin typeface="+mn-lt"/>
              </a:rPr>
              <a:t>Zaprojektowano, że stan systemu będzie zapisywany w bazie danych (</a:t>
            </a:r>
            <a:r>
              <a:rPr lang="pl-PL" b="0" i="0" baseline="0" dirty="0" err="1" smtClean="0">
                <a:solidFill>
                  <a:srgbClr val="333333"/>
                </a:solidFill>
                <a:effectLst/>
                <a:latin typeface="+mn-lt"/>
              </a:rPr>
              <a:t>persystencja</a:t>
            </a:r>
            <a:r>
              <a:rPr lang="pl-PL" b="0" i="0" baseline="0" dirty="0" smtClean="0">
                <a:solidFill>
                  <a:srgbClr val="333333"/>
                </a:solidFill>
                <a:effectLst/>
                <a:latin typeface="+mn-lt"/>
              </a:rPr>
              <a:t>)</a:t>
            </a:r>
          </a:p>
          <a:p>
            <a:r>
              <a:rPr lang="pl-PL" b="0" i="0" baseline="0" dirty="0" smtClean="0">
                <a:solidFill>
                  <a:srgbClr val="333333"/>
                </a:solidFill>
                <a:effectLst/>
                <a:latin typeface="+mn-lt"/>
              </a:rPr>
              <a:t>Założono prosty interfejs użytkownika (GUI) dla pracowników i czytelników</a:t>
            </a:r>
            <a:endParaRPr lang="pl-PL" b="0" i="0" dirty="0">
              <a:solidFill>
                <a:srgbClr val="333333"/>
              </a:solidFill>
              <a:effectLst/>
              <a:latin typeface="+mn-lt"/>
            </a:endParaRPr>
          </a:p>
        </p:txBody>
      </p:sp>
    </p:spTree>
    <p:extLst>
      <p:ext uri="{BB962C8B-B14F-4D97-AF65-F5344CB8AC3E}">
        <p14:creationId xmlns:p14="http://schemas.microsoft.com/office/powerpoint/2010/main" xmlns="" val="1818268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Rozwinięciem skrótu UML jest </a:t>
            </a:r>
            <a:r>
              <a:rPr lang="pl-PL" dirty="0" err="1" smtClean="0"/>
              <a:t>Unified</a:t>
            </a:r>
            <a:r>
              <a:rPr lang="pl-PL" dirty="0" smtClean="0"/>
              <a:t> </a:t>
            </a:r>
            <a:r>
              <a:rPr lang="pl-PL" dirty="0" err="1" smtClean="0"/>
              <a:t>Modeling</a:t>
            </a:r>
            <a:r>
              <a:rPr lang="pl-PL" dirty="0" smtClean="0"/>
              <a:t> Language czyli…. Zunifikowany Język Modelowania.</a:t>
            </a:r>
          </a:p>
          <a:p>
            <a:endParaRPr lang="pl-PL" dirty="0" smtClean="0"/>
          </a:p>
          <a:p>
            <a:r>
              <a:rPr lang="pl-PL" dirty="0" smtClean="0"/>
              <a:t>Czym jest modelowanie? Opis struktur, </a:t>
            </a:r>
            <a:r>
              <a:rPr lang="pl-PL" dirty="0" err="1" smtClean="0"/>
              <a:t>zachowań</a:t>
            </a:r>
            <a:r>
              <a:rPr lang="pl-PL" dirty="0" smtClean="0"/>
              <a:t>, interakcji, zjawisk, układu, budowy za pomocą narzędzi (notacji, diagramów..) pozwalających zobrazowanie budowy układu, sprawdzenie zachowania badanego przedmiotu. Przykładem modelu jest np. model układu słonecznego.</a:t>
            </a:r>
          </a:p>
          <a:p>
            <a:endParaRPr lang="pl-PL" dirty="0" smtClean="0"/>
          </a:p>
          <a:p>
            <a:r>
              <a:rPr lang="pl-PL" dirty="0" smtClean="0"/>
              <a:t>UML jest notacją za pomocą której możliwe jest zamodelowanie różnego rodzaju systemy. Bardzo często wykorzystywany jest do zamodelowania tworzonego oprogramowania. Pozwala na zaprojektowanie budowy oprogramowania z wykorzystaniem podejścia obiektowego, jego modułów, integracji z użytkownikiem, z systemami zewnętrznymi.</a:t>
            </a:r>
          </a:p>
          <a:p>
            <a:endParaRPr lang="pl-PL" dirty="0" smtClean="0"/>
          </a:p>
          <a:p>
            <a:r>
              <a:rPr lang="pl-PL" dirty="0" smtClean="0"/>
              <a:t>Twórcami notacji UML są G. </a:t>
            </a:r>
            <a:r>
              <a:rPr lang="pl-PL" dirty="0" err="1" smtClean="0"/>
              <a:t>Booch</a:t>
            </a:r>
            <a:r>
              <a:rPr lang="pl-PL" dirty="0" smtClean="0"/>
              <a:t> i </a:t>
            </a:r>
            <a:r>
              <a:rPr lang="pl-PL" dirty="0" err="1" smtClean="0"/>
              <a:t>I.Jacobson</a:t>
            </a:r>
            <a:r>
              <a:rPr lang="pl-PL" dirty="0" smtClean="0"/>
              <a:t> oraz </a:t>
            </a:r>
            <a:r>
              <a:rPr lang="pl-PL" dirty="0" err="1" smtClean="0"/>
              <a:t>J.Rumbaugha</a:t>
            </a:r>
            <a:r>
              <a:rPr lang="pl-PL" dirty="0" smtClean="0"/>
              <a:t>. Notacja powstała w latach 90 i jest rozwijana do dzisiaj – obecna wersja notacji to 2.2. UML jest standardem rozwijaną przez organizację OMG (Object Management </a:t>
            </a:r>
            <a:r>
              <a:rPr lang="pl-PL" dirty="0" err="1" smtClean="0"/>
              <a:t>Group</a:t>
            </a:r>
            <a:r>
              <a:rPr lang="pl-PL" dirty="0" smtClean="0"/>
              <a:t>).</a:t>
            </a:r>
            <a:endParaRPr dirty="0"/>
          </a:p>
        </p:txBody>
      </p:sp>
    </p:spTree>
    <p:extLst>
      <p:ext uri="{BB962C8B-B14F-4D97-AF65-F5344CB8AC3E}">
        <p14:creationId xmlns:p14="http://schemas.microsoft.com/office/powerpoint/2010/main" xmlns="" val="2218823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Komponentem jest izolowany, wymienny moduł oprogramowania stanowiący część systemu. Komponentami może być każdy element składowy systemu przykładowo:</a:t>
            </a:r>
          </a:p>
          <a:p>
            <a:pPr marL="171450" indent="-171450">
              <a:buFont typeface="Arial" pitchFamily="34" charset="0"/>
              <a:buChar char="•"/>
            </a:pPr>
            <a:r>
              <a:rPr lang="pl-PL" sz="1100" b="0" i="0" kern="1200" dirty="0" smtClean="0">
                <a:solidFill>
                  <a:schemeClr val="tx1"/>
                </a:solidFill>
                <a:effectLst/>
                <a:latin typeface="+mn-lt"/>
                <a:ea typeface="+mn-ea"/>
                <a:cs typeface="+mn-cs"/>
              </a:rPr>
              <a:t>bazy danych (np. plik bazy danych, system zarządzania bazami danych),</a:t>
            </a:r>
          </a:p>
          <a:p>
            <a:pPr marL="171450" indent="-171450">
              <a:buFont typeface="Arial" pitchFamily="34" charset="0"/>
              <a:buChar char="•"/>
            </a:pPr>
            <a:r>
              <a:rPr lang="pl-PL" sz="1100" b="0" i="0" kern="1200" dirty="0" smtClean="0">
                <a:solidFill>
                  <a:schemeClr val="tx1"/>
                </a:solidFill>
                <a:effectLst/>
                <a:latin typeface="+mn-lt"/>
                <a:ea typeface="+mn-ea"/>
                <a:cs typeface="+mn-cs"/>
              </a:rPr>
              <a:t>pliki bibliotek programowych (np. moduł do tworzenia plików PDF),</a:t>
            </a:r>
          </a:p>
          <a:p>
            <a:pPr marL="171450" indent="-171450">
              <a:buFont typeface="Arial" pitchFamily="34" charset="0"/>
              <a:buChar char="•"/>
            </a:pPr>
            <a:r>
              <a:rPr lang="pl-PL" sz="1100" b="0" i="0" kern="1200" dirty="0" smtClean="0">
                <a:solidFill>
                  <a:schemeClr val="tx1"/>
                </a:solidFill>
                <a:effectLst/>
                <a:latin typeface="+mn-lt"/>
                <a:ea typeface="+mn-ea"/>
                <a:cs typeface="+mn-cs"/>
              </a:rPr>
              <a:t>moduły oprogramowania (np. wypożyczalnia, raporty),</a:t>
            </a:r>
          </a:p>
          <a:p>
            <a:pPr marL="171450" indent="-171450">
              <a:buFont typeface="Arial" pitchFamily="34" charset="0"/>
              <a:buChar char="•"/>
            </a:pPr>
            <a:r>
              <a:rPr lang="pl-PL" sz="1100" b="0" i="0" kern="1200" dirty="0" smtClean="0">
                <a:solidFill>
                  <a:schemeClr val="tx1"/>
                </a:solidFill>
                <a:effectLst/>
                <a:latin typeface="+mn-lt"/>
                <a:ea typeface="+mn-ea"/>
                <a:cs typeface="+mn-cs"/>
              </a:rPr>
              <a:t>pliki (np. konfiguracyjne, graficzne).</a:t>
            </a:r>
          </a:p>
          <a:p>
            <a:r>
              <a:rPr lang="pl-PL" sz="1100" b="0" i="0" kern="1200" dirty="0" smtClean="0">
                <a:solidFill>
                  <a:schemeClr val="tx1"/>
                </a:solidFill>
                <a:effectLst/>
                <a:latin typeface="+mn-lt"/>
                <a:ea typeface="+mn-ea"/>
                <a:cs typeface="+mn-cs"/>
              </a:rPr>
              <a:t>Komponent jest reprezentowany przez symbol prostokąta z dwoma bolcami (symbolizuje </a:t>
            </a:r>
            <a:r>
              <a:rPr lang="pl-PL" sz="1100" b="0" i="0" kern="1200" dirty="0" err="1" smtClean="0">
                <a:solidFill>
                  <a:schemeClr val="tx1"/>
                </a:solidFill>
                <a:effectLst/>
                <a:latin typeface="+mn-lt"/>
                <a:ea typeface="+mn-ea"/>
                <a:cs typeface="+mn-cs"/>
              </a:rPr>
              <a:t>intefejsu</a:t>
            </a:r>
            <a:r>
              <a:rPr lang="pl-PL" sz="1100" b="0" i="0" kern="1200" dirty="0" smtClean="0">
                <a:solidFill>
                  <a:schemeClr val="tx1"/>
                </a:solidFill>
                <a:effectLst/>
                <a:latin typeface="+mn-lt"/>
                <a:ea typeface="+mn-ea"/>
                <a:cs typeface="+mn-cs"/>
              </a:rPr>
              <a:t>). W nowszej notacji UML dodano dodatkowe ikony komponentów pozwalających na definiowanie i nazywanie interfejsów.</a:t>
            </a:r>
          </a:p>
          <a:p>
            <a:r>
              <a:rPr lang="pl-PL" sz="1100" b="0" i="0" kern="1200" dirty="0" smtClean="0">
                <a:solidFill>
                  <a:schemeClr val="tx1"/>
                </a:solidFill>
                <a:effectLst/>
                <a:latin typeface="+mn-lt"/>
                <a:ea typeface="+mn-ea"/>
                <a:cs typeface="+mn-cs"/>
              </a:rPr>
              <a:t>Zależności komponentów są reprezentowane przez linię przerywaną z grotem. Kierunek wskazuje na komponent wykorzystujący.</a:t>
            </a:r>
          </a:p>
          <a:p>
            <a:endParaRPr lang="pl-PL" b="0" i="0" dirty="0">
              <a:solidFill>
                <a:srgbClr val="333333"/>
              </a:solidFill>
              <a:effectLst/>
              <a:latin typeface="+mn-lt"/>
            </a:endParaRPr>
          </a:p>
        </p:txBody>
      </p:sp>
    </p:spTree>
    <p:extLst>
      <p:ext uri="{BB962C8B-B14F-4D97-AF65-F5344CB8AC3E}">
        <p14:creationId xmlns:p14="http://schemas.microsoft.com/office/powerpoint/2010/main" xmlns="" val="4102221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 dokumentacji często występuje potrzeba określenia fizycznego rozmieszczenia artefaktów (sztucznie wytworzonych elementów, np. komponentów) oprogramowania. Artefaktem mogą być bazy danych (np. </a:t>
            </a:r>
            <a:r>
              <a:rPr lang="pl-PL" sz="1100" b="0" i="0" kern="1200" dirty="0" err="1" smtClean="0">
                <a:solidFill>
                  <a:schemeClr val="tx1"/>
                </a:solidFill>
                <a:effectLst/>
                <a:latin typeface="+mn-lt"/>
                <a:ea typeface="+mn-ea"/>
                <a:cs typeface="+mn-cs"/>
              </a:rPr>
              <a:t>baza_filmów.db</a:t>
            </a:r>
            <a:r>
              <a:rPr lang="pl-PL" sz="1100" b="0" i="0" kern="1200" dirty="0" smtClean="0">
                <a:solidFill>
                  <a:schemeClr val="tx1"/>
                </a:solidFill>
                <a:effectLst/>
                <a:latin typeface="+mn-lt"/>
                <a:ea typeface="+mn-ea"/>
                <a:cs typeface="+mn-cs"/>
              </a:rPr>
              <a:t>), klasy, diagramy, biblioteki, komponenty (np. </a:t>
            </a:r>
            <a:r>
              <a:rPr lang="pl-PL" sz="1100" b="0" i="0" kern="1200" dirty="0" err="1" smtClean="0">
                <a:solidFill>
                  <a:schemeClr val="tx1"/>
                </a:solidFill>
                <a:effectLst/>
                <a:latin typeface="+mn-lt"/>
                <a:ea typeface="+mn-ea"/>
                <a:cs typeface="+mn-cs"/>
              </a:rPr>
              <a:t>wypożyczalnia.war</a:t>
            </a:r>
            <a:r>
              <a:rPr lang="pl-PL" sz="1100" b="0" i="0" kern="1200" dirty="0" smtClean="0">
                <a:solidFill>
                  <a:schemeClr val="tx1"/>
                </a:solidFill>
                <a:effectLst/>
                <a:latin typeface="+mn-lt"/>
                <a:ea typeface="+mn-ea"/>
                <a:cs typeface="+mn-cs"/>
              </a:rPr>
              <a:t>)</a:t>
            </a:r>
          </a:p>
          <a:p>
            <a:r>
              <a:rPr lang="pl-PL" sz="1100" b="0" i="0" kern="1200" dirty="0" smtClean="0">
                <a:solidFill>
                  <a:schemeClr val="tx1"/>
                </a:solidFill>
                <a:effectLst/>
                <a:latin typeface="+mn-lt"/>
                <a:ea typeface="+mn-ea"/>
                <a:cs typeface="+mn-cs"/>
              </a:rPr>
              <a:t>Węzłem jest fizyczny lub logiczny zasób przetwarzający na którym zainstalowano i skonfigurowano do działania artefakty (np. serwer baz danych, przeglądarka).</a:t>
            </a:r>
          </a:p>
          <a:p>
            <a:r>
              <a:rPr lang="pl-PL" sz="1100" b="0" i="0" kern="1200" dirty="0" smtClean="0">
                <a:solidFill>
                  <a:schemeClr val="tx1"/>
                </a:solidFill>
                <a:effectLst/>
                <a:latin typeface="+mn-lt"/>
                <a:ea typeface="+mn-ea"/>
                <a:cs typeface="+mn-cs"/>
              </a:rPr>
              <a:t>Ścieżki komunikowania reprezentują przepływ i kierunek przepływu informacji. Nazwa ścieżki może sugerować protokół komunikacyjny który projektuje się wykorzystać.</a:t>
            </a:r>
          </a:p>
          <a:p>
            <a:endParaRPr lang="pl-PL" b="0" i="0" dirty="0">
              <a:solidFill>
                <a:srgbClr val="333333"/>
              </a:solidFill>
              <a:effectLst/>
              <a:latin typeface="+mn-lt"/>
            </a:endParaRPr>
          </a:p>
        </p:txBody>
      </p:sp>
    </p:spTree>
    <p:extLst>
      <p:ext uri="{BB962C8B-B14F-4D97-AF65-F5344CB8AC3E}">
        <p14:creationId xmlns:p14="http://schemas.microsoft.com/office/powerpoint/2010/main" xmlns="" val="7984088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extLst>
      <p:ext uri="{BB962C8B-B14F-4D97-AF65-F5344CB8AC3E}">
        <p14:creationId xmlns:p14="http://schemas.microsoft.com/office/powerpoint/2010/main" xmlns="" val="35442894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0" i="0" dirty="0" smtClean="0">
                <a:solidFill>
                  <a:srgbClr val="333333"/>
                </a:solidFill>
                <a:effectLst/>
                <a:latin typeface="+mn-lt"/>
              </a:rPr>
              <a:t>Założono realizację wspólnej</a:t>
            </a:r>
            <a:r>
              <a:rPr lang="pl-PL" b="0" i="0" baseline="0" dirty="0" smtClean="0">
                <a:solidFill>
                  <a:srgbClr val="333333"/>
                </a:solidFill>
                <a:effectLst/>
                <a:latin typeface="+mn-lt"/>
              </a:rPr>
              <a:t> bazy danych</a:t>
            </a:r>
            <a:r>
              <a:rPr lang="pl-PL" b="0" i="0" baseline="0" dirty="0">
                <a:solidFill>
                  <a:srgbClr val="333333"/>
                </a:solidFill>
                <a:effectLst/>
                <a:latin typeface="+mn-lt"/>
              </a:rPr>
              <a:t> </a:t>
            </a:r>
            <a:r>
              <a:rPr lang="pl-PL" b="0" i="0" baseline="0" dirty="0" smtClean="0">
                <a:solidFill>
                  <a:srgbClr val="333333"/>
                </a:solidFill>
                <a:effectLst/>
                <a:latin typeface="+mn-lt"/>
              </a:rPr>
              <a:t>i rozdzielenie modułów funkcjonalnych wg pakietów</a:t>
            </a:r>
          </a:p>
          <a:p>
            <a:r>
              <a:rPr lang="pl-PL" b="0" i="0" baseline="0" dirty="0" smtClean="0">
                <a:solidFill>
                  <a:srgbClr val="333333"/>
                </a:solidFill>
                <a:effectLst/>
                <a:latin typeface="+mn-lt"/>
              </a:rPr>
              <a:t>Całość zintegrowana interfejsem użytkownika </a:t>
            </a:r>
            <a:r>
              <a:rPr lang="pl-PL" b="0" i="0" baseline="0" dirty="0" err="1" smtClean="0">
                <a:solidFill>
                  <a:srgbClr val="333333"/>
                </a:solidFill>
                <a:effectLst/>
                <a:latin typeface="+mn-lt"/>
              </a:rPr>
              <a:t>biblioteka.war</a:t>
            </a:r>
            <a:r>
              <a:rPr lang="pl-PL" b="0" i="0" baseline="0" dirty="0" smtClean="0">
                <a:solidFill>
                  <a:srgbClr val="333333"/>
                </a:solidFill>
                <a:effectLst/>
                <a:latin typeface="+mn-lt"/>
              </a:rPr>
              <a:t> oraz moduł konfiguracji technicznej.</a:t>
            </a:r>
          </a:p>
        </p:txBody>
      </p:sp>
    </p:spTree>
    <p:extLst>
      <p:ext uri="{BB962C8B-B14F-4D97-AF65-F5344CB8AC3E}">
        <p14:creationId xmlns:p14="http://schemas.microsoft.com/office/powerpoint/2010/main" xmlns="" val="22319154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0" i="0" dirty="0" smtClean="0">
                <a:solidFill>
                  <a:srgbClr val="333333"/>
                </a:solidFill>
                <a:effectLst/>
                <a:latin typeface="+mn-lt"/>
              </a:rPr>
              <a:t>Założono instalację rozwiązania na dwóch serwerach – serwer baz danych oraz serwer aplikacyjny</a:t>
            </a:r>
          </a:p>
          <a:p>
            <a:r>
              <a:rPr lang="pl-PL" b="0" i="0" dirty="0" smtClean="0">
                <a:solidFill>
                  <a:srgbClr val="333333"/>
                </a:solidFill>
                <a:effectLst/>
                <a:latin typeface="+mn-lt"/>
              </a:rPr>
              <a:t>Przyjęto zastosowanie darmowych rozwiązań </a:t>
            </a:r>
            <a:r>
              <a:rPr lang="pl-PL" b="0" i="0" dirty="0" err="1" smtClean="0">
                <a:solidFill>
                  <a:srgbClr val="333333"/>
                </a:solidFill>
                <a:effectLst/>
                <a:latin typeface="+mn-lt"/>
              </a:rPr>
              <a:t>MySQL</a:t>
            </a:r>
            <a:r>
              <a:rPr lang="pl-PL" b="0" i="0" baseline="0" dirty="0" smtClean="0">
                <a:solidFill>
                  <a:srgbClr val="333333"/>
                </a:solidFill>
                <a:effectLst/>
                <a:latin typeface="+mn-lt"/>
              </a:rPr>
              <a:t> i implementacji baz danych</a:t>
            </a:r>
          </a:p>
          <a:p>
            <a:r>
              <a:rPr lang="pl-PL" b="0" i="0" baseline="0" dirty="0" smtClean="0">
                <a:solidFill>
                  <a:srgbClr val="333333"/>
                </a:solidFill>
                <a:effectLst/>
                <a:latin typeface="+mn-lt"/>
              </a:rPr>
              <a:t>Przyjęto zastosowanie serwera aplikacyjnego </a:t>
            </a:r>
            <a:r>
              <a:rPr lang="pl-PL" b="0" i="0" baseline="0" dirty="0" err="1" smtClean="0">
                <a:solidFill>
                  <a:srgbClr val="333333"/>
                </a:solidFill>
                <a:effectLst/>
                <a:latin typeface="+mn-lt"/>
              </a:rPr>
              <a:t>tomcat</a:t>
            </a:r>
            <a:r>
              <a:rPr lang="pl-PL" b="0" i="0" baseline="0" dirty="0" smtClean="0">
                <a:solidFill>
                  <a:srgbClr val="333333"/>
                </a:solidFill>
                <a:effectLst/>
                <a:latin typeface="+mn-lt"/>
              </a:rPr>
              <a:t> i uruchamianie rozwiązania z poziomu tego serwera</a:t>
            </a:r>
          </a:p>
          <a:p>
            <a:r>
              <a:rPr lang="pl-PL" b="0" i="0" baseline="0" dirty="0" smtClean="0">
                <a:solidFill>
                  <a:srgbClr val="333333"/>
                </a:solidFill>
                <a:effectLst/>
                <a:latin typeface="+mn-lt"/>
              </a:rPr>
              <a:t>Założono że dostęp do systemu odbywa się wyłącznie przez przeglądarkę </a:t>
            </a:r>
            <a:endParaRPr lang="pl-PL" b="0" i="0" dirty="0">
              <a:solidFill>
                <a:srgbClr val="333333"/>
              </a:solidFill>
              <a:effectLst/>
              <a:latin typeface="+mn-lt"/>
            </a:endParaRPr>
          </a:p>
        </p:txBody>
      </p:sp>
    </p:spTree>
    <p:extLst>
      <p:ext uri="{BB962C8B-B14F-4D97-AF65-F5344CB8AC3E}">
        <p14:creationId xmlns:p14="http://schemas.microsoft.com/office/powerpoint/2010/main" xmlns="" val="42271714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lang="pl-PL" b="0" i="0" dirty="0">
              <a:solidFill>
                <a:srgbClr val="333333"/>
              </a:solidFill>
              <a:effectLst/>
              <a:latin typeface="+mn-lt"/>
            </a:endParaRPr>
          </a:p>
        </p:txBody>
      </p:sp>
    </p:spTree>
    <p:extLst>
      <p:ext uri="{BB962C8B-B14F-4D97-AF65-F5344CB8AC3E}">
        <p14:creationId xmlns:p14="http://schemas.microsoft.com/office/powerpoint/2010/main" xmlns="" val="2787918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171450" indent="-171450">
              <a:buFont typeface="Arial" pitchFamily="34" charset="0"/>
              <a:buChar char="•"/>
            </a:pPr>
            <a:r>
              <a:rPr lang="pl-PL" sz="1100" b="0" i="0" kern="1200" dirty="0" smtClean="0">
                <a:solidFill>
                  <a:schemeClr val="tx1"/>
                </a:solidFill>
                <a:effectLst/>
                <a:latin typeface="+mn-lt"/>
                <a:ea typeface="+mn-ea"/>
                <a:cs typeface="+mn-cs"/>
              </a:rPr>
              <a:t>przypadków użycia - definiuje funkcjonalność systemu,</a:t>
            </a:r>
          </a:p>
          <a:p>
            <a:pPr marL="171450" indent="-171450">
              <a:buFont typeface="Arial" pitchFamily="34" charset="0"/>
              <a:buChar char="•"/>
            </a:pPr>
            <a:r>
              <a:rPr lang="pl-PL" sz="1100" b="0" i="0" kern="1200" dirty="0" smtClean="0">
                <a:solidFill>
                  <a:schemeClr val="tx1"/>
                </a:solidFill>
                <a:effectLst/>
                <a:latin typeface="+mn-lt"/>
                <a:ea typeface="+mn-ea"/>
                <a:cs typeface="+mn-cs"/>
              </a:rPr>
              <a:t>dynamiczna - prezentuje dynamikę systemu, w jaki sposób zachowuje się system,</a:t>
            </a:r>
          </a:p>
          <a:p>
            <a:pPr marL="171450" indent="-171450">
              <a:buFont typeface="Arial" pitchFamily="34" charset="0"/>
              <a:buChar char="•"/>
            </a:pPr>
            <a:r>
              <a:rPr lang="pl-PL" sz="1100" b="0" i="0" kern="1200" dirty="0" smtClean="0">
                <a:solidFill>
                  <a:schemeClr val="tx1"/>
                </a:solidFill>
                <a:effectLst/>
                <a:latin typeface="+mn-lt"/>
                <a:ea typeface="+mn-ea"/>
                <a:cs typeface="+mn-cs"/>
              </a:rPr>
              <a:t>logiczna - dokumentuje statyczną część systemu</a:t>
            </a:r>
          </a:p>
          <a:p>
            <a:pPr marL="171450" indent="-171450">
              <a:buFont typeface="Arial" pitchFamily="34" charset="0"/>
              <a:buChar char="•"/>
            </a:pPr>
            <a:r>
              <a:rPr lang="pl-PL" sz="1100" b="0" i="0" kern="1200" dirty="0" smtClean="0">
                <a:solidFill>
                  <a:schemeClr val="tx1"/>
                </a:solidFill>
                <a:effectLst/>
                <a:latin typeface="+mn-lt"/>
                <a:ea typeface="+mn-ea"/>
                <a:cs typeface="+mn-cs"/>
              </a:rPr>
              <a:t>komponentów - grupuje powyższe perspektywy w logicznie powiązane komponenty</a:t>
            </a:r>
          </a:p>
          <a:p>
            <a:pPr marL="171450" indent="-171450">
              <a:buFont typeface="Arial" pitchFamily="34" charset="0"/>
              <a:buChar char="•"/>
            </a:pPr>
            <a:r>
              <a:rPr lang="pl-PL" sz="1100" b="0" i="0" kern="1200" dirty="0" smtClean="0">
                <a:solidFill>
                  <a:schemeClr val="tx1"/>
                </a:solidFill>
                <a:effectLst/>
                <a:latin typeface="+mn-lt"/>
                <a:ea typeface="+mn-ea"/>
                <a:cs typeface="+mn-cs"/>
              </a:rPr>
              <a:t>rozlokowania - specyfikuje sprzęt niezbędny do funkcjonowania określonych komponentów</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3806803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Aktualnie notacja składa się z około 16 rodzajów diagramów za pomocą których możliwe jest modelowanie statycznych i dynamicznych obszarów budowy i działania systemów. Diagramy pozwalają na zaprojektowanie budowy oprogramowania, baz danych, zaprojektowanie algorytmów, określenie modułów oprogramowania, rozmieszczenie modułów oprogramowania.</a:t>
            </a:r>
          </a:p>
          <a:p>
            <a:r>
              <a:rPr lang="pl-PL" sz="1100" b="0" i="0" kern="1200" dirty="0" smtClean="0">
                <a:solidFill>
                  <a:schemeClr val="tx1"/>
                </a:solidFill>
                <a:effectLst/>
                <a:latin typeface="+mn-lt"/>
                <a:ea typeface="+mn-ea"/>
                <a:cs typeface="+mn-cs"/>
              </a:rPr>
              <a:t>Diagramy można podzielić na statyczne - przedstawiające budowę systemu, oraz dynamiczne - przedstawiające np. komunikację pomiędzy elementami statycznymi</a:t>
            </a:r>
          </a:p>
          <a:p>
            <a:r>
              <a:rPr lang="pl-PL" sz="1100" b="0" i="0" kern="1200" dirty="0" smtClean="0">
                <a:solidFill>
                  <a:schemeClr val="tx1"/>
                </a:solidFill>
                <a:effectLst/>
                <a:latin typeface="+mn-lt"/>
                <a:ea typeface="+mn-ea"/>
                <a:cs typeface="+mn-cs"/>
              </a:rPr>
              <a:t>Na tej lekcji omówione zostaną podstawowe i najbardziej potrzebne rodzaje diagramów:</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użycia</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klas</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czynności</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pakietów</a:t>
            </a:r>
          </a:p>
          <a:p>
            <a:pPr marL="171450" indent="-171450">
              <a:buFont typeface="Arial" pitchFamily="34" charset="0"/>
              <a:buChar char="•"/>
            </a:pPr>
            <a:r>
              <a:rPr lang="pl-PL" sz="1100" b="0" i="0" kern="1200" dirty="0" smtClean="0">
                <a:solidFill>
                  <a:schemeClr val="tx1"/>
                </a:solidFill>
                <a:effectLst/>
                <a:latin typeface="+mn-lt"/>
                <a:ea typeface="+mn-ea"/>
                <a:cs typeface="+mn-cs"/>
              </a:rPr>
              <a:t>Diagram wdrożeniowy</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xmlns="" val="1146759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b="0" i="0" dirty="0" smtClean="0">
                <a:solidFill>
                  <a:srgbClr val="333333"/>
                </a:solidFill>
                <a:effectLst/>
                <a:latin typeface="+mn-lt"/>
              </a:rPr>
              <a:t>Diagram przypadków użycia (DPU) pozwala na zaprezentowanie funkcjonalności projektowanego systemu, jego aktorów oraz komunikację między aktorami a przypadkami użycia. Pozwala także na zaprezentowanie relacji pomiędzy aktorami i przypadkami użycia.</a:t>
            </a:r>
          </a:p>
          <a:p>
            <a:pPr algn="l"/>
            <a:r>
              <a:rPr lang="pl-PL" b="0" i="0" dirty="0" smtClean="0">
                <a:solidFill>
                  <a:srgbClr val="333333"/>
                </a:solidFill>
                <a:effectLst/>
                <a:latin typeface="+mn-lt"/>
              </a:rPr>
              <a:t>Diagramy nazywane w języku ang. </a:t>
            </a:r>
            <a:r>
              <a:rPr lang="pl-PL" b="0" i="0" dirty="0" err="1" smtClean="0">
                <a:solidFill>
                  <a:srgbClr val="333333"/>
                </a:solidFill>
                <a:effectLst/>
                <a:latin typeface="+mn-lt"/>
              </a:rPr>
              <a:t>use</a:t>
            </a:r>
            <a:r>
              <a:rPr lang="pl-PL" b="0" i="0" dirty="0" smtClean="0">
                <a:solidFill>
                  <a:srgbClr val="333333"/>
                </a:solidFill>
                <a:effectLst/>
                <a:latin typeface="+mn-lt"/>
              </a:rPr>
              <a:t> </a:t>
            </a:r>
            <a:r>
              <a:rPr lang="pl-PL" b="0" i="0" dirty="0" err="1" smtClean="0">
                <a:solidFill>
                  <a:srgbClr val="333333"/>
                </a:solidFill>
                <a:effectLst/>
                <a:latin typeface="+mn-lt"/>
              </a:rPr>
              <a:t>case</a:t>
            </a:r>
            <a:r>
              <a:rPr lang="pl-PL" b="0" i="0" dirty="0" smtClean="0">
                <a:solidFill>
                  <a:srgbClr val="333333"/>
                </a:solidFill>
                <a:effectLst/>
                <a:latin typeface="+mn-lt"/>
              </a:rPr>
              <a:t> są stosowane do dokumentowania wymagań wobec projektowanego systemu. Projektant ma możliwość dekompozycji wymagania na </a:t>
            </a:r>
            <a:r>
              <a:rPr lang="pl-PL" b="0" i="0" dirty="0" err="1" smtClean="0">
                <a:solidFill>
                  <a:srgbClr val="333333"/>
                </a:solidFill>
                <a:effectLst/>
                <a:latin typeface="+mn-lt"/>
              </a:rPr>
              <a:t>podwymagania</a:t>
            </a:r>
            <a:r>
              <a:rPr lang="pl-PL" b="0" i="0" dirty="0" smtClean="0">
                <a:solidFill>
                  <a:srgbClr val="333333"/>
                </a:solidFill>
                <a:effectLst/>
                <a:latin typeface="+mn-lt"/>
              </a:rPr>
              <a:t> i w procesie iteracyjnego projektowania systemu na stopniowe ich uszczegóławianie. Odpowiednio opisany zestaw przypadków użycia może stanowić dokumentację wymagań która jest podstawą do projektowania i implementacji systemu a finalnie stanowi materiał wejściowy potrzebny przy testach aplikacji.</a:t>
            </a:r>
          </a:p>
          <a:p>
            <a:pPr algn="l">
              <a:lnSpc>
                <a:spcPts val="1300"/>
              </a:lnSpc>
              <a:buFont typeface="Arial"/>
              <a:buChar char="•"/>
            </a:pPr>
            <a:r>
              <a:rPr lang="pl-PL" sz="1100" b="0" i="0" dirty="0" smtClean="0">
                <a:solidFill>
                  <a:srgbClr val="333333"/>
                </a:solidFill>
                <a:effectLst/>
                <a:latin typeface="+mn-lt"/>
              </a:rPr>
              <a:t>Przypadek użycia - konkretna funkcjonalność, akcja którą system może wykonać w interakcji z aktorem. Przypadek użycia powinien mieć zwięzła i jednoznaczną nazwę np. zadzwoń</a:t>
            </a:r>
          </a:p>
          <a:p>
            <a:pPr algn="l">
              <a:lnSpc>
                <a:spcPts val="1300"/>
              </a:lnSpc>
              <a:buFont typeface="Arial"/>
              <a:buChar char="•"/>
            </a:pPr>
            <a:r>
              <a:rPr lang="pl-PL" sz="1100" b="0" i="0" dirty="0" smtClean="0">
                <a:solidFill>
                  <a:srgbClr val="333333"/>
                </a:solidFill>
                <a:effectLst/>
                <a:latin typeface="+mn-lt"/>
              </a:rPr>
              <a:t>Aktor - użytkownik systemu, klient, inny system korzystający z projektowanego przez nas systemu. Aktor określany jest rzeczownikiem. Aktor reprezentuje typ użytkownika systemu, użytkownik może korzystać z wielu przypadków użycia.</a:t>
            </a:r>
          </a:p>
          <a:p>
            <a:pPr algn="l">
              <a:lnSpc>
                <a:spcPts val="1300"/>
              </a:lnSpc>
              <a:buFont typeface="Arial"/>
              <a:buChar char="•"/>
            </a:pPr>
            <a:r>
              <a:rPr lang="pl-PL" sz="1100" b="0" i="0" dirty="0" smtClean="0">
                <a:solidFill>
                  <a:srgbClr val="333333"/>
                </a:solidFill>
                <a:effectLst/>
                <a:latin typeface="+mn-lt"/>
              </a:rPr>
              <a:t>Relacja - każdy aktor na diagramie przypadków użycia powinien być związany przynajmniej z jednym przypadkiem użycia. Każdy przypadek użycia powinien być użytkowany przez co najmniej jednego aktora.</a:t>
            </a:r>
          </a:p>
          <a:p>
            <a:pPr algn="l">
              <a:lnSpc>
                <a:spcPts val="1300"/>
              </a:lnSpc>
              <a:buFont typeface="Arial"/>
              <a:buChar char="•"/>
            </a:pPr>
            <a:r>
              <a:rPr lang="pl-PL" sz="1100" b="0" i="0" dirty="0" smtClean="0">
                <a:solidFill>
                  <a:srgbClr val="333333"/>
                </a:solidFill>
                <a:effectLst/>
                <a:latin typeface="+mn-lt"/>
              </a:rPr>
              <a:t>Granice systemu - prezentują granice projektowanych systemów (na diagramie mogą wystąpić 2 lub więcej systemów których przypadki użycia należy ze sobą powiązać)</a:t>
            </a:r>
          </a:p>
          <a:p>
            <a:pPr algn="l"/>
            <a:r>
              <a:rPr lang="pl-PL" b="0" i="0" dirty="0" smtClean="0">
                <a:solidFill>
                  <a:srgbClr val="333333"/>
                </a:solidFill>
                <a:effectLst/>
                <a:latin typeface="+mn-lt"/>
              </a:rPr>
              <a:t>Przykłady: </a:t>
            </a:r>
            <a:r>
              <a:rPr lang="pl-PL" sz="1100" b="0" i="0" dirty="0" smtClean="0">
                <a:solidFill>
                  <a:srgbClr val="333333"/>
                </a:solidFill>
                <a:effectLst/>
                <a:latin typeface="+mn-lt"/>
              </a:rPr>
              <a:t>Przycisk dzwoń w telefonie, start w pralce, włącz silnik w samochodzie, wyloguj na </a:t>
            </a:r>
            <a:r>
              <a:rPr lang="pl-PL" sz="1100" b="0" i="0" dirty="0" err="1" smtClean="0">
                <a:solidFill>
                  <a:srgbClr val="333333"/>
                </a:solidFill>
                <a:effectLst/>
                <a:latin typeface="+mn-lt"/>
              </a:rPr>
              <a:t>facebook</a:t>
            </a:r>
            <a:r>
              <a:rPr lang="pl-PL" sz="1100" b="0" i="0" dirty="0" smtClean="0">
                <a:solidFill>
                  <a:srgbClr val="333333"/>
                </a:solidFill>
                <a:effectLst/>
                <a:latin typeface="+mn-lt"/>
              </a:rPr>
              <a:t>-u itp.</a:t>
            </a:r>
            <a:endParaRPr lang="pl-PL" b="0" i="0" dirty="0">
              <a:solidFill>
                <a:srgbClr val="333333"/>
              </a:solidFill>
              <a:effectLst/>
              <a:latin typeface="+mn-lt"/>
            </a:endParaRPr>
          </a:p>
        </p:txBody>
      </p:sp>
    </p:spTree>
    <p:extLst>
      <p:ext uri="{BB962C8B-B14F-4D97-AF65-F5344CB8AC3E}">
        <p14:creationId xmlns:p14="http://schemas.microsoft.com/office/powerpoint/2010/main" xmlns="" val="2316949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 rysunku przedstawiono przykładowy diagram przypadków użycia systemu zarządzającego wypożyczalnią płyt DVD (np. osiedlowa wypożyczalnia). Projektant założył bardzo prostą funkcjonalność:</a:t>
            </a:r>
          </a:p>
          <a:p>
            <a:r>
              <a:rPr lang="pl-PL" sz="1100" b="0" i="0" kern="1200" dirty="0" smtClean="0">
                <a:solidFill>
                  <a:schemeClr val="tx1"/>
                </a:solidFill>
                <a:effectLst/>
                <a:latin typeface="+mn-lt"/>
                <a:ea typeface="+mn-ea"/>
                <a:cs typeface="+mn-cs"/>
              </a:rPr>
              <a:t>Klient ma możliwość wyszukiwania filmów, wypożyczenia filmu, zwrócenia filmu</a:t>
            </a:r>
          </a:p>
          <a:p>
            <a:r>
              <a:rPr lang="pl-PL" sz="1100" b="0" i="0" kern="1200" dirty="0" smtClean="0">
                <a:solidFill>
                  <a:schemeClr val="tx1"/>
                </a:solidFill>
                <a:effectLst/>
                <a:latin typeface="+mn-lt"/>
                <a:ea typeface="+mn-ea"/>
                <a:cs typeface="+mn-cs"/>
              </a:rPr>
              <a:t>Sprzedawca ma także dostęp wyszukiwania filmów ich wypożyczenia i zwracania, ale dodatkowo może dodać nową pozycję w wypożyczalni.</a:t>
            </a:r>
          </a:p>
          <a:p>
            <a:r>
              <a:rPr lang="pl-PL" sz="1100" b="0" i="0" kern="1200" dirty="0" smtClean="0">
                <a:solidFill>
                  <a:schemeClr val="tx1"/>
                </a:solidFill>
                <a:effectLst/>
                <a:latin typeface="+mn-lt"/>
                <a:ea typeface="+mn-ea"/>
                <a:cs typeface="+mn-cs"/>
              </a:rPr>
              <a:t>Należy zauważyć że funkcjonalności są bardzo ogólne i w dalszym etapie projektowania należy je uszczegółowić - np. funkcja wypożycz film powinna sprawdzać czy dana płyta jest dostępna (nie jest wypożyczona), przydadzą się szczegóły każdej z funkcji zwłaszcza pola służące np. do wyszukiwania, zakres danych wyświetlanych jako rezultat itp.</a:t>
            </a:r>
          </a:p>
          <a:p>
            <a:pPr algn="l"/>
            <a:endParaRPr lang="pl-PL" b="0" i="0" dirty="0">
              <a:solidFill>
                <a:srgbClr val="333333"/>
              </a:solidFill>
              <a:effectLst/>
              <a:latin typeface="+mn-lt"/>
            </a:endParaRPr>
          </a:p>
        </p:txBody>
      </p:sp>
    </p:spTree>
    <p:extLst>
      <p:ext uri="{BB962C8B-B14F-4D97-AF65-F5344CB8AC3E}">
        <p14:creationId xmlns:p14="http://schemas.microsoft.com/office/powerpoint/2010/main" xmlns="" val="1207296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b="0" i="0" dirty="0" smtClean="0">
                <a:solidFill>
                  <a:srgbClr val="333333"/>
                </a:solidFill>
                <a:effectLst/>
                <a:latin typeface="+mn-lt"/>
              </a:rPr>
              <a:t>Zadanie można wykonać na kartkach.</a:t>
            </a:r>
          </a:p>
          <a:p>
            <a:pPr algn="l"/>
            <a:r>
              <a:rPr lang="pl-PL" b="0" i="0" smtClean="0">
                <a:solidFill>
                  <a:srgbClr val="333333"/>
                </a:solidFill>
                <a:effectLst/>
                <a:latin typeface="+mn-lt"/>
              </a:rPr>
              <a:t>Opcjonalnie</a:t>
            </a:r>
            <a:r>
              <a:rPr lang="pl-PL" b="0" i="0" baseline="0" smtClean="0">
                <a:solidFill>
                  <a:srgbClr val="333333"/>
                </a:solidFill>
                <a:effectLst/>
                <a:latin typeface="+mn-lt"/>
              </a:rPr>
              <a:t> można użyć istniejących darmowych narzędzi jak: http://www.umlet.com/</a:t>
            </a:r>
            <a:endParaRPr lang="pl-PL" b="0" i="0" dirty="0">
              <a:solidFill>
                <a:srgbClr val="333333"/>
              </a:solidFill>
              <a:effectLst/>
              <a:latin typeface="+mn-lt"/>
            </a:endParaRPr>
          </a:p>
        </p:txBody>
      </p:sp>
    </p:spTree>
    <p:extLst>
      <p:ext uri="{BB962C8B-B14F-4D97-AF65-F5344CB8AC3E}">
        <p14:creationId xmlns:p14="http://schemas.microsoft.com/office/powerpoint/2010/main" xmlns="" val="1004391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lgn="l"/>
            <a:r>
              <a:rPr lang="pl-PL" b="0" i="0" dirty="0" smtClean="0">
                <a:solidFill>
                  <a:srgbClr val="333333"/>
                </a:solidFill>
                <a:effectLst/>
                <a:latin typeface="+mn-lt"/>
              </a:rPr>
              <a:t>Założono obsługę obszarów</a:t>
            </a:r>
          </a:p>
          <a:p>
            <a:pPr algn="l"/>
            <a:r>
              <a:rPr lang="pl-PL" b="0" i="0" dirty="0" smtClean="0">
                <a:solidFill>
                  <a:srgbClr val="333333"/>
                </a:solidFill>
                <a:effectLst/>
                <a:latin typeface="+mn-lt"/>
              </a:rPr>
              <a:t>Wyszukania i Rezerwacji (dostępne dla czytelnika)</a:t>
            </a:r>
          </a:p>
          <a:p>
            <a:pPr algn="l"/>
            <a:r>
              <a:rPr lang="pl-PL" b="0" i="0" dirty="0" smtClean="0">
                <a:solidFill>
                  <a:srgbClr val="333333"/>
                </a:solidFill>
                <a:effectLst/>
                <a:latin typeface="+mn-lt"/>
              </a:rPr>
              <a:t>Wypożyczenia</a:t>
            </a:r>
            <a:r>
              <a:rPr lang="pl-PL" b="0" i="0" baseline="0" dirty="0" smtClean="0">
                <a:solidFill>
                  <a:srgbClr val="333333"/>
                </a:solidFill>
                <a:effectLst/>
                <a:latin typeface="+mn-lt"/>
              </a:rPr>
              <a:t> i zwrotu – dla pracownika</a:t>
            </a:r>
          </a:p>
          <a:p>
            <a:pPr algn="l"/>
            <a:r>
              <a:rPr lang="pl-PL" b="0" i="0" baseline="0" dirty="0" smtClean="0">
                <a:solidFill>
                  <a:srgbClr val="333333"/>
                </a:solidFill>
                <a:effectLst/>
                <a:latin typeface="+mn-lt"/>
              </a:rPr>
              <a:t>Dodania zwrotu i edycji statusu zbioru</a:t>
            </a:r>
          </a:p>
          <a:p>
            <a:pPr algn="l"/>
            <a:r>
              <a:rPr lang="pl-PL" b="0" i="0" baseline="0" dirty="0" smtClean="0">
                <a:solidFill>
                  <a:srgbClr val="333333"/>
                </a:solidFill>
                <a:effectLst/>
                <a:latin typeface="+mn-lt"/>
              </a:rPr>
              <a:t>Zarządzania użytkownikiem (dodanie, wyszukanie, </a:t>
            </a:r>
            <a:r>
              <a:rPr lang="pl-PL" b="0" i="0" baseline="0" dirty="0" err="1" smtClean="0">
                <a:solidFill>
                  <a:srgbClr val="333333"/>
                </a:solidFill>
                <a:effectLst/>
                <a:latin typeface="+mn-lt"/>
              </a:rPr>
              <a:t>deaktywację</a:t>
            </a:r>
            <a:r>
              <a:rPr lang="pl-PL" b="0" i="0" baseline="0" dirty="0" smtClean="0">
                <a:solidFill>
                  <a:srgbClr val="333333"/>
                </a:solidFill>
                <a:effectLst/>
                <a:latin typeface="+mn-lt"/>
              </a:rPr>
              <a:t>, aktualizację).</a:t>
            </a:r>
            <a:r>
              <a:rPr lang="pl-PL" b="0" i="0" dirty="0" smtClean="0">
                <a:solidFill>
                  <a:srgbClr val="333333"/>
                </a:solidFill>
                <a:effectLst/>
                <a:latin typeface="+mn-lt"/>
              </a:rPr>
              <a:t> </a:t>
            </a:r>
            <a:endParaRPr lang="pl-PL" b="0" i="0" dirty="0">
              <a:solidFill>
                <a:srgbClr val="333333"/>
              </a:solidFill>
              <a:effectLst/>
              <a:latin typeface="+mn-lt"/>
            </a:endParaRPr>
          </a:p>
        </p:txBody>
      </p:sp>
    </p:spTree>
    <p:extLst>
      <p:ext uri="{BB962C8B-B14F-4D97-AF65-F5344CB8AC3E}">
        <p14:creationId xmlns:p14="http://schemas.microsoft.com/office/powerpoint/2010/main" xmlns="" val="131692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Diagram klas jest obok diagramów przypadków użycia najczęściej stosowanym diagramem w notacji UML. </a:t>
            </a:r>
          </a:p>
          <a:p>
            <a:r>
              <a:rPr lang="pl-PL" sz="1100" b="0" i="0" kern="1200" dirty="0" smtClean="0">
                <a:solidFill>
                  <a:schemeClr val="tx1"/>
                </a:solidFill>
                <a:effectLst/>
                <a:latin typeface="+mn-lt"/>
                <a:ea typeface="+mn-ea"/>
                <a:cs typeface="+mn-cs"/>
              </a:rPr>
              <a:t>Diagram klas najlepiej odwzorowuje programowanie obiektowe. Klasa w oprogramowaniu jest definicją obiektów. Obiekt zawiera wycinek modelowanej przez oprogramowanie rzeczywistości, jest czarną skrzynką która posiada atrybuty (dane) oraz metody (funkcje) które działają na atrybutach. Obiekt może udostępniać określone metody na zewnątrz dla innych obiektów - są to metody publiczne (w programowaniu obiektowym zadeklarowane jako public na diagramie oznaczone przez +). Za pomocą udostępnionych metod świat zewnętrzny może korzystać z funkcjonalności obiektu.</a:t>
            </a:r>
          </a:p>
          <a:p>
            <a:r>
              <a:rPr lang="pl-PL" sz="1100" b="0" i="0" kern="1200" dirty="0" smtClean="0">
                <a:solidFill>
                  <a:schemeClr val="tx1"/>
                </a:solidFill>
                <a:effectLst/>
                <a:latin typeface="+mn-lt"/>
                <a:ea typeface="+mn-ea"/>
                <a:cs typeface="+mn-cs"/>
              </a:rPr>
              <a:t>Widoczność atrybutów i metod oznaczana jest symbolami:</a:t>
            </a:r>
          </a:p>
          <a:p>
            <a:r>
              <a:rPr lang="pl-PL" sz="1100" b="0" i="0" kern="1200" dirty="0" smtClean="0">
                <a:solidFill>
                  <a:schemeClr val="tx1"/>
                </a:solidFill>
                <a:effectLst/>
                <a:latin typeface="+mn-lt"/>
                <a:ea typeface="+mn-ea"/>
                <a:cs typeface="+mn-cs"/>
              </a:rPr>
              <a:t>"-" - prywatne, niewidoczne na zewnątrz obiektu, dostępne tylko dla kodu obiektu</a:t>
            </a:r>
          </a:p>
          <a:p>
            <a:r>
              <a:rPr lang="pl-PL" sz="1100" b="0" i="0" kern="1200" dirty="0" smtClean="0">
                <a:solidFill>
                  <a:schemeClr val="tx1"/>
                </a:solidFill>
                <a:effectLst/>
                <a:latin typeface="+mn-lt"/>
                <a:ea typeface="+mn-ea"/>
                <a:cs typeface="+mn-cs"/>
              </a:rPr>
              <a:t>"+" - publiczne, widoczne na zewnątrz obiektu,</a:t>
            </a:r>
          </a:p>
          <a:p>
            <a:r>
              <a:rPr lang="pl-PL" sz="1100" b="0" i="0" kern="1200" dirty="0" smtClean="0">
                <a:solidFill>
                  <a:schemeClr val="tx1"/>
                </a:solidFill>
                <a:effectLst/>
                <a:latin typeface="+mn-lt"/>
                <a:ea typeface="+mn-ea"/>
                <a:cs typeface="+mn-cs"/>
              </a:rPr>
              <a:t>"#" - chronione, prywatne i dodatkowo widoczne dla klas dziedziczących</a:t>
            </a:r>
          </a:p>
          <a:p>
            <a:r>
              <a:rPr lang="pl-PL" sz="1100" b="0" i="0" kern="1200" dirty="0" smtClean="0">
                <a:solidFill>
                  <a:schemeClr val="tx1"/>
                </a:solidFill>
                <a:effectLst/>
                <a:latin typeface="+mn-lt"/>
                <a:ea typeface="+mn-ea"/>
                <a:cs typeface="+mn-cs"/>
              </a:rPr>
              <a:t>"~" - pakietowe, widoczne w pakiecie do którego należy klasa</a:t>
            </a:r>
          </a:p>
          <a:p>
            <a:pPr algn="l"/>
            <a:endParaRPr lang="pl-PL" b="0" i="0" dirty="0">
              <a:solidFill>
                <a:srgbClr val="333333"/>
              </a:solidFill>
              <a:effectLst/>
              <a:latin typeface="+mn-lt"/>
            </a:endParaRPr>
          </a:p>
        </p:txBody>
      </p:sp>
    </p:spTree>
    <p:extLst>
      <p:ext uri="{BB962C8B-B14F-4D97-AF65-F5344CB8AC3E}">
        <p14:creationId xmlns:p14="http://schemas.microsoft.com/office/powerpoint/2010/main" xmlns="" val="2011131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extLst>
      <p:ext uri="{BB962C8B-B14F-4D97-AF65-F5344CB8AC3E}">
        <p14:creationId xmlns:p14="http://schemas.microsoft.com/office/powerpoint/2010/main" xmlns="" val="4160430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extLst>
      <p:ext uri="{BB962C8B-B14F-4D97-AF65-F5344CB8AC3E}">
        <p14:creationId xmlns:p14="http://schemas.microsoft.com/office/powerpoint/2010/main" xmlns="" val="410013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31797699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xmlns="" val="3770533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xmlns="" val="1721883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2796259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xmlns="" val="2294199327"/>
      </p:ext>
    </p:extLst>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PHP</a:t>
            </a:r>
            <a:br>
              <a:rPr lang="pl-PL" dirty="0" smtClean="0"/>
            </a:br>
            <a:r>
              <a:rPr lang="pl-PL" sz="4000" b="0" dirty="0"/>
              <a:t> </a:t>
            </a:r>
            <a:r>
              <a:rPr lang="pl-PL" sz="4000" dirty="0" err="1"/>
              <a:t>H</a:t>
            </a:r>
            <a:r>
              <a:rPr lang="pl-PL" sz="4000" b="0" dirty="0" err="1"/>
              <a:t>ypertext</a:t>
            </a:r>
            <a:r>
              <a:rPr lang="pl-PL" sz="4000" b="0" dirty="0"/>
              <a:t> </a:t>
            </a:r>
            <a:r>
              <a:rPr lang="pl-PL" sz="4000" dirty="0" err="1"/>
              <a:t>P</a:t>
            </a:r>
            <a:r>
              <a:rPr lang="pl-PL" sz="4000" b="0" dirty="0" err="1"/>
              <a:t>reprocessor</a:t>
            </a:r>
            <a:endParaRPr lang="pl" sz="4000" dirty="0"/>
          </a:p>
        </p:txBody>
      </p:sp>
      <p:sp>
        <p:nvSpPr>
          <p:cNvPr id="24" name="Shape 24"/>
          <p:cNvSpPr txBox="1">
            <a:spLocks noGrp="1"/>
          </p:cNvSpPr>
          <p:nvPr>
            <p:ph type="subTitle" idx="1"/>
          </p:nvPr>
        </p:nvSpPr>
        <p:spPr>
          <a:xfrm>
            <a:off x="971600" y="3717032"/>
            <a:ext cx="7772400" cy="1046317"/>
          </a:xfrm>
          <a:prstGeom prst="rect">
            <a:avLst/>
          </a:prstGeom>
        </p:spPr>
        <p:txBody>
          <a:bodyPr lIns="91425" tIns="91425" rIns="91425" bIns="91425" anchor="t" anchorCtr="0">
            <a:noAutofit/>
          </a:bodyPr>
          <a:lstStyle/>
          <a:p>
            <a:r>
              <a:rPr lang="pl-PL" i="1"/>
              <a:t>Lekcja </a:t>
            </a:r>
            <a:r>
              <a:rPr lang="pl-PL" i="1" dirty="0"/>
              <a:t>9</a:t>
            </a:r>
            <a:endParaRPr lang="pl-PL" i="1" dirty="0" smtClean="0"/>
          </a:p>
          <a:p>
            <a:r>
              <a:rPr lang="pl-PL" i="1" dirty="0" smtClean="0"/>
              <a:t>UML 2.1</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smtClean="0"/>
              <a:t>PHP </a:t>
            </a:r>
            <a:r>
              <a:rPr lang="pl-PL" dirty="0" err="1" smtClean="0"/>
              <a:t>Hypertext</a:t>
            </a:r>
            <a:r>
              <a:rPr lang="pl-PL" dirty="0" smtClean="0"/>
              <a:t> </a:t>
            </a:r>
            <a:r>
              <a:rPr lang="pl-PL" dirty="0" err="1" smtClean="0"/>
              <a:t>Preprocessor</a:t>
            </a:r>
            <a:r>
              <a:rPr lang="pl-PL" dirty="0" smtClean="0"/>
              <a:t> Lekcja 8 UML 2.1</a:t>
            </a:r>
            <a:endParaRPr lang="pl-PL" dirty="0"/>
          </a:p>
        </p:txBody>
      </p:sp>
      <p:pic>
        <p:nvPicPr>
          <p:cNvPr id="5" name="Obraz 4" descr="PO KL_z podpisem_kolor.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4" name="Shape 24"/>
          <p:cNvSpPr txBox="1">
            <a:spLocks noGrp="1"/>
          </p:cNvSpPr>
          <p:nvPr>
            <p:ph type="subTitle" idx="1"/>
          </p:nvPr>
        </p:nvSpPr>
        <p:spPr>
          <a:xfrm>
            <a:off x="1259632" y="1916832"/>
            <a:ext cx="2808312" cy="3960440"/>
          </a:xfrm>
          <a:prstGeom prst="rect">
            <a:avLst/>
          </a:prstGeom>
        </p:spPr>
        <p:txBody>
          <a:bodyPr lIns="91425" tIns="91425" rIns="91425" bIns="91425" anchor="t" anchorCtr="0">
            <a:normAutofit/>
          </a:bodyPr>
          <a:lstStyle/>
          <a:p>
            <a:pPr algn="l"/>
            <a:r>
              <a:rPr lang="pl-PL" sz="1600" dirty="0"/>
              <a:t>Asocjacja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5" name="Obraz 4"/>
          <p:cNvPicPr>
            <a:picLocks noChangeAspect="1"/>
          </p:cNvPicPr>
          <p:nvPr/>
        </p:nvPicPr>
        <p:blipFill rotWithShape="1">
          <a:blip r:embed="rId4">
            <a:extLst>
              <a:ext uri="{28A0092B-C50C-407E-A947-70E740481C1C}">
                <a14:useLocalDpi xmlns:a14="http://schemas.microsoft.com/office/drawing/2010/main" xmlns="" val="0"/>
              </a:ext>
            </a:extLst>
          </a:blip>
          <a:srcRect b="6188"/>
          <a:stretch/>
        </p:blipFill>
        <p:spPr>
          <a:xfrm>
            <a:off x="1826146" y="2402186"/>
            <a:ext cx="6200775" cy="3493790"/>
          </a:xfrm>
          <a:prstGeom prst="rect">
            <a:avLst/>
          </a:prstGeom>
        </p:spPr>
      </p:pic>
    </p:spTree>
    <p:extLst>
      <p:ext uri="{BB962C8B-B14F-4D97-AF65-F5344CB8AC3E}">
        <p14:creationId xmlns:p14="http://schemas.microsoft.com/office/powerpoint/2010/main" xmlns="" val="873290987"/>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rotWithShape="1">
          <a:blip r:embed="rId4">
            <a:extLst>
              <a:ext uri="{28A0092B-C50C-407E-A947-70E740481C1C}">
                <a14:useLocalDpi xmlns:a14="http://schemas.microsoft.com/office/drawing/2010/main" xmlns="" val="0"/>
              </a:ext>
            </a:extLst>
          </a:blip>
          <a:srcRect l="13079" t="2655" b="3190"/>
          <a:stretch/>
        </p:blipFill>
        <p:spPr>
          <a:xfrm>
            <a:off x="4067944" y="1700808"/>
            <a:ext cx="5076056" cy="4200526"/>
          </a:xfrm>
          <a:prstGeom prst="rect">
            <a:avLst/>
          </a:prstGeom>
        </p:spPr>
      </p:pic>
      <p:sp>
        <p:nvSpPr>
          <p:cNvPr id="24" name="Shape 24"/>
          <p:cNvSpPr txBox="1">
            <a:spLocks noGrp="1"/>
          </p:cNvSpPr>
          <p:nvPr>
            <p:ph type="subTitle" idx="1"/>
          </p:nvPr>
        </p:nvSpPr>
        <p:spPr>
          <a:xfrm>
            <a:off x="1259632" y="1916832"/>
            <a:ext cx="4392488" cy="3960440"/>
          </a:xfrm>
          <a:prstGeom prst="rect">
            <a:avLst/>
          </a:prstGeom>
        </p:spPr>
        <p:txBody>
          <a:bodyPr lIns="91425" tIns="91425" rIns="91425" bIns="91425" anchor="t" anchorCtr="0">
            <a:normAutofit/>
          </a:bodyPr>
          <a:lstStyle/>
          <a:p>
            <a:pPr algn="l"/>
            <a:r>
              <a:rPr lang="pl-PL" sz="1600" dirty="0"/>
              <a:t>Generalizacja - </a:t>
            </a:r>
            <a:r>
              <a:rPr lang="pl-PL" sz="1600" dirty="0" smtClean="0"/>
              <a:t>hierarchia</a:t>
            </a:r>
            <a:r>
              <a:rPr lang="pl-PL" sz="1600" dirty="0"/>
              <a:t>, dziedziczenie</a:t>
            </a:r>
          </a:p>
        </p:txBody>
      </p:sp>
    </p:spTree>
    <p:extLst>
      <p:ext uri="{BB962C8B-B14F-4D97-AF65-F5344CB8AC3E}">
        <p14:creationId xmlns:p14="http://schemas.microsoft.com/office/powerpoint/2010/main" xmlns="" val="3392136346"/>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endParaRPr lang="pl-PL" sz="1600" dirty="0" smtClean="0"/>
          </a:p>
          <a:p>
            <a:pPr algn="l"/>
            <a:r>
              <a:rPr lang="pl-PL" sz="1600" dirty="0" smtClean="0"/>
              <a:t>Ćwiczenie:</a:t>
            </a:r>
            <a:endParaRPr lang="pl-PL" sz="1600" dirty="0"/>
          </a:p>
          <a:p>
            <a:pPr algn="l"/>
            <a:endParaRPr lang="pl-PL" sz="1600" dirty="0" smtClean="0"/>
          </a:p>
          <a:p>
            <a:pPr algn="l"/>
            <a:r>
              <a:rPr lang="pl-PL" sz="1600" dirty="0" smtClean="0"/>
              <a:t>Zaproponuj </a:t>
            </a:r>
            <a:r>
              <a:rPr lang="pl-PL" sz="1600" dirty="0"/>
              <a:t>diagram klas dla systemu zarządzania biblioteką publiczną. </a:t>
            </a:r>
            <a:endParaRPr lang="pl-PL" sz="1600" dirty="0" smtClean="0"/>
          </a:p>
          <a:p>
            <a:pPr algn="l"/>
            <a:endParaRPr lang="pl-PL" sz="1600" dirty="0"/>
          </a:p>
          <a:p>
            <a:pPr algn="l"/>
            <a:r>
              <a:rPr lang="pl-PL" sz="1600" dirty="0" smtClean="0"/>
              <a:t>Przyjmij </a:t>
            </a:r>
            <a:r>
              <a:rPr lang="pl-PL" sz="1600" dirty="0"/>
              <a:t>przynajmniej 3 poziomową hierarchię opisującą zbiory biblioteczne i min 2 poziomową hierarchię klas opisującą użytkowników i pracowników biblioteki. </a:t>
            </a:r>
            <a:endParaRPr lang="pl-PL" sz="1600" dirty="0" smtClean="0"/>
          </a:p>
          <a:p>
            <a:pPr algn="l"/>
            <a:endParaRPr lang="pl-PL" sz="1600" dirty="0"/>
          </a:p>
          <a:p>
            <a:pPr algn="l"/>
            <a:r>
              <a:rPr lang="pl-PL" sz="1600" dirty="0" smtClean="0"/>
              <a:t>Wykorzystaj </a:t>
            </a:r>
            <a:r>
              <a:rPr lang="pl-PL" sz="1600" dirty="0"/>
              <a:t>wcześniej przygotowany diagram przypadków użycia w celu weryfikacji kompletności funkcjonalności oprogramowania.</a:t>
            </a:r>
          </a:p>
        </p:txBody>
      </p:sp>
    </p:spTree>
    <p:extLst>
      <p:ext uri="{BB962C8B-B14F-4D97-AF65-F5344CB8AC3E}">
        <p14:creationId xmlns:p14="http://schemas.microsoft.com/office/powerpoint/2010/main" xmlns="" val="2031251586"/>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a:t>
            </a:r>
            <a:r>
              <a:rPr lang="pl-PL" sz="3200" dirty="0" smtClean="0"/>
              <a:t>klas</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59632" y="1772816"/>
            <a:ext cx="7509924" cy="41044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30704674"/>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czynności</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Diagramy czynności (aktywności)</a:t>
            </a:r>
          </a:p>
          <a:p>
            <a:pPr marL="285750" indent="-285750" algn="l">
              <a:buFont typeface="Arial" pitchFamily="34" charset="0"/>
              <a:buChar char="•"/>
            </a:pPr>
            <a:r>
              <a:rPr lang="pl-PL" sz="1600" dirty="0"/>
              <a:t>czynności</a:t>
            </a:r>
          </a:p>
          <a:p>
            <a:pPr marL="285750" indent="-285750" algn="l">
              <a:buFont typeface="Arial" pitchFamily="34" charset="0"/>
              <a:buChar char="•"/>
            </a:pPr>
            <a:r>
              <a:rPr lang="pl-PL" sz="1600" dirty="0"/>
              <a:t>akcje</a:t>
            </a:r>
          </a:p>
          <a:p>
            <a:pPr marL="285750" indent="-285750" algn="l">
              <a:buFont typeface="Arial" pitchFamily="34" charset="0"/>
              <a:buChar char="•"/>
            </a:pPr>
            <a:r>
              <a:rPr lang="pl-PL" sz="1600" dirty="0"/>
              <a:t>przepływ</a:t>
            </a:r>
          </a:p>
          <a:p>
            <a:pPr marL="285750" indent="-285750" algn="l">
              <a:buFont typeface="Arial" pitchFamily="34" charset="0"/>
              <a:buChar char="•"/>
            </a:pPr>
            <a:r>
              <a:rPr lang="pl-PL" sz="1600" dirty="0"/>
              <a:t>start, koniec</a:t>
            </a:r>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6590159" y="1401197"/>
            <a:ext cx="2518345" cy="4374817"/>
          </a:xfrm>
          <a:prstGeom prst="rect">
            <a:avLst/>
          </a:prstGeom>
        </p:spPr>
      </p:pic>
    </p:spTree>
    <p:extLst>
      <p:ext uri="{BB962C8B-B14F-4D97-AF65-F5344CB8AC3E}">
        <p14:creationId xmlns:p14="http://schemas.microsoft.com/office/powerpoint/2010/main" xmlns="" val="2872894829"/>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czynności</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Dekompozycja czynności</a:t>
            </a:r>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677294" y="2659904"/>
            <a:ext cx="1390650" cy="2133600"/>
          </a:xfrm>
          <a:prstGeom prst="rect">
            <a:avLst/>
          </a:prstGeom>
        </p:spPr>
      </p:pic>
      <p:pic>
        <p:nvPicPr>
          <p:cNvPr id="8" name="Obraz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232918" y="2362200"/>
            <a:ext cx="3762375" cy="3495675"/>
          </a:xfrm>
          <a:prstGeom prst="rect">
            <a:avLst/>
          </a:prstGeom>
        </p:spPr>
      </p:pic>
    </p:spTree>
    <p:extLst>
      <p:ext uri="{BB962C8B-B14F-4D97-AF65-F5344CB8AC3E}">
        <p14:creationId xmlns:p14="http://schemas.microsoft.com/office/powerpoint/2010/main" xmlns="" val="775603858"/>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pakietów</a:t>
            </a:r>
          </a:p>
          <a:p>
            <a:pPr marL="285750" indent="-285750" algn="l">
              <a:buFont typeface="Arial" pitchFamily="34" charset="0"/>
              <a:buChar char="•"/>
            </a:pPr>
            <a:r>
              <a:rPr lang="pl-PL" sz="1600" dirty="0"/>
              <a:t>pakiet</a:t>
            </a:r>
          </a:p>
          <a:p>
            <a:pPr marL="285750" indent="-285750" algn="l">
              <a:buFont typeface="Arial" pitchFamily="34" charset="0"/>
              <a:buChar char="•"/>
            </a:pPr>
            <a:r>
              <a:rPr lang="pl-PL" sz="1600" dirty="0"/>
              <a:t>zależność</a:t>
            </a:r>
          </a:p>
          <a:p>
            <a:pPr marL="285750" indent="-285750" algn="l">
              <a:buFont typeface="Arial" pitchFamily="34" charset="0"/>
              <a:buChar char="•"/>
            </a:pPr>
            <a:r>
              <a:rPr lang="pl-PL" sz="1600" dirty="0" smtClean="0"/>
              <a:t>zagnieżdżanie</a:t>
            </a:r>
            <a:endParaRPr lang="pl-PL" sz="1600" dirty="0"/>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rotWithShape="1">
          <a:blip r:embed="rId4">
            <a:extLst>
              <a:ext uri="{28A0092B-C50C-407E-A947-70E740481C1C}">
                <a14:useLocalDpi xmlns:a14="http://schemas.microsoft.com/office/drawing/2010/main" xmlns="" val="0"/>
              </a:ext>
            </a:extLst>
          </a:blip>
          <a:srcRect l="8066" t="6345" b="3210"/>
          <a:stretch/>
        </p:blipFill>
        <p:spPr>
          <a:xfrm>
            <a:off x="3340100" y="1904999"/>
            <a:ext cx="5656858" cy="3937001"/>
          </a:xfrm>
          <a:prstGeom prst="rect">
            <a:avLst/>
          </a:prstGeom>
        </p:spPr>
      </p:pic>
    </p:spTree>
    <p:extLst>
      <p:ext uri="{BB962C8B-B14F-4D97-AF65-F5344CB8AC3E}">
        <p14:creationId xmlns:p14="http://schemas.microsoft.com/office/powerpoint/2010/main" xmlns="" val="452265442"/>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pakietów</a:t>
            </a:r>
          </a:p>
          <a:p>
            <a:pPr marL="285750" indent="-285750" algn="l">
              <a:buFont typeface="Arial" pitchFamily="34" charset="0"/>
              <a:buChar char="•"/>
            </a:pPr>
            <a:r>
              <a:rPr lang="pl-PL" sz="1600" dirty="0" smtClean="0"/>
              <a:t>zagnieżdżanie</a:t>
            </a:r>
            <a:endParaRPr lang="pl-PL" sz="1600" dirty="0"/>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315586" y="1700808"/>
            <a:ext cx="5453970" cy="4176464"/>
          </a:xfrm>
          <a:prstGeom prst="rect">
            <a:avLst/>
          </a:prstGeom>
        </p:spPr>
      </p:pic>
    </p:spTree>
    <p:extLst>
      <p:ext uri="{BB962C8B-B14F-4D97-AF65-F5344CB8AC3E}">
        <p14:creationId xmlns:p14="http://schemas.microsoft.com/office/powerpoint/2010/main" xmlns="" val="1459467429"/>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smtClean="0"/>
              <a:t>Ćwiczenie:</a:t>
            </a:r>
          </a:p>
          <a:p>
            <a:pPr algn="l"/>
            <a:endParaRPr lang="pl-PL" sz="1600" dirty="0"/>
          </a:p>
          <a:p>
            <a:pPr algn="l"/>
            <a:r>
              <a:rPr lang="pl-PL" sz="1600" dirty="0" smtClean="0"/>
              <a:t>Zaproponuj </a:t>
            </a:r>
            <a:r>
              <a:rPr lang="pl-PL" sz="1600" dirty="0"/>
              <a:t>podział oprogramowania do zarządzania biblioteką na pakiety. </a:t>
            </a:r>
            <a:endParaRPr lang="pl-PL" sz="1600" dirty="0" smtClean="0"/>
          </a:p>
          <a:p>
            <a:pPr algn="l"/>
            <a:endParaRPr lang="pl-PL" sz="1600" dirty="0"/>
          </a:p>
          <a:p>
            <a:pPr algn="l"/>
            <a:r>
              <a:rPr lang="pl-PL" sz="1600" dirty="0" smtClean="0"/>
              <a:t>Postaraj </a:t>
            </a:r>
            <a:r>
              <a:rPr lang="pl-PL" sz="1600" dirty="0"/>
              <a:t>się pogrupować tematycznie klasy, przypadki użycia i diagramy </a:t>
            </a:r>
            <a:r>
              <a:rPr lang="pl-PL" sz="1600" dirty="0" smtClean="0"/>
              <a:t>czynności. </a:t>
            </a:r>
          </a:p>
          <a:p>
            <a:pPr algn="l"/>
            <a:endParaRPr lang="pl-PL" sz="1600" dirty="0"/>
          </a:p>
          <a:p>
            <a:pPr algn="l"/>
            <a:r>
              <a:rPr lang="pl-PL" sz="1600" dirty="0" smtClean="0"/>
              <a:t>Następnie </a:t>
            </a:r>
            <a:r>
              <a:rPr lang="pl-PL" sz="1600" dirty="0"/>
              <a:t>dokonaj zagnieżdżenia powstałych pakietów w pakiety </a:t>
            </a:r>
            <a:r>
              <a:rPr lang="pl-PL" sz="1600" dirty="0" smtClean="0"/>
              <a:t>nadrzędne -  </a:t>
            </a:r>
            <a:r>
              <a:rPr lang="pl-PL" sz="1600" dirty="0"/>
              <a:t>grupujące moduły między sobą np. zarządzanie czytelnikami, zarządzanie zbiorami bibliotecznymi.</a:t>
            </a:r>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Tree>
    <p:extLst>
      <p:ext uri="{BB962C8B-B14F-4D97-AF65-F5344CB8AC3E}">
        <p14:creationId xmlns:p14="http://schemas.microsoft.com/office/powerpoint/2010/main" xmlns="" val="943914492"/>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pakietów </a:t>
            </a:r>
            <a:r>
              <a:rPr lang="pl-PL" sz="3200" dirty="0" smtClean="0"/>
              <a:t>- rozwiązanie</a:t>
            </a:r>
            <a:endParaRPr lang="pl-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880906" y="1772816"/>
            <a:ext cx="5838825" cy="3876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89416353"/>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950553" y="1196752"/>
            <a:ext cx="6761661" cy="660644"/>
          </a:xfrm>
          <a:prstGeom prst="rect">
            <a:avLst/>
          </a:prstGeom>
        </p:spPr>
        <p:txBody>
          <a:bodyPr lIns="91425" tIns="91425" rIns="91425" bIns="91425" anchor="b" anchorCtr="0">
            <a:noAutofit/>
          </a:bodyPr>
          <a:lstStyle/>
          <a:p>
            <a:pPr algn="l"/>
            <a:r>
              <a:rPr lang="pl-PL" sz="3200" dirty="0" smtClean="0"/>
              <a:t>Czym jest UML? </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en-US" b="1" dirty="0"/>
              <a:t>Unified Modeling Language</a:t>
            </a:r>
          </a:p>
          <a:p>
            <a:pPr marL="457200" indent="-457200" algn="l">
              <a:buFont typeface="Arial" pitchFamily="34" charset="0"/>
              <a:buChar char="•"/>
            </a:pPr>
            <a:r>
              <a:rPr lang="en-US" b="1" dirty="0" err="1"/>
              <a:t>Modelowanie</a:t>
            </a:r>
            <a:endParaRPr lang="en-US" b="1" dirty="0"/>
          </a:p>
          <a:p>
            <a:pPr marL="457200" indent="-457200" algn="l">
              <a:buFont typeface="Arial" pitchFamily="34" charset="0"/>
              <a:buChar char="•"/>
            </a:pPr>
            <a:r>
              <a:rPr lang="en-US" b="1" dirty="0" err="1"/>
              <a:t>Historia</a:t>
            </a:r>
            <a:r>
              <a:rPr lang="en-US" b="1" dirty="0"/>
              <a:t> UML</a:t>
            </a: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1026" name="Picture 2" descr="http://analizait.pl/wp-content/uploads/2012/01/UML_logo.gif"/>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869409" y="3645024"/>
            <a:ext cx="2800350" cy="1990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29181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komponentów</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komponentów:</a:t>
            </a:r>
          </a:p>
          <a:p>
            <a:pPr marL="285750" indent="-285750" algn="l">
              <a:buFont typeface="Arial" pitchFamily="34" charset="0"/>
              <a:buChar char="•"/>
            </a:pPr>
            <a:r>
              <a:rPr lang="pl-PL" sz="1600" dirty="0"/>
              <a:t>Komponent</a:t>
            </a:r>
          </a:p>
          <a:p>
            <a:pPr marL="285750" indent="-285750" algn="l">
              <a:buFont typeface="Arial" pitchFamily="34" charset="0"/>
              <a:buChar char="•"/>
            </a:pPr>
            <a:r>
              <a:rPr lang="pl-PL" sz="1600" dirty="0"/>
              <a:t>Zależność</a:t>
            </a:r>
          </a:p>
          <a:p>
            <a:pPr algn="l"/>
            <a:endParaRPr lang="pl-PL" sz="1600"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6" name="Obraz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38937" y="1742976"/>
            <a:ext cx="5122510" cy="4176687"/>
          </a:xfrm>
          <a:prstGeom prst="rect">
            <a:avLst/>
          </a:prstGeom>
        </p:spPr>
      </p:pic>
    </p:spTree>
    <p:extLst>
      <p:ext uri="{BB962C8B-B14F-4D97-AF65-F5344CB8AC3E}">
        <p14:creationId xmlns:p14="http://schemas.microsoft.com/office/powerpoint/2010/main" xmlns="" val="3872274241"/>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7" name="Obraz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707488" y="1844824"/>
            <a:ext cx="5185407" cy="4006577"/>
          </a:xfrm>
          <a:prstGeom prst="rect">
            <a:avLst/>
          </a:prstGeom>
        </p:spPr>
      </p:pic>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a:t>Diagram rozlokowania:</a:t>
            </a:r>
          </a:p>
          <a:p>
            <a:pPr marL="285750" indent="-285750" algn="l">
              <a:buFont typeface="Arial" pitchFamily="34" charset="0"/>
              <a:buChar char="•"/>
            </a:pPr>
            <a:r>
              <a:rPr lang="pl-PL" sz="1600" dirty="0"/>
              <a:t>artefakt, </a:t>
            </a:r>
          </a:p>
          <a:p>
            <a:pPr marL="285750" indent="-285750" algn="l">
              <a:buFont typeface="Arial" pitchFamily="34" charset="0"/>
              <a:buChar char="•"/>
            </a:pPr>
            <a:r>
              <a:rPr lang="pl-PL" sz="1600" dirty="0"/>
              <a:t>węzeł,</a:t>
            </a:r>
          </a:p>
          <a:p>
            <a:pPr marL="285750" indent="-285750" algn="l">
              <a:buFont typeface="Arial" pitchFamily="34" charset="0"/>
              <a:buChar char="•"/>
            </a:pPr>
            <a:r>
              <a:rPr lang="pl-PL" sz="1600" dirty="0"/>
              <a:t>ścieżki komunikowania.</a:t>
            </a:r>
          </a:p>
        </p:txBody>
      </p:sp>
    </p:spTree>
    <p:extLst>
      <p:ext uri="{BB962C8B-B14F-4D97-AF65-F5344CB8AC3E}">
        <p14:creationId xmlns:p14="http://schemas.microsoft.com/office/powerpoint/2010/main" xmlns="" val="3113961676"/>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24" name="Shape 24"/>
          <p:cNvSpPr txBox="1">
            <a:spLocks noGrp="1"/>
          </p:cNvSpPr>
          <p:nvPr>
            <p:ph type="subTitle" idx="1"/>
          </p:nvPr>
        </p:nvSpPr>
        <p:spPr>
          <a:xfrm>
            <a:off x="1259632" y="1916832"/>
            <a:ext cx="7200800" cy="3960440"/>
          </a:xfrm>
          <a:prstGeom prst="rect">
            <a:avLst/>
          </a:prstGeom>
        </p:spPr>
        <p:txBody>
          <a:bodyPr lIns="91425" tIns="91425" rIns="91425" bIns="91425" anchor="t" anchorCtr="0">
            <a:normAutofit/>
          </a:bodyPr>
          <a:lstStyle/>
          <a:p>
            <a:pPr algn="l"/>
            <a:r>
              <a:rPr lang="pl-PL" sz="1600" dirty="0" smtClean="0"/>
              <a:t>Ćwiczenie:</a:t>
            </a:r>
          </a:p>
          <a:p>
            <a:pPr algn="l"/>
            <a:endParaRPr lang="pl-PL" sz="1600" dirty="0"/>
          </a:p>
          <a:p>
            <a:pPr algn="l"/>
            <a:r>
              <a:rPr lang="pl-PL" sz="1600" dirty="0" smtClean="0"/>
              <a:t>Zaproponuj </a:t>
            </a:r>
            <a:r>
              <a:rPr lang="pl-PL" sz="1600" dirty="0"/>
              <a:t>diagram wdrożeniowy dla oprogramowania zarządzającego biblioteką. </a:t>
            </a:r>
            <a:endParaRPr lang="pl-PL" sz="1600" dirty="0" smtClean="0"/>
          </a:p>
          <a:p>
            <a:pPr algn="l"/>
            <a:endParaRPr lang="pl-PL" sz="1600" dirty="0"/>
          </a:p>
          <a:p>
            <a:pPr algn="l"/>
            <a:r>
              <a:rPr lang="pl-PL" sz="1600" dirty="0" smtClean="0"/>
              <a:t>Postaraj </a:t>
            </a:r>
            <a:r>
              <a:rPr lang="pl-PL" sz="1600" dirty="0"/>
              <a:t>się rozdzielić funkcje serwera aplikacji od serwera baz danych, umieść w węzłach odpowiednie komponenty.</a:t>
            </a:r>
          </a:p>
        </p:txBody>
      </p:sp>
    </p:spTree>
    <p:extLst>
      <p:ext uri="{BB962C8B-B14F-4D97-AF65-F5344CB8AC3E}">
        <p14:creationId xmlns:p14="http://schemas.microsoft.com/office/powerpoint/2010/main" xmlns="" val="3374068273"/>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4098" name="Picture 2" descr="C:\Users\lukasz.nowakowski\Downloads\UML_-_diagram_komponentów (1).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28601" y="1196751"/>
            <a:ext cx="5619750" cy="46196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03397874"/>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wdrożeniowy</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03649" y="1772815"/>
            <a:ext cx="7365908" cy="39604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91689227"/>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smtClean="0"/>
              <a:t>Ćwiczenia</a:t>
            </a:r>
            <a:endParaRPr lang="pl-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
        <p:nvSpPr>
          <p:cNvPr id="4" name="AutoShape 2" descr="http://wiki.e-msi.pl/download/attachments/8028476/image2013-2-9+1%3A49%3A1.png?version=1&amp;modificationDate=136037514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5" name="AutoShape 4" descr="http://wiki.e-msi.pl/download/attachments/8028476/image2013-2-9+1%3A49%3A1.png?version=1&amp;modificationDate=1360375141000"/>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24" name="Shape 24"/>
          <p:cNvSpPr txBox="1">
            <a:spLocks noGrp="1"/>
          </p:cNvSpPr>
          <p:nvPr>
            <p:ph type="subTitle" idx="1"/>
          </p:nvPr>
        </p:nvSpPr>
        <p:spPr>
          <a:xfrm>
            <a:off x="1259632" y="1628800"/>
            <a:ext cx="7200800" cy="3960440"/>
          </a:xfrm>
          <a:prstGeom prst="rect">
            <a:avLst/>
          </a:prstGeom>
        </p:spPr>
        <p:txBody>
          <a:bodyPr lIns="91425" tIns="91425" rIns="91425" bIns="91425" anchor="t" anchorCtr="0">
            <a:normAutofit/>
          </a:bodyPr>
          <a:lstStyle/>
          <a:p>
            <a:pPr marL="342900" indent="-342900" algn="l">
              <a:buFont typeface="+mj-lt"/>
              <a:buAutoNum type="arabicPeriod"/>
            </a:pPr>
            <a:r>
              <a:rPr lang="pl-PL" sz="1600" dirty="0"/>
              <a:t>Co to jest UML? Co oznacza skrót? Do czego służy?</a:t>
            </a:r>
          </a:p>
          <a:p>
            <a:pPr marL="342900" indent="-342900" algn="l">
              <a:buFont typeface="+mj-lt"/>
              <a:buAutoNum type="arabicPeriod"/>
            </a:pPr>
            <a:r>
              <a:rPr lang="pl-PL" sz="1600" dirty="0"/>
              <a:t>Wymień min 5 diagramów UML. Jakie znasz perspektywy projektowania oprogramowania?</a:t>
            </a:r>
          </a:p>
          <a:p>
            <a:pPr marL="342900" indent="-342900" algn="l">
              <a:buFont typeface="+mj-lt"/>
              <a:buAutoNum type="arabicPeriod"/>
            </a:pPr>
            <a:r>
              <a:rPr lang="pl-PL" sz="1600" dirty="0"/>
              <a:t>Jakim diagramem zobrazujesz wymagania na system informatyczny? Narysuj przykład diagramu i omów go.</a:t>
            </a:r>
          </a:p>
          <a:p>
            <a:pPr marL="342900" indent="-342900" algn="l">
              <a:buFont typeface="+mj-lt"/>
              <a:buAutoNum type="arabicPeriod"/>
            </a:pPr>
            <a:r>
              <a:rPr lang="pl-PL" sz="1600" dirty="0"/>
              <a:t>Jakim diagramem zobrazujesz model obiektowy? Narysuj przykład diagramu prezentującego dziedziczenie i omów jego elementy.</a:t>
            </a:r>
          </a:p>
          <a:p>
            <a:pPr marL="342900" indent="-342900" algn="l">
              <a:buFont typeface="+mj-lt"/>
              <a:buAutoNum type="arabicPeriod"/>
            </a:pPr>
            <a:r>
              <a:rPr lang="pl-PL" sz="1600" dirty="0"/>
              <a:t>Jakim diagramem zaprezentujesz algorytm lub proces który należy zaimplementować w systemie? Narysuj przykład diagramu i omów go.</a:t>
            </a:r>
          </a:p>
          <a:p>
            <a:pPr marL="342900" indent="-342900" algn="l">
              <a:buFont typeface="+mj-lt"/>
              <a:buAutoNum type="arabicPeriod"/>
            </a:pPr>
            <a:r>
              <a:rPr lang="pl-PL" sz="1600" dirty="0"/>
              <a:t>Jakim diagramem zorganizujesz i pogrupujesz inne diagramy? </a:t>
            </a:r>
          </a:p>
          <a:p>
            <a:pPr marL="342900" indent="-342900" algn="l">
              <a:buFont typeface="+mj-lt"/>
              <a:buAutoNum type="arabicPeriod"/>
            </a:pPr>
            <a:r>
              <a:rPr lang="pl-PL" sz="1600" dirty="0"/>
              <a:t>Jaki diagram służy do przedstawienia fizycznego rozmieszczenia elementów oprogramowania?</a:t>
            </a:r>
          </a:p>
          <a:p>
            <a:pPr marL="342900" indent="-342900" algn="l">
              <a:buFont typeface="+mj-lt"/>
              <a:buAutoNum type="arabicPeriod"/>
            </a:pPr>
            <a:r>
              <a:rPr lang="pl-PL" sz="1600" dirty="0"/>
              <a:t>Do czego służy diagram komponentów?</a:t>
            </a:r>
          </a:p>
          <a:p>
            <a:pPr algn="l"/>
            <a:endParaRPr lang="pl-PL" sz="1600" dirty="0"/>
          </a:p>
        </p:txBody>
      </p:sp>
      <p:pic>
        <p:nvPicPr>
          <p:cNvPr id="8" name="Obraz 7" descr="PO KL_z podpisem_kolor.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055490" y="4941168"/>
            <a:ext cx="5609084" cy="941834"/>
          </a:xfrm>
          <a:prstGeom prst="rect">
            <a:avLst/>
          </a:prstGeom>
          <a:noFill/>
          <a:ln>
            <a:noFill/>
          </a:ln>
        </p:spPr>
      </p:pic>
    </p:spTree>
    <p:extLst>
      <p:ext uri="{BB962C8B-B14F-4D97-AF65-F5344CB8AC3E}">
        <p14:creationId xmlns:p14="http://schemas.microsoft.com/office/powerpoint/2010/main" xmlns="" val="3653518048"/>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6812623" cy="660644"/>
          </a:xfrm>
          <a:prstGeom prst="rect">
            <a:avLst/>
          </a:prstGeom>
        </p:spPr>
        <p:txBody>
          <a:bodyPr lIns="91425" tIns="91425" rIns="91425" bIns="91425" anchor="b" anchorCtr="0">
            <a:noAutofit/>
          </a:bodyPr>
          <a:lstStyle/>
          <a:p>
            <a:pPr algn="l"/>
            <a:r>
              <a:rPr lang="pl-PL" sz="3200" dirty="0"/>
              <a:t>Perspektywy implementacyjne </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rmAutofit lnSpcReduction="10000"/>
          </a:bodyPr>
          <a:lstStyle/>
          <a:p>
            <a:pPr marL="457200" indent="-457200" algn="l">
              <a:lnSpc>
                <a:spcPct val="170000"/>
              </a:lnSpc>
              <a:buFont typeface="Arial" pitchFamily="34" charset="0"/>
              <a:buChar char="•"/>
            </a:pPr>
            <a:r>
              <a:rPr lang="pl-PL" b="1" dirty="0"/>
              <a:t>przypadków użycia </a:t>
            </a:r>
            <a:endParaRPr lang="pl-PL" b="1" dirty="0" smtClean="0"/>
          </a:p>
          <a:p>
            <a:pPr marL="457200" indent="-457200" algn="l">
              <a:lnSpc>
                <a:spcPct val="170000"/>
              </a:lnSpc>
              <a:buFont typeface="Arial" pitchFamily="34" charset="0"/>
              <a:buChar char="•"/>
            </a:pPr>
            <a:r>
              <a:rPr lang="pl-PL" b="1" dirty="0" smtClean="0"/>
              <a:t>logiczna </a:t>
            </a:r>
          </a:p>
          <a:p>
            <a:pPr marL="457200" indent="-457200" algn="l">
              <a:lnSpc>
                <a:spcPct val="170000"/>
              </a:lnSpc>
              <a:buFont typeface="Arial" pitchFamily="34" charset="0"/>
              <a:buChar char="•"/>
            </a:pPr>
            <a:r>
              <a:rPr lang="pl-PL" b="1" dirty="0" smtClean="0"/>
              <a:t>dynamiczna </a:t>
            </a:r>
          </a:p>
          <a:p>
            <a:pPr marL="457200" indent="-457200" algn="l">
              <a:lnSpc>
                <a:spcPct val="170000"/>
              </a:lnSpc>
              <a:buFont typeface="Arial" pitchFamily="34" charset="0"/>
              <a:buChar char="•"/>
            </a:pPr>
            <a:r>
              <a:rPr lang="pl-PL" b="1" dirty="0" smtClean="0"/>
              <a:t>komponentów </a:t>
            </a:r>
          </a:p>
          <a:p>
            <a:pPr marL="457200" indent="-457200" algn="l">
              <a:lnSpc>
                <a:spcPct val="170000"/>
              </a:lnSpc>
              <a:buFont typeface="Arial" pitchFamily="34" charset="0"/>
              <a:buChar char="•"/>
            </a:pPr>
            <a:r>
              <a:rPr lang="pl-PL" b="1" dirty="0" smtClean="0"/>
              <a:t>rozlokowania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63696869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Podstawowe rodzaje diagramów UML</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rmAutofit fontScale="47500" lnSpcReduction="20000"/>
          </a:bodyPr>
          <a:lstStyle/>
          <a:p>
            <a:pPr marL="457200" indent="-457200" algn="l">
              <a:buFont typeface="Arial" pitchFamily="34" charset="0"/>
              <a:buChar char="•"/>
            </a:pPr>
            <a:r>
              <a:rPr lang="pl-PL" sz="3200" dirty="0"/>
              <a:t>Perspektywa przypadków użycia</a:t>
            </a:r>
            <a:br>
              <a:rPr lang="pl-PL" sz="3200" dirty="0"/>
            </a:br>
            <a:endParaRPr lang="pl-PL" sz="3200" dirty="0"/>
          </a:p>
          <a:p>
            <a:pPr lvl="1" algn="l"/>
            <a:r>
              <a:rPr lang="pl-PL" sz="3200" b="1" dirty="0"/>
              <a:t>Diagram użycia</a:t>
            </a:r>
            <a:endParaRPr lang="pl-PL" sz="3200" dirty="0"/>
          </a:p>
          <a:p>
            <a:pPr lvl="1" algn="l"/>
            <a:r>
              <a:rPr lang="pl-PL" sz="3200" dirty="0"/>
              <a:t>Diagram </a:t>
            </a:r>
            <a:r>
              <a:rPr lang="pl-PL" sz="3200" dirty="0" smtClean="0"/>
              <a:t>pakietów</a:t>
            </a:r>
          </a:p>
          <a:p>
            <a:pPr lvl="1" algn="l"/>
            <a:endParaRPr lang="pl-PL" sz="3200" dirty="0"/>
          </a:p>
          <a:p>
            <a:pPr marL="457200" indent="-457200" algn="l">
              <a:buFont typeface="Arial" pitchFamily="34" charset="0"/>
              <a:buChar char="•"/>
            </a:pPr>
            <a:r>
              <a:rPr lang="pl-PL" sz="3200" dirty="0"/>
              <a:t>Perspektywa logiczna</a:t>
            </a:r>
            <a:br>
              <a:rPr lang="pl-PL" sz="3200" dirty="0"/>
            </a:br>
            <a:endParaRPr lang="pl-PL" sz="3200" dirty="0"/>
          </a:p>
          <a:p>
            <a:pPr lvl="1" algn="l"/>
            <a:r>
              <a:rPr lang="pl-PL" sz="3200" b="1" dirty="0"/>
              <a:t>Diagram klas</a:t>
            </a:r>
            <a:endParaRPr lang="pl-PL" sz="3200" dirty="0"/>
          </a:p>
          <a:p>
            <a:pPr lvl="1" algn="l"/>
            <a:r>
              <a:rPr lang="pl-PL" sz="3200" dirty="0"/>
              <a:t>Diagram obiektów</a:t>
            </a:r>
          </a:p>
          <a:p>
            <a:pPr lvl="1" algn="l"/>
            <a:r>
              <a:rPr lang="pl-PL" sz="3200" dirty="0"/>
              <a:t>Diagram </a:t>
            </a:r>
            <a:r>
              <a:rPr lang="pl-PL" sz="3200" dirty="0" smtClean="0"/>
              <a:t>pakietów</a:t>
            </a:r>
          </a:p>
          <a:p>
            <a:pPr lvl="1" algn="l"/>
            <a:endParaRPr lang="pl-PL" sz="3200" dirty="0"/>
          </a:p>
          <a:p>
            <a:pPr marL="457200" indent="-457200" algn="l">
              <a:buFont typeface="Arial" pitchFamily="34" charset="0"/>
              <a:buChar char="•"/>
            </a:pPr>
            <a:r>
              <a:rPr lang="pl-PL" sz="3200" dirty="0"/>
              <a:t>Perspektywa dynamiczna</a:t>
            </a:r>
            <a:br>
              <a:rPr lang="pl-PL" sz="3200" dirty="0"/>
            </a:br>
            <a:endParaRPr lang="pl-PL" sz="3200" dirty="0"/>
          </a:p>
          <a:p>
            <a:pPr lvl="1" algn="l"/>
            <a:r>
              <a:rPr lang="pl-PL" sz="3200" b="1" dirty="0"/>
              <a:t>Diagram czynności</a:t>
            </a:r>
            <a:endParaRPr lang="pl-PL" sz="3200" dirty="0"/>
          </a:p>
          <a:p>
            <a:pPr lvl="1" algn="l"/>
            <a:r>
              <a:rPr lang="pl-PL" sz="3200" dirty="0"/>
              <a:t>Diagram sekwencji</a:t>
            </a:r>
          </a:p>
          <a:p>
            <a:pPr lvl="1" algn="l"/>
            <a:r>
              <a:rPr lang="pl-PL" sz="3200" b="1" dirty="0"/>
              <a:t>Diagram </a:t>
            </a:r>
            <a:r>
              <a:rPr lang="pl-PL" sz="3200" b="1" dirty="0" smtClean="0"/>
              <a:t>pakietów</a:t>
            </a:r>
          </a:p>
          <a:p>
            <a:pPr lvl="1" algn="l"/>
            <a:endParaRPr lang="pl-PL" sz="3200" dirty="0"/>
          </a:p>
          <a:p>
            <a:pPr marL="457200" indent="-457200" algn="l">
              <a:buFont typeface="Arial" pitchFamily="34" charset="0"/>
              <a:buChar char="•"/>
            </a:pPr>
            <a:r>
              <a:rPr lang="pl-PL" sz="3200" dirty="0"/>
              <a:t>Perspektywa rozlokowania</a:t>
            </a:r>
            <a:br>
              <a:rPr lang="pl-PL" sz="3200" dirty="0"/>
            </a:br>
            <a:endParaRPr lang="pl-PL" sz="3200" dirty="0"/>
          </a:p>
          <a:p>
            <a:pPr lvl="1" algn="l"/>
            <a:r>
              <a:rPr lang="pl-PL" sz="3200" b="1" dirty="0"/>
              <a:t>Diagram wdrożeniowy</a:t>
            </a:r>
            <a:endParaRPr lang="pl-PL" sz="3200" dirty="0"/>
          </a:p>
          <a:p>
            <a:pPr marL="457200" indent="-457200" algn="l">
              <a:lnSpc>
                <a:spcPct val="170000"/>
              </a:lnSpc>
              <a:buFont typeface="Arial" pitchFamily="34" charset="0"/>
              <a:buChar char="•"/>
            </a:pP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12049206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4">
                                            <p:txEl>
                                              <p:pRg st="4" end="4"/>
                                            </p:txEl>
                                          </p:spTgt>
                                        </p:tgtEl>
                                        <p:attrNameLst>
                                          <p:attrName>style.visibility</p:attrName>
                                        </p:attrNameLst>
                                      </p:cBhvr>
                                      <p:to>
                                        <p:strVal val="visible"/>
                                      </p:to>
                                    </p:set>
                                    <p:anim calcmode="lin" valueType="num">
                                      <p:cBhvr additive="base">
                                        <p:cTn id="2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4">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4">
                                            <p:txEl>
                                              <p:pRg st="5" end="5"/>
                                            </p:txEl>
                                          </p:spTgt>
                                        </p:tgtEl>
                                        <p:attrNameLst>
                                          <p:attrName>style.visibility</p:attrName>
                                        </p:attrNameLst>
                                      </p:cBhvr>
                                      <p:to>
                                        <p:strVal val="visible"/>
                                      </p:to>
                                    </p:set>
                                    <p:anim calcmode="lin" valueType="num">
                                      <p:cBhvr additive="base">
                                        <p:cTn id="25"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xEl>
                                              <p:pRg st="6" end="6"/>
                                            </p:txEl>
                                          </p:spTgt>
                                        </p:tgtEl>
                                        <p:attrNameLst>
                                          <p:attrName>style.visibility</p:attrName>
                                        </p:attrNameLst>
                                      </p:cBhvr>
                                      <p:to>
                                        <p:strVal val="visible"/>
                                      </p:to>
                                    </p:set>
                                    <p:anim calcmode="lin" valueType="num">
                                      <p:cBhvr additive="base">
                                        <p:cTn id="29"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xEl>
                                              <p:pRg st="7" end="7"/>
                                            </p:txEl>
                                          </p:spTgt>
                                        </p:tgtEl>
                                        <p:attrNameLst>
                                          <p:attrName>style.visibility</p:attrName>
                                        </p:attrNameLst>
                                      </p:cBhvr>
                                      <p:to>
                                        <p:strVal val="visible"/>
                                      </p:to>
                                    </p:set>
                                    <p:anim calcmode="lin" valueType="num">
                                      <p:cBhvr additive="base">
                                        <p:cTn id="33"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
                                            <p:txEl>
                                              <p:pRg st="9" end="9"/>
                                            </p:txEl>
                                          </p:spTgt>
                                        </p:tgtEl>
                                        <p:attrNameLst>
                                          <p:attrName>style.visibility</p:attrName>
                                        </p:attrNameLst>
                                      </p:cBhvr>
                                      <p:to>
                                        <p:strVal val="visible"/>
                                      </p:to>
                                    </p:set>
                                    <p:anim calcmode="lin" valueType="num">
                                      <p:cBhvr additive="base">
                                        <p:cTn id="39" dur="500" fill="hold"/>
                                        <p:tgtEl>
                                          <p:spTgt spid="24">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4">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xEl>
                                              <p:pRg st="10" end="10"/>
                                            </p:txEl>
                                          </p:spTgt>
                                        </p:tgtEl>
                                        <p:attrNameLst>
                                          <p:attrName>style.visibility</p:attrName>
                                        </p:attrNameLst>
                                      </p:cBhvr>
                                      <p:to>
                                        <p:strVal val="visible"/>
                                      </p:to>
                                    </p:set>
                                    <p:anim calcmode="lin" valueType="num">
                                      <p:cBhvr additive="base">
                                        <p:cTn id="43" dur="500" fill="hold"/>
                                        <p:tgtEl>
                                          <p:spTgt spid="2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xEl>
                                              <p:pRg st="11" end="11"/>
                                            </p:txEl>
                                          </p:spTgt>
                                        </p:tgtEl>
                                        <p:attrNameLst>
                                          <p:attrName>style.visibility</p:attrName>
                                        </p:attrNameLst>
                                      </p:cBhvr>
                                      <p:to>
                                        <p:strVal val="visible"/>
                                      </p:to>
                                    </p:set>
                                    <p:anim calcmode="lin" valueType="num">
                                      <p:cBhvr additive="base">
                                        <p:cTn id="47" dur="500" fill="hold"/>
                                        <p:tgtEl>
                                          <p:spTgt spid="24">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4">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4">
                                            <p:txEl>
                                              <p:pRg st="12" end="12"/>
                                            </p:txEl>
                                          </p:spTgt>
                                        </p:tgtEl>
                                        <p:attrNameLst>
                                          <p:attrName>style.visibility</p:attrName>
                                        </p:attrNameLst>
                                      </p:cBhvr>
                                      <p:to>
                                        <p:strVal val="visible"/>
                                      </p:to>
                                    </p:set>
                                    <p:anim calcmode="lin" valueType="num">
                                      <p:cBhvr additive="base">
                                        <p:cTn id="51" dur="500" fill="hold"/>
                                        <p:tgtEl>
                                          <p:spTgt spid="24">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24">
                                            <p:txEl>
                                              <p:pRg st="14" end="14"/>
                                            </p:txEl>
                                          </p:spTgt>
                                        </p:tgtEl>
                                        <p:attrNameLst>
                                          <p:attrName>style.visibility</p:attrName>
                                        </p:attrNameLst>
                                      </p:cBhvr>
                                      <p:to>
                                        <p:strVal val="visible"/>
                                      </p:to>
                                    </p:set>
                                    <p:anim calcmode="lin" valueType="num">
                                      <p:cBhvr additive="base">
                                        <p:cTn id="57" dur="500" fill="hold"/>
                                        <p:tgtEl>
                                          <p:spTgt spid="24">
                                            <p:txEl>
                                              <p:pRg st="14" end="1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4">
                                            <p:txEl>
                                              <p:pRg st="14" end="14"/>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4">
                                            <p:txEl>
                                              <p:pRg st="15" end="15"/>
                                            </p:txEl>
                                          </p:spTgt>
                                        </p:tgtEl>
                                        <p:attrNameLst>
                                          <p:attrName>style.visibility</p:attrName>
                                        </p:attrNameLst>
                                      </p:cBhvr>
                                      <p:to>
                                        <p:strVal val="visible"/>
                                      </p:to>
                                    </p:set>
                                    <p:anim calcmode="lin" valueType="num">
                                      <p:cBhvr additive="base">
                                        <p:cTn id="61" dur="500" fill="hold"/>
                                        <p:tgtEl>
                                          <p:spTgt spid="24">
                                            <p:txEl>
                                              <p:pRg st="15" end="15"/>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4">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r>
              <a:rPr lang="pl-PL" sz="1600" dirty="0"/>
              <a:t>W skład diagramu wchodzą następujące elementy:</a:t>
            </a:r>
          </a:p>
          <a:p>
            <a:pPr marL="285750" indent="-285750" algn="l">
              <a:buFont typeface="Arial" pitchFamily="34" charset="0"/>
              <a:buChar char="•"/>
            </a:pPr>
            <a:r>
              <a:rPr lang="pl-PL" sz="1600" dirty="0"/>
              <a:t>aktor - wykonawca akcji, funkcji</a:t>
            </a:r>
          </a:p>
          <a:p>
            <a:pPr marL="285750" indent="-285750" algn="l">
              <a:buFont typeface="Arial" pitchFamily="34" charset="0"/>
              <a:buChar char="•"/>
            </a:pPr>
            <a:r>
              <a:rPr lang="pl-PL" sz="1600" dirty="0"/>
              <a:t>przypadek użycia - akcja, funkcja</a:t>
            </a:r>
          </a:p>
          <a:p>
            <a:pPr marL="285750" indent="-285750" algn="l">
              <a:buFont typeface="Arial" pitchFamily="34" charset="0"/>
              <a:buChar char="•"/>
            </a:pPr>
            <a:r>
              <a:rPr lang="pl-PL" sz="1600" dirty="0"/>
              <a:t>granice systemu </a:t>
            </a:r>
          </a:p>
          <a:p>
            <a:pPr marL="285750" indent="-285750" algn="l">
              <a:buFont typeface="Arial" pitchFamily="34" charset="0"/>
              <a:buChar char="•"/>
            </a:pPr>
            <a:r>
              <a:rPr lang="pl-PL" sz="1600" dirty="0"/>
              <a:t>relacje (związki)</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5" name="Obraz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873831" y="2276872"/>
            <a:ext cx="3895725" cy="3562350"/>
          </a:xfrm>
          <a:prstGeom prst="rect">
            <a:avLst/>
          </a:prstGeom>
        </p:spPr>
      </p:pic>
    </p:spTree>
    <p:extLst>
      <p:ext uri="{BB962C8B-B14F-4D97-AF65-F5344CB8AC3E}">
        <p14:creationId xmlns:p14="http://schemas.microsoft.com/office/powerpoint/2010/main" xmlns="" val="355722773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endParaRPr lang="pl-PL" sz="16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119974" y="1826844"/>
            <a:ext cx="5616624" cy="4077581"/>
          </a:xfrm>
          <a:prstGeom prst="rect">
            <a:avLst/>
          </a:prstGeom>
        </p:spPr>
      </p:pic>
    </p:spTree>
    <p:extLst>
      <p:ext uri="{BB962C8B-B14F-4D97-AF65-F5344CB8AC3E}">
        <p14:creationId xmlns:p14="http://schemas.microsoft.com/office/powerpoint/2010/main" xmlns="" val="366560940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4" name="Shape 24"/>
          <p:cNvSpPr txBox="1">
            <a:spLocks noGrp="1"/>
          </p:cNvSpPr>
          <p:nvPr>
            <p:ph type="subTitle" idx="1"/>
          </p:nvPr>
        </p:nvSpPr>
        <p:spPr>
          <a:xfrm>
            <a:off x="1259632" y="1916832"/>
            <a:ext cx="7509924" cy="3960440"/>
          </a:xfrm>
          <a:prstGeom prst="rect">
            <a:avLst/>
          </a:prstGeom>
        </p:spPr>
        <p:txBody>
          <a:bodyPr lIns="91425" tIns="91425" rIns="91425" bIns="91425" anchor="t" anchorCtr="0">
            <a:normAutofit/>
          </a:bodyPr>
          <a:lstStyle/>
          <a:p>
            <a:pPr algn="l"/>
            <a:endParaRPr lang="pl-PL" sz="1600" dirty="0" smtClean="0"/>
          </a:p>
          <a:p>
            <a:pPr algn="l"/>
            <a:r>
              <a:rPr lang="pl-PL" sz="2000" dirty="0" smtClean="0"/>
              <a:t>Ćwiczenie:</a:t>
            </a:r>
            <a:endParaRPr lang="pl-PL" sz="1600" dirty="0"/>
          </a:p>
          <a:p>
            <a:pPr algn="l"/>
            <a:endParaRPr lang="pl-PL" sz="1600" dirty="0" smtClean="0"/>
          </a:p>
          <a:p>
            <a:pPr algn="l"/>
            <a:r>
              <a:rPr lang="pl-PL" sz="1600" dirty="0" smtClean="0"/>
              <a:t>Przygotuj </a:t>
            </a:r>
            <a:r>
              <a:rPr lang="pl-PL" sz="1600" dirty="0"/>
              <a:t>szczegółowy diagram przypadków użycia dla biblioteki osiedlowej. </a:t>
            </a:r>
            <a:endParaRPr lang="pl-PL" sz="1600" dirty="0" smtClean="0"/>
          </a:p>
          <a:p>
            <a:pPr algn="l"/>
            <a:endParaRPr lang="pl-PL" sz="1600" dirty="0"/>
          </a:p>
          <a:p>
            <a:pPr algn="l"/>
            <a:r>
              <a:rPr lang="pl-PL" sz="1600" dirty="0" smtClean="0"/>
              <a:t>Zapewnij </a:t>
            </a:r>
            <a:r>
              <a:rPr lang="pl-PL" sz="1600" dirty="0"/>
              <a:t>kompletność funkcjonalności związanej z obsługą </a:t>
            </a:r>
            <a:r>
              <a:rPr lang="pl-PL" sz="1600" dirty="0" err="1"/>
              <a:t>wypożyczeń</a:t>
            </a:r>
            <a:r>
              <a:rPr lang="pl-PL" sz="1600" dirty="0"/>
              <a:t> i zwrotów a także z zarządzaniem zbiorami bibliotecznymi i rezerwacjami. </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spTree>
    <p:extLst>
      <p:ext uri="{BB962C8B-B14F-4D97-AF65-F5344CB8AC3E}">
        <p14:creationId xmlns:p14="http://schemas.microsoft.com/office/powerpoint/2010/main" xmlns="" val="303638096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 calcmode="lin" valueType="num">
                                      <p:cBhvr additive="base">
                                        <p:cTn id="7"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3" end="3"/>
                                            </p:txEl>
                                          </p:spTgt>
                                        </p:tgtEl>
                                        <p:attrNameLst>
                                          <p:attrName>style.visibility</p:attrName>
                                        </p:attrNameLst>
                                      </p:cBhvr>
                                      <p:to>
                                        <p:strVal val="visible"/>
                                      </p:to>
                                    </p:set>
                                    <p:anim calcmode="lin" valueType="num">
                                      <p:cBhvr additive="base">
                                        <p:cTn id="13"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5" end="5"/>
                                            </p:txEl>
                                          </p:spTgt>
                                        </p:tgtEl>
                                        <p:attrNameLst>
                                          <p:attrName>style.visibility</p:attrName>
                                        </p:attrNameLst>
                                      </p:cBhvr>
                                      <p:to>
                                        <p:strVal val="visible"/>
                                      </p:to>
                                    </p:set>
                                    <p:anim calcmode="lin" valueType="num">
                                      <p:cBhvr additive="base">
                                        <p:cTn id="19"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przypadków </a:t>
            </a:r>
            <a:r>
              <a:rPr lang="pl-PL" sz="3200" dirty="0" smtClean="0"/>
              <a:t>użycia</a:t>
            </a:r>
            <a:endParaRPr lang="pl" sz="32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31640" y="1916832"/>
            <a:ext cx="7560840" cy="38884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99970950"/>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196752"/>
            <a:ext cx="7869964" cy="660644"/>
          </a:xfrm>
          <a:prstGeom prst="rect">
            <a:avLst/>
          </a:prstGeom>
        </p:spPr>
        <p:txBody>
          <a:bodyPr lIns="91425" tIns="91425" rIns="91425" bIns="91425" anchor="b" anchorCtr="0">
            <a:noAutofit/>
          </a:bodyPr>
          <a:lstStyle/>
          <a:p>
            <a:pPr algn="l"/>
            <a:r>
              <a:rPr lang="pl-PL" sz="3200" dirty="0"/>
              <a:t>Diagram klas</a:t>
            </a:r>
            <a:endParaRPr lang="pl" sz="3200" dirty="0"/>
          </a:p>
        </p:txBody>
      </p:sp>
      <p:sp>
        <p:nvSpPr>
          <p:cNvPr id="24" name="Shape 24"/>
          <p:cNvSpPr txBox="1">
            <a:spLocks noGrp="1"/>
          </p:cNvSpPr>
          <p:nvPr>
            <p:ph type="subTitle" idx="1"/>
          </p:nvPr>
        </p:nvSpPr>
        <p:spPr>
          <a:xfrm>
            <a:off x="1259632" y="1916832"/>
            <a:ext cx="3672408" cy="3960440"/>
          </a:xfrm>
          <a:prstGeom prst="rect">
            <a:avLst/>
          </a:prstGeom>
        </p:spPr>
        <p:txBody>
          <a:bodyPr lIns="91425" tIns="91425" rIns="91425" bIns="91425" anchor="t" anchorCtr="0">
            <a:normAutofit/>
          </a:bodyPr>
          <a:lstStyle/>
          <a:p>
            <a:pPr algn="l"/>
            <a:r>
              <a:rPr lang="pl-PL" sz="1600" dirty="0"/>
              <a:t>Elementy klasy:</a:t>
            </a:r>
          </a:p>
          <a:p>
            <a:pPr marL="285750" indent="-285750" algn="l">
              <a:buFont typeface="Arial" pitchFamily="34" charset="0"/>
              <a:buChar char="•"/>
            </a:pPr>
            <a:r>
              <a:rPr lang="pl-PL" sz="1600" dirty="0"/>
              <a:t>Nazwa klasy</a:t>
            </a:r>
          </a:p>
          <a:p>
            <a:pPr marL="285750" indent="-285750" algn="l">
              <a:buFont typeface="Arial" pitchFamily="34" charset="0"/>
              <a:buChar char="•"/>
            </a:pPr>
            <a:r>
              <a:rPr lang="pl-PL" sz="1600" dirty="0"/>
              <a:t>Atrybuty - cechy obiektów</a:t>
            </a:r>
          </a:p>
          <a:p>
            <a:pPr marL="285750" indent="-285750" algn="l">
              <a:buFont typeface="Arial" pitchFamily="34" charset="0"/>
              <a:buChar char="•"/>
            </a:pPr>
            <a:r>
              <a:rPr lang="pl-PL" sz="1600" dirty="0"/>
              <a:t>Operacje - czynności </a:t>
            </a:r>
            <a:r>
              <a:rPr lang="pl-PL" sz="1600" dirty="0" smtClean="0"/>
              <a:t>wykonywane </a:t>
            </a:r>
            <a:r>
              <a:rPr lang="pl-PL" sz="1600" dirty="0"/>
              <a:t>na atrybutach</a:t>
            </a:r>
          </a:p>
          <a:p>
            <a:pPr algn="l"/>
            <a:endParaRPr lang="pl-PL" sz="1600"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a:t>
            </a:r>
            <a:r>
              <a:rPr lang="pl-PL" dirty="0" smtClean="0"/>
              <a:t>8 </a:t>
            </a:r>
            <a:r>
              <a:rPr lang="pl-PL" dirty="0"/>
              <a:t>- </a:t>
            </a:r>
            <a:r>
              <a:rPr lang="pl-PL" dirty="0" smtClean="0"/>
              <a:t>UML</a:t>
            </a:r>
            <a:endParaRPr lang="pl-PL" dirty="0"/>
          </a:p>
        </p:txBody>
      </p:sp>
      <p:sp>
        <p:nvSpPr>
          <p:cNvPr id="3" name="pole tekstowe 2"/>
          <p:cNvSpPr txBox="1"/>
          <p:nvPr/>
        </p:nvSpPr>
        <p:spPr>
          <a:xfrm>
            <a:off x="6654875" y="332656"/>
            <a:ext cx="2114681" cy="584775"/>
          </a:xfrm>
          <a:prstGeom prst="rect">
            <a:avLst/>
          </a:prstGeom>
          <a:noFill/>
        </p:spPr>
        <p:txBody>
          <a:bodyPr wrap="none" rtlCol="0">
            <a:spAutoFit/>
          </a:bodyPr>
          <a:lstStyle/>
          <a:p>
            <a:pPr algn="ctr"/>
            <a:r>
              <a:rPr lang="pl-PL" sz="1800" b="1" dirty="0" smtClean="0"/>
              <a:t>PHP </a:t>
            </a:r>
          </a:p>
          <a:p>
            <a:pPr algn="ctr"/>
            <a:r>
              <a:rPr lang="pl-PL" dirty="0"/>
              <a:t> </a:t>
            </a:r>
            <a:r>
              <a:rPr lang="pl-PL" b="1" dirty="0" err="1"/>
              <a:t>H</a:t>
            </a:r>
            <a:r>
              <a:rPr lang="pl-PL" dirty="0" err="1"/>
              <a:t>ypertext</a:t>
            </a:r>
            <a:r>
              <a:rPr lang="pl-PL" dirty="0"/>
              <a:t> </a:t>
            </a:r>
            <a:r>
              <a:rPr lang="pl-PL" b="1" dirty="0" err="1"/>
              <a:t>P</a:t>
            </a:r>
            <a:r>
              <a:rPr lang="pl-PL" dirty="0" err="1"/>
              <a:t>reprocessor</a:t>
            </a:r>
            <a:endParaRPr lang="pl-PL" dirty="0"/>
          </a:p>
        </p:txBody>
      </p:sp>
      <p:pic>
        <p:nvPicPr>
          <p:cNvPr id="4" name="Obraz 3"/>
          <p:cNvPicPr>
            <a:picLocks noChangeAspect="1"/>
          </p:cNvPicPr>
          <p:nvPr/>
        </p:nvPicPr>
        <p:blipFill rotWithShape="1">
          <a:blip r:embed="rId4">
            <a:extLst>
              <a:ext uri="{28A0092B-C50C-407E-A947-70E740481C1C}">
                <a14:useLocalDpi xmlns:a14="http://schemas.microsoft.com/office/drawing/2010/main" xmlns="" val="0"/>
              </a:ext>
            </a:extLst>
          </a:blip>
          <a:srcRect l="16629"/>
          <a:stretch/>
        </p:blipFill>
        <p:spPr>
          <a:xfrm>
            <a:off x="4876800" y="2276872"/>
            <a:ext cx="4248472" cy="3581400"/>
          </a:xfrm>
          <a:prstGeom prst="rect">
            <a:avLst/>
          </a:prstGeom>
        </p:spPr>
      </p:pic>
    </p:spTree>
    <p:extLst>
      <p:ext uri="{BB962C8B-B14F-4D97-AF65-F5344CB8AC3E}">
        <p14:creationId xmlns:p14="http://schemas.microsoft.com/office/powerpoint/2010/main" xmlns="" val="3175823066"/>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4589</TotalTime>
  <Words>1827</Words>
  <Application>Microsoft Office PowerPoint</Application>
  <PresentationFormat>Pokaz na ekranie (4:3)</PresentationFormat>
  <Paragraphs>294</Paragraphs>
  <Slides>25</Slides>
  <Notes>25</Notes>
  <HiddenSlides>0</HiddenSlides>
  <MMClips>0</MMClips>
  <ScaleCrop>false</ScaleCrop>
  <HeadingPairs>
    <vt:vector size="4" baseType="variant">
      <vt:variant>
        <vt:lpstr>Motyw</vt:lpstr>
      </vt:variant>
      <vt:variant>
        <vt:i4>2</vt:i4>
      </vt:variant>
      <vt:variant>
        <vt:lpstr>Tytuły slajdów</vt:lpstr>
      </vt:variant>
      <vt:variant>
        <vt:i4>25</vt:i4>
      </vt:variant>
    </vt:vector>
  </HeadingPairs>
  <TitlesOfParts>
    <vt:vector size="27" baseType="lpstr">
      <vt:lpstr/>
      <vt:lpstr>Motyw pakietu Office</vt:lpstr>
      <vt:lpstr>PHP  Hypertext Preprocessor</vt:lpstr>
      <vt:lpstr>Czym jest UML? </vt:lpstr>
      <vt:lpstr>Perspektywy implementacyjne </vt:lpstr>
      <vt:lpstr>Podstawowe rodzaje diagramów UML</vt:lpstr>
      <vt:lpstr>Diagram przypadków użycia</vt:lpstr>
      <vt:lpstr>Diagram przypadków użycia</vt:lpstr>
      <vt:lpstr>Diagram przypadków użycia</vt:lpstr>
      <vt:lpstr>Diagram przypadków użycia</vt:lpstr>
      <vt:lpstr>Diagram klas</vt:lpstr>
      <vt:lpstr>Diagram klas</vt:lpstr>
      <vt:lpstr>Diagram klas</vt:lpstr>
      <vt:lpstr>Diagram klas</vt:lpstr>
      <vt:lpstr>Diagram klas</vt:lpstr>
      <vt:lpstr>Diagram czynności</vt:lpstr>
      <vt:lpstr>Diagram czynności</vt:lpstr>
      <vt:lpstr>Diagram pakietów </vt:lpstr>
      <vt:lpstr>Diagram pakietów </vt:lpstr>
      <vt:lpstr>Diagram pakietów </vt:lpstr>
      <vt:lpstr>Diagram pakietów - rozwiązanie</vt:lpstr>
      <vt:lpstr>Diagram komponentów</vt:lpstr>
      <vt:lpstr>Diagram wdrożeniowy</vt:lpstr>
      <vt:lpstr>Diagram wdrożeniowy</vt:lpstr>
      <vt:lpstr>Diagram wdrożeniowy</vt:lpstr>
      <vt:lpstr>Diagram wdrożeniowy</vt:lpstr>
      <vt:lpstr>Ćwiczenia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Asia</cp:lastModifiedBy>
  <cp:revision>58</cp:revision>
  <dcterms:modified xsi:type="dcterms:W3CDTF">2014-12-01T15:53:32Z</dcterms:modified>
</cp:coreProperties>
</file>