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55" r:id="rId2"/>
  </p:sldMasterIdLst>
  <p:notesMasterIdLst>
    <p:notesMasterId r:id="rId20"/>
  </p:notesMasterIdLst>
  <p:sldIdLst>
    <p:sldId id="256" r:id="rId3"/>
    <p:sldId id="282" r:id="rId4"/>
    <p:sldId id="284" r:id="rId5"/>
    <p:sldId id="283" r:id="rId6"/>
    <p:sldId id="285" r:id="rId7"/>
    <p:sldId id="287" r:id="rId8"/>
    <p:sldId id="288" r:id="rId9"/>
    <p:sldId id="289" r:id="rId10"/>
    <p:sldId id="290" r:id="rId11"/>
    <p:sldId id="291" r:id="rId12"/>
    <p:sldId id="294" r:id="rId13"/>
    <p:sldId id="292" r:id="rId14"/>
    <p:sldId id="293" r:id="rId15"/>
    <p:sldId id="295" r:id="rId16"/>
    <p:sldId id="296" r:id="rId17"/>
    <p:sldId id="297" r:id="rId18"/>
    <p:sldId id="298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19" autoAdjust="0"/>
  </p:normalViewPr>
  <p:slideViewPr>
    <p:cSldViewPr>
      <p:cViewPr>
        <p:scale>
          <a:sx n="75" d="100"/>
          <a:sy n="75" d="100"/>
        </p:scale>
        <p:origin x="-101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Na lekcji zostaną</a:t>
            </a:r>
            <a:r>
              <a:rPr lang="pl-PL" baseline="0" dirty="0" smtClean="0"/>
              <a:t> omówione najczęściej spotykane architektury rozwiązań informatycznych, ich wady i zalety</a:t>
            </a:r>
          </a:p>
          <a:p>
            <a:r>
              <a:rPr lang="pl-PL" baseline="0" dirty="0" smtClean="0"/>
              <a:t>W kolejnej części omówione będą tematy SOA i najczęściej używane architektury usług sieciowych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Komunikacja między aplikacjami SOA i realizacja interfejsów</a:t>
            </a:r>
            <a:r>
              <a:rPr lang="pl-PL" baseline="0" dirty="0" smtClean="0"/>
              <a:t> </a:t>
            </a:r>
            <a:r>
              <a:rPr lang="pl-PL" dirty="0" smtClean="0"/>
              <a:t>może zostać wykonana na wiele sposobów. Przybliżymy</a:t>
            </a:r>
            <a:r>
              <a:rPr lang="pl-PL" baseline="0" dirty="0" smtClean="0"/>
              <a:t> następujące implementacje SOA:</a:t>
            </a:r>
          </a:p>
          <a:p>
            <a:pPr algn="l"/>
            <a:r>
              <a:rPr lang="pl-PL" baseline="0" dirty="0" smtClean="0"/>
              <a:t>SOAP</a:t>
            </a:r>
          </a:p>
          <a:p>
            <a:pPr algn="l"/>
            <a:r>
              <a:rPr lang="pl-PL" baseline="0" dirty="0" err="1" smtClean="0"/>
              <a:t>WebService</a:t>
            </a:r>
            <a:endParaRPr lang="pl-PL" baseline="0" dirty="0" smtClean="0"/>
          </a:p>
          <a:p>
            <a:pPr algn="l"/>
            <a:r>
              <a:rPr lang="pl-PL" baseline="0" dirty="0" smtClean="0"/>
              <a:t>REST</a:t>
            </a:r>
          </a:p>
          <a:p>
            <a:pPr algn="l"/>
            <a:r>
              <a:rPr lang="pl-PL" baseline="0" dirty="0" smtClean="0"/>
              <a:t>DCOM</a:t>
            </a:r>
          </a:p>
          <a:p>
            <a:pPr algn="l"/>
            <a:r>
              <a:rPr lang="pl-PL" baseline="0" dirty="0" smtClean="0"/>
              <a:t>COBRA</a:t>
            </a:r>
          </a:p>
          <a:p>
            <a:pPr algn="l"/>
            <a:r>
              <a:rPr lang="pl-PL" baseline="0" dirty="0" smtClean="0"/>
              <a:t>WCF</a:t>
            </a:r>
            <a:endParaRPr lang="pl-P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SOAP – (Simple Object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Acces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Protocol</a:t>
            </a:r>
            <a:r>
              <a:rPr lang="pl-PL" baseline="0" dirty="0" smtClean="0"/>
              <a:t>) protokół służący do komunikacji między systemami wykorzystujący format XML. Dokument SOAP ma określoną strukturę i składa się z:</a:t>
            </a:r>
          </a:p>
          <a:p>
            <a:pPr algn="l"/>
            <a:r>
              <a:rPr lang="pl-PL" baseline="0" dirty="0" smtClean="0"/>
              <a:t>Koperty (</a:t>
            </a:r>
            <a:r>
              <a:rPr lang="pl-PL" baseline="0" dirty="0" err="1" smtClean="0"/>
              <a:t>envelope</a:t>
            </a:r>
            <a:r>
              <a:rPr lang="pl-PL" baseline="0" dirty="0" smtClean="0"/>
              <a:t>)</a:t>
            </a:r>
          </a:p>
          <a:p>
            <a:pPr algn="l"/>
            <a:r>
              <a:rPr lang="pl-PL" baseline="0" dirty="0" smtClean="0"/>
              <a:t>Nagłówka (</a:t>
            </a:r>
            <a:r>
              <a:rPr lang="pl-PL" baseline="0" dirty="0" err="1" smtClean="0"/>
              <a:t>header</a:t>
            </a:r>
            <a:r>
              <a:rPr lang="pl-PL" baseline="0" dirty="0" smtClean="0"/>
              <a:t>)</a:t>
            </a:r>
          </a:p>
          <a:p>
            <a:pPr algn="l"/>
            <a:r>
              <a:rPr lang="pl-PL" baseline="0" dirty="0" smtClean="0"/>
              <a:t>I ciała komunikatu (body) – w którym zawarto informację jaką usługę i metodę należy </a:t>
            </a:r>
            <a:r>
              <a:rPr lang="pl-PL" baseline="0" dirty="0" err="1" smtClean="0"/>
              <a:t>wyuwołać</a:t>
            </a:r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Transmisję SOAP można realizować protokołami HTTP lub RPC </a:t>
            </a:r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Web</a:t>
            </a:r>
            <a:r>
              <a:rPr lang="pl-PL" baseline="0" dirty="0" smtClean="0"/>
              <a:t> service jest metodą komunikacji pomiędzy dwoma urządzeniami/aplikacjami w sieci z wykorzystaniem protokołu HTTP/HTTPS. Formatem komunikatu jest SOAP (Simple  Object Access </a:t>
            </a:r>
            <a:r>
              <a:rPr lang="pl-PL" baseline="0" dirty="0" err="1" smtClean="0"/>
              <a:t>Protocol</a:t>
            </a:r>
            <a:r>
              <a:rPr lang="pl-PL" baseline="0" dirty="0" smtClean="0"/>
              <a:t>) – dokument XML o określonej strukturze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Jest wyposażona w mechanizm opisu usługi WSDL (Web Services </a:t>
            </a:r>
            <a:r>
              <a:rPr lang="pl-PL" baseline="0" dirty="0" err="1" smtClean="0"/>
              <a:t>Description</a:t>
            </a:r>
            <a:r>
              <a:rPr lang="pl-PL" baseline="0" dirty="0" smtClean="0"/>
              <a:t> Language). Pozwala on na opis usługi w taki sposób żeby aplikacja kliencka (klient) mógł poprawnie wczytać format zapytania i format odpowiedzi.  Definicje poszczególnych usług i metod mogą być częścią usługi albo mogą zostać wyniesione do pośrednika (broker) UDDI (</a:t>
            </a:r>
            <a:r>
              <a:rPr lang="pl-PL" baseline="0" dirty="0" err="1" smtClean="0"/>
              <a:t>Universak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Description</a:t>
            </a:r>
            <a:r>
              <a:rPr lang="pl-PL" baseline="0" dirty="0" smtClean="0"/>
              <a:t> Discovery and Integration).</a:t>
            </a:r>
            <a:endParaRPr lang="pl-PL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Odmianą Web</a:t>
            </a:r>
            <a:r>
              <a:rPr lang="pl-PL" baseline="0" dirty="0" smtClean="0"/>
              <a:t> service jest REST (</a:t>
            </a:r>
            <a:r>
              <a:rPr lang="pl-PL" baseline="0" dirty="0" err="1" smtClean="0"/>
              <a:t>REpresentational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State</a:t>
            </a:r>
            <a:r>
              <a:rPr lang="pl-PL" baseline="0" dirty="0" smtClean="0"/>
              <a:t> Transfer). W odróżnieniu od WSDL w REST nie ma opisu formatu zapytania i odpowiedzi. Zamiast tego wykorzystywane są  standardowe operacje HTTP jak GET, POST, PUT, DELETE pozwalające na realizację operacji CRUD (</a:t>
            </a:r>
            <a:r>
              <a:rPr lang="pl-PL" baseline="0" dirty="0" err="1" smtClean="0"/>
              <a:t>Create</a:t>
            </a:r>
            <a:r>
              <a:rPr lang="pl-PL" baseline="0" dirty="0" smtClean="0"/>
              <a:t>, Read, Update, </a:t>
            </a:r>
            <a:r>
              <a:rPr lang="pl-PL" baseline="0" dirty="0" err="1" smtClean="0"/>
              <a:t>Delete</a:t>
            </a:r>
            <a:r>
              <a:rPr lang="pl-PL" baseline="0" dirty="0" smtClean="0"/>
              <a:t>).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Założeniem REST jest brak stanowości zasobów, uproszczenie implementacji i zarządzania w porównaniu do WSDL. </a:t>
            </a:r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DCOM – (Distributed Component Object Model) - i</a:t>
            </a:r>
            <a:r>
              <a:rPr lang="pl-PL" baseline="0" dirty="0" smtClean="0"/>
              <a:t>nterfejs programistyczny zapewniający komunikację między aplikacjami na poziomie obiektów. Jest technologią firmy Microsoft przygotowaną jako konkurencję do CORBA. Technologia rozwinięta w .NET Framework stała się częścią COM+ powszechnie wykorzystywaną w Windows.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Formatem komunikatu jest </a:t>
            </a:r>
            <a:r>
              <a:rPr lang="pl-PL" baseline="0" dirty="0" err="1" smtClean="0"/>
              <a:t>serializowany</a:t>
            </a:r>
            <a:r>
              <a:rPr lang="pl-PL" baseline="0" dirty="0" smtClean="0"/>
              <a:t> obiekt określonej klasy. Zatem w celu przygotowania integracji aplikacji ze sobą wymagana jest znajomość definicja obiektów jakie używane są po stronie usługi.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Protokół: RPC, później stosowano HTTP</a:t>
            </a:r>
          </a:p>
          <a:p>
            <a:pPr algn="l"/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Problemy z implementacja, komunikacją poprzez firewalle oraz ze zwalnianiem pamięci.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CORBA– (</a:t>
            </a:r>
            <a:r>
              <a:rPr lang="pl-PL" dirty="0" err="1" smtClean="0"/>
              <a:t>Common</a:t>
            </a:r>
            <a:r>
              <a:rPr lang="pl-PL" dirty="0" smtClean="0"/>
              <a:t> Object </a:t>
            </a:r>
            <a:r>
              <a:rPr lang="pl-PL" dirty="0" err="1" smtClean="0"/>
              <a:t>Request</a:t>
            </a:r>
            <a:r>
              <a:rPr lang="pl-PL" dirty="0" smtClean="0"/>
              <a:t> </a:t>
            </a:r>
            <a:r>
              <a:rPr lang="pl-PL" dirty="0" err="1" smtClean="0"/>
              <a:t>Broken</a:t>
            </a:r>
            <a:r>
              <a:rPr lang="pl-PL" baseline="0" dirty="0" smtClean="0"/>
              <a:t> Architecture</a:t>
            </a:r>
            <a:r>
              <a:rPr lang="pl-PL" dirty="0" smtClean="0"/>
              <a:t>) – standard zapewniający modułom</a:t>
            </a:r>
            <a:r>
              <a:rPr lang="pl-PL" baseline="0" dirty="0" smtClean="0"/>
              <a:t> oprogramowania napisanym w różnych językach, na różnych platformach do wzajemnej komunikacji. Standard został zdefiniowany przez OMG (Object Management </a:t>
            </a:r>
            <a:r>
              <a:rPr lang="pl-PL" baseline="0" dirty="0" err="1" smtClean="0"/>
              <a:t>Group</a:t>
            </a:r>
            <a:r>
              <a:rPr lang="pl-PL" baseline="0" dirty="0" smtClean="0"/>
              <a:t>).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dirty="0" smtClean="0"/>
              <a:t>CORBA wymaga zastosowania</a:t>
            </a:r>
            <a:r>
              <a:rPr lang="pl-PL" baseline="0" dirty="0" smtClean="0"/>
              <a:t> mechanizmu ORB (Object </a:t>
            </a:r>
            <a:r>
              <a:rPr lang="pl-PL" baseline="0" dirty="0" err="1" smtClean="0"/>
              <a:t>Request</a:t>
            </a:r>
            <a:r>
              <a:rPr lang="pl-PL" baseline="0" dirty="0" smtClean="0"/>
              <a:t> Broker) do wymiany komunikatów. Komunikaty muszą zostać prawidłowo zmapowane do wspólnego interfejsu (wprowadzony IDL – </a:t>
            </a:r>
            <a:r>
              <a:rPr lang="pl-PL" baseline="0" dirty="0" err="1" smtClean="0"/>
              <a:t>interface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definition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language</a:t>
            </a:r>
            <a:r>
              <a:rPr lang="pl-PL" baseline="0" dirty="0" smtClean="0"/>
              <a:t>) .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Protokół: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SSL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HTIOP – </a:t>
            </a:r>
            <a:r>
              <a:rPr lang="pl-PL" baseline="0" dirty="0" err="1" smtClean="0"/>
              <a:t>HyperText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Zipped</a:t>
            </a:r>
            <a:r>
              <a:rPr lang="pl-PL" baseline="0" dirty="0" smtClean="0"/>
              <a:t> IOP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WCF – (Windows </a:t>
            </a:r>
            <a:r>
              <a:rPr lang="pl-PL" dirty="0" err="1" smtClean="0"/>
              <a:t>Communication</a:t>
            </a:r>
            <a:r>
              <a:rPr lang="pl-PL" dirty="0" smtClean="0"/>
              <a:t> Foundation) – nowoczesny zestaw narzędzi programistycznych</a:t>
            </a:r>
            <a:r>
              <a:rPr lang="pl-PL" baseline="0" dirty="0" smtClean="0"/>
              <a:t> na platformę Microsoft .NET pozwalających na budowę aplikacji SOA.</a:t>
            </a:r>
          </a:p>
          <a:p>
            <a:pPr algn="l"/>
            <a:r>
              <a:rPr lang="pl-PL" dirty="0" smtClean="0"/>
              <a:t>WCF mocno rozszerza</a:t>
            </a:r>
            <a:r>
              <a:rPr lang="pl-PL" baseline="0" dirty="0" smtClean="0"/>
              <a:t> paletę funkcjonalności SOA o np. dynamiczną adresację (routing), zapewnienie dostarczenia komunikatu oraz kontrolę uprawnień.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Usługa pozwala na wybór formy komunikacji np. SOAP HTTP, SOAP TCP, SOAP MQ.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Format komunikatu to uproszczony komunikat SOAP lub JSON (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Object </a:t>
            </a:r>
            <a:r>
              <a:rPr lang="pl-PL" baseline="0" dirty="0" err="1" smtClean="0"/>
              <a:t>Notation</a:t>
            </a:r>
            <a:r>
              <a:rPr lang="pl-PL" baseline="0" dirty="0" smtClean="0"/>
              <a:t>).</a:t>
            </a:r>
            <a:endParaRPr lang="pl-PL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WCF – (Windows </a:t>
            </a:r>
            <a:r>
              <a:rPr lang="pl-PL" dirty="0" err="1" smtClean="0"/>
              <a:t>Communication</a:t>
            </a:r>
            <a:r>
              <a:rPr lang="pl-PL" dirty="0" smtClean="0"/>
              <a:t> Foundation) – nowoczesny zestaw narzędzi programistycznych</a:t>
            </a:r>
            <a:r>
              <a:rPr lang="pl-PL" baseline="0" dirty="0" smtClean="0"/>
              <a:t> na platformę Microsoft .NET pozwalających na budowę aplikacji SOA.</a:t>
            </a:r>
          </a:p>
          <a:p>
            <a:pPr algn="l"/>
            <a:r>
              <a:rPr lang="pl-PL" dirty="0" smtClean="0"/>
              <a:t>WCF mocno rozszerza</a:t>
            </a:r>
            <a:r>
              <a:rPr lang="pl-PL" baseline="0" dirty="0" smtClean="0"/>
              <a:t> paletę funkcjonalności SOA o np. dynamiczną adresację (routing), zapewnienie dostarczenia komunikatu oraz kontrolę uprawnień.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Usługa pozwala na wybór formy komunikacji np. SOAP HTTP, SOAP TCP, SOAP MQ.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Format komunikatu to uproszczony komunikat SOAP lub JSON (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Object </a:t>
            </a:r>
            <a:r>
              <a:rPr lang="pl-PL" baseline="0" dirty="0" err="1" smtClean="0"/>
              <a:t>Notation</a:t>
            </a:r>
            <a:r>
              <a:rPr lang="pl-PL" baseline="0" dirty="0" smtClean="0"/>
              <a:t>).</a:t>
            </a:r>
            <a:endParaRPr lang="pl-PL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Wyróżniamy architektury: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klient - serwer - najbardziej popularna architektura oprogramowania w której klient (aplikacja kliencka) łączy się z serwerem (farmą serwerów),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rozproszona architektura której założeniem jest możliwość połączenia się wszystkich aplikacji między sobą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hybrydowa - szerokie pojęcie np. architektura mieszana klient - serwer +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Wyróżniamy architektury: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klient - serwer - najbardziej popularna architektura oprogramowania w której klient (aplikacja kliencka) łączy się z serwerem (farmą serwerów),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rozproszona architektura której założeniem jest możliwość połączenia się wszystkich aplikacji między sobą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hybrydowa - architektura mieszana serwer +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Wyróżniamy architektury: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klient - serwer - najbardziej popularna architektura oprogramowania w której klient (aplikacja kliencka) łączy się z serwerem (farmą serwerów),</a:t>
            </a: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Przykładem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jest serwer poczty elektronicznej (klient – np. 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outlook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serwer – exchange), serwery WWW (klient-przeglądarka, serwer-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serwerWWW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serwery plików czy serwery aplikacji.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Stroną inicjującą komunikację jest klient. Stroną wykonującą usługę jest serwer.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zależności od zastosowań wyróżnia się wiele typów architektury klient serwer: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dwuwarstwowa (klient komunikuje się z serwerem np. serwer plików),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trójwarstwowa (klient łączy się z serwerem aplikacji (warstwa druga) który przetwarza żądania, korzystając z baz danych (warstwa trzecia) lub innych zasobów odpowiada na żądanie,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wielowarstwowa w której logika biznesowa została zaimplementowana na wielu poziomach.</a:t>
            </a:r>
          </a:p>
          <a:p>
            <a:pPr marL="171450" indent="-171450" algn="l">
              <a:buFont typeface="Arial" pitchFamily="34" charset="0"/>
              <a:buChar char="•"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Zalety: wspólne dane w jednym miejscu, zapewniona spójność i brak konfliktów wersji, łatwość zabezpieczenia danych</a:t>
            </a: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Wady: ograniczona wydajność (można stosować klastry wydajnościowe), awaria serwera powoduje niedostępność aplikacji/danych (stosuje się klastry niezawodnościowe), </a:t>
            </a: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rozproszona architektura której założeniem jest możliwość połączenia się wszystkich aplikacji między sobą</a:t>
            </a:r>
          </a:p>
          <a:p>
            <a:pPr marL="171450" indent="-171450">
              <a:buFont typeface="Arial" pitchFamily="34" charset="0"/>
              <a:buChar char="•"/>
            </a:pP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P2P zakłada możliwość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połączenia się wszystkich aplikacji między sobą. Każdy element architektury jest na tym samym równorzędnym z innymi poziomie. Każdy element architektury jest zatem i klientem i 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sewerem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 przypadku odłączenia jednego elementu transmisja nadal jest prowadzona z wykorzystaniem zasobów innych elementów.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Wadą takiego rozwiązania jest konieczność przepytywania wszystkich elementów o potrzebne zasoby (np. pliki).</a:t>
            </a: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hybrydowa - architektura mieszana serwer +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Architektura pozbawiona wady P2P, serwer pełni rolę bazy wiedzy i informacji na którym elemencie znajdują się określone zasoby. Klient nie pyta się wszystkich elementów architektury o potrzebne zasoby, zdobywa je odpytując serwer centralny. Ten w odpowiedzi kieruje klienta do właściwego hosta.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SOA</a:t>
            </a:r>
            <a:r>
              <a:rPr lang="pl-PL" baseline="0" dirty="0" smtClean="0"/>
              <a:t> jest koncepcją tworzenia systemów informatycznych w której poszczególne moduły oprogramowania (aplikacje SOA) działają autonomicznie udostępniając zestaw usług do komunikacji.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Usługi implementują funkcjonalność potrzebną klientowi lub innej aplikacji SOA. Aplikacja SOA działa na zasadzie skrzynki, przykrywając szczegóły implementacji, zapewniając ściśle określoną funkcjonalność.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Usługą może być każdy, niezależnie działający program zapewniający poprzez interfejs dostęp do określonej funkcjonalności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 </a:t>
            </a:r>
            <a:endParaRPr lang="pl-P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 szczególności, możliwe jest współdziałanie</a:t>
            </a:r>
            <a:r>
              <a:rPr lang="pl-PL" baseline="0" dirty="0" smtClean="0"/>
              <a:t> między sobą wielu aplikacji SOA (np. systemy zintegrowane). Implementacja połączenia każdy z każdym jest bardzo skomplikowana i pracochłonna…</a:t>
            </a:r>
            <a:endParaRPr lang="pl-P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…</a:t>
            </a:r>
            <a:r>
              <a:rPr lang="pl-PL" baseline="0" dirty="0" smtClean="0"/>
              <a:t>dlatego stosuje się rozwiązania typu ESB (Enterprise SOA Bus) zapewniające możliwość rejestracji usług każdej aplikacji SOA oraz definiowania procesów integracyjnych pomiędzy aplikacjami.</a:t>
            </a:r>
            <a:endParaRPr lang="pl-P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16043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0013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7976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7053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2188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962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941993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PHP</a:t>
            </a:r>
            <a:br>
              <a:rPr lang="pl-PL" dirty="0" smtClean="0"/>
            </a:br>
            <a:r>
              <a:rPr lang="pl-PL" sz="4000" b="0" dirty="0"/>
              <a:t> </a:t>
            </a:r>
            <a:r>
              <a:rPr lang="pl-PL" sz="4000" dirty="0" err="1"/>
              <a:t>H</a:t>
            </a:r>
            <a:r>
              <a:rPr lang="pl-PL" sz="4000" b="0" dirty="0" err="1"/>
              <a:t>ypertext</a:t>
            </a:r>
            <a:r>
              <a:rPr lang="pl-PL" sz="4000" b="0" dirty="0"/>
              <a:t> </a:t>
            </a:r>
            <a:r>
              <a:rPr lang="pl-PL" sz="4000" dirty="0" err="1"/>
              <a:t>P</a:t>
            </a:r>
            <a:r>
              <a:rPr lang="pl-PL" sz="4000" b="0" dirty="0" err="1"/>
              <a:t>reprocessor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3717032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</a:t>
            </a:r>
            <a:r>
              <a:rPr lang="pl-PL" i="1" dirty="0" smtClean="0"/>
              <a:t>1</a:t>
            </a:r>
          </a:p>
          <a:p>
            <a:r>
              <a:rPr lang="pl-PL" dirty="0"/>
              <a:t>Architektura usług </a:t>
            </a:r>
            <a:r>
              <a:rPr lang="pl-PL" dirty="0" smtClean="0"/>
              <a:t>sieciowych…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PHP </a:t>
            </a:r>
            <a:r>
              <a:rPr lang="pl-PL" dirty="0" err="1" smtClean="0"/>
              <a:t>Hypertext</a:t>
            </a:r>
            <a:r>
              <a:rPr lang="pl-PL" dirty="0" smtClean="0"/>
              <a:t> </a:t>
            </a:r>
            <a:r>
              <a:rPr lang="pl-PL" dirty="0" err="1" smtClean="0"/>
              <a:t>Preprocessor</a:t>
            </a:r>
            <a:r>
              <a:rPr lang="pl-PL" dirty="0" smtClean="0"/>
              <a:t> Lekcja 1 architektury</a:t>
            </a:r>
            <a:endParaRPr lang="pl-PL" dirty="0"/>
          </a:p>
        </p:txBody>
      </p:sp>
      <p:grpSp>
        <p:nvGrpSpPr>
          <p:cNvPr id="14" name="Grupa 13"/>
          <p:cNvGrpSpPr/>
          <p:nvPr/>
        </p:nvGrpSpPr>
        <p:grpSpPr>
          <a:xfrm>
            <a:off x="2123728" y="4941168"/>
            <a:ext cx="5688632" cy="974309"/>
            <a:chOff x="2267744" y="4758947"/>
            <a:chExt cx="5688632" cy="974309"/>
          </a:xfrm>
        </p:grpSpPr>
        <p:sp>
          <p:nvSpPr>
            <p:cNvPr id="5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</a:t>
              </a: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9" name="Obraz 8" descr="KAPITAL_LUDZKI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10" name="Obraz 9" descr="UE+EFS_L-kolor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SOAP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Webservices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REST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DCOM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CORBA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WCF</a:t>
            </a:r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47950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SOAP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zdalnego dostępu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Format na bazie XML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16160"/>
            <a:ext cx="1965308" cy="280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3182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err="1" smtClean="0"/>
              <a:t>WebServices</a:t>
            </a: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HTTP/HTTPS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Komunikat XML (SOAP)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Opis interfejsu WSDL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287" y="3861048"/>
            <a:ext cx="4016189" cy="200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426033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REST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HTTP/HTTPS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Standardowe operacje HTTP: GET, PUT, POST, DELETE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Komunikat XML 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568" y="4509120"/>
            <a:ext cx="4866816" cy="122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13469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DCOM,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err="1" smtClean="0"/>
              <a:t>Serializowany</a:t>
            </a:r>
            <a:r>
              <a:rPr lang="pl-PL" b="1" dirty="0" smtClean="0"/>
              <a:t> komunikat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Microsoft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RPC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9824"/>
            <a:ext cx="4535785" cy="173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6662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COBRA,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Broker komunikatów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Obiekt i mapowanie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</a:t>
            </a:r>
            <a:r>
              <a:rPr lang="pl-PL" b="1" dirty="0" err="1" smtClean="0"/>
              <a:t>InterORB</a:t>
            </a:r>
            <a:r>
              <a:rPr lang="pl-PL" b="1" dirty="0" smtClean="0"/>
              <a:t> i jego odmiany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30956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40857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WCF,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WSDL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Różne formy komunikacji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Różne formaty komunikatu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827134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Pytania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pl-PL" b="1" dirty="0" smtClean="0"/>
              <a:t>Narysuj i omów architekturę klient – serwer?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Czy różni się architektura </a:t>
            </a: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r>
              <a:rPr lang="pl-PL" b="1" dirty="0" smtClean="0"/>
              <a:t> od hybrydowej?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Co to jest usługa sieciowa?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Rozwiń i omów skrót SOA.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Wymień 4 implementacje SOA.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Co to jest WSDL?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Omów strukturę komunikatu SOAP.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Na jakie formy komunikacji pozwala WCF?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Do czego stosuje się SOA BUS?</a:t>
            </a:r>
          </a:p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0081273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klient – serwer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hybrydowa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5129181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klient – serwer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hybrydowa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307121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klient – serwer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2699" y="2780928"/>
            <a:ext cx="4364351" cy="310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623700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P2P</a:t>
            </a:r>
          </a:p>
          <a:p>
            <a:pPr indent="0" algn="l"/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5189"/>
            <a:ext cx="4209132" cy="384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4742955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Hybrydowa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P2P + serwer</a:t>
            </a:r>
          </a:p>
          <a:p>
            <a:pPr indent="0" algn="l"/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3307" y="1700808"/>
            <a:ext cx="45243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09909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 – Service </a:t>
            </a:r>
            <a:r>
              <a:rPr lang="pl-PL" b="1" dirty="0" err="1" smtClean="0"/>
              <a:t>Oriented</a:t>
            </a:r>
            <a:r>
              <a:rPr lang="pl-PL" b="1" dirty="0" smtClean="0"/>
              <a:t> Architecture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Usługa sieciowa</a:t>
            </a:r>
            <a:endParaRPr lang="pl-PL" b="1" dirty="0"/>
          </a:p>
          <a:p>
            <a:pPr indent="0" algn="l"/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476" y="4005064"/>
            <a:ext cx="1614090" cy="12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36027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2856"/>
            <a:ext cx="388620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92072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 BUS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1</a:t>
            </a:r>
            <a:r>
              <a:rPr lang="pl-PL" dirty="0" smtClean="0"/>
              <a:t> – architektury rozwiązań informatycznych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6756" y="3446140"/>
            <a:ext cx="71628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89888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5677</TotalTime>
  <Words>1473</Words>
  <Application>Microsoft Office PowerPoint</Application>
  <PresentationFormat>Pokaz na ekranie (4:3)</PresentationFormat>
  <Paragraphs>231</Paragraphs>
  <Slides>17</Slides>
  <Notes>17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17</vt:i4>
      </vt:variant>
    </vt:vector>
  </HeadingPairs>
  <TitlesOfParts>
    <vt:vector size="19" baseType="lpstr">
      <vt:lpstr/>
      <vt:lpstr>Motyw pakietu Office</vt:lpstr>
      <vt:lpstr>PHP  Hypertext Preprocessor</vt:lpstr>
      <vt:lpstr>Architektury rozwiązań informatycznych</vt:lpstr>
      <vt:lpstr>Architektury rozwiązań informatycznych</vt:lpstr>
      <vt:lpstr>Architektury rozwiązań informatycznych</vt:lpstr>
      <vt:lpstr>Architektury rozwiązań informatycznych</vt:lpstr>
      <vt:lpstr>Architektury rozwiązań informatycznych</vt:lpstr>
      <vt:lpstr>Architektura usług sieciowych</vt:lpstr>
      <vt:lpstr>Architektura usług sieciowych</vt:lpstr>
      <vt:lpstr>Architektura usług sieciowych</vt:lpstr>
      <vt:lpstr>Implementacje SOA</vt:lpstr>
      <vt:lpstr>Implementacje SOA</vt:lpstr>
      <vt:lpstr>Implementacje SOA</vt:lpstr>
      <vt:lpstr>Implementacje SOA</vt:lpstr>
      <vt:lpstr>Implementacje SOA</vt:lpstr>
      <vt:lpstr>Implementacje SOA</vt:lpstr>
      <vt:lpstr>Implementacje SOA</vt:lpstr>
      <vt:lpstr>Pytania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Mac</cp:lastModifiedBy>
  <cp:revision>73</cp:revision>
  <dcterms:modified xsi:type="dcterms:W3CDTF">2013-03-25T15:58:58Z</dcterms:modified>
</cp:coreProperties>
</file>