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32"/>
  </p:notesMasterIdLst>
  <p:sldIdLst>
    <p:sldId id="256" r:id="rId2"/>
    <p:sldId id="258" r:id="rId3"/>
    <p:sldId id="259" r:id="rId4"/>
    <p:sldId id="280" r:id="rId5"/>
    <p:sldId id="283" r:id="rId6"/>
    <p:sldId id="284" r:id="rId7"/>
    <p:sldId id="285" r:id="rId8"/>
    <p:sldId id="286" r:id="rId9"/>
    <p:sldId id="287" r:id="rId10"/>
    <p:sldId id="288" r:id="rId11"/>
    <p:sldId id="290" r:id="rId12"/>
    <p:sldId id="291" r:id="rId13"/>
    <p:sldId id="289" r:id="rId14"/>
    <p:sldId id="292" r:id="rId15"/>
    <p:sldId id="293" r:id="rId16"/>
    <p:sldId id="294" r:id="rId17"/>
    <p:sldId id="281" r:id="rId18"/>
    <p:sldId id="296" r:id="rId19"/>
    <p:sldId id="297" r:id="rId20"/>
    <p:sldId id="298" r:id="rId21"/>
    <p:sldId id="299" r:id="rId22"/>
    <p:sldId id="282" r:id="rId23"/>
    <p:sldId id="300" r:id="rId24"/>
    <p:sldId id="295" r:id="rId25"/>
    <p:sldId id="301" r:id="rId26"/>
    <p:sldId id="302" r:id="rId27"/>
    <p:sldId id="303" r:id="rId28"/>
    <p:sldId id="304" r:id="rId29"/>
    <p:sldId id="305" r:id="rId30"/>
    <p:sldId id="279" r:id="rId3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890" autoAdjust="0"/>
  </p:normalViewPr>
  <p:slideViewPr>
    <p:cSldViewPr>
      <p:cViewPr varScale="1">
        <p:scale>
          <a:sx n="40" d="100"/>
          <a:sy n="40" d="100"/>
        </p:scale>
        <p:origin x="854" y="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60118106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kern="1200" dirty="0" smtClean="0">
                <a:solidFill>
                  <a:schemeClr val="tx1"/>
                </a:solidFill>
                <a:effectLst/>
                <a:latin typeface="+mn-lt"/>
                <a:ea typeface="+mn-ea"/>
                <a:cs typeface="+mn-cs"/>
              </a:rPr>
              <a:t>W trakcie tej lekcji poznamy strukturę optymalizującą bazę danych jaką jest indeks. W drugiej części lekcji poznamy ograniczenie bazy – </a:t>
            </a:r>
            <a:r>
              <a:rPr lang="pl-PL" sz="1100" kern="1200" dirty="0" err="1" smtClean="0">
                <a:solidFill>
                  <a:schemeClr val="tx1"/>
                </a:solidFill>
                <a:effectLst/>
                <a:latin typeface="+mn-lt"/>
                <a:ea typeface="+mn-ea"/>
                <a:cs typeface="+mn-cs"/>
              </a:rPr>
              <a:t>contraint</a:t>
            </a:r>
            <a:r>
              <a:rPr lang="pl-PL" sz="1100" kern="1200" dirty="0" smtClean="0">
                <a:solidFill>
                  <a:schemeClr val="tx1"/>
                </a:solidFill>
                <a:effectLst/>
                <a:latin typeface="+mn-lt"/>
                <a:ea typeface="+mn-ea"/>
                <a:cs typeface="+mn-cs"/>
              </a:rPr>
              <a:t>, służące zachowaniu integralności danych.</a:t>
            </a:r>
          </a:p>
          <a:p>
            <a:endParaRPr dirty="0"/>
          </a:p>
        </p:txBody>
      </p:sp>
    </p:spTree>
    <p:extLst>
      <p:ext uri="{BB962C8B-B14F-4D97-AF65-F5344CB8AC3E}">
        <p14:creationId xmlns:p14="http://schemas.microsoft.com/office/powerpoint/2010/main" val="3918814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główny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Primary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zwany także podstawowym, jest założony na kluczu podstawowym pliku uporządkowanego i zawiera jeden klucz dla każdego bloku dyskowego. Pierwszy z rekordów danego bloku nazywamy rekordem zaczepienia lub rekordem kotwiczącym. Należy on do grupy indeksów rzadkich.</a:t>
            </a:r>
          </a:p>
          <a:p>
            <a:r>
              <a:rPr lang="pl-PL" sz="1100" kern="1200" dirty="0" smtClean="0">
                <a:solidFill>
                  <a:schemeClr val="tx1"/>
                </a:solidFill>
                <a:effectLst/>
                <a:latin typeface="+mn-lt"/>
                <a:ea typeface="+mn-ea"/>
                <a:cs typeface="+mn-cs"/>
              </a:rPr>
              <a:t>PK jest indeksem </a:t>
            </a:r>
            <a:r>
              <a:rPr lang="pl-PL" sz="1100" kern="1200" dirty="0" err="1" smtClean="0">
                <a:solidFill>
                  <a:schemeClr val="tx1"/>
                </a:solidFill>
                <a:effectLst/>
                <a:latin typeface="+mn-lt"/>
                <a:ea typeface="+mn-ea"/>
                <a:cs typeface="+mn-cs"/>
              </a:rPr>
              <a:t>klastrowanym</a:t>
            </a:r>
            <a:r>
              <a:rPr lang="pl-PL" sz="1100" kern="1200" dirty="0" smtClean="0">
                <a:solidFill>
                  <a:schemeClr val="tx1"/>
                </a:solidFill>
                <a:effectLst/>
                <a:latin typeface="+mn-lt"/>
                <a:ea typeface="+mn-ea"/>
                <a:cs typeface="+mn-cs"/>
              </a:rPr>
              <a:t> (domyślnie). Wskazanie innego indeksu </a:t>
            </a:r>
            <a:r>
              <a:rPr lang="pl-PL" sz="1100" kern="1200" dirty="0" err="1" smtClean="0">
                <a:solidFill>
                  <a:schemeClr val="tx1"/>
                </a:solidFill>
                <a:effectLst/>
                <a:latin typeface="+mn-lt"/>
                <a:ea typeface="+mn-ea"/>
                <a:cs typeface="+mn-cs"/>
              </a:rPr>
              <a:t>klastrowanego</a:t>
            </a:r>
            <a:r>
              <a:rPr lang="pl-PL" sz="1100" kern="1200" dirty="0" smtClean="0">
                <a:solidFill>
                  <a:schemeClr val="tx1"/>
                </a:solidFill>
                <a:effectLst/>
                <a:latin typeface="+mn-lt"/>
                <a:ea typeface="+mn-ea"/>
                <a:cs typeface="+mn-cs"/>
              </a:rPr>
              <a:t> (można jeden) powoduje zmianę uporządkowania struktury pliku zgodnie ze wskazanym indeksem </a:t>
            </a:r>
            <a:r>
              <a:rPr lang="pl-PL" sz="1100" kern="1200" dirty="0" err="1" smtClean="0">
                <a:solidFill>
                  <a:schemeClr val="tx1"/>
                </a:solidFill>
                <a:effectLst/>
                <a:latin typeface="+mn-lt"/>
                <a:ea typeface="+mn-ea"/>
                <a:cs typeface="+mn-cs"/>
              </a:rPr>
              <a:t>klastrowanym</a:t>
            </a:r>
            <a:r>
              <a:rPr lang="pl-PL" sz="1100" kern="1200" dirty="0" smtClean="0">
                <a:solidFill>
                  <a:schemeClr val="tx1"/>
                </a:solidFill>
                <a:effectLst/>
                <a:latin typeface="+mn-lt"/>
                <a:ea typeface="+mn-ea"/>
                <a:cs typeface="+mn-cs"/>
              </a:rPr>
              <a:t>.</a:t>
            </a:r>
            <a:endParaRPr dirty="0"/>
          </a:p>
        </p:txBody>
      </p:sp>
    </p:spTree>
    <p:extLst>
      <p:ext uri="{BB962C8B-B14F-4D97-AF65-F5344CB8AC3E}">
        <p14:creationId xmlns:p14="http://schemas.microsoft.com/office/powerpoint/2010/main" val="3752554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zgrupowany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Clustered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jest założony na atrybucie niebędącym kluczem podstawowym pliku uporządkowanego (</a:t>
            </a:r>
            <a:r>
              <a:rPr lang="pl-PL" sz="1100" b="0" i="0" kern="1200" dirty="0" err="1" smtClean="0">
                <a:solidFill>
                  <a:schemeClr val="tx1"/>
                </a:solidFill>
                <a:effectLst/>
                <a:latin typeface="+mn-lt"/>
                <a:ea typeface="+mn-ea"/>
                <a:cs typeface="+mn-cs"/>
              </a:rPr>
              <a:t>nieunikatowym</a:t>
            </a:r>
            <a:r>
              <a:rPr lang="pl-PL" sz="1100" b="0" i="0" kern="1200" dirty="0" smtClean="0">
                <a:solidFill>
                  <a:schemeClr val="tx1"/>
                </a:solidFill>
                <a:effectLst/>
                <a:latin typeface="+mn-lt"/>
                <a:ea typeface="+mn-ea"/>
                <a:cs typeface="+mn-cs"/>
              </a:rPr>
              <a:t>) porządkującym pliku uporządkowanego. Indeks zawiera jeden klucz dla każdej wartości atrybutu. Posiada dwa pola – pierwsze ma ten sam typ co pole </a:t>
            </a:r>
            <a:r>
              <a:rPr lang="pl-PL" sz="1100" b="0" i="0" kern="1200" dirty="0" err="1" smtClean="0">
                <a:solidFill>
                  <a:schemeClr val="tx1"/>
                </a:solidFill>
                <a:effectLst/>
                <a:latin typeface="+mn-lt"/>
                <a:ea typeface="+mn-ea"/>
                <a:cs typeface="+mn-cs"/>
              </a:rPr>
              <a:t>klastrowania</a:t>
            </a:r>
            <a:r>
              <a:rPr lang="pl-PL" sz="1100" b="0" i="0" kern="1200" dirty="0" smtClean="0">
                <a:solidFill>
                  <a:schemeClr val="tx1"/>
                </a:solidFill>
                <a:effectLst/>
                <a:latin typeface="+mn-lt"/>
                <a:ea typeface="+mn-ea"/>
                <a:cs typeface="+mn-cs"/>
              </a:rPr>
              <a:t>, drugie – wskaźnik. Indeks zawiera wpis do każdej odrębnej wartości </a:t>
            </a:r>
            <a:r>
              <a:rPr lang="pl-PL" sz="1100" b="0" i="0" kern="1200" dirty="0" err="1" smtClean="0">
                <a:solidFill>
                  <a:schemeClr val="tx1"/>
                </a:solidFill>
                <a:effectLst/>
                <a:latin typeface="+mn-lt"/>
                <a:ea typeface="+mn-ea"/>
                <a:cs typeface="+mn-cs"/>
              </a:rPr>
              <a:t>klastrowania</a:t>
            </a:r>
            <a:r>
              <a:rPr lang="pl-PL" sz="1100" b="0" i="0" kern="1200" dirty="0" smtClean="0">
                <a:solidFill>
                  <a:schemeClr val="tx1"/>
                </a:solidFill>
                <a:effectLst/>
                <a:latin typeface="+mn-lt"/>
                <a:ea typeface="+mn-ea"/>
                <a:cs typeface="+mn-cs"/>
              </a:rPr>
              <a:t> oraz wskaźnik na pierwszy blok, do którego ona należy. Należy do grupy indeksów rzadkich.</a:t>
            </a:r>
            <a:endParaRPr dirty="0"/>
          </a:p>
        </p:txBody>
      </p:sp>
    </p:spTree>
    <p:extLst>
      <p:ext uri="{BB962C8B-B14F-4D97-AF65-F5344CB8AC3E}">
        <p14:creationId xmlns:p14="http://schemas.microsoft.com/office/powerpoint/2010/main" val="2772643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1" i="0" kern="1200" dirty="0" smtClean="0">
                <a:solidFill>
                  <a:schemeClr val="tx1"/>
                </a:solidFill>
                <a:effectLst/>
                <a:latin typeface="+mn-lt"/>
                <a:ea typeface="+mn-ea"/>
                <a:cs typeface="+mn-cs"/>
              </a:rPr>
              <a:t>Indeks niezgrupowany</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Nunclustered</a:t>
            </a:r>
            <a:r>
              <a:rPr lang="pl-PL" sz="1100" b="0" i="0" kern="1200" dirty="0" smtClean="0">
                <a:solidFill>
                  <a:schemeClr val="tx1"/>
                </a:solidFill>
                <a:effectLst/>
                <a:latin typeface="+mn-lt"/>
                <a:ea typeface="+mn-ea"/>
                <a:cs typeface="+mn-cs"/>
              </a:rPr>
              <a:t> </a:t>
            </a:r>
            <a:r>
              <a:rPr lang="pl-PL" sz="1100" b="0" i="0" kern="1200" dirty="0" err="1" smtClean="0">
                <a:solidFill>
                  <a:schemeClr val="tx1"/>
                </a:solidFill>
                <a:effectLst/>
                <a:latin typeface="+mn-lt"/>
                <a:ea typeface="+mn-ea"/>
                <a:cs typeface="+mn-cs"/>
              </a:rPr>
              <a:t>index</a:t>
            </a:r>
            <a:r>
              <a:rPr lang="pl-PL" sz="1100" b="0" i="0" kern="1200" dirty="0" smtClean="0">
                <a:solidFill>
                  <a:schemeClr val="tx1"/>
                </a:solidFill>
                <a:effectLst/>
                <a:latin typeface="+mn-lt"/>
                <a:ea typeface="+mn-ea"/>
                <a:cs typeface="+mn-cs"/>
              </a:rPr>
              <a:t>) – jest zakładany na pole, które ma unikatowe wartości w każdym rekordzie lub które nie jest polem klucza i posiada powtarzające się wartości. Plik indeksu niezgrupowanego jest uporządkowany i posiada dwa pola – jedno jest tego typu co wybrane pole niebędące polem uporządkowania pliku (pole indeksujące), drugie  –wskaźnikiem na blok lub rekord. Dla jednego pliku może być wiele indeksów drugorzędnych. Należy do grupy indeksów zagęszczonych. Wskaźniki we wpisach indeksu są wskaźnikami na bloki.</a:t>
            </a:r>
          </a:p>
          <a:p>
            <a:r>
              <a:rPr lang="pl-PL" sz="1100" b="0" i="0" kern="1200" dirty="0" smtClean="0">
                <a:solidFill>
                  <a:schemeClr val="tx1"/>
                </a:solidFill>
                <a:effectLst/>
                <a:latin typeface="+mn-lt"/>
                <a:ea typeface="+mn-ea"/>
                <a:cs typeface="+mn-cs"/>
              </a:rPr>
              <a:t> Jest on zakładany na atrybucie indeksowym pliku danych, który nie jest atrybutem porządkującym tego pliku. Każdy rekord pliku danych posiada swój odpowiednik w rekordzie indeksu. Stąd indeks wtórny jest indeksem gęstym. Rekord indeksu wtórnego składa się z dwóch pól – wartości pola indeksowego i wskaźnika albo do rekordu albo do bloku danych zawierającego ten rekord.</a:t>
            </a:r>
            <a:endParaRPr lang="pl-PL" sz="1100" b="0" i="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380838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168787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321414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1955048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Dwa powyższe przykłady mogą wydawać się podobne, jednak występuje pomiędzy nimi zasadnicza różnica. Rozważmy, jak zostanie zinterpretowany przez system SQL Server poniższy przykład:</a:t>
            </a:r>
          </a:p>
          <a:p>
            <a:pPr rtl="0"/>
            <a:r>
              <a:rPr lang="pl-PL" sz="1100" b="0" i="0" kern="1200" dirty="0" smtClean="0">
                <a:solidFill>
                  <a:schemeClr val="tx1"/>
                </a:solidFill>
                <a:effectLst/>
                <a:latin typeface="+mn-lt"/>
                <a:ea typeface="+mn-ea"/>
                <a:cs typeface="+mn-cs"/>
              </a:rPr>
              <a:t>SELECT * FROM osoby WHERE </a:t>
            </a:r>
            <a:r>
              <a:rPr lang="pl-PL" sz="1100" b="0" i="0" kern="1200" dirty="0" err="1" smtClean="0">
                <a:solidFill>
                  <a:schemeClr val="tx1"/>
                </a:solidFill>
                <a:effectLst/>
                <a:latin typeface="+mn-lt"/>
                <a:ea typeface="+mn-ea"/>
                <a:cs typeface="+mn-cs"/>
              </a:rPr>
              <a:t>imie</a:t>
            </a:r>
            <a:r>
              <a:rPr lang="pl-PL" sz="1100" b="0" i="0" kern="1200" dirty="0" smtClean="0">
                <a:solidFill>
                  <a:schemeClr val="tx1"/>
                </a:solidFill>
                <a:effectLst/>
                <a:latin typeface="+mn-lt"/>
                <a:ea typeface="+mn-ea"/>
                <a:cs typeface="+mn-cs"/>
              </a:rPr>
              <a:t>='Jan' AND nazwisko='Kowalski'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Jeśli tabela posiada dwa różne indeksy, każdy na pojedynczej kolumnie, baza danych wykona to zapytanie w następujących krokach:</a:t>
            </a:r>
          </a:p>
          <a:p>
            <a:r>
              <a:rPr lang="pl-PL" sz="1100" b="0" i="0" kern="1200" dirty="0" smtClean="0">
                <a:solidFill>
                  <a:schemeClr val="tx1"/>
                </a:solidFill>
                <a:effectLst/>
                <a:latin typeface="+mn-lt"/>
                <a:ea typeface="+mn-ea"/>
                <a:cs typeface="+mn-cs"/>
              </a:rPr>
              <a:t>wyszuka wszystkie rekordy, gdzie występuje </a:t>
            </a:r>
            <a:r>
              <a:rPr lang="pl-PL" sz="1100" b="0" i="0" kern="1200" dirty="0" err="1" smtClean="0">
                <a:solidFill>
                  <a:schemeClr val="tx1"/>
                </a:solidFill>
                <a:effectLst/>
                <a:latin typeface="+mn-lt"/>
                <a:ea typeface="+mn-ea"/>
                <a:cs typeface="+mn-cs"/>
              </a:rPr>
              <a:t>imie</a:t>
            </a:r>
            <a:r>
              <a:rPr lang="pl-PL" sz="1100" b="0" i="0" kern="1200" dirty="0" smtClean="0">
                <a:solidFill>
                  <a:schemeClr val="tx1"/>
                </a:solidFill>
                <a:effectLst/>
                <a:latin typeface="+mn-lt"/>
                <a:ea typeface="+mn-ea"/>
                <a:cs typeface="+mn-cs"/>
              </a:rPr>
              <a:t> = Jan;</a:t>
            </a:r>
          </a:p>
          <a:p>
            <a:r>
              <a:rPr lang="pl-PL" sz="1100" b="0" i="0" kern="1200" dirty="0" smtClean="0">
                <a:solidFill>
                  <a:schemeClr val="tx1"/>
                </a:solidFill>
                <a:effectLst/>
                <a:latin typeface="+mn-lt"/>
                <a:ea typeface="+mn-ea"/>
                <a:cs typeface="+mn-cs"/>
              </a:rPr>
              <a:t>wyszuka wszystkie rekordy, gdzie występuje nazwisko = Kowalski;</a:t>
            </a:r>
          </a:p>
          <a:p>
            <a:r>
              <a:rPr lang="pl-PL" sz="1100" b="0" i="0" kern="1200" dirty="0" smtClean="0">
                <a:solidFill>
                  <a:schemeClr val="tx1"/>
                </a:solidFill>
                <a:effectLst/>
                <a:latin typeface="+mn-lt"/>
                <a:ea typeface="+mn-ea"/>
                <a:cs typeface="+mn-cs"/>
              </a:rPr>
              <a:t>obliczy część wspólną zbiorów rekordów z pierwszego i drugiego kroku, i zwróci ją jako wynik zapytania.</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W drugim przypadku, tzn. kiedy indeks jest nałożony na kolumnach (imię, nazwisko), baza danych może wyszukać potrzebne dane w jednym kroku. Sprawdzi równocześnie wartości w polach „imię” i „nazwisko”.</a:t>
            </a:r>
          </a:p>
          <a:p>
            <a:endParaRPr dirty="0"/>
          </a:p>
        </p:txBody>
      </p:sp>
    </p:spTree>
    <p:extLst>
      <p:ext uri="{BB962C8B-B14F-4D97-AF65-F5344CB8AC3E}">
        <p14:creationId xmlns:p14="http://schemas.microsoft.com/office/powerpoint/2010/main" val="8467445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29996813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 trakcie</a:t>
            </a:r>
            <a:r>
              <a:rPr lang="pl-PL" baseline="0" dirty="0" smtClean="0"/>
              <a:t> wcześniejszych lekcji omówiliśmy już NULL/NOT NULL oraz PRIMARY KEY, na kolejnych slajdach przyjrzymy się pozostałym.</a:t>
            </a:r>
            <a:endParaRPr dirty="0"/>
          </a:p>
        </p:txBody>
      </p:sp>
    </p:spTree>
    <p:extLst>
      <p:ext uri="{BB962C8B-B14F-4D97-AF65-F5344CB8AC3E}">
        <p14:creationId xmlns:p14="http://schemas.microsoft.com/office/powerpoint/2010/main" val="5171057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Wykonanie operacji z przykładu uniemożliwi wstawianie</a:t>
            </a:r>
            <a:r>
              <a:rPr lang="pl-PL" baseline="0" dirty="0" smtClean="0"/>
              <a:t> nowych wierszy do tabeli pracownicy, lub modyfikację istniejących zmieniających płacę zasadniczą na wartość mniejszą lub równą 0.</a:t>
            </a:r>
          </a:p>
          <a:p>
            <a:r>
              <a:rPr lang="pl-PL" baseline="0" dirty="0" smtClean="0"/>
              <a:t>Uwaga – w warunku można użyć także funkcję użytkownika lub funkcję systemową!</a:t>
            </a:r>
            <a:endParaRPr dirty="0"/>
          </a:p>
        </p:txBody>
      </p:sp>
    </p:spTree>
    <p:extLst>
      <p:ext uri="{BB962C8B-B14F-4D97-AF65-F5344CB8AC3E}">
        <p14:creationId xmlns:p14="http://schemas.microsoft.com/office/powerpoint/2010/main" val="143602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Przypomnienie pojęć z poprzednich zajęć</a:t>
            </a:r>
            <a:endParaRPr dirty="0"/>
          </a:p>
        </p:txBody>
      </p:sp>
    </p:spTree>
    <p:extLst>
      <p:ext uri="{BB962C8B-B14F-4D97-AF65-F5344CB8AC3E}">
        <p14:creationId xmlns:p14="http://schemas.microsoft.com/office/powerpoint/2010/main" val="2477031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Wykonanie operacji z przykładu uniemożliwi wstawianie</a:t>
            </a:r>
            <a:r>
              <a:rPr lang="pl-PL" baseline="0" dirty="0" smtClean="0"/>
              <a:t> nowych wierszy do tabeli pracownicy, lub modyfikację istniejących zmieniających płacę zasadniczą na wartość mniejszą lub równą 0.</a:t>
            </a:r>
            <a:endParaRPr dirty="0"/>
          </a:p>
        </p:txBody>
      </p:sp>
    </p:spTree>
    <p:extLst>
      <p:ext uri="{BB962C8B-B14F-4D97-AF65-F5344CB8AC3E}">
        <p14:creationId xmlns:p14="http://schemas.microsoft.com/office/powerpoint/2010/main" val="1732705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Przykład tabeli pracownicy, gdzie </a:t>
            </a:r>
            <a:r>
              <a:rPr lang="pl-PL" dirty="0" err="1" smtClean="0"/>
              <a:t>nr_miejsca</a:t>
            </a:r>
            <a:r>
              <a:rPr lang="pl-PL" dirty="0" smtClean="0"/>
              <a:t> jest kluczem</a:t>
            </a:r>
            <a:r>
              <a:rPr lang="pl-PL" baseline="0" dirty="0" smtClean="0"/>
              <a:t> obcym do kolumny </a:t>
            </a:r>
            <a:r>
              <a:rPr lang="pl-PL" baseline="0" dirty="0" err="1" smtClean="0"/>
              <a:t>nr_miejsca</a:t>
            </a:r>
            <a:r>
              <a:rPr lang="pl-PL" baseline="0" dirty="0" smtClean="0"/>
              <a:t> w tabeli miejsca</a:t>
            </a:r>
            <a:endParaRPr dirty="0"/>
          </a:p>
        </p:txBody>
      </p:sp>
    </p:spTree>
    <p:extLst>
      <p:ext uri="{BB962C8B-B14F-4D97-AF65-F5344CB8AC3E}">
        <p14:creationId xmlns:p14="http://schemas.microsoft.com/office/powerpoint/2010/main" val="5851753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T-SQL pozwala na oznaczenie danej kolumny, bądź zbioru kolumn, jako klucza obcego. Jedną z metod jest zdefiniowanie tzw. funkcji CONSTRAINT podczas tworzenia tabeli. Składnia przykładowego zapytania została przedstawiona na slajdzie.</a:t>
            </a:r>
          </a:p>
          <a:p>
            <a:r>
              <a:rPr lang="pl-PL" sz="1100" b="0" i="0" kern="1200" dirty="0" smtClean="0">
                <a:solidFill>
                  <a:schemeClr val="tx1"/>
                </a:solidFill>
                <a:effectLst/>
                <a:latin typeface="+mn-lt"/>
                <a:ea typeface="+mn-ea"/>
                <a:cs typeface="+mn-cs"/>
              </a:rPr>
              <a:t>Jeżeli zapytanie zostanie wykonane bezbłędnie, w SQL Server Management Studio, w lokalizacji Object Explorer-&gt;Baza Danych-&gt;Nazwa Tabeli-&gt;</a:t>
            </a:r>
            <a:r>
              <a:rPr lang="pl-PL" sz="1100" b="0" i="0" kern="1200" dirty="0" err="1" smtClean="0">
                <a:solidFill>
                  <a:schemeClr val="tx1"/>
                </a:solidFill>
                <a:effectLst/>
                <a:latin typeface="+mn-lt"/>
                <a:ea typeface="+mn-ea"/>
                <a:cs typeface="+mn-cs"/>
              </a:rPr>
              <a:t>Keys</a:t>
            </a:r>
            <a:r>
              <a:rPr lang="pl-PL" sz="1100" b="0" i="0" kern="1200" dirty="0" smtClean="0">
                <a:solidFill>
                  <a:schemeClr val="tx1"/>
                </a:solidFill>
                <a:effectLst/>
                <a:latin typeface="+mn-lt"/>
                <a:ea typeface="+mn-ea"/>
                <a:cs typeface="+mn-cs"/>
              </a:rPr>
              <a:t>, utworzony klucz obcy powinien funkcjonować włącznie z podaną nazwą. </a:t>
            </a:r>
            <a:endParaRPr dirty="0"/>
          </a:p>
        </p:txBody>
      </p:sp>
    </p:spTree>
    <p:extLst>
      <p:ext uri="{BB962C8B-B14F-4D97-AF65-F5344CB8AC3E}">
        <p14:creationId xmlns:p14="http://schemas.microsoft.com/office/powerpoint/2010/main" val="612889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Podsumowanie informacji o kluczach obcych</a:t>
            </a:r>
            <a:endParaRPr dirty="0"/>
          </a:p>
        </p:txBody>
      </p:sp>
    </p:spTree>
    <p:extLst>
      <p:ext uri="{BB962C8B-B14F-4D97-AF65-F5344CB8AC3E}">
        <p14:creationId xmlns:p14="http://schemas.microsoft.com/office/powerpoint/2010/main" val="7233834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Ćwiczenie 1:</a:t>
            </a:r>
          </a:p>
          <a:p>
            <a:r>
              <a:rPr lang="pl-PL" dirty="0" smtClean="0"/>
              <a:t>Utwórz klucze główne w</a:t>
            </a:r>
            <a:r>
              <a:rPr lang="pl-PL" baseline="0" dirty="0" smtClean="0"/>
              <a:t> trzech tabelach</a:t>
            </a:r>
            <a:endParaRPr lang="pl-PL" dirty="0" smtClean="0"/>
          </a:p>
          <a:p>
            <a:endParaRPr lang="pl-PL" dirty="0" smtClean="0"/>
          </a:p>
          <a:p>
            <a:r>
              <a:rPr lang="pl-PL" dirty="0" smtClean="0"/>
              <a:t>Ćwiczenie 2:</a:t>
            </a:r>
          </a:p>
          <a:p>
            <a:r>
              <a:rPr lang="pl-PL" dirty="0" smtClean="0"/>
              <a:t>Utwórz klucz obcy w tabeli pracownicy</a:t>
            </a:r>
            <a:r>
              <a:rPr lang="pl-PL" baseline="0" dirty="0" smtClean="0"/>
              <a:t> – kolumna </a:t>
            </a:r>
            <a:r>
              <a:rPr lang="pl-PL" dirty="0" err="1" smtClean="0"/>
              <a:t>nr_miejsca</a:t>
            </a:r>
            <a:endParaRPr lang="pl-PL" dirty="0" smtClean="0"/>
          </a:p>
          <a:p>
            <a:endParaRPr lang="pl-PL" dirty="0" smtClean="0"/>
          </a:p>
          <a:p>
            <a:r>
              <a:rPr lang="pl-PL" dirty="0" smtClean="0"/>
              <a:t>Ćwiczenie 3:</a:t>
            </a:r>
          </a:p>
          <a:p>
            <a:r>
              <a:rPr lang="pl-PL" baseline="0" dirty="0" smtClean="0"/>
              <a:t>Dodaj unikalność pola pesel</a:t>
            </a:r>
          </a:p>
          <a:p>
            <a:endParaRPr lang="pl-PL" baseline="0" dirty="0" smtClean="0"/>
          </a:p>
          <a:p>
            <a:r>
              <a:rPr lang="pl-PL" baseline="0" dirty="0" smtClean="0"/>
              <a:t>Ćwiczenie 4:</a:t>
            </a:r>
          </a:p>
          <a:p>
            <a:r>
              <a:rPr lang="pl-PL" baseline="0" dirty="0" smtClean="0"/>
              <a:t>Wprowadź mechanizm zabezpieczający w tabeli pracownicy przed dodaniem wiersza z premią mniejszą niż 0</a:t>
            </a:r>
          </a:p>
          <a:p>
            <a:endParaRPr lang="pl-PL" baseline="0" dirty="0" smtClean="0"/>
          </a:p>
          <a:p>
            <a:r>
              <a:rPr lang="pl-PL" baseline="0" dirty="0" smtClean="0"/>
              <a:t>Ćwiczenie 5:</a:t>
            </a:r>
          </a:p>
          <a:p>
            <a:r>
              <a:rPr lang="pl-PL" baseline="0" dirty="0" smtClean="0"/>
              <a:t>Jak zoptymalizować zapytania do tabeli klientów zakładając, że zazwyczaj wyszukiwani są po nazwisku? Zaproponuj skrypt wprowadzający zmianę.</a:t>
            </a:r>
          </a:p>
          <a:p>
            <a:endParaRPr lang="pl-PL" baseline="0" dirty="0" smtClean="0"/>
          </a:p>
          <a:p>
            <a:r>
              <a:rPr lang="pl-PL" baseline="0" dirty="0" smtClean="0"/>
              <a:t>Ćwiczenie 6:</a:t>
            </a:r>
          </a:p>
          <a:p>
            <a:pPr marL="0" marR="0" indent="0" algn="l" defTabSz="914400" rtl="0" eaLnBrk="1" fontAlgn="auto" latinLnBrk="0" hangingPunct="1">
              <a:lnSpc>
                <a:spcPct val="100000"/>
              </a:lnSpc>
              <a:spcBef>
                <a:spcPts val="0"/>
              </a:spcBef>
              <a:spcAft>
                <a:spcPts val="0"/>
              </a:spcAft>
              <a:buClrTx/>
              <a:buSzTx/>
              <a:buFontTx/>
              <a:buNone/>
              <a:tabLst/>
              <a:defRPr/>
            </a:pPr>
            <a:r>
              <a:rPr lang="pl-PL" baseline="0" dirty="0" smtClean="0"/>
              <a:t>Jakie indeksy należy założyć na tabeli pracownicy, najczęstsze zapytania to wyszukiwaniu po parze kolumn imię i nazwisko oraz po numerze pesel</a:t>
            </a:r>
          </a:p>
          <a:p>
            <a:endParaRPr lang="pl-PL" baseline="0" dirty="0" smtClean="0"/>
          </a:p>
          <a:p>
            <a:r>
              <a:rPr lang="pl-PL" baseline="0" dirty="0" smtClean="0"/>
              <a:t>Ćwiczenie 7:</a:t>
            </a:r>
          </a:p>
          <a:p>
            <a:r>
              <a:rPr lang="pl-PL" baseline="0" dirty="0" smtClean="0"/>
              <a:t>Napisz skrypt definiujący tabelę pracownicy, gdzie pola imię, nazwisko, pesel i stanowisko nie mogą być puste, </a:t>
            </a:r>
            <a:r>
              <a:rPr lang="pl-PL" baseline="0" dirty="0" err="1" smtClean="0"/>
              <a:t>nr_pracownika</a:t>
            </a:r>
            <a:r>
              <a:rPr lang="pl-PL" baseline="0" dirty="0" smtClean="0"/>
              <a:t> jest PK, </a:t>
            </a:r>
            <a:r>
              <a:rPr lang="pl-PL" baseline="0" dirty="0" err="1" smtClean="0"/>
              <a:t>nr_miejsca</a:t>
            </a:r>
            <a:r>
              <a:rPr lang="pl-PL" baseline="0" dirty="0" smtClean="0"/>
              <a:t> FK, pesel musi być unikalny, a płaca większa niż 1600zł</a:t>
            </a:r>
          </a:p>
          <a:p>
            <a:endParaRPr lang="pl-PL" dirty="0" smtClean="0"/>
          </a:p>
          <a:p>
            <a:r>
              <a:rPr lang="pl-PL" dirty="0" smtClean="0"/>
              <a:t>Ćwiczenie</a:t>
            </a:r>
            <a:r>
              <a:rPr lang="pl-PL" baseline="0" dirty="0" smtClean="0"/>
              <a:t> 8:</a:t>
            </a:r>
          </a:p>
          <a:p>
            <a:r>
              <a:rPr lang="pl-PL" dirty="0" smtClean="0"/>
              <a:t>Napisz funkcję sprawdzającą czy wartość nie jest większa od płacy minimalnej (1600zł) podłącz funkcję jako CHECK COINSTRAINT do kolumny płaca zasadnicza w </a:t>
            </a:r>
            <a:r>
              <a:rPr lang="pl-PL" smtClean="0"/>
              <a:t>tabeli pracownicy</a:t>
            </a:r>
            <a:endParaRPr dirty="0"/>
          </a:p>
        </p:txBody>
      </p:sp>
    </p:spTree>
    <p:extLst>
      <p:ext uri="{BB962C8B-B14F-4D97-AF65-F5344CB8AC3E}">
        <p14:creationId xmlns:p14="http://schemas.microsoft.com/office/powerpoint/2010/main" val="21797256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sz="1100" b="0" i="0" kern="1200" dirty="0" smtClean="0">
                <a:solidFill>
                  <a:schemeClr val="tx1"/>
                </a:solidFill>
                <a:effectLst/>
                <a:latin typeface="+mn-lt"/>
                <a:ea typeface="+mn-ea"/>
                <a:cs typeface="+mn-cs"/>
              </a:rPr>
              <a:t>ALTER TABLE </a:t>
            </a:r>
            <a:r>
              <a:rPr lang="pl-PL" sz="1100" b="0" i="0" kern="1200" dirty="0" smtClean="0">
                <a:solidFill>
                  <a:schemeClr val="tx1"/>
                </a:solidFill>
                <a:effectLst/>
                <a:latin typeface="+mn-lt"/>
                <a:ea typeface="+mn-ea"/>
                <a:cs typeface="+mn-cs"/>
              </a:rPr>
              <a:t>TBL_UCZEN </a:t>
            </a:r>
            <a:r>
              <a:rPr lang="en-US" sz="1100" b="0" i="0" kern="1200" dirty="0" smtClean="0">
                <a:solidFill>
                  <a:schemeClr val="tx1"/>
                </a:solidFill>
                <a:effectLst/>
                <a:latin typeface="+mn-lt"/>
                <a:ea typeface="+mn-ea"/>
                <a:cs typeface="+mn-cs"/>
              </a:rPr>
              <a:t>ADD PRIMARY KEY (</a:t>
            </a:r>
            <a:r>
              <a:rPr lang="pl-PL" sz="1100" b="0" i="0" kern="1200" dirty="0" err="1" smtClean="0">
                <a:solidFill>
                  <a:schemeClr val="tx1"/>
                </a:solidFill>
                <a:effectLst/>
                <a:latin typeface="+mn-lt"/>
                <a:ea typeface="+mn-ea"/>
                <a:cs typeface="+mn-cs"/>
              </a:rPr>
              <a:t>id_ucznia</a:t>
            </a:r>
            <a:r>
              <a:rPr lang="en-US" sz="1100" b="0" i="0" kern="1200" dirty="0" smtClean="0">
                <a:solidFill>
                  <a:schemeClr val="tx1"/>
                </a:solidFill>
                <a:effectLst/>
                <a:latin typeface="+mn-lt"/>
                <a:ea typeface="+mn-ea"/>
                <a:cs typeface="+mn-cs"/>
              </a:rPr>
              <a:t>)</a:t>
            </a:r>
            <a:endParaRPr dirty="0"/>
          </a:p>
        </p:txBody>
      </p:sp>
    </p:spTree>
    <p:extLst>
      <p:ext uri="{BB962C8B-B14F-4D97-AF65-F5344CB8AC3E}">
        <p14:creationId xmlns:p14="http://schemas.microsoft.com/office/powerpoint/2010/main" val="1410597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100" dirty="0" smtClean="0">
                <a:solidFill>
                  <a:schemeClr val="tx2">
                    <a:lumMod val="50000"/>
                  </a:schemeClr>
                </a:solidFill>
              </a:rPr>
              <a:t>CREATE INDEX </a:t>
            </a:r>
            <a:r>
              <a:rPr lang="pl-PL" dirty="0" err="1" smtClean="0">
                <a:solidFill>
                  <a:schemeClr val="tx2">
                    <a:lumMod val="50000"/>
                  </a:schemeClr>
                </a:solidFill>
              </a:rPr>
              <a:t>i_tbl_uczen</a:t>
            </a:r>
            <a:r>
              <a:rPr lang="pl-PL" dirty="0" smtClean="0">
                <a:solidFill>
                  <a:schemeClr val="tx2">
                    <a:lumMod val="50000"/>
                  </a:schemeClr>
                </a:solidFill>
              </a:rPr>
              <a:t> </a:t>
            </a:r>
            <a:r>
              <a:rPr lang="en-US" sz="1100" dirty="0" smtClean="0">
                <a:solidFill>
                  <a:schemeClr val="tx2">
                    <a:lumMod val="50000"/>
                  </a:schemeClr>
                </a:solidFill>
              </a:rPr>
              <a:t>ON </a:t>
            </a:r>
            <a:r>
              <a:rPr lang="pl-PL" dirty="0" smtClean="0">
                <a:solidFill>
                  <a:schemeClr val="tx2">
                    <a:lumMod val="50000"/>
                  </a:schemeClr>
                </a:solidFill>
              </a:rPr>
              <a:t>TBL_UCZEN (</a:t>
            </a:r>
            <a:r>
              <a:rPr lang="pl-PL" dirty="0" err="1" smtClean="0">
                <a:solidFill>
                  <a:schemeClr val="tx2">
                    <a:lumMod val="50000"/>
                  </a:schemeClr>
                </a:solidFill>
              </a:rPr>
              <a:t>id_ucznia</a:t>
            </a:r>
            <a:r>
              <a:rPr lang="pl-PL" smtClean="0">
                <a:solidFill>
                  <a:schemeClr val="tx2">
                    <a:lumMod val="50000"/>
                  </a:schemeClr>
                </a:solidFill>
              </a:rPr>
              <a:t>)</a:t>
            </a:r>
            <a:endParaRPr lang="en-US" sz="1100" dirty="0" smtClean="0">
              <a:solidFill>
                <a:schemeClr val="tx2">
                  <a:lumMod val="50000"/>
                </a:schemeClr>
              </a:solidFill>
            </a:endParaRPr>
          </a:p>
          <a:p>
            <a:endParaRPr dirty="0"/>
          </a:p>
        </p:txBody>
      </p:sp>
    </p:spTree>
    <p:extLst>
      <p:ext uri="{BB962C8B-B14F-4D97-AF65-F5344CB8AC3E}">
        <p14:creationId xmlns:p14="http://schemas.microsoft.com/office/powerpoint/2010/main" val="1034380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ALTER TABLE TBL_UCZEN ADD UNIQIE (PESEL)</a:t>
            </a:r>
            <a:endParaRPr dirty="0"/>
          </a:p>
        </p:txBody>
      </p:sp>
    </p:spTree>
    <p:extLst>
      <p:ext uri="{BB962C8B-B14F-4D97-AF65-F5344CB8AC3E}">
        <p14:creationId xmlns:p14="http://schemas.microsoft.com/office/powerpoint/2010/main" val="21550791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dirty="0" smtClean="0"/>
              <a:t>ALTER TABLE TBL_UCZEN WITH CHECK ADD CONSTRAINT CK_IMIE CHECK( LEN(IMIE)&gt;=3)</a:t>
            </a:r>
            <a:endParaRPr dirty="0"/>
          </a:p>
        </p:txBody>
      </p:sp>
    </p:spTree>
    <p:extLst>
      <p:ext uri="{BB962C8B-B14F-4D97-AF65-F5344CB8AC3E}">
        <p14:creationId xmlns:p14="http://schemas.microsoft.com/office/powerpoint/2010/main" val="33580108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en-US" dirty="0" smtClean="0"/>
              <a:t>CREATE UNIQUE INDEX </a:t>
            </a:r>
            <a:r>
              <a:rPr lang="en-US" dirty="0" err="1" smtClean="0"/>
              <a:t>indeks_unikalny</a:t>
            </a:r>
            <a:r>
              <a:rPr lang="en-US" dirty="0" smtClean="0"/>
              <a:t> ON TBL_UCZEN (ID_UCZNIA)</a:t>
            </a:r>
            <a:endParaRPr dirty="0"/>
          </a:p>
        </p:txBody>
      </p:sp>
    </p:spTree>
    <p:extLst>
      <p:ext uri="{BB962C8B-B14F-4D97-AF65-F5344CB8AC3E}">
        <p14:creationId xmlns:p14="http://schemas.microsoft.com/office/powerpoint/2010/main" val="1803748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Po co kartkować całą książkę dla znalezienia jednej interesującej nas informacji, jeśli możemy zajrzeć do spisu treści i na jego podstawie odnaleźć stronę, na której znajduje się to, czego szukamy. Zaoszczędzimy w ten sposób cenny czas choćby dlatego, że spis treści jest zwykle zorganizowany w sposób alfabetyczny, co znacznie upraszcza wyszukanie frazy, która nas interesuje. Indeks w bazie danych wykorzystuje się przy zapytaniach typu DQL (SELECT), które mają na celu wyszukiwanie odpowiednich wartości w bazie danych. Podczas realizowania zapytania optymalizator (Serwer SQL) najpierw przeszukuje indeks, który jest uporządkowany, a następnie na podstawie indeksu odczytuje odpowiednie rekordy. Indeks posiada strukturę logiczną i fizyczną niezależną od tabeli, do jakiej się odwołuje. Posiada również własną przestrzeń dyskową oraz jest automatycznie utrzymywany przez system zarządzania bazą danych.</a:t>
            </a:r>
            <a:endParaRPr dirty="0"/>
          </a:p>
        </p:txBody>
      </p:sp>
    </p:spTree>
    <p:extLst>
      <p:ext uri="{BB962C8B-B14F-4D97-AF65-F5344CB8AC3E}">
        <p14:creationId xmlns:p14="http://schemas.microsoft.com/office/powerpoint/2010/main" val="14842560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Tabela</a:t>
            </a:r>
            <a:r>
              <a:rPr lang="pl-PL" baseline="0" dirty="0" smtClean="0"/>
              <a:t> podsumowująca poznane wyrażenia</a:t>
            </a:r>
            <a:endParaRPr dirty="0"/>
          </a:p>
        </p:txBody>
      </p:sp>
    </p:spTree>
    <p:extLst>
      <p:ext uri="{BB962C8B-B14F-4D97-AF65-F5344CB8AC3E}">
        <p14:creationId xmlns:p14="http://schemas.microsoft.com/office/powerpoint/2010/main" val="1591679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8119474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Bez indeksów SQL serwer oferuje</a:t>
            </a:r>
            <a:r>
              <a:rPr lang="pl-PL" sz="1100" b="0" i="0" kern="1200" baseline="0" dirty="0" smtClean="0">
                <a:solidFill>
                  <a:schemeClr val="tx1"/>
                </a:solidFill>
                <a:effectLst/>
                <a:latin typeface="+mn-lt"/>
                <a:ea typeface="+mn-ea"/>
                <a:cs typeface="+mn-cs"/>
              </a:rPr>
              <a:t> nam dostęp do danych – są one dostępne. Jednak przy większych zbiorach (niż nasze tabele klienci, miejsca, pracownicy), musimy zwrócić uwagę na wydajność bazy danych</a:t>
            </a:r>
            <a:r>
              <a:rPr lang="pl-PL" sz="1100" b="0" i="0" kern="1200" dirty="0" smtClean="0">
                <a:solidFill>
                  <a:schemeClr val="tx1"/>
                </a:solidFill>
                <a:effectLst/>
                <a:latin typeface="+mn-lt"/>
                <a:ea typeface="+mn-ea"/>
                <a:cs typeface="+mn-cs"/>
              </a:rPr>
              <a:t>. W tym momencie powinniśmy zastanowić się nad indeksami, gdyż dzięki nim szybciej odnajdujemy dane w tabeli. Podczas wykonywania polecenia typu DQL (SELECT</a:t>
            </a:r>
            <a:r>
              <a:rPr lang="pl-PL" sz="1100" b="0" i="1" kern="1200" dirty="0" smtClean="0">
                <a:solidFill>
                  <a:schemeClr val="tx1"/>
                </a:solidFill>
                <a:effectLst/>
                <a:latin typeface="+mn-lt"/>
                <a:ea typeface="+mn-ea"/>
                <a:cs typeface="+mn-cs"/>
              </a:rPr>
              <a:t>)</a:t>
            </a:r>
            <a:r>
              <a:rPr lang="pl-PL" sz="1100" b="0" i="0" kern="1200" dirty="0" smtClean="0">
                <a:solidFill>
                  <a:schemeClr val="tx1"/>
                </a:solidFill>
                <a:effectLst/>
                <a:latin typeface="+mn-lt"/>
                <a:ea typeface="+mn-ea"/>
                <a:cs typeface="+mn-cs"/>
              </a:rPr>
              <a:t> serwer bazy danych musi wykonać bardzo dużo operacji – wybieranie danych, sortowanie wyników itd. SQL Server może pracować z bardzo dużą ilością rekordów, a często z dziesiątkami milionów rekordów w tabeli, dlatego niezwykle ważną rolę odgrywa w nim optymalizacja wszelkiego rodzaju wyszukiwania oraz sortowania.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Rekordy ułożone są w tabeli w takiej kolejności, w jakiej zostały dodane*, co oznacza, że jeśli spróbujemy wyszukać w bazie danych np. sklepu ceny danego produktu, to SQL Server musi za każdym razem na nowo przetrząsać od początku do końca wszystko, co tam się znajduje. Kiedy produktów będzie parę tysięcy, może to potrwać dosyć długo. W takiej sytuacji pomocą służą nam indeksy. Indeks nałożony na pole jest niczym innym jak kopią jego zawartości, tyle że posortowaną i odpowiednio ułożoną. </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 Taka sytuacja występuje</a:t>
            </a:r>
            <a:r>
              <a:rPr lang="pl-PL" sz="1100" b="0" i="0" kern="1200" baseline="0" dirty="0" smtClean="0">
                <a:solidFill>
                  <a:schemeClr val="tx1"/>
                </a:solidFill>
                <a:effectLst/>
                <a:latin typeface="+mn-lt"/>
                <a:ea typeface="+mn-ea"/>
                <a:cs typeface="+mn-cs"/>
              </a:rPr>
              <a:t> domyślnie, </a:t>
            </a:r>
            <a:r>
              <a:rPr lang="pl-PL" sz="1100" kern="1200" dirty="0" smtClean="0">
                <a:solidFill>
                  <a:schemeClr val="tx1"/>
                </a:solidFill>
                <a:effectLst/>
                <a:latin typeface="+mn-lt"/>
                <a:ea typeface="+mn-ea"/>
                <a:cs typeface="+mn-cs"/>
              </a:rPr>
              <a:t>w przypadku gdy PK jest indeksem </a:t>
            </a:r>
            <a:r>
              <a:rPr lang="pl-PL" sz="1100" kern="1200" dirty="0" err="1" smtClean="0">
                <a:solidFill>
                  <a:schemeClr val="tx1"/>
                </a:solidFill>
                <a:effectLst/>
                <a:latin typeface="+mn-lt"/>
                <a:ea typeface="+mn-ea"/>
                <a:cs typeface="+mn-cs"/>
              </a:rPr>
              <a:t>klastrowanym</a:t>
            </a:r>
            <a:r>
              <a:rPr lang="pl-PL" sz="1100" kern="1200" dirty="0" smtClean="0">
                <a:solidFill>
                  <a:schemeClr val="tx1"/>
                </a:solidFill>
                <a:effectLst/>
                <a:latin typeface="+mn-lt"/>
                <a:ea typeface="+mn-ea"/>
                <a:cs typeface="+mn-cs"/>
              </a:rPr>
              <a:t>. Można to zmienić wskazując inny indeks </a:t>
            </a:r>
            <a:r>
              <a:rPr lang="pl-PL" sz="1100" kern="1200" dirty="0" err="1" smtClean="0">
                <a:solidFill>
                  <a:schemeClr val="tx1"/>
                </a:solidFill>
                <a:effectLst/>
                <a:latin typeface="+mn-lt"/>
                <a:ea typeface="+mn-ea"/>
                <a:cs typeface="+mn-cs"/>
              </a:rPr>
              <a:t>klastrowany</a:t>
            </a:r>
            <a:r>
              <a:rPr lang="pl-PL" sz="1100" kern="1200" dirty="0" smtClean="0">
                <a:solidFill>
                  <a:schemeClr val="tx1"/>
                </a:solidFill>
                <a:effectLst/>
                <a:latin typeface="+mn-lt"/>
                <a:ea typeface="+mn-ea"/>
                <a:cs typeface="+mn-cs"/>
              </a:rPr>
              <a:t> niż PK.</a:t>
            </a:r>
            <a:endParaRPr dirty="0"/>
          </a:p>
        </p:txBody>
      </p:sp>
    </p:spTree>
    <p:extLst>
      <p:ext uri="{BB962C8B-B14F-4D97-AF65-F5344CB8AC3E}">
        <p14:creationId xmlns:p14="http://schemas.microsoft.com/office/powerpoint/2010/main" val="41920349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sz="1100" b="0" i="0" kern="1200" dirty="0" smtClean="0">
                <a:solidFill>
                  <a:schemeClr val="tx1"/>
                </a:solidFill>
                <a:effectLst/>
                <a:latin typeface="+mn-lt"/>
                <a:ea typeface="+mn-ea"/>
                <a:cs typeface="+mn-cs"/>
              </a:rPr>
              <a:t>Mamy tysiąc wartości posortowanych rosnąco, a nas interesują rekordy z zakresu od 600 do 700. Jeśli rekordy są posortowane rosnąco, SQL Server może zacząć od środkowego rekordu tego zbioru i sprawdzić, czy znaleziona wartość jest mniejsza, czy większa od podanego zakresu. Naturalnie, jeśli wartość środkowego elementu jest mniejsza od podanego zakresu, przeszukuje tylko późniejsze rekordy (również przez wyszukiwanie połówkowe w nowym zbiorze, stanowiącym połowę zbioru poprzedniego), jeśli wartość tego elementu jest większa od podanego zakresu, SQL Server szuka jedynie w rekordach wcześniejszych. Jeśli z kolei poszukiwana wartość mieści się w podanym zakresie, porusza się w obu kierunkach, dopóki nie wypadnie poza założony zakres. W sytuacji, gdy nie byłoby posortowanej tablicy, musiałby najpierw albo ją posortować, albo przejrzeć wszystkie wartości w celu wyodrębnienia tych, które go interesują. Slajd przedstawia przykład binarnego wyszukiwania elementu numer 13 w zbiorze uporządkowanym 15-elementowym.</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Dzięki posortowaniu rekordów SQL Server na wstępie odrzucił całe mnóstwo rekordów, które nie pasują do naszego zapytania. Dodatkowo mamy zrealizowaną automatycznie funkcję sortowania, bez uruchamiania jakiejkolwiek funkcji sortującej.</a:t>
            </a:r>
          </a:p>
          <a:p>
            <a:endParaRPr lang="pl-PL" dirty="0" smtClean="0"/>
          </a:p>
          <a:p>
            <a:r>
              <a:rPr lang="pl-PL" dirty="0" smtClean="0"/>
              <a:t>Źródło: microsoft.com</a:t>
            </a:r>
            <a:endParaRPr dirty="0"/>
          </a:p>
        </p:txBody>
      </p:sp>
    </p:spTree>
    <p:extLst>
      <p:ext uri="{BB962C8B-B14F-4D97-AF65-F5344CB8AC3E}">
        <p14:creationId xmlns:p14="http://schemas.microsoft.com/office/powerpoint/2010/main" val="3286844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l-PL" sz="1100" b="0" i="0" kern="1200" dirty="0" smtClean="0">
                <a:solidFill>
                  <a:schemeClr val="tx1"/>
                </a:solidFill>
                <a:effectLst/>
                <a:latin typeface="+mn-lt"/>
                <a:ea typeface="+mn-ea"/>
                <a:cs typeface="+mn-cs"/>
              </a:rPr>
              <a:t>Niestety, nie możemy</a:t>
            </a:r>
            <a:r>
              <a:rPr lang="pl-PL" sz="1100" b="0" i="0" kern="1200" baseline="0" dirty="0" smtClean="0">
                <a:solidFill>
                  <a:schemeClr val="tx1"/>
                </a:solidFill>
                <a:effectLst/>
                <a:latin typeface="+mn-lt"/>
                <a:ea typeface="+mn-ea"/>
                <a:cs typeface="+mn-cs"/>
              </a:rPr>
              <a:t> stosować indeksów wszędzie gdzie tylko możliwe</a:t>
            </a:r>
            <a:r>
              <a:rPr lang="pl-PL" sz="1100" b="0" i="0" kern="1200" dirty="0" smtClean="0">
                <a:solidFill>
                  <a:schemeClr val="tx1"/>
                </a:solidFill>
                <a:effectLst/>
                <a:latin typeface="+mn-lt"/>
                <a:ea typeface="+mn-ea"/>
                <a:cs typeface="+mn-cs"/>
              </a:rPr>
              <a:t>. To dlatego, że ceną za zwiększenia wydajności, jakie oferuje nam indeks, jest zwiększenie rozmiarów bazy, gdyż indeks również potrzebuje trochę miejsca. Przestrzeń dyskowa jest z kolei kluczowym aspektem podczas projektowania bazy danych. A zatem już na początku została obalona postawiona teza o popieraniu rozrzutności podczas indeksowania danych. </a:t>
            </a:r>
            <a:r>
              <a:rPr lang="pl-PL" sz="1100" kern="1200" dirty="0" smtClean="0">
                <a:solidFill>
                  <a:schemeClr val="tx1"/>
                </a:solidFill>
                <a:effectLst/>
                <a:latin typeface="+mn-lt"/>
                <a:ea typeface="+mn-ea"/>
                <a:cs typeface="+mn-cs"/>
              </a:rPr>
              <a:t>Indeksy zazwyczaj zajmują tyle samo miejsca co dane i jest to sytuacja zupełnie naturalna. Łatwiej jest zaakceptować wydatki na przestrzeń dyskową niż akceptować czas oczekiwania na zapytanie zwiększony z sekund do kilku godzin.</a:t>
            </a:r>
          </a:p>
          <a:p>
            <a:r>
              <a:rPr lang="pl-PL" sz="1100" b="0" i="0" kern="1200" dirty="0" smtClean="0">
                <a:solidFill>
                  <a:schemeClr val="tx1"/>
                </a:solidFill>
                <a:effectLst/>
                <a:latin typeface="+mn-lt"/>
                <a:ea typeface="+mn-ea"/>
                <a:cs typeface="+mn-cs"/>
              </a:rPr>
              <a:t>Należy się zastanowić, na których polach indeks będzie nam potrzebny, a na których jest zwyczajnie zbędny. W tym momencie pomocne będzie środowisko SQL Server, które udzieli nam diagnostycznej informacji o wykonywaniu zapytania, na podstawie której przekonamy się, czy wykorzystał on nasze indeksy. Wystarczy zapytanie SELECT poprzedzić słowem EXPLAIN, a system nam podpowie.</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O wyborze indeksu decyduje optymalizator kwerend określający, które (ewentualnie) indeksy będą najbardziej użyteczne.</a:t>
            </a:r>
          </a:p>
          <a:p>
            <a:r>
              <a:rPr lang="pl-PL" sz="1100" b="0" i="0" kern="1200" dirty="0" smtClean="0">
                <a:solidFill>
                  <a:schemeClr val="tx1"/>
                </a:solidFill>
                <a:effectLst/>
                <a:latin typeface="+mn-lt"/>
                <a:ea typeface="+mn-ea"/>
                <a:cs typeface="+mn-cs"/>
              </a:rPr>
              <a:t>Warto również w tym punkcie określić, czym jest </a:t>
            </a:r>
            <a:r>
              <a:rPr lang="pl-PL" sz="1100" b="1" i="0" kern="1200" dirty="0" smtClean="0">
                <a:solidFill>
                  <a:schemeClr val="tx1"/>
                </a:solidFill>
                <a:effectLst/>
                <a:latin typeface="+mn-lt"/>
                <a:ea typeface="+mn-ea"/>
                <a:cs typeface="+mn-cs"/>
              </a:rPr>
              <a:t>selektywność indeksu</a:t>
            </a:r>
            <a:r>
              <a:rPr lang="pl-PL" sz="1100" b="0" i="0" kern="1200" dirty="0" smtClean="0">
                <a:solidFill>
                  <a:schemeClr val="tx1"/>
                </a:solidFill>
                <a:effectLst/>
                <a:latin typeface="+mn-lt"/>
                <a:ea typeface="+mn-ea"/>
                <a:cs typeface="+mn-cs"/>
              </a:rPr>
              <a:t>. Jest to nic innego, jak parametr określający, czy indeks na określonych kolumnach może być przydatny. Wartość tego parametru wyliczamy ze wzoru:</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S = U/W</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gdzie:</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S – </a:t>
            </a:r>
            <a:r>
              <a:rPr lang="pl-PL" sz="1100" b="0" i="0" kern="1200" dirty="0" err="1" smtClean="0">
                <a:solidFill>
                  <a:schemeClr val="tx1"/>
                </a:solidFill>
                <a:effectLst/>
                <a:latin typeface="+mn-lt"/>
                <a:ea typeface="+mn-ea"/>
                <a:cs typeface="+mn-cs"/>
              </a:rPr>
              <a:t>selektywnośc</a:t>
            </a:r>
            <a:r>
              <a:rPr lang="pl-PL" sz="1100" b="0" i="0" kern="1200" dirty="0" smtClean="0">
                <a:solidFill>
                  <a:schemeClr val="tx1"/>
                </a:solidFill>
                <a:effectLst/>
                <a:latin typeface="+mn-lt"/>
                <a:ea typeface="+mn-ea"/>
                <a:cs typeface="+mn-cs"/>
              </a:rPr>
              <a:t>;</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U – liczba unikalnych wartości dla kolumny;</a:t>
            </a:r>
            <a:br>
              <a:rPr lang="pl-PL" sz="1100" b="0" i="0" kern="1200" dirty="0" smtClean="0">
                <a:solidFill>
                  <a:schemeClr val="tx1"/>
                </a:solidFill>
                <a:effectLst/>
                <a:latin typeface="+mn-lt"/>
                <a:ea typeface="+mn-ea"/>
                <a:cs typeface="+mn-cs"/>
              </a:rPr>
            </a:br>
            <a:r>
              <a:rPr lang="pl-PL" sz="1100" b="0" i="0" kern="1200" dirty="0" smtClean="0">
                <a:solidFill>
                  <a:schemeClr val="tx1"/>
                </a:solidFill>
                <a:effectLst/>
                <a:latin typeface="+mn-lt"/>
                <a:ea typeface="+mn-ea"/>
                <a:cs typeface="+mn-cs"/>
              </a:rPr>
              <a:t>W – liczba wszystkich wierszy w kolumnie;</a:t>
            </a:r>
          </a:p>
          <a:p>
            <a:endParaRPr lang="pl-PL" sz="1100" b="0" i="0" kern="1200" dirty="0" smtClean="0">
              <a:solidFill>
                <a:schemeClr val="tx1"/>
              </a:solidFill>
              <a:effectLst/>
              <a:latin typeface="+mn-lt"/>
              <a:ea typeface="+mn-ea"/>
              <a:cs typeface="+mn-cs"/>
            </a:endParaRPr>
          </a:p>
          <a:p>
            <a:r>
              <a:rPr lang="pl-PL" sz="1100" b="0" i="0" kern="1200" dirty="0" smtClean="0">
                <a:solidFill>
                  <a:schemeClr val="tx1"/>
                </a:solidFill>
                <a:effectLst/>
                <a:latin typeface="+mn-lt"/>
                <a:ea typeface="+mn-ea"/>
                <a:cs typeface="+mn-cs"/>
              </a:rPr>
              <a:t>Jeśli wartość selektywności indeksu wynosi mniej niż 85%, SQL Server raczej nie będzie z niego korzystał.</a:t>
            </a:r>
          </a:p>
          <a:p>
            <a:r>
              <a:rPr lang="pl-PL" sz="1100" b="0" i="0" kern="1200" dirty="0" smtClean="0">
                <a:solidFill>
                  <a:schemeClr val="tx1"/>
                </a:solidFill>
                <a:effectLst/>
                <a:latin typeface="+mn-lt"/>
                <a:ea typeface="+mn-ea"/>
                <a:cs typeface="+mn-cs"/>
              </a:rPr>
              <a:t>Indeksy, z wyjątkiem grupujących, w pewnych sytuacjach mogą wydłużać czas operacji wstawiania i modyfikowania danych.</a:t>
            </a:r>
          </a:p>
          <a:p>
            <a:r>
              <a:rPr lang="pl-PL" sz="1100" b="0" i="0" kern="1200" dirty="0" smtClean="0">
                <a:solidFill>
                  <a:schemeClr val="tx1"/>
                </a:solidFill>
                <a:effectLst/>
                <a:latin typeface="+mn-lt"/>
                <a:ea typeface="+mn-ea"/>
                <a:cs typeface="+mn-cs"/>
              </a:rPr>
              <a:t>Indeks grupujący powinien być tworzony dla kolumny, według której użytkownicy często sortują dane odczytywane z tabeli lub dla kolumn przechowujących wartości, na podstawie których zwracane są zbiory danych.</a:t>
            </a:r>
          </a:p>
        </p:txBody>
      </p:sp>
    </p:spTree>
    <p:extLst>
      <p:ext uri="{BB962C8B-B14F-4D97-AF65-F5344CB8AC3E}">
        <p14:creationId xmlns:p14="http://schemas.microsoft.com/office/powerpoint/2010/main" val="2045319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marL="0" indent="0">
              <a:buSzPct val="100000"/>
              <a:buFont typeface="Arial" pitchFamily="34" charset="0"/>
              <a:buNone/>
            </a:pPr>
            <a:r>
              <a:rPr lang="pl-PL" sz="2400" dirty="0" smtClean="0">
                <a:solidFill>
                  <a:schemeClr val="tx2">
                    <a:lumMod val="50000"/>
                  </a:schemeClr>
                </a:solidFill>
              </a:rPr>
              <a:t>Z punktu widzenia liczby wskazań indeksu do pliku danych rozróżnia się:</a:t>
            </a:r>
          </a:p>
          <a:p>
            <a:pPr marL="857250" lvl="1" indent="-457200">
              <a:buFont typeface="Arial" pitchFamily="34" charset="0"/>
              <a:buChar char="•"/>
            </a:pPr>
            <a:r>
              <a:rPr lang="pl-PL" sz="1800" dirty="0" smtClean="0">
                <a:solidFill>
                  <a:schemeClr val="tx2">
                    <a:lumMod val="50000"/>
                  </a:schemeClr>
                </a:solidFill>
              </a:rPr>
              <a:t>Indeks gęsty (</a:t>
            </a:r>
            <a:r>
              <a:rPr lang="pl-PL" sz="1800" dirty="0" err="1" smtClean="0">
                <a:solidFill>
                  <a:schemeClr val="tx2">
                    <a:lumMod val="50000"/>
                  </a:schemeClr>
                </a:solidFill>
              </a:rPr>
              <a:t>dense</a:t>
            </a:r>
            <a:r>
              <a:rPr lang="pl-PL" sz="1800" dirty="0" smtClean="0">
                <a:solidFill>
                  <a:schemeClr val="tx2">
                    <a:lumMod val="50000"/>
                  </a:schemeClr>
                </a:solidFill>
              </a:rPr>
              <a:t>) – zawiera wpis dla każdej wartości klucza wyszukiwania, czyli dla każdego rekordu.</a:t>
            </a:r>
          </a:p>
          <a:p>
            <a:pPr marL="857250" lvl="1" indent="-457200">
              <a:buFont typeface="Arial" pitchFamily="34" charset="0"/>
              <a:buChar char="•"/>
            </a:pPr>
            <a:r>
              <a:rPr lang="pl-PL" sz="1800" dirty="0" smtClean="0">
                <a:solidFill>
                  <a:schemeClr val="tx2">
                    <a:lumMod val="50000"/>
                  </a:schemeClr>
                </a:solidFill>
              </a:rPr>
              <a:t>Indeks rzadki (</a:t>
            </a:r>
            <a:r>
              <a:rPr lang="pl-PL" sz="1800" dirty="0" err="1" smtClean="0">
                <a:solidFill>
                  <a:schemeClr val="tx2">
                    <a:lumMod val="50000"/>
                  </a:schemeClr>
                </a:solidFill>
              </a:rPr>
              <a:t>sparse</a:t>
            </a:r>
            <a:r>
              <a:rPr lang="pl-PL" sz="1800" dirty="0" smtClean="0">
                <a:solidFill>
                  <a:schemeClr val="tx2">
                    <a:lumMod val="50000"/>
                  </a:schemeClr>
                </a:solidFill>
              </a:rPr>
              <a:t>) – posiada wpis jedynie dla niektórych wartości wyszukiwania (np. bloków).</a:t>
            </a:r>
          </a:p>
          <a:p>
            <a:endParaRPr dirty="0"/>
          </a:p>
        </p:txBody>
      </p:sp>
    </p:spTree>
    <p:extLst>
      <p:ext uri="{BB962C8B-B14F-4D97-AF65-F5344CB8AC3E}">
        <p14:creationId xmlns:p14="http://schemas.microsoft.com/office/powerpoint/2010/main" val="2549777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
        <p:cNvGrpSpPr/>
        <p:nvPr/>
      </p:nvGrpSpPr>
      <p:grpSpPr>
        <a:xfrm>
          <a:off x="0" y="0"/>
          <a:ext cx="0" cy="0"/>
          <a:chOff x="0" y="0"/>
          <a:chExt cx="0" cy="0"/>
        </a:xfrm>
      </p:grpSpPr>
      <p:sp>
        <p:nvSpPr>
          <p:cNvPr id="26" name="Shape 2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 name="Shape 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r>
              <a:rPr lang="pl-PL" dirty="0" smtClean="0"/>
              <a:t>Na slajdzie przykład indeksu wielopoziomowego.</a:t>
            </a:r>
          </a:p>
          <a:p>
            <a:r>
              <a:rPr lang="pl-PL" dirty="0" smtClean="0"/>
              <a:t>Indeksy wielopoziomowe – dla pierwszego poziomu tworzymy indeks podstawowy i nazywamy go indeksem drugiego poziomu. Analogicznie dla poziomu drugiego, gdzie tworzy się indeks poziomu trzeciego.</a:t>
            </a:r>
            <a:endParaRPr dirty="0"/>
          </a:p>
        </p:txBody>
      </p:sp>
    </p:spTree>
    <p:extLst>
      <p:ext uri="{BB962C8B-B14F-4D97-AF65-F5344CB8AC3E}">
        <p14:creationId xmlns:p14="http://schemas.microsoft.com/office/powerpoint/2010/main" val="3610207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txBox="1">
            <a:spLocks noGrp="1"/>
          </p:cNvSpPr>
          <p:nvPr>
            <p:ph type="ctrTitle"/>
          </p:nvPr>
        </p:nvSpPr>
        <p:spPr>
          <a:xfrm>
            <a:off x="685800" y="2111123"/>
            <a:ext cx="7772400" cy="1546474"/>
          </a:xfrm>
          <a:prstGeom prst="rect">
            <a:avLst/>
          </a:prstGeom>
          <a:noFill/>
          <a:ln>
            <a:noFill/>
          </a:ln>
        </p:spPr>
        <p:txBody>
          <a:bodyPr lIns="91425" tIns="91425" rIns="91425" bIns="91425" anchor="b" anchorCtr="0"/>
          <a:lstStyle>
            <a:lvl1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1pPr>
            <a:lvl2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2pPr>
            <a:lvl3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3pPr>
            <a:lvl4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4pPr>
            <a:lvl5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5pPr>
            <a:lvl6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6pPr>
            <a:lvl7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7pPr>
            <a:lvl8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8pPr>
            <a:lvl9pPr marL="0" indent="304800" algn="ctr" rtl="0">
              <a:spcBef>
                <a:spcPts val="0"/>
              </a:spcBef>
              <a:buClr>
                <a:schemeClr val="dk1"/>
              </a:buClr>
              <a:buSzPct val="100000"/>
              <a:buFont typeface="Arial"/>
              <a:buNone/>
              <a:defRPr sz="4800" b="1" i="0" u="none" strike="noStrike" cap="none" baseline="0">
                <a:solidFill>
                  <a:schemeClr val="dk1"/>
                </a:solidFill>
                <a:latin typeface="Arial"/>
                <a:ea typeface="Arial"/>
                <a:cs typeface="Arial"/>
                <a:sym typeface="Arial"/>
              </a:defRPr>
            </a:lvl9pPr>
          </a:lstStyle>
          <a:p>
            <a:endParaRPr/>
          </a:p>
        </p:txBody>
      </p:sp>
      <p:sp>
        <p:nvSpPr>
          <p:cNvPr id="9" name="Shape 9"/>
          <p:cNvSpPr txBox="1">
            <a:spLocks noGrp="1"/>
          </p:cNvSpPr>
          <p:nvPr>
            <p:ph type="subTitle" idx="1"/>
          </p:nvPr>
        </p:nvSpPr>
        <p:spPr>
          <a:xfrm>
            <a:off x="685800" y="3786737"/>
            <a:ext cx="7772400" cy="1046317"/>
          </a:xfrm>
          <a:prstGeom prst="rect">
            <a:avLst/>
          </a:prstGeom>
          <a:noFill/>
          <a:ln>
            <a:noFill/>
          </a:ln>
        </p:spPr>
        <p:txBody>
          <a:bodyPr lIns="91425" tIns="91425" rIns="91425" bIns="91425" anchor="t" anchorCtr="0"/>
          <a:lstStyle>
            <a:lvl1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1pPr>
            <a:lvl2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2pPr>
            <a:lvl3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3pPr>
            <a:lvl4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4pPr>
            <a:lvl5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5pPr>
            <a:lvl6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6pPr>
            <a:lvl7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7pPr>
            <a:lvl8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8pPr>
            <a:lvl9pPr marL="0" indent="190500" algn="ctr" rtl="0">
              <a:lnSpc>
                <a:spcPct val="100000"/>
              </a:lnSpc>
              <a:spcBef>
                <a:spcPts val="0"/>
              </a:spcBef>
              <a:spcAft>
                <a:spcPts val="0"/>
              </a:spcAft>
              <a:buClr>
                <a:schemeClr val="dk2"/>
              </a:buClr>
              <a:buSzPct val="100000"/>
              <a:buFont typeface="Arial"/>
              <a:buNone/>
              <a:defRPr sz="3000" b="0" i="0" u="none" strike="noStrike" cap="none" baseline="0">
                <a:solidFill>
                  <a:schemeClr val="dk2"/>
                </a:solidFill>
                <a:latin typeface="Arial"/>
                <a:ea typeface="Arial"/>
                <a:cs typeface="Arial"/>
                <a:sym typeface="Arial"/>
              </a:defRPr>
            </a:lvl9pPr>
          </a:lstStyle>
          <a:p>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2" name="Shape 12"/>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rtl="0">
              <a:defRPr/>
            </a:lvl1pPr>
            <a:lvl2pPr marL="742950" indent="-285750" rtl="0">
              <a:defRPr/>
            </a:lvl2pPr>
            <a:lvl3pPr marL="1143000" indent="-228600" rtl="0">
              <a:defRPr/>
            </a:lvl3pPr>
            <a:lvl4pPr marL="1600200" indent="-228600"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
        <p:nvSpPr>
          <p:cNvPr id="15" name="Shape 15"/>
          <p:cNvSpPr txBox="1">
            <a:spLocks noGrp="1"/>
          </p:cNvSpPr>
          <p:nvPr>
            <p:ph type="body" idx="1"/>
          </p:nvPr>
        </p:nvSpPr>
        <p:spPr>
          <a:xfrm>
            <a:off x="457200"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6" name="Shape 16"/>
          <p:cNvSpPr txBox="1">
            <a:spLocks noGrp="1"/>
          </p:cNvSpPr>
          <p:nvPr>
            <p:ph type="body" idx="2"/>
          </p:nvPr>
        </p:nvSpPr>
        <p:spPr>
          <a:xfrm>
            <a:off x="4692273" y="1600200"/>
            <a:ext cx="3994525" cy="4967574"/>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5875078"/>
            <a:ext cx="8229600" cy="692693"/>
          </a:xfrm>
          <a:prstGeom prst="rect">
            <a:avLst/>
          </a:prstGeom>
          <a:noFill/>
          <a:ln>
            <a:noFill/>
          </a:ln>
        </p:spPr>
        <p:txBody>
          <a:bodyPr lIns="91425" tIns="91425" rIns="91425" bIns="91425" anchor="t" anchorCtr="0"/>
          <a:lstStyle>
            <a:lvl1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1pPr>
            <a:lvl2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2pPr>
            <a:lvl3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3pPr>
            <a:lvl4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4pPr>
            <a:lvl5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5pPr>
            <a:lvl6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6pPr>
            <a:lvl7pPr marL="285750" indent="-285750" algn="ctr" rtl="0">
              <a:lnSpc>
                <a:spcPct val="100000"/>
              </a:lnSpc>
              <a:spcBef>
                <a:spcPts val="360"/>
              </a:spcBef>
              <a:spcAft>
                <a:spcPts val="0"/>
              </a:spcAft>
              <a:buClr>
                <a:schemeClr val="dk1"/>
              </a:buClr>
              <a:buSzPct val="166666"/>
              <a:buFont typeface="Arial"/>
              <a:buChar char="•"/>
              <a:defRPr sz="1800">
                <a:solidFill>
                  <a:schemeClr val="dk1"/>
                </a:solidFill>
              </a:defRPr>
            </a:lvl7pPr>
            <a:lvl8pPr marL="285750" indent="-285750" algn="ctr" rtl="0">
              <a:lnSpc>
                <a:spcPct val="100000"/>
              </a:lnSpc>
              <a:spcBef>
                <a:spcPts val="360"/>
              </a:spcBef>
              <a:spcAft>
                <a:spcPts val="0"/>
              </a:spcAft>
              <a:buClr>
                <a:schemeClr val="dk1"/>
              </a:buClr>
              <a:buSzPct val="100000"/>
              <a:buFont typeface="Courier New"/>
              <a:buChar char="o"/>
              <a:defRPr sz="1800">
                <a:solidFill>
                  <a:schemeClr val="dk1"/>
                </a:solidFill>
              </a:defRPr>
            </a:lvl8pPr>
            <a:lvl9pPr marL="285750" indent="-285750" algn="ctr" rtl="0">
              <a:lnSpc>
                <a:spcPct val="100000"/>
              </a:lnSpc>
              <a:spcBef>
                <a:spcPts val="360"/>
              </a:spcBef>
              <a:spcAft>
                <a:spcPts val="0"/>
              </a:spcAft>
              <a:buClr>
                <a:schemeClr val="dk1"/>
              </a:buClr>
              <a:buSzPct val="100000"/>
              <a:buFont typeface="Wingdings"/>
              <a:buChar char="§"/>
              <a:defRPr sz="1800">
                <a:solidFill>
                  <a:schemeClr val="dk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b" anchorCtr="0"/>
          <a:lstStyle>
            <a:lvl1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1pPr>
            <a:lvl2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2pPr>
            <a:lvl3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3pPr>
            <a:lvl4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4pPr>
            <a:lvl5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5pPr>
            <a:lvl6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6pPr>
            <a:lvl7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7pPr>
            <a:lvl8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8pPr>
            <a:lvl9pPr marL="0" indent="228600" algn="l" rtl="0">
              <a:spcBef>
                <a:spcPts val="0"/>
              </a:spcBef>
              <a:buClr>
                <a:schemeClr val="dk1"/>
              </a:buClr>
              <a:buSzPct val="100000"/>
              <a:buFont typeface="Arial"/>
              <a:buNone/>
              <a:defRPr sz="3600" b="1" i="0" u="none" strike="noStrike" cap="none" baseline="0">
                <a:solidFill>
                  <a:schemeClr val="dk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600200"/>
            <a:ext cx="8229600" cy="4967574"/>
          </a:xfrm>
          <a:prstGeom prst="rect">
            <a:avLst/>
          </a:prstGeom>
          <a:noFill/>
          <a:ln>
            <a:noFill/>
          </a:ln>
        </p:spPr>
        <p:txBody>
          <a:bodyPr lIns="91425" tIns="91425" rIns="91425" bIns="91425" anchor="t" anchorCtr="0"/>
          <a:lstStyle>
            <a:lvl1pPr marL="342900" indent="-342900" algn="l" rtl="0">
              <a:spcBef>
                <a:spcPts val="600"/>
              </a:spcBef>
              <a:buClr>
                <a:schemeClr val="dk1"/>
              </a:buClr>
              <a:buSzPct val="166666"/>
              <a:buFont typeface="Arial"/>
              <a:buChar char="•"/>
              <a:defRPr sz="3000" b="0" i="0" u="none" strike="noStrike" cap="none" baseline="0">
                <a:solidFill>
                  <a:schemeClr val="dk1"/>
                </a:solidFill>
                <a:latin typeface="Arial"/>
                <a:ea typeface="Arial"/>
                <a:cs typeface="Arial"/>
                <a:sym typeface="Arial"/>
              </a:defRPr>
            </a:lvl1pPr>
            <a:lvl2pPr marL="742950" indent="-285750" algn="l" rtl="0">
              <a:spcBef>
                <a:spcPts val="480"/>
              </a:spcBef>
              <a:buClr>
                <a:schemeClr val="dk1"/>
              </a:buClr>
              <a:buSzPct val="100000"/>
              <a:buFont typeface="Courier New"/>
              <a:buChar char="o"/>
              <a:defRPr sz="2400" b="0" i="0" u="none" strike="noStrike" cap="none" baseline="0">
                <a:solidFill>
                  <a:schemeClr val="dk1"/>
                </a:solidFill>
                <a:latin typeface="Arial"/>
                <a:ea typeface="Arial"/>
                <a:cs typeface="Arial"/>
                <a:sym typeface="Arial"/>
              </a:defRPr>
            </a:lvl2pPr>
            <a:lvl3pPr marL="1143000" indent="-228600" algn="l" rtl="0">
              <a:spcBef>
                <a:spcPts val="480"/>
              </a:spcBef>
              <a:buClr>
                <a:schemeClr val="dk1"/>
              </a:buClr>
              <a:buSzPct val="100000"/>
              <a:buFont typeface="Wingdings"/>
              <a:buChar char="§"/>
              <a:defRPr sz="2400" b="0" i="0" u="none" strike="noStrike" cap="none" baseline="0">
                <a:solidFill>
                  <a:schemeClr val="dk1"/>
                </a:solidFill>
                <a:latin typeface="Arial"/>
                <a:ea typeface="Arial"/>
                <a:cs typeface="Arial"/>
                <a:sym typeface="Arial"/>
              </a:defRPr>
            </a:lvl3pPr>
            <a:lvl4pPr marL="16002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4pPr>
            <a:lvl5pPr marL="20574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5pPr>
            <a:lvl6pPr marL="25146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6pPr>
            <a:lvl7pPr marL="2971800" indent="-228600" algn="l" rtl="0">
              <a:spcBef>
                <a:spcPts val="360"/>
              </a:spcBef>
              <a:buClr>
                <a:schemeClr val="dk1"/>
              </a:buClr>
              <a:buSzPct val="166666"/>
              <a:buFont typeface="Arial"/>
              <a:buChar char="•"/>
              <a:defRPr sz="1800" b="0" i="0" u="none" strike="noStrike" cap="none" baseline="0">
                <a:solidFill>
                  <a:schemeClr val="dk1"/>
                </a:solidFill>
                <a:latin typeface="Arial"/>
                <a:ea typeface="Arial"/>
                <a:cs typeface="Arial"/>
                <a:sym typeface="Arial"/>
              </a:defRPr>
            </a:lvl7pPr>
            <a:lvl8pPr marL="3429000" indent="-228600" algn="l" rtl="0">
              <a:spcBef>
                <a:spcPts val="360"/>
              </a:spcBef>
              <a:buClr>
                <a:schemeClr val="dk1"/>
              </a:buClr>
              <a:buSzPct val="100000"/>
              <a:buFont typeface="Courier New"/>
              <a:buChar char="o"/>
              <a:defRPr sz="1800" b="0" i="0" u="none" strike="noStrike" cap="none" baseline="0">
                <a:solidFill>
                  <a:schemeClr val="dk1"/>
                </a:solidFill>
                <a:latin typeface="Arial"/>
                <a:ea typeface="Arial"/>
                <a:cs typeface="Arial"/>
                <a:sym typeface="Arial"/>
              </a:defRPr>
            </a:lvl8pPr>
            <a:lvl9pPr marL="3886200" indent="-228600" algn="l" rtl="0">
              <a:spcBef>
                <a:spcPts val="360"/>
              </a:spcBef>
              <a:buClr>
                <a:schemeClr val="dk1"/>
              </a:buClr>
              <a:buSzPct val="100000"/>
              <a:buFont typeface="Wingdings"/>
              <a:buChar char="§"/>
              <a:defRPr sz="1800" b="0" i="0" u="none" strike="noStrike" cap="none" baseline="0">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ctrTitle"/>
          </p:nvPr>
        </p:nvSpPr>
        <p:spPr>
          <a:xfrm>
            <a:off x="1043608" y="1340768"/>
            <a:ext cx="7772400" cy="1546474"/>
          </a:xfrm>
          <a:prstGeom prst="rect">
            <a:avLst/>
          </a:prstGeom>
        </p:spPr>
        <p:txBody>
          <a:bodyPr lIns="91425" tIns="91425" rIns="91425" bIns="91425" anchor="b" anchorCtr="0">
            <a:noAutofit/>
          </a:bodyPr>
          <a:lstStyle/>
          <a:p>
            <a:r>
              <a:rPr lang="pl-PL" dirty="0" smtClean="0"/>
              <a:t>SQL</a:t>
            </a:r>
            <a:br>
              <a:rPr lang="pl-PL" dirty="0" smtClean="0"/>
            </a:br>
            <a:r>
              <a:rPr lang="pl-PL" sz="4000" i="1" dirty="0" err="1"/>
              <a:t>Structured</a:t>
            </a:r>
            <a:r>
              <a:rPr lang="pl-PL" sz="4000" i="1" dirty="0"/>
              <a:t> Query </a:t>
            </a:r>
            <a:r>
              <a:rPr lang="pl-PL" sz="4000" i="1" dirty="0" smtClean="0"/>
              <a:t>Language</a:t>
            </a:r>
            <a:endParaRPr lang="pl" sz="4000" dirty="0"/>
          </a:p>
        </p:txBody>
      </p:sp>
      <p:sp>
        <p:nvSpPr>
          <p:cNvPr id="24" name="Shape 24"/>
          <p:cNvSpPr txBox="1">
            <a:spLocks noGrp="1"/>
          </p:cNvSpPr>
          <p:nvPr>
            <p:ph type="subTitle" idx="1"/>
          </p:nvPr>
        </p:nvSpPr>
        <p:spPr>
          <a:xfrm>
            <a:off x="971600" y="3717032"/>
            <a:ext cx="7772400" cy="1046317"/>
          </a:xfrm>
          <a:prstGeom prst="rect">
            <a:avLst/>
          </a:prstGeom>
        </p:spPr>
        <p:txBody>
          <a:bodyPr lIns="91425" tIns="91425" rIns="91425" bIns="91425" anchor="t" anchorCtr="0">
            <a:noAutofit/>
          </a:bodyPr>
          <a:lstStyle/>
          <a:p>
            <a:r>
              <a:rPr lang="pl-PL" i="1" dirty="0"/>
              <a:t>Lekcja </a:t>
            </a:r>
            <a:r>
              <a:rPr lang="pl-PL" i="1" dirty="0" smtClean="0"/>
              <a:t>9:</a:t>
            </a:r>
          </a:p>
          <a:p>
            <a:r>
              <a:rPr lang="pl-PL" dirty="0" smtClean="0"/>
              <a:t>indeksy</a:t>
            </a:r>
            <a:r>
              <a:rPr lang="pl-PL" dirty="0"/>
              <a:t>, </a:t>
            </a:r>
            <a:r>
              <a:rPr lang="pl-PL" dirty="0" err="1"/>
              <a:t>constrainty</a:t>
            </a:r>
            <a:endParaRPr lang="pl" b="1" dirty="0"/>
          </a:p>
        </p:txBody>
      </p:sp>
      <p:sp>
        <p:nvSpPr>
          <p:cNvPr id="2" name="pole tekstowe 1"/>
          <p:cNvSpPr txBox="1"/>
          <p:nvPr/>
        </p:nvSpPr>
        <p:spPr>
          <a:xfrm>
            <a:off x="1835696" y="6381328"/>
            <a:ext cx="4248472" cy="307777"/>
          </a:xfrm>
          <a:prstGeom prst="rect">
            <a:avLst/>
          </a:prstGeom>
          <a:noFill/>
        </p:spPr>
        <p:txBody>
          <a:bodyPr wrap="square" rtlCol="0">
            <a:spAutoFit/>
          </a:bodyPr>
          <a:lstStyle/>
          <a:p>
            <a:r>
              <a:rPr lang="pl-PL" dirty="0"/>
              <a:t>SQL </a:t>
            </a:r>
            <a:r>
              <a:rPr lang="pl-PL" i="1" dirty="0" err="1"/>
              <a:t>Structured</a:t>
            </a:r>
            <a:r>
              <a:rPr lang="pl-PL" i="1" dirty="0"/>
              <a:t> Query Language </a:t>
            </a:r>
            <a:r>
              <a:rPr lang="pl-PL" dirty="0" smtClean="0"/>
              <a:t>Lekcja 9</a:t>
            </a:r>
            <a:endParaRPr lang="pl-PL" dirty="0"/>
          </a:p>
        </p:txBody>
      </p:sp>
      <p:pic>
        <p:nvPicPr>
          <p:cNvPr id="5" name="Obraz 4"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
        <p:nvSpPr>
          <p:cNvPr id="6" name="pole tekstowe 5"/>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3074" name="Picture 2" descr="http://i.msdn.microsoft.com/dynimg/IC5095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7041" y="1556792"/>
            <a:ext cx="5591175" cy="4124326"/>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główny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Primary</a:t>
            </a:r>
            <a:r>
              <a:rPr lang="pl-PL" dirty="0" smtClean="0">
                <a:solidFill>
                  <a:schemeClr val="tx2">
                    <a:lumMod val="50000"/>
                  </a:schemeClr>
                </a:solidFill>
              </a:rPr>
              <a:t> </a:t>
            </a:r>
            <a:r>
              <a:rPr lang="pl-PL" dirty="0" err="1" smtClean="0">
                <a:solidFill>
                  <a:schemeClr val="tx2">
                    <a:lumMod val="50000"/>
                  </a:schemeClr>
                </a:solidFill>
              </a:rPr>
              <a:t>key</a:t>
            </a:r>
            <a:r>
              <a:rPr lang="pl-PL" dirty="0" smtClean="0">
                <a:solidFill>
                  <a:schemeClr val="tx2">
                    <a:lumMod val="50000"/>
                  </a:schemeClr>
                </a:solidFill>
              </a:rPr>
              <a:t> (PK)</a:t>
            </a:r>
            <a:endParaRPr lang="pl-PL" dirty="0">
              <a:solidFill>
                <a:schemeClr val="tx2">
                  <a:lumMod val="50000"/>
                </a:schemeClr>
              </a:solidFill>
            </a:endParaRPr>
          </a:p>
        </p:txBody>
      </p:sp>
    </p:spTree>
    <p:extLst>
      <p:ext uri="{BB962C8B-B14F-4D97-AF65-F5344CB8AC3E}">
        <p14:creationId xmlns:p14="http://schemas.microsoft.com/office/powerpoint/2010/main" val="303660837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5" y="1340768"/>
            <a:ext cx="4716016" cy="4542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zgrupowany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Clustered</a:t>
            </a:r>
            <a:r>
              <a:rPr lang="pl-PL" dirty="0" smtClean="0">
                <a:solidFill>
                  <a:schemeClr val="tx2">
                    <a:lumMod val="50000"/>
                  </a:schemeClr>
                </a:solidFill>
              </a:rPr>
              <a:t> </a:t>
            </a:r>
            <a:r>
              <a:rPr lang="pl-PL" dirty="0" err="1" smtClean="0">
                <a:solidFill>
                  <a:schemeClr val="tx2">
                    <a:lumMod val="50000"/>
                  </a:schemeClr>
                </a:solidFill>
              </a:rPr>
              <a:t>index</a:t>
            </a:r>
            <a:endParaRPr lang="pl-PL" dirty="0">
              <a:solidFill>
                <a:schemeClr val="tx2">
                  <a:lumMod val="50000"/>
                </a:schemeClr>
              </a:solidFill>
            </a:endParaRPr>
          </a:p>
        </p:txBody>
      </p:sp>
    </p:spTree>
    <p:extLst>
      <p:ext uri="{BB962C8B-B14F-4D97-AF65-F5344CB8AC3E}">
        <p14:creationId xmlns:p14="http://schemas.microsoft.com/office/powerpoint/2010/main" val="67935943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473230"/>
            <a:ext cx="4572000" cy="4407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 niezgrupowany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err="1" smtClean="0">
                <a:solidFill>
                  <a:schemeClr val="tx2">
                    <a:lumMod val="50000"/>
                  </a:schemeClr>
                </a:solidFill>
              </a:rPr>
              <a:t>Nunclustered</a:t>
            </a:r>
            <a:r>
              <a:rPr lang="pl-PL" dirty="0" smtClean="0">
                <a:solidFill>
                  <a:schemeClr val="tx2">
                    <a:lumMod val="50000"/>
                  </a:schemeClr>
                </a:solidFill>
              </a:rPr>
              <a:t> </a:t>
            </a:r>
            <a:r>
              <a:rPr lang="pl-PL" dirty="0" err="1" smtClean="0">
                <a:solidFill>
                  <a:schemeClr val="tx2">
                    <a:lumMod val="50000"/>
                  </a:schemeClr>
                </a:solidFill>
              </a:rPr>
              <a:t>index</a:t>
            </a:r>
            <a:endParaRPr lang="pl-PL" dirty="0">
              <a:solidFill>
                <a:schemeClr val="tx2">
                  <a:lumMod val="50000"/>
                </a:schemeClr>
              </a:solidFill>
            </a:endParaRPr>
          </a:p>
        </p:txBody>
      </p:sp>
    </p:spTree>
    <p:extLst>
      <p:ext uri="{BB962C8B-B14F-4D97-AF65-F5344CB8AC3E}">
        <p14:creationId xmlns:p14="http://schemas.microsoft.com/office/powerpoint/2010/main" val="134950362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Tworzenie indeksów przy tworzeniu tabeli:</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2780928"/>
            <a:ext cx="5988435"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095233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Tworzenie indeksów w istniejącej tabeli:</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1977" y="2825750"/>
            <a:ext cx="6255742" cy="13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5878"/>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Możemy też </a:t>
            </a:r>
            <a:r>
              <a:rPr lang="pl-PL" dirty="0" smtClean="0">
                <a:solidFill>
                  <a:schemeClr val="tx2">
                    <a:lumMod val="50000"/>
                  </a:schemeClr>
                </a:solidFill>
              </a:rPr>
              <a:t>utworzyć sam indeks za pomocą CREATE INDEX</a:t>
            </a:r>
            <a:endParaRPr lang="pl-PL" dirty="0">
              <a:solidFill>
                <a:schemeClr val="tx2">
                  <a:lumMod val="50000"/>
                </a:schemeClr>
              </a:solidFill>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3569109"/>
            <a:ext cx="7812360" cy="727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18323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Indeks na kilku polach</a:t>
            </a:r>
            <a:endParaRPr lang="pl-PL" dirty="0">
              <a:solidFill>
                <a:schemeClr val="tx2">
                  <a:lumMod val="50000"/>
                </a:schemeClr>
              </a:solidFill>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9672" y="2708920"/>
            <a:ext cx="7333202"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3534317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a:solidFill>
                  <a:schemeClr val="tx1"/>
                </a:solidFill>
              </a:rPr>
              <a:t>Klauzula CONSTRAINT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685800" lvl="1"/>
            <a:r>
              <a:rPr lang="pl-PL" dirty="0" smtClean="0">
                <a:solidFill>
                  <a:schemeClr val="tx2">
                    <a:lumMod val="50000"/>
                  </a:schemeClr>
                </a:solidFill>
              </a:rPr>
              <a:t>CONSTRAINT = więź, ograniczenie</a:t>
            </a:r>
          </a:p>
          <a:p>
            <a:pPr marL="685800" lvl="1"/>
            <a:r>
              <a:rPr lang="pl-PL" dirty="0" smtClean="0">
                <a:solidFill>
                  <a:schemeClr val="tx2">
                    <a:lumMod val="50000"/>
                  </a:schemeClr>
                </a:solidFill>
              </a:rPr>
              <a:t>Ograniczenie podobne </a:t>
            </a:r>
            <a:r>
              <a:rPr lang="pl-PL" dirty="0">
                <a:solidFill>
                  <a:schemeClr val="tx2">
                    <a:lumMod val="50000"/>
                  </a:schemeClr>
                </a:solidFill>
              </a:rPr>
              <a:t>do indeksu, chociaż może również służyć do ustanowienia relacji z inną tabelą</a:t>
            </a:r>
            <a:r>
              <a:rPr lang="pl-PL" dirty="0" smtClean="0">
                <a:solidFill>
                  <a:schemeClr val="tx2">
                    <a:lumMod val="50000"/>
                  </a:schemeClr>
                </a:solidFill>
              </a:rPr>
              <a:t>.</a:t>
            </a:r>
            <a:endParaRPr lang="pl-PL" dirty="0">
              <a:solidFill>
                <a:schemeClr val="tx2">
                  <a:lumMod val="50000"/>
                </a:schemeClr>
              </a:solidFill>
            </a:endParaRPr>
          </a:p>
          <a:p>
            <a:pPr marL="685800" lvl="1"/>
            <a:r>
              <a:rPr lang="pl-PL" dirty="0">
                <a:solidFill>
                  <a:schemeClr val="tx2">
                    <a:lumMod val="50000"/>
                  </a:schemeClr>
                </a:solidFill>
              </a:rPr>
              <a:t>Za pomocą klauzuli CONSTRAINT w instrukcjach ALTER TABLE i CREATE TABLE można tworzyć i usuwać ograniczenia. </a:t>
            </a:r>
            <a:endParaRPr lang="pl-PL" dirty="0" smtClean="0">
              <a:solidFill>
                <a:schemeClr val="tx2">
                  <a:lumMod val="50000"/>
                </a:schemeClr>
              </a:solidFill>
            </a:endParaRPr>
          </a:p>
          <a:p>
            <a:pPr marL="685800" lvl="1"/>
            <a:r>
              <a:rPr lang="pl-PL" dirty="0" smtClean="0">
                <a:solidFill>
                  <a:schemeClr val="tx2">
                    <a:lumMod val="50000"/>
                  </a:schemeClr>
                </a:solidFill>
              </a:rPr>
              <a:t>Istnieją </a:t>
            </a:r>
            <a:r>
              <a:rPr lang="pl-PL" dirty="0">
                <a:solidFill>
                  <a:schemeClr val="tx2">
                    <a:lumMod val="50000"/>
                  </a:schemeClr>
                </a:solidFill>
              </a:rPr>
              <a:t>dwa typy klauzul CONSTRAINT: </a:t>
            </a:r>
            <a:endParaRPr lang="pl-PL" dirty="0" smtClean="0">
              <a:solidFill>
                <a:schemeClr val="tx2">
                  <a:lumMod val="50000"/>
                </a:schemeClr>
              </a:solidFill>
            </a:endParaRPr>
          </a:p>
          <a:p>
            <a:pPr marL="1085850" lvl="2"/>
            <a:r>
              <a:rPr lang="pl-PL" dirty="0" smtClean="0">
                <a:solidFill>
                  <a:schemeClr val="tx2">
                    <a:lumMod val="50000"/>
                  </a:schemeClr>
                </a:solidFill>
              </a:rPr>
              <a:t>ograniczenie </a:t>
            </a:r>
            <a:r>
              <a:rPr lang="pl-PL" dirty="0">
                <a:solidFill>
                  <a:schemeClr val="tx2">
                    <a:lumMod val="50000"/>
                  </a:schemeClr>
                </a:solidFill>
              </a:rPr>
              <a:t>dla jednego pola, </a:t>
            </a:r>
            <a:endParaRPr lang="pl-PL" dirty="0" smtClean="0">
              <a:solidFill>
                <a:schemeClr val="tx2">
                  <a:lumMod val="50000"/>
                </a:schemeClr>
              </a:solidFill>
            </a:endParaRPr>
          </a:p>
          <a:p>
            <a:pPr marL="1085850" lvl="2"/>
            <a:r>
              <a:rPr lang="pl-PL" dirty="0">
                <a:solidFill>
                  <a:schemeClr val="tx2">
                    <a:lumMod val="50000"/>
                  </a:schemeClr>
                </a:solidFill>
              </a:rPr>
              <a:t>ograniczenie </a:t>
            </a:r>
            <a:r>
              <a:rPr lang="pl-PL" dirty="0" smtClean="0">
                <a:solidFill>
                  <a:schemeClr val="tx2">
                    <a:lumMod val="50000"/>
                  </a:schemeClr>
                </a:solidFill>
              </a:rPr>
              <a:t>dla </a:t>
            </a:r>
            <a:r>
              <a:rPr lang="pl-PL" dirty="0">
                <a:solidFill>
                  <a:schemeClr val="tx2">
                    <a:lumMod val="50000"/>
                  </a:schemeClr>
                </a:solidFill>
              </a:rPr>
              <a:t>większej liczby pól.</a:t>
            </a:r>
          </a:p>
        </p:txBody>
      </p:sp>
    </p:spTree>
    <p:extLst>
      <p:ext uri="{BB962C8B-B14F-4D97-AF65-F5344CB8AC3E}">
        <p14:creationId xmlns:p14="http://schemas.microsoft.com/office/powerpoint/2010/main" val="9080478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anim calcmode="lin" valueType="num">
                                      <p:cBhvr additive="base">
                                        <p:cTn id="2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5" end="5"/>
                                            </p:txEl>
                                          </p:spTgt>
                                        </p:tgtEl>
                                        <p:attrNameLst>
                                          <p:attrName>style.visibility</p:attrName>
                                        </p:attrNameLst>
                                      </p:cBhvr>
                                      <p:to>
                                        <p:strVal val="visible"/>
                                      </p:to>
                                    </p:set>
                                    <p:anim calcmode="lin" valueType="num">
                                      <p:cBhvr additive="base">
                                        <p:cTn id="29"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Podstawowe CONSTRAINT</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en-US" dirty="0">
                <a:solidFill>
                  <a:schemeClr val="tx2">
                    <a:lumMod val="50000"/>
                  </a:schemeClr>
                </a:solidFill>
              </a:rPr>
              <a:t>NOT NULL, </a:t>
            </a:r>
            <a:endParaRPr lang="pl-PL" dirty="0" smtClean="0">
              <a:solidFill>
                <a:schemeClr val="tx2">
                  <a:lumMod val="50000"/>
                </a:schemeClr>
              </a:solidFill>
            </a:endParaRPr>
          </a:p>
          <a:p>
            <a:pPr marL="285750"/>
            <a:r>
              <a:rPr lang="en-US" dirty="0" smtClean="0">
                <a:solidFill>
                  <a:schemeClr val="tx2">
                    <a:lumMod val="50000"/>
                  </a:schemeClr>
                </a:solidFill>
              </a:rPr>
              <a:t>CHECK</a:t>
            </a:r>
            <a:r>
              <a:rPr lang="en-US" dirty="0">
                <a:solidFill>
                  <a:schemeClr val="tx2">
                    <a:lumMod val="50000"/>
                  </a:schemeClr>
                </a:solidFill>
              </a:rPr>
              <a:t>, </a:t>
            </a:r>
            <a:endParaRPr lang="pl-PL" dirty="0" smtClean="0">
              <a:solidFill>
                <a:schemeClr val="tx2">
                  <a:lumMod val="50000"/>
                </a:schemeClr>
              </a:solidFill>
            </a:endParaRPr>
          </a:p>
          <a:p>
            <a:pPr marL="285750"/>
            <a:r>
              <a:rPr lang="en-US" dirty="0" smtClean="0">
                <a:solidFill>
                  <a:schemeClr val="tx2">
                    <a:lumMod val="50000"/>
                  </a:schemeClr>
                </a:solidFill>
              </a:rPr>
              <a:t>UNIQUE</a:t>
            </a:r>
            <a:r>
              <a:rPr lang="en-US" dirty="0">
                <a:solidFill>
                  <a:schemeClr val="tx2">
                    <a:lumMod val="50000"/>
                  </a:schemeClr>
                </a:solidFill>
              </a:rPr>
              <a:t>, </a:t>
            </a:r>
            <a:endParaRPr lang="pl-PL" dirty="0" smtClean="0">
              <a:solidFill>
                <a:schemeClr val="tx2">
                  <a:lumMod val="50000"/>
                </a:schemeClr>
              </a:solidFill>
            </a:endParaRPr>
          </a:p>
          <a:p>
            <a:pPr marL="285750"/>
            <a:r>
              <a:rPr lang="en-US" dirty="0" smtClean="0">
                <a:solidFill>
                  <a:schemeClr val="tx2">
                    <a:lumMod val="50000"/>
                  </a:schemeClr>
                </a:solidFill>
              </a:rPr>
              <a:t>PRIMARY </a:t>
            </a:r>
            <a:r>
              <a:rPr lang="en-US" dirty="0">
                <a:solidFill>
                  <a:schemeClr val="tx2">
                    <a:lumMod val="50000"/>
                  </a:schemeClr>
                </a:solidFill>
              </a:rPr>
              <a:t>KEY, </a:t>
            </a:r>
            <a:endParaRPr lang="pl-PL" dirty="0" smtClean="0">
              <a:solidFill>
                <a:schemeClr val="tx2">
                  <a:lumMod val="50000"/>
                </a:schemeClr>
              </a:solidFill>
            </a:endParaRPr>
          </a:p>
          <a:p>
            <a:pPr marL="285750"/>
            <a:r>
              <a:rPr lang="en-US" dirty="0" smtClean="0">
                <a:solidFill>
                  <a:schemeClr val="tx2">
                    <a:lumMod val="50000"/>
                  </a:schemeClr>
                </a:solidFill>
              </a:rPr>
              <a:t>FOREIGN KEY</a:t>
            </a:r>
            <a:endParaRPr lang="pl-PL" dirty="0">
              <a:solidFill>
                <a:schemeClr val="tx2">
                  <a:lumMod val="50000"/>
                </a:schemeClr>
              </a:solidFill>
            </a:endParaRPr>
          </a:p>
        </p:txBody>
      </p:sp>
    </p:spTree>
    <p:extLst>
      <p:ext uri="{BB962C8B-B14F-4D97-AF65-F5344CB8AC3E}">
        <p14:creationId xmlns:p14="http://schemas.microsoft.com/office/powerpoint/2010/main" val="10127338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xEl>
                                              <p:pRg st="4" end="4"/>
                                            </p:txEl>
                                          </p:spTgt>
                                        </p:tgtEl>
                                        <p:attrNameLst>
                                          <p:attrName>style.visibility</p:attrName>
                                        </p:attrNameLst>
                                      </p:cBhvr>
                                      <p:to>
                                        <p:strVal val="visible"/>
                                      </p:to>
                                    </p:set>
                                    <p:anim calcmode="lin" valueType="num">
                                      <p:cBhvr additive="base">
                                        <p:cTn id="31"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CHECK</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Umożliwia sprawdzenie (walidację) wartości przed zapisem do tabeli w bazie danych, np.</a:t>
            </a:r>
            <a:endParaRPr lang="pl-PL" dirty="0">
              <a:solidFill>
                <a:schemeClr val="tx2">
                  <a:lumMod val="50000"/>
                </a:schemeClr>
              </a:solidFill>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3573016"/>
            <a:ext cx="7274926"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803" y="4985242"/>
            <a:ext cx="7216413" cy="840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7730999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pPr algn="l"/>
            <a:r>
              <a:rPr lang="pl-PL" sz="3200" dirty="0" smtClean="0"/>
              <a:t>Przypomnienie</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a:solidFill>
                  <a:schemeClr val="tx2">
                    <a:lumMod val="50000"/>
                  </a:schemeClr>
                </a:solidFill>
              </a:rPr>
              <a:t>Procedura składowana</a:t>
            </a:r>
          </a:p>
          <a:p>
            <a:pPr marL="457200" indent="-457200">
              <a:buSzPct val="100000"/>
              <a:buFont typeface="Arial" pitchFamily="34" charset="0"/>
              <a:buChar char="•"/>
            </a:pPr>
            <a:r>
              <a:rPr lang="pl-PL" sz="2400" dirty="0">
                <a:solidFill>
                  <a:schemeClr val="tx2">
                    <a:lumMod val="50000"/>
                  </a:schemeClr>
                </a:solidFill>
              </a:rPr>
              <a:t>Wyzwalacz</a:t>
            </a:r>
          </a:p>
          <a:p>
            <a:pPr marL="457200" indent="-457200">
              <a:buSzPct val="100000"/>
              <a:buFont typeface="Arial" pitchFamily="34" charset="0"/>
              <a:buChar char="•"/>
            </a:pPr>
            <a:r>
              <a:rPr lang="pl-PL" sz="2400" dirty="0">
                <a:solidFill>
                  <a:schemeClr val="tx2">
                    <a:lumMod val="50000"/>
                  </a:schemeClr>
                </a:solidFill>
              </a:rPr>
              <a:t>Warunek IF</a:t>
            </a:r>
          </a:p>
          <a:p>
            <a:pPr marL="457200" indent="-457200">
              <a:buSzPct val="100000"/>
              <a:buFont typeface="Arial" pitchFamily="34" charset="0"/>
              <a:buChar char="•"/>
            </a:pPr>
            <a:r>
              <a:rPr lang="pl-PL" sz="2400" dirty="0">
                <a:solidFill>
                  <a:schemeClr val="tx2">
                    <a:lumMod val="50000"/>
                  </a:schemeClr>
                </a:solidFill>
              </a:rPr>
              <a:t>Pętla WHILE</a:t>
            </a:r>
            <a:endParaRPr lang="pl-PL" sz="2400" dirty="0" smtClean="0">
              <a:solidFill>
                <a:schemeClr val="tx2">
                  <a:lumMod val="50000"/>
                </a:schemeClr>
              </a:solidFill>
            </a:endParaRPr>
          </a:p>
        </p:txBody>
      </p:sp>
      <p:sp>
        <p:nvSpPr>
          <p:cNvPr id="2" name="pole tekstowe 1"/>
          <p:cNvSpPr txBox="1"/>
          <p:nvPr/>
        </p:nvSpPr>
        <p:spPr>
          <a:xfrm>
            <a:off x="1835696" y="6377353"/>
            <a:ext cx="7308304" cy="307777"/>
          </a:xfrm>
          <a:prstGeom prst="rect">
            <a:avLst/>
          </a:prstGeom>
          <a:noFill/>
        </p:spPr>
        <p:txBody>
          <a:bodyPr wrap="square" rtlCol="0">
            <a:spAutoFit/>
          </a:bodyPr>
          <a:lstStyle/>
          <a:p>
            <a:r>
              <a:rPr lang="it-IT" dirty="0" smtClean="0"/>
              <a:t>Lekcja </a:t>
            </a:r>
            <a:r>
              <a:rPr lang="pl-PL" dirty="0" smtClean="0"/>
              <a:t>9 </a:t>
            </a:r>
            <a:r>
              <a:rPr lang="it-IT" dirty="0" smtClean="0"/>
              <a:t>–</a:t>
            </a:r>
            <a:r>
              <a:rPr lang="pl-PL" dirty="0"/>
              <a:t> indeksy, </a:t>
            </a:r>
            <a:r>
              <a:rPr lang="pl-PL" dirty="0" err="1"/>
              <a:t>constrainty</a:t>
            </a:r>
            <a:endParaRPr lang="pl" b="1"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Tree>
    <p:extLst>
      <p:ext uri="{BB962C8B-B14F-4D97-AF65-F5344CB8AC3E}">
        <p14:creationId xmlns:p14="http://schemas.microsoft.com/office/powerpoint/2010/main" val="175590651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4">
                                            <p:txEl>
                                              <p:pRg st="1" end="1"/>
                                            </p:txEl>
                                          </p:spTgt>
                                        </p:tgtEl>
                                        <p:attrNameLst>
                                          <p:attrName>style.visibility</p:attrName>
                                        </p:attrNameLst>
                                      </p:cBhvr>
                                      <p:to>
                                        <p:strVal val="visible"/>
                                      </p:to>
                                    </p:set>
                                    <p:anim calcmode="lin" valueType="num">
                                      <p:cBhvr additive="base">
                                        <p:cTn id="13" dur="500" fill="hold"/>
                                        <p:tgtEl>
                                          <p:spTgt spid="2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4">
                                            <p:txEl>
                                              <p:pRg st="2" end="2"/>
                                            </p:txEl>
                                          </p:spTgt>
                                        </p:tgtEl>
                                        <p:attrNameLst>
                                          <p:attrName>style.visibility</p:attrName>
                                        </p:attrNameLst>
                                      </p:cBhvr>
                                      <p:to>
                                        <p:strVal val="visible"/>
                                      </p:to>
                                    </p:set>
                                    <p:anim calcmode="lin" valueType="num">
                                      <p:cBhvr additive="base">
                                        <p:cTn id="19"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xEl>
                                              <p:pRg st="3" end="3"/>
                                            </p:txEl>
                                          </p:spTgt>
                                        </p:tgtEl>
                                        <p:attrNameLst>
                                          <p:attrName>style.visibility</p:attrName>
                                        </p:attrNameLst>
                                      </p:cBhvr>
                                      <p:to>
                                        <p:strVal val="visible"/>
                                      </p:to>
                                    </p:set>
                                    <p:anim calcmode="lin" valueType="num">
                                      <p:cBhvr additive="base">
                                        <p:cTn id="25"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UNIQUE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Umożliwia sprawdzenie (walidację) wartości przed zapisem do tabeli w bazie danych pod kątem niepowtarzalności</a:t>
            </a:r>
            <a:endParaRPr lang="pl-PL" dirty="0">
              <a:solidFill>
                <a:schemeClr val="tx2">
                  <a:lumMod val="50000"/>
                </a:schemeClr>
              </a:solidFill>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9752" y="3933056"/>
            <a:ext cx="416635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607886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Klucz obcy - </a:t>
            </a:r>
            <a:r>
              <a:rPr lang="pl-PL" dirty="0">
                <a:solidFill>
                  <a:schemeClr val="tx2">
                    <a:lumMod val="50000"/>
                  </a:schemeClr>
                </a:solidFill>
              </a:rPr>
              <a:t>d</a:t>
            </a:r>
            <a:r>
              <a:rPr lang="pl-PL" dirty="0" smtClean="0">
                <a:solidFill>
                  <a:schemeClr val="tx2">
                    <a:lumMod val="50000"/>
                  </a:schemeClr>
                </a:solidFill>
              </a:rPr>
              <a:t>odatkowa kolumna </a:t>
            </a:r>
            <a:r>
              <a:rPr lang="pl-PL" dirty="0">
                <a:solidFill>
                  <a:schemeClr val="tx2">
                    <a:lumMod val="50000"/>
                  </a:schemeClr>
                </a:solidFill>
              </a:rPr>
              <a:t>lub zbiór kolumn w danej tabeli z wartościami, stanowiącymi klucz główny w </a:t>
            </a:r>
            <a:r>
              <a:rPr lang="pl-PL" dirty="0" smtClean="0">
                <a:solidFill>
                  <a:schemeClr val="tx2">
                    <a:lumMod val="50000"/>
                  </a:schemeClr>
                </a:solidFill>
              </a:rPr>
              <a:t>innej tabeli</a:t>
            </a:r>
            <a:endParaRPr lang="pl-PL" dirty="0">
              <a:solidFill>
                <a:schemeClr val="tx2">
                  <a:lumMod val="50000"/>
                </a:schemeClr>
              </a:solidFill>
            </a:endParaRP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8156" y="3284984"/>
            <a:ext cx="2824154"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7744" y="4286451"/>
            <a:ext cx="2597274" cy="15271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250925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 - tworzenie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2543349"/>
            <a:ext cx="7884368" cy="2745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77009785"/>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FOREGIN KEY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Najważniejsze informacje</a:t>
            </a:r>
          </a:p>
          <a:p>
            <a:pPr marL="685800" lvl="1"/>
            <a:r>
              <a:rPr lang="pl-PL" dirty="0">
                <a:solidFill>
                  <a:schemeClr val="tx2">
                    <a:lumMod val="50000"/>
                  </a:schemeClr>
                </a:solidFill>
              </a:rPr>
              <a:t>Klucz obcy stanowi kolumnę, bądź zbiór kolumn, będących kluczem głównym w innej tabeli.</a:t>
            </a:r>
          </a:p>
          <a:p>
            <a:pPr marL="685800" lvl="1"/>
            <a:r>
              <a:rPr lang="pl-PL" dirty="0">
                <a:solidFill>
                  <a:schemeClr val="tx2">
                    <a:lumMod val="50000"/>
                  </a:schemeClr>
                </a:solidFill>
              </a:rPr>
              <a:t>Łączenie tabel może odbywać się poprzez zapytanie z wykorzystaniem INNER/OUTER JOIN.</a:t>
            </a:r>
          </a:p>
          <a:p>
            <a:pPr marL="685800" lvl="1"/>
            <a:r>
              <a:rPr lang="pl-PL" dirty="0">
                <a:solidFill>
                  <a:schemeClr val="tx2">
                    <a:lumMod val="50000"/>
                  </a:schemeClr>
                </a:solidFill>
              </a:rPr>
              <a:t>Klucze obce tworzy się w T-SQL, dodając odpowiednie wartości w klauzuli CONSTRAINT FOREIGN KEY.</a:t>
            </a:r>
          </a:p>
        </p:txBody>
      </p:sp>
    </p:spTree>
    <p:extLst>
      <p:ext uri="{BB962C8B-B14F-4D97-AF65-F5344CB8AC3E}">
        <p14:creationId xmlns:p14="http://schemas.microsoft.com/office/powerpoint/2010/main" val="184955945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pic>
        <p:nvPicPr>
          <p:cNvPr id="153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0078" y="2060848"/>
            <a:ext cx="7827505" cy="1666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pole tekstowe 1"/>
          <p:cNvSpPr txBox="1"/>
          <p:nvPr/>
        </p:nvSpPr>
        <p:spPr>
          <a:xfrm>
            <a:off x="1343742" y="1762943"/>
            <a:ext cx="1101584" cy="307777"/>
          </a:xfrm>
          <a:prstGeom prst="rect">
            <a:avLst/>
          </a:prstGeom>
          <a:noFill/>
        </p:spPr>
        <p:txBody>
          <a:bodyPr wrap="none" rtlCol="0">
            <a:spAutoFit/>
          </a:bodyPr>
          <a:lstStyle/>
          <a:p>
            <a:r>
              <a:rPr lang="pl-PL" dirty="0" smtClean="0"/>
              <a:t>Pracownicy</a:t>
            </a:r>
            <a:endParaRPr lang="pl-PL" dirty="0"/>
          </a:p>
        </p:txBody>
      </p:sp>
      <p:sp>
        <p:nvSpPr>
          <p:cNvPr id="4" name="pole tekstowe 3"/>
          <p:cNvSpPr txBox="1"/>
          <p:nvPr/>
        </p:nvSpPr>
        <p:spPr>
          <a:xfrm>
            <a:off x="1343742" y="3933056"/>
            <a:ext cx="713657" cy="307777"/>
          </a:xfrm>
          <a:prstGeom prst="rect">
            <a:avLst/>
          </a:prstGeom>
          <a:noFill/>
        </p:spPr>
        <p:txBody>
          <a:bodyPr wrap="none" rtlCol="0">
            <a:spAutoFit/>
          </a:bodyPr>
          <a:lstStyle/>
          <a:p>
            <a:r>
              <a:rPr lang="pl-PL" dirty="0" smtClean="0"/>
              <a:t>Klienci</a:t>
            </a:r>
            <a:endParaRPr lang="pl-PL" dirty="0"/>
          </a:p>
        </p:txBody>
      </p:sp>
      <p:pic>
        <p:nvPicPr>
          <p:cNvPr id="153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3742" y="4240833"/>
            <a:ext cx="36576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3830" y="5013176"/>
            <a:ext cx="3781425"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pole tekstowe 4"/>
          <p:cNvSpPr txBox="1"/>
          <p:nvPr/>
        </p:nvSpPr>
        <p:spPr>
          <a:xfrm>
            <a:off x="5233830" y="4645684"/>
            <a:ext cx="792205" cy="307777"/>
          </a:xfrm>
          <a:prstGeom prst="rect">
            <a:avLst/>
          </a:prstGeom>
          <a:noFill/>
        </p:spPr>
        <p:txBody>
          <a:bodyPr wrap="none" rtlCol="0">
            <a:spAutoFit/>
          </a:bodyPr>
          <a:lstStyle/>
          <a:p>
            <a:r>
              <a:rPr lang="pl-PL" dirty="0" smtClean="0"/>
              <a:t>Miejsca</a:t>
            </a:r>
            <a:endParaRPr lang="pl-PL" dirty="0"/>
          </a:p>
        </p:txBody>
      </p:sp>
    </p:spTree>
    <p:extLst>
      <p:ext uri="{BB962C8B-B14F-4D97-AF65-F5344CB8AC3E}">
        <p14:creationId xmlns:p14="http://schemas.microsoft.com/office/powerpoint/2010/main" val="477918663"/>
      </p:ext>
    </p:extLst>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Utwórz klucz główny w tabeli TBL_UCZEN na polu </a:t>
            </a:r>
            <a:r>
              <a:rPr lang="pl-PL" dirty="0" err="1" smtClean="0">
                <a:solidFill>
                  <a:schemeClr val="tx2">
                    <a:lumMod val="50000"/>
                  </a:schemeClr>
                </a:solidFill>
              </a:rPr>
              <a:t>id_ucznia</a:t>
            </a:r>
            <a:endParaRPr lang="pl-PL" dirty="0">
              <a:solidFill>
                <a:schemeClr val="tx2">
                  <a:lumMod val="50000"/>
                </a:schemeClr>
              </a:solidFill>
            </a:endParaRPr>
          </a:p>
        </p:txBody>
      </p:sp>
    </p:spTree>
    <p:extLst>
      <p:ext uri="{BB962C8B-B14F-4D97-AF65-F5344CB8AC3E}">
        <p14:creationId xmlns:p14="http://schemas.microsoft.com/office/powerpoint/2010/main" val="1331839890"/>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Utwórz indeks o nazwie </a:t>
            </a:r>
            <a:r>
              <a:rPr lang="pl-PL" dirty="0" err="1" smtClean="0">
                <a:solidFill>
                  <a:schemeClr val="tx2">
                    <a:lumMod val="50000"/>
                  </a:schemeClr>
                </a:solidFill>
              </a:rPr>
              <a:t>i_tbl_uczen</a:t>
            </a:r>
            <a:r>
              <a:rPr lang="pl-PL" dirty="0" smtClean="0">
                <a:solidFill>
                  <a:schemeClr val="tx2">
                    <a:lumMod val="50000"/>
                  </a:schemeClr>
                </a:solidFill>
              </a:rPr>
              <a:t> na tabeli TBL_UCZEN na polu </a:t>
            </a:r>
            <a:r>
              <a:rPr lang="pl-PL" dirty="0" err="1" smtClean="0">
                <a:solidFill>
                  <a:schemeClr val="tx2">
                    <a:lumMod val="50000"/>
                  </a:schemeClr>
                </a:solidFill>
              </a:rPr>
              <a:t>id_ucznia</a:t>
            </a:r>
            <a:endParaRPr lang="pl-PL" dirty="0">
              <a:solidFill>
                <a:schemeClr val="tx2">
                  <a:lumMod val="50000"/>
                </a:schemeClr>
              </a:solidFill>
            </a:endParaRPr>
          </a:p>
        </p:txBody>
      </p:sp>
    </p:spTree>
    <p:extLst>
      <p:ext uri="{BB962C8B-B14F-4D97-AF65-F5344CB8AC3E}">
        <p14:creationId xmlns:p14="http://schemas.microsoft.com/office/powerpoint/2010/main" val="652656765"/>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smtClean="0">
                <a:solidFill>
                  <a:schemeClr val="tx2">
                    <a:lumMod val="50000"/>
                  </a:schemeClr>
                </a:solidFill>
              </a:rPr>
              <a:t>Utwórz unikalność pola PESEL w tabeli TBL_UCZEN</a:t>
            </a:r>
          </a:p>
        </p:txBody>
      </p:sp>
    </p:spTree>
    <p:extLst>
      <p:ext uri="{BB962C8B-B14F-4D97-AF65-F5344CB8AC3E}">
        <p14:creationId xmlns:p14="http://schemas.microsoft.com/office/powerpoint/2010/main" val="1862755472"/>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Dodaj sprawdzanie (walidację) pola IMIE w tabeli TBL_UCZEN. Pole IMIE nie może być krótsze niż 3 znaki</a:t>
            </a:r>
          </a:p>
        </p:txBody>
      </p:sp>
    </p:spTree>
    <p:extLst>
      <p:ext uri="{BB962C8B-B14F-4D97-AF65-F5344CB8AC3E}">
        <p14:creationId xmlns:p14="http://schemas.microsoft.com/office/powerpoint/2010/main" val="203588113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Ćwiczenia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11"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285750"/>
            <a:r>
              <a:rPr lang="pl-PL" dirty="0">
                <a:solidFill>
                  <a:schemeClr val="tx2">
                    <a:lumMod val="50000"/>
                  </a:schemeClr>
                </a:solidFill>
              </a:rPr>
              <a:t>Utwórz unikalny indeks na polu ID_UCZNIA w tabeli TBL_UCZEN</a:t>
            </a:r>
          </a:p>
        </p:txBody>
      </p:sp>
    </p:spTree>
    <p:extLst>
      <p:ext uri="{BB962C8B-B14F-4D97-AF65-F5344CB8AC3E}">
        <p14:creationId xmlns:p14="http://schemas.microsoft.com/office/powerpoint/2010/main" val="144861026"/>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a:t>
            </a:r>
            <a:endParaRPr lang="pl" sz="3200" dirty="0"/>
          </a:p>
        </p:txBody>
      </p:sp>
      <p:sp>
        <p:nvSpPr>
          <p:cNvPr id="24"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lgn="ctr" fontAlgn="base">
              <a:buNone/>
            </a:pPr>
            <a:r>
              <a:rPr lang="pl-PL" sz="3600" dirty="0">
                <a:solidFill>
                  <a:schemeClr val="tx2">
                    <a:lumMod val="50000"/>
                  </a:schemeClr>
                </a:solidFill>
              </a:rPr>
              <a:t>Indeks jest specjalną strukturą danych wprowadzoną w celu zwiększenia prędkości wykonywania operacji na tabeli. Indeks w bazie danych jest odpowiednikiem spisu treści w książce</a:t>
            </a:r>
            <a:r>
              <a:rPr lang="pl-PL" sz="3600" dirty="0" smtClean="0">
                <a:solidFill>
                  <a:schemeClr val="tx2">
                    <a:lumMod val="50000"/>
                  </a:schemeClr>
                </a:solidFill>
              </a:rPr>
              <a:t>.</a:t>
            </a:r>
            <a:endParaRPr lang="en-US" sz="3600" dirty="0">
              <a:solidFill>
                <a:schemeClr val="tx2">
                  <a:lumMod val="50000"/>
                </a:schemeClr>
              </a:solidFill>
            </a:endParaRPr>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Tree>
    <p:extLst>
      <p:ext uri="{BB962C8B-B14F-4D97-AF65-F5344CB8AC3E}">
        <p14:creationId xmlns:p14="http://schemas.microsoft.com/office/powerpoint/2010/main" val="282373868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dirty="0" smtClean="0"/>
              <a:t>Podsumowanie</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0" indent="0">
              <a:buNone/>
            </a:pPr>
            <a:endParaRPr lang="pl-PL" sz="1400" b="1" dirty="0" smtClean="0"/>
          </a:p>
        </p:txBody>
      </p:sp>
      <p:graphicFrame>
        <p:nvGraphicFramePr>
          <p:cNvPr id="2" name="Tabela 1"/>
          <p:cNvGraphicFramePr>
            <a:graphicFrameLocks noGrp="1"/>
          </p:cNvGraphicFramePr>
          <p:nvPr>
            <p:extLst>
              <p:ext uri="{D42A27DB-BD31-4B8C-83A1-F6EECF244321}">
                <p14:modId xmlns:p14="http://schemas.microsoft.com/office/powerpoint/2010/main" val="2436554329"/>
              </p:ext>
            </p:extLst>
          </p:nvPr>
        </p:nvGraphicFramePr>
        <p:xfrm>
          <a:off x="1691680" y="2852936"/>
          <a:ext cx="7000665" cy="576064"/>
        </p:xfrm>
        <a:graphic>
          <a:graphicData uri="http://schemas.openxmlformats.org/drawingml/2006/table">
            <a:tbl>
              <a:tblPr firstRow="1" bandRow="1"/>
              <a:tblGrid>
                <a:gridCol w="1837520"/>
                <a:gridCol w="5163145"/>
              </a:tblGrid>
              <a:tr h="216024">
                <a:tc>
                  <a:txBody>
                    <a:bodyPr/>
                    <a:lstStyle/>
                    <a:p>
                      <a:r>
                        <a:rPr lang="pl-PL" sz="1200" dirty="0" smtClean="0"/>
                        <a:t>Indeks</a:t>
                      </a:r>
                      <a:endParaRPr lang="pl-PL" sz="1200" dirty="0"/>
                    </a:p>
                  </a:txBody>
                  <a:tcPr/>
                </a:tc>
                <a:tc>
                  <a:txBody>
                    <a:bodyPr/>
                    <a:lstStyle/>
                    <a:p>
                      <a:r>
                        <a:rPr lang="pl-PL" sz="1200" dirty="0" err="1" smtClean="0"/>
                        <a:t>Struktua</a:t>
                      </a:r>
                      <a:r>
                        <a:rPr lang="pl-PL" sz="1200" baseline="0" dirty="0" smtClean="0"/>
                        <a:t> w bazie danych optymalizująca wydajność</a:t>
                      </a:r>
                      <a:endParaRPr lang="pl-PL" sz="1200" dirty="0"/>
                    </a:p>
                  </a:txBody>
                  <a:tcPr/>
                </a:tc>
              </a:tr>
              <a:tr h="301744">
                <a:tc>
                  <a:txBody>
                    <a:bodyPr/>
                    <a:lstStyle/>
                    <a:p>
                      <a:r>
                        <a:rPr lang="pl-PL" sz="1200" dirty="0" err="1" smtClean="0"/>
                        <a:t>Constraint</a:t>
                      </a:r>
                      <a:endParaRPr lang="pl-PL" sz="1200" dirty="0"/>
                    </a:p>
                  </a:txBody>
                  <a:tcPr/>
                </a:tc>
                <a:tc>
                  <a:txBody>
                    <a:bodyPr/>
                    <a:lstStyle/>
                    <a:p>
                      <a:r>
                        <a:rPr lang="pl-PL" sz="1200" dirty="0" smtClean="0"/>
                        <a:t>Ograniczenie, służące zachowaniu spójności</a:t>
                      </a:r>
                      <a:r>
                        <a:rPr lang="pl-PL" sz="1200" baseline="0" dirty="0" smtClean="0"/>
                        <a:t> danych</a:t>
                      </a:r>
                      <a:endParaRPr lang="pl-PL" sz="1200" dirty="0"/>
                    </a:p>
                  </a:txBody>
                  <a:tcPr/>
                </a:tc>
              </a:tr>
            </a:tbl>
          </a:graphicData>
        </a:graphic>
      </p:graphicFrame>
      <p:pic>
        <p:nvPicPr>
          <p:cNvPr id="8" name="Obraz 7" descr="PO KL_z podpisem_kolor.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6637" y="4715941"/>
            <a:ext cx="5753100" cy="1085850"/>
          </a:xfrm>
          <a:prstGeom prst="rect">
            <a:avLst/>
          </a:prstGeom>
          <a:noFill/>
          <a:ln>
            <a:noFill/>
          </a:ln>
        </p:spPr>
      </p:pic>
    </p:spTree>
    <p:extLst>
      <p:ext uri="{BB962C8B-B14F-4D97-AF65-F5344CB8AC3E}">
        <p14:creationId xmlns:p14="http://schemas.microsoft.com/office/powerpoint/2010/main" val="3553388639"/>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Tworzenie indeksów</a:t>
            </a:r>
          </a:p>
          <a:p>
            <a:pPr marL="0" indent="0">
              <a:buSzPct val="100000"/>
              <a:buNone/>
            </a:pPr>
            <a:r>
              <a:rPr lang="en-US" sz="2400" dirty="0">
                <a:solidFill>
                  <a:schemeClr val="tx2">
                    <a:lumMod val="50000"/>
                  </a:schemeClr>
                </a:solidFill>
              </a:rPr>
              <a:t>CREATE INDEX </a:t>
            </a:r>
            <a:r>
              <a:rPr lang="pl-PL" sz="2400" dirty="0" err="1" smtClean="0">
                <a:solidFill>
                  <a:schemeClr val="tx2">
                    <a:lumMod val="50000"/>
                  </a:schemeClr>
                </a:solidFill>
              </a:rPr>
              <a:t>nazwa_indeksu</a:t>
            </a:r>
            <a:r>
              <a:rPr lang="en-US" sz="2400" dirty="0" smtClean="0">
                <a:solidFill>
                  <a:schemeClr val="tx2">
                    <a:lumMod val="50000"/>
                  </a:schemeClr>
                </a:solidFill>
              </a:rPr>
              <a:t> </a:t>
            </a:r>
            <a:r>
              <a:rPr lang="en-US" sz="2400" dirty="0">
                <a:solidFill>
                  <a:schemeClr val="tx2">
                    <a:lumMod val="50000"/>
                  </a:schemeClr>
                </a:solidFill>
              </a:rPr>
              <a:t>ON </a:t>
            </a:r>
            <a:r>
              <a:rPr lang="pl-PL" sz="2400" dirty="0" smtClean="0">
                <a:solidFill>
                  <a:schemeClr val="tx2">
                    <a:lumMod val="50000"/>
                  </a:schemeClr>
                </a:solidFill>
              </a:rPr>
              <a:t>tabela</a:t>
            </a:r>
            <a:r>
              <a:rPr lang="en-US" sz="2400" dirty="0" smtClean="0">
                <a:solidFill>
                  <a:schemeClr val="tx2">
                    <a:lumMod val="50000"/>
                  </a:schemeClr>
                </a:solidFill>
              </a:rPr>
              <a:t> (</a:t>
            </a:r>
            <a:r>
              <a:rPr lang="pl-PL" sz="2400" dirty="0" err="1">
                <a:solidFill>
                  <a:schemeClr val="tx2">
                    <a:lumMod val="50000"/>
                  </a:schemeClr>
                </a:solidFill>
              </a:rPr>
              <a:t>nazwa_indeksu</a:t>
            </a:r>
            <a:r>
              <a:rPr lang="en-US" sz="2400" dirty="0">
                <a:solidFill>
                  <a:schemeClr val="tx2">
                    <a:lumMod val="50000"/>
                  </a:schemeClr>
                </a:solidFill>
              </a:rPr>
              <a:t> </a:t>
            </a:r>
            <a:r>
              <a:rPr lang="en-US" sz="2400" dirty="0" smtClean="0">
                <a:solidFill>
                  <a:schemeClr val="tx2">
                    <a:lumMod val="50000"/>
                  </a:schemeClr>
                </a:solidFill>
              </a:rPr>
              <a:t>);</a:t>
            </a:r>
            <a:endParaRPr lang="en-US" sz="2400" dirty="0">
              <a:solidFill>
                <a:schemeClr val="tx2">
                  <a:lumMod val="50000"/>
                </a:schemeClr>
              </a:solidFill>
            </a:endParaRPr>
          </a:p>
          <a:p>
            <a:pPr marL="457200" indent="-457200">
              <a:buSzPct val="100000"/>
              <a:buFont typeface="Arial" pitchFamily="34" charset="0"/>
              <a:buChar char="•"/>
            </a:pPr>
            <a:r>
              <a:rPr lang="en-US" sz="2400" dirty="0" err="1">
                <a:solidFill>
                  <a:schemeClr val="tx2">
                    <a:lumMod val="50000"/>
                  </a:schemeClr>
                </a:solidFill>
              </a:rPr>
              <a:t>lub</a:t>
            </a:r>
            <a:endParaRPr lang="en-US" sz="2400" dirty="0">
              <a:solidFill>
                <a:schemeClr val="tx2">
                  <a:lumMod val="50000"/>
                </a:schemeClr>
              </a:solidFill>
            </a:endParaRPr>
          </a:p>
          <a:p>
            <a:pPr marL="0" indent="0">
              <a:buSzPct val="100000"/>
              <a:buNone/>
            </a:pPr>
            <a:r>
              <a:rPr lang="en-US" sz="2400" dirty="0">
                <a:solidFill>
                  <a:schemeClr val="tx2">
                    <a:lumMod val="50000"/>
                  </a:schemeClr>
                </a:solidFill>
              </a:rPr>
              <a:t>ALTER TABLE </a:t>
            </a:r>
            <a:r>
              <a:rPr lang="pl-PL" sz="2400" dirty="0" err="1" smtClean="0">
                <a:solidFill>
                  <a:schemeClr val="tx2">
                    <a:lumMod val="50000"/>
                  </a:schemeClr>
                </a:solidFill>
              </a:rPr>
              <a:t>nazwa_tabeli</a:t>
            </a:r>
            <a:r>
              <a:rPr lang="en-US" sz="2400" dirty="0" smtClean="0">
                <a:solidFill>
                  <a:schemeClr val="tx2">
                    <a:lumMod val="50000"/>
                  </a:schemeClr>
                </a:solidFill>
              </a:rPr>
              <a:t> </a:t>
            </a:r>
            <a:r>
              <a:rPr lang="en-US" sz="2400" dirty="0">
                <a:solidFill>
                  <a:schemeClr val="tx2">
                    <a:lumMod val="50000"/>
                  </a:schemeClr>
                </a:solidFill>
              </a:rPr>
              <a:t>ADD INDEX </a:t>
            </a:r>
            <a:r>
              <a:rPr lang="en-US" sz="2400" dirty="0" smtClean="0">
                <a:solidFill>
                  <a:schemeClr val="tx2">
                    <a:lumMod val="50000"/>
                  </a:schemeClr>
                </a:solidFill>
              </a:rPr>
              <a:t>(</a:t>
            </a:r>
            <a:r>
              <a:rPr lang="pl-PL" sz="2400" dirty="0" err="1">
                <a:solidFill>
                  <a:schemeClr val="tx2">
                    <a:lumMod val="50000"/>
                  </a:schemeClr>
                </a:solidFill>
              </a:rPr>
              <a:t>nazwa_indeksu</a:t>
            </a:r>
            <a:r>
              <a:rPr lang="en-US" sz="2400" dirty="0" smtClean="0">
                <a:solidFill>
                  <a:schemeClr val="tx2">
                    <a:lumMod val="50000"/>
                  </a:schemeClr>
                </a:solidFill>
              </a:rPr>
              <a:t>);</a:t>
            </a:r>
            <a:endParaRPr lang="pl-PL" sz="2400" dirty="0" smtClean="0">
              <a:solidFill>
                <a:schemeClr val="tx2">
                  <a:lumMod val="50000"/>
                </a:schemeClr>
              </a:solidFill>
            </a:endParaRPr>
          </a:p>
        </p:txBody>
      </p:sp>
    </p:spTree>
    <p:extLst>
      <p:ext uri="{BB962C8B-B14F-4D97-AF65-F5344CB8AC3E}">
        <p14:creationId xmlns:p14="http://schemas.microsoft.com/office/powerpoint/2010/main" val="23883490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do czego służą?</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800" dirty="0" smtClean="0">
                <a:solidFill>
                  <a:schemeClr val="tx2">
                    <a:lumMod val="50000"/>
                  </a:schemeClr>
                </a:solidFill>
              </a:rPr>
              <a:t>Zwiększają wydajność </a:t>
            </a:r>
          </a:p>
          <a:p>
            <a:pPr marL="457200" indent="-457200">
              <a:buSzPct val="100000"/>
              <a:buFont typeface="Arial" pitchFamily="34" charset="0"/>
              <a:buChar char="•"/>
            </a:pPr>
            <a:r>
              <a:rPr lang="pl-PL" sz="2800" dirty="0" smtClean="0">
                <a:solidFill>
                  <a:schemeClr val="tx2">
                    <a:lumMod val="50000"/>
                  </a:schemeClr>
                </a:solidFill>
              </a:rPr>
              <a:t>Zapisują gdzie znajduje się dana wartość</a:t>
            </a:r>
          </a:p>
          <a:p>
            <a:pPr marL="457200" indent="-457200">
              <a:buSzPct val="100000"/>
              <a:buFont typeface="Arial" pitchFamily="34" charset="0"/>
              <a:buChar char="•"/>
            </a:pPr>
            <a:r>
              <a:rPr lang="pl-PL" sz="2800" dirty="0" smtClean="0">
                <a:solidFill>
                  <a:schemeClr val="tx2">
                    <a:lumMod val="50000"/>
                  </a:schemeClr>
                </a:solidFill>
              </a:rPr>
              <a:t>Umożliwiają wyszukiwanie w tabelach bez potrzeby sprawdzania zawartości od początku do końca</a:t>
            </a:r>
          </a:p>
        </p:txBody>
      </p:sp>
    </p:spTree>
    <p:extLst>
      <p:ext uri="{BB962C8B-B14F-4D97-AF65-F5344CB8AC3E}">
        <p14:creationId xmlns:p14="http://schemas.microsoft.com/office/powerpoint/2010/main" val="768968947"/>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przykład użycia</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endParaRPr lang="pl-PL" sz="2400" dirty="0" smtClean="0">
              <a:solidFill>
                <a:schemeClr val="tx2">
                  <a:lumMod val="50000"/>
                </a:schemeClr>
              </a:solidFill>
            </a:endParaRPr>
          </a:p>
        </p:txBody>
      </p:sp>
      <p:pic>
        <p:nvPicPr>
          <p:cNvPr id="1026" name="Picture 2" descr="http://i.msdn.microsoft.com/dynimg/IC5095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1700808"/>
            <a:ext cx="7143750" cy="4200526"/>
          </a:xfrm>
          <a:prstGeom prst="rect">
            <a:avLst/>
          </a:prstGeom>
          <a:noFill/>
          <a:extLst>
            <a:ext uri="{909E8E84-426E-40DD-AFC4-6F175D3DCCD1}">
              <a14:hiddenFill xmlns:a14="http://schemas.microsoft.com/office/drawing/2010/main">
                <a:solidFill>
                  <a:srgbClr val="FFFFFF"/>
                </a:solidFill>
              </a14:hiddenFill>
            </a:ext>
          </a:extLst>
        </p:spPr>
      </p:pic>
      <p:sp>
        <p:nvSpPr>
          <p:cNvPr id="2" name="pole tekstowe 1"/>
          <p:cNvSpPr txBox="1"/>
          <p:nvPr/>
        </p:nvSpPr>
        <p:spPr>
          <a:xfrm>
            <a:off x="7092280" y="6377353"/>
            <a:ext cx="1904689" cy="523220"/>
          </a:xfrm>
          <a:prstGeom prst="rect">
            <a:avLst/>
          </a:prstGeom>
          <a:noFill/>
        </p:spPr>
        <p:txBody>
          <a:bodyPr wrap="none" rtlCol="0">
            <a:spAutoFit/>
          </a:bodyPr>
          <a:lstStyle/>
          <a:p>
            <a:r>
              <a:rPr lang="pl-PL" dirty="0"/>
              <a:t>Źródło: microsoft.com</a:t>
            </a:r>
          </a:p>
          <a:p>
            <a:endParaRPr lang="pl-PL" dirty="0"/>
          </a:p>
        </p:txBody>
      </p:sp>
    </p:spTree>
    <p:extLst>
      <p:ext uri="{BB962C8B-B14F-4D97-AF65-F5344CB8AC3E}">
        <p14:creationId xmlns:p14="http://schemas.microsoft.com/office/powerpoint/2010/main" val="2575135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kiedy stosować</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Indeks optymalizuje zapytania = stosować wszędzie?</a:t>
            </a:r>
            <a:endParaRPr lang="pl-PL" dirty="0">
              <a:solidFill>
                <a:schemeClr val="tx2">
                  <a:lumMod val="50000"/>
                </a:schemeClr>
              </a:solidFill>
            </a:endParaRPr>
          </a:p>
          <a:p>
            <a:pPr marL="457200" indent="-457200">
              <a:buSzPct val="100000"/>
              <a:buFont typeface="Arial" pitchFamily="34" charset="0"/>
              <a:buChar char="•"/>
            </a:pPr>
            <a:r>
              <a:rPr lang="pl-PL" sz="2400" dirty="0" smtClean="0">
                <a:solidFill>
                  <a:schemeClr val="tx2">
                    <a:lumMod val="50000"/>
                  </a:schemeClr>
                </a:solidFill>
              </a:rPr>
              <a:t>Nie:</a:t>
            </a:r>
          </a:p>
          <a:p>
            <a:pPr marL="857250" lvl="1" indent="-457200">
              <a:buFont typeface="Arial" pitchFamily="34" charset="0"/>
              <a:buChar char="•"/>
            </a:pPr>
            <a:r>
              <a:rPr lang="pl-PL" sz="1800" dirty="0" smtClean="0">
                <a:solidFill>
                  <a:schemeClr val="tx2">
                    <a:lumMod val="50000"/>
                  </a:schemeClr>
                </a:solidFill>
              </a:rPr>
              <a:t>Indeks zajmuje miejsce w bazie danych</a:t>
            </a:r>
          </a:p>
          <a:p>
            <a:pPr marL="857250" lvl="1" indent="-457200">
              <a:buFont typeface="Arial" pitchFamily="34" charset="0"/>
              <a:buChar char="•"/>
            </a:pPr>
            <a:r>
              <a:rPr lang="pl-PL" sz="1800" dirty="0" smtClean="0">
                <a:solidFill>
                  <a:schemeClr val="tx2">
                    <a:lumMod val="50000"/>
                  </a:schemeClr>
                </a:solidFill>
              </a:rPr>
              <a:t>Indeks optymalizuje odczyt, pogarsza czas zapisu</a:t>
            </a:r>
          </a:p>
          <a:p>
            <a:pPr marL="857250" lvl="1" indent="-457200">
              <a:buFont typeface="Arial" pitchFamily="34" charset="0"/>
              <a:buChar char="•"/>
            </a:pPr>
            <a:endParaRPr lang="pl-PL" sz="1800" dirty="0" smtClean="0">
              <a:solidFill>
                <a:schemeClr val="tx2">
                  <a:lumMod val="50000"/>
                </a:schemeClr>
              </a:solidFill>
            </a:endParaRPr>
          </a:p>
          <a:p>
            <a:pPr marL="457200" lvl="0" indent="-457200">
              <a:buClr>
                <a:srgbClr val="000000"/>
              </a:buClr>
              <a:buSzPct val="100000"/>
              <a:buFont typeface="Arial" pitchFamily="34" charset="0"/>
              <a:buChar char="•"/>
            </a:pPr>
            <a:r>
              <a:rPr lang="pl-PL" sz="2400" dirty="0" smtClean="0">
                <a:solidFill>
                  <a:srgbClr val="CCCCCC">
                    <a:lumMod val="50000"/>
                  </a:srgbClr>
                </a:solidFill>
              </a:rPr>
              <a:t>Stosujmy indeksy na polach, które najczęściej wykorzystujemy w warunku WHERE</a:t>
            </a:r>
          </a:p>
          <a:p>
            <a:pPr marL="457200" lvl="0" indent="-457200">
              <a:buClr>
                <a:srgbClr val="000000"/>
              </a:buClr>
              <a:buSzPct val="100000"/>
              <a:buFont typeface="Arial" pitchFamily="34" charset="0"/>
              <a:buChar char="•"/>
            </a:pPr>
            <a:r>
              <a:rPr lang="pl-PL" sz="2400" dirty="0" smtClean="0">
                <a:solidFill>
                  <a:srgbClr val="CCCCCC">
                    <a:lumMod val="50000"/>
                  </a:srgbClr>
                </a:solidFill>
              </a:rPr>
              <a:t>EXPLAIN – ułatwia podejmowanie decyzji gdzie stosować indeks</a:t>
            </a:r>
            <a:endParaRPr lang="pl-PL" sz="2400" dirty="0">
              <a:solidFill>
                <a:srgbClr val="CCCCCC">
                  <a:lumMod val="50000"/>
                </a:srgbClr>
              </a:solidFill>
            </a:endParaRPr>
          </a:p>
          <a:p>
            <a:pPr marL="400050" lvl="1" indent="0">
              <a:buNone/>
            </a:pPr>
            <a:endParaRPr lang="pl-PL" sz="1800" dirty="0">
              <a:solidFill>
                <a:schemeClr val="tx2">
                  <a:lumMod val="50000"/>
                </a:schemeClr>
              </a:solidFill>
            </a:endParaRPr>
          </a:p>
        </p:txBody>
      </p:sp>
    </p:spTree>
    <p:extLst>
      <p:ext uri="{BB962C8B-B14F-4D97-AF65-F5344CB8AC3E}">
        <p14:creationId xmlns:p14="http://schemas.microsoft.com/office/powerpoint/2010/main" val="3520711124"/>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 calcmode="lin" valueType="num">
                                      <p:cBhvr additive="base">
                                        <p:cTn id="1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anim calcmode="lin" valueType="num">
                                      <p:cBhvr additive="base">
                                        <p:cTn id="2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 calcmode="lin" valueType="num">
                                      <p:cBhvr additive="base">
                                        <p:cTn id="2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7">
                                            <p:txEl>
                                              <p:pRg st="6" end="6"/>
                                            </p:txEl>
                                          </p:spTgt>
                                        </p:tgtEl>
                                        <p:attrNameLst>
                                          <p:attrName>style.visibility</p:attrName>
                                        </p:attrNameLst>
                                      </p:cBhvr>
                                      <p:to>
                                        <p:strVal val="visible"/>
                                      </p:to>
                                    </p:set>
                                    <p:anim calcmode="lin" valueType="num">
                                      <p:cBhvr additive="base">
                                        <p:cTn id="33"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1026" name="Picture 2" descr="http://i.msdn.microsoft.com/dynimg/IC5095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67944" y="2197396"/>
            <a:ext cx="5015588" cy="3699745"/>
          </a:xfrm>
          <a:prstGeom prst="rect">
            <a:avLst/>
          </a:prstGeom>
          <a:noFill/>
          <a:extLst>
            <a:ext uri="{909E8E84-426E-40DD-AFC4-6F175D3DCCD1}">
              <a14:hiddenFill xmlns:a14="http://schemas.microsoft.com/office/drawing/2010/main">
                <a:solidFill>
                  <a:srgbClr val="FFFFFF"/>
                </a:solidFill>
              </a14:hiddenFill>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podział</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238944" y="1845802"/>
            <a:ext cx="790505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Ze wzgl. na liczbę </a:t>
            </a:r>
            <a:r>
              <a:rPr lang="pl-PL" sz="2400" dirty="0">
                <a:solidFill>
                  <a:schemeClr val="tx2">
                    <a:lumMod val="50000"/>
                  </a:schemeClr>
                </a:solidFill>
              </a:rPr>
              <a:t>wskazań indeksu </a:t>
            </a:r>
            <a:r>
              <a:rPr lang="pl-PL" sz="2400" dirty="0" smtClean="0">
                <a:solidFill>
                  <a:schemeClr val="tx2">
                    <a:lumMod val="50000"/>
                  </a:schemeClr>
                </a:solidFill>
              </a:rPr>
              <a:t>:</a:t>
            </a:r>
            <a:endParaRPr lang="pl-PL" sz="2400" dirty="0">
              <a:solidFill>
                <a:schemeClr val="tx2">
                  <a:lumMod val="50000"/>
                </a:schemeClr>
              </a:solidFill>
            </a:endParaRPr>
          </a:p>
          <a:p>
            <a:pPr marL="857250" lvl="1" indent="-457200">
              <a:buFont typeface="Arial" pitchFamily="34" charset="0"/>
              <a:buChar char="•"/>
            </a:pPr>
            <a:r>
              <a:rPr lang="pl-PL" sz="1800" dirty="0">
                <a:solidFill>
                  <a:schemeClr val="tx2">
                    <a:lumMod val="50000"/>
                  </a:schemeClr>
                </a:solidFill>
              </a:rPr>
              <a:t>Indeks gęsty </a:t>
            </a:r>
            <a:endParaRPr lang="pl-PL" sz="18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Indeks rzadki, przykład:</a:t>
            </a:r>
            <a:endParaRPr lang="pl-PL" sz="1800" dirty="0">
              <a:solidFill>
                <a:schemeClr val="tx2">
                  <a:lumMod val="50000"/>
                </a:schemeClr>
              </a:solidFill>
            </a:endParaRPr>
          </a:p>
        </p:txBody>
      </p:sp>
    </p:spTree>
    <p:extLst>
      <p:ext uri="{BB962C8B-B14F-4D97-AF65-F5344CB8AC3E}">
        <p14:creationId xmlns:p14="http://schemas.microsoft.com/office/powerpoint/2010/main" val="79755003"/>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1493586"/>
            <a:ext cx="4614747" cy="42743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Shape 23"/>
          <p:cNvSpPr txBox="1">
            <a:spLocks noGrp="1"/>
          </p:cNvSpPr>
          <p:nvPr>
            <p:ph type="title"/>
          </p:nvPr>
        </p:nvSpPr>
        <p:spPr>
          <a:xfrm>
            <a:off x="950912" y="629816"/>
            <a:ext cx="8229600" cy="1143000"/>
          </a:xfrm>
          <a:prstGeom prst="rect">
            <a:avLst/>
          </a:prstGeom>
        </p:spPr>
        <p:txBody>
          <a:bodyPr lIns="91425" tIns="91425" rIns="91425" bIns="91425" anchor="b" anchorCtr="0">
            <a:noAutofit/>
          </a:bodyPr>
          <a:lstStyle/>
          <a:p>
            <a:r>
              <a:rPr lang="pl-PL" sz="3200" b="0" kern="1200" dirty="0" smtClean="0">
                <a:solidFill>
                  <a:schemeClr val="tx1"/>
                </a:solidFill>
              </a:rPr>
              <a:t>Indeksy – podział</a:t>
            </a:r>
            <a:endParaRPr lang="pl" sz="3200" dirty="0"/>
          </a:p>
        </p:txBody>
      </p:sp>
      <p:sp>
        <p:nvSpPr>
          <p:cNvPr id="3" name="pole tekstowe 2"/>
          <p:cNvSpPr txBox="1"/>
          <p:nvPr/>
        </p:nvSpPr>
        <p:spPr>
          <a:xfrm>
            <a:off x="6516216" y="332656"/>
            <a:ext cx="2392000" cy="584775"/>
          </a:xfrm>
          <a:prstGeom prst="rect">
            <a:avLst/>
          </a:prstGeom>
          <a:noFill/>
        </p:spPr>
        <p:txBody>
          <a:bodyPr wrap="none" rtlCol="0">
            <a:spAutoFit/>
          </a:bodyPr>
          <a:lstStyle/>
          <a:p>
            <a:pPr algn="ctr"/>
            <a:r>
              <a:rPr lang="pl-PL" sz="1800" b="1" dirty="0"/>
              <a:t>SQL </a:t>
            </a:r>
            <a:endParaRPr lang="pl-PL" sz="1800" b="1" dirty="0" smtClean="0"/>
          </a:p>
          <a:p>
            <a:pPr algn="ctr"/>
            <a:r>
              <a:rPr lang="pl-PL" i="1" dirty="0" err="1" smtClean="0"/>
              <a:t>Structured</a:t>
            </a:r>
            <a:r>
              <a:rPr lang="pl-PL" i="1" dirty="0" smtClean="0"/>
              <a:t> </a:t>
            </a:r>
            <a:r>
              <a:rPr lang="pl-PL" i="1" dirty="0"/>
              <a:t>Query Language</a:t>
            </a:r>
            <a:endParaRPr lang="pl-PL" dirty="0"/>
          </a:p>
        </p:txBody>
      </p:sp>
      <p:sp>
        <p:nvSpPr>
          <p:cNvPr id="6" name="pole tekstowe 5"/>
          <p:cNvSpPr txBox="1"/>
          <p:nvPr/>
        </p:nvSpPr>
        <p:spPr>
          <a:xfrm>
            <a:off x="1835696" y="6377353"/>
            <a:ext cx="7308304" cy="307777"/>
          </a:xfrm>
          <a:prstGeom prst="rect">
            <a:avLst/>
          </a:prstGeom>
          <a:noFill/>
        </p:spPr>
        <p:txBody>
          <a:bodyPr wrap="square" rtlCol="0">
            <a:spAutoFit/>
          </a:bodyPr>
          <a:lstStyle/>
          <a:p>
            <a:r>
              <a:rPr lang="it-IT" dirty="0"/>
              <a:t>Lekcja </a:t>
            </a:r>
            <a:r>
              <a:rPr lang="pl-PL" dirty="0"/>
              <a:t>9 </a:t>
            </a:r>
            <a:r>
              <a:rPr lang="it-IT" dirty="0"/>
              <a:t>–</a:t>
            </a:r>
            <a:r>
              <a:rPr lang="pl-PL" dirty="0"/>
              <a:t> indeksy, </a:t>
            </a:r>
            <a:r>
              <a:rPr lang="pl-PL" dirty="0" err="1"/>
              <a:t>constrainty</a:t>
            </a:r>
            <a:endParaRPr lang="pl" b="1" dirty="0"/>
          </a:p>
        </p:txBody>
      </p:sp>
      <p:sp>
        <p:nvSpPr>
          <p:cNvPr id="7" name="Shape 24"/>
          <p:cNvSpPr txBox="1">
            <a:spLocks noGrp="1"/>
          </p:cNvSpPr>
          <p:nvPr>
            <p:ph type="body" idx="1"/>
          </p:nvPr>
        </p:nvSpPr>
        <p:spPr>
          <a:xfrm>
            <a:off x="1115616" y="1845802"/>
            <a:ext cx="3693096" cy="4031470"/>
          </a:xfrm>
          <a:prstGeom prst="rect">
            <a:avLst/>
          </a:prstGeom>
        </p:spPr>
        <p:txBody>
          <a:bodyPr lIns="91425" tIns="91425" rIns="91425" bIns="91425" anchor="t" anchorCtr="0">
            <a:noAutofit/>
          </a:bodyPr>
          <a:lstStyle/>
          <a:p>
            <a:pPr marL="457200" indent="-457200">
              <a:buSzPct val="100000"/>
              <a:buFont typeface="Arial" pitchFamily="34" charset="0"/>
              <a:buChar char="•"/>
            </a:pPr>
            <a:r>
              <a:rPr lang="pl-PL" sz="2400" dirty="0" smtClean="0">
                <a:solidFill>
                  <a:schemeClr val="tx2">
                    <a:lumMod val="50000"/>
                  </a:schemeClr>
                </a:solidFill>
              </a:rPr>
              <a:t>Ze </a:t>
            </a:r>
            <a:r>
              <a:rPr lang="pl-PL" sz="2400" dirty="0">
                <a:solidFill>
                  <a:schemeClr val="tx2">
                    <a:lumMod val="50000"/>
                  </a:schemeClr>
                </a:solidFill>
              </a:rPr>
              <a:t>względu na </a:t>
            </a:r>
            <a:r>
              <a:rPr lang="pl-PL" sz="2400" dirty="0" smtClean="0">
                <a:solidFill>
                  <a:schemeClr val="tx2">
                    <a:lumMod val="50000"/>
                  </a:schemeClr>
                </a:solidFill>
              </a:rPr>
              <a:t>liczbę </a:t>
            </a:r>
            <a:r>
              <a:rPr lang="pl-PL" sz="2400" dirty="0">
                <a:solidFill>
                  <a:schemeClr val="tx2">
                    <a:lumMod val="50000"/>
                  </a:schemeClr>
                </a:solidFill>
              </a:rPr>
              <a:t>poziomów </a:t>
            </a:r>
            <a:endParaRPr lang="pl-PL" sz="2400" dirty="0" smtClean="0">
              <a:solidFill>
                <a:schemeClr val="tx2">
                  <a:lumMod val="50000"/>
                </a:schemeClr>
              </a:solidFill>
            </a:endParaRPr>
          </a:p>
          <a:p>
            <a:pPr marL="857250" lvl="1" indent="-457200">
              <a:buFont typeface="Arial" pitchFamily="34" charset="0"/>
              <a:buChar char="•"/>
            </a:pPr>
            <a:r>
              <a:rPr lang="pl-PL" sz="1800" dirty="0" smtClean="0">
                <a:solidFill>
                  <a:schemeClr val="tx2">
                    <a:lumMod val="50000"/>
                  </a:schemeClr>
                </a:solidFill>
              </a:rPr>
              <a:t>Indeksy jednopoziomowe</a:t>
            </a:r>
          </a:p>
          <a:p>
            <a:pPr marL="857250" lvl="1" indent="-457200">
              <a:buFont typeface="Arial" pitchFamily="34" charset="0"/>
              <a:buChar char="•"/>
            </a:pPr>
            <a:r>
              <a:rPr lang="pl-PL" sz="1800" dirty="0" smtClean="0">
                <a:solidFill>
                  <a:schemeClr val="tx2">
                    <a:lumMod val="50000"/>
                  </a:schemeClr>
                </a:solidFill>
              </a:rPr>
              <a:t>Indeksy wielopoziomowe</a:t>
            </a:r>
            <a:endParaRPr lang="pl-PL" sz="1800" dirty="0">
              <a:solidFill>
                <a:schemeClr val="tx2">
                  <a:lumMod val="50000"/>
                </a:schemeClr>
              </a:solidFill>
            </a:endParaRPr>
          </a:p>
        </p:txBody>
      </p:sp>
    </p:spTree>
    <p:extLst>
      <p:ext uri="{BB962C8B-B14F-4D97-AF65-F5344CB8AC3E}">
        <p14:creationId xmlns:p14="http://schemas.microsoft.com/office/powerpoint/2010/main" val="2480381271"/>
      </p:ext>
    </p:extLst>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theme/theme1.xml><?xml version="1.0" encoding="utf-8"?>
<a:theme xmlns:a="http://schemas.openxmlformats.org/drawingml/2006/main">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1776</TotalTime>
  <Words>1939</Words>
  <Application>Microsoft Office PowerPoint</Application>
  <PresentationFormat>Pokaz na ekranie (4:3)</PresentationFormat>
  <Paragraphs>267</Paragraphs>
  <Slides>30</Slides>
  <Notes>30</Notes>
  <HiddenSlides>0</HiddenSlides>
  <MMClips>0</MMClips>
  <ScaleCrop>false</ScaleCrop>
  <HeadingPairs>
    <vt:vector size="6" baseType="variant">
      <vt:variant>
        <vt:lpstr>Używane czcionki</vt:lpstr>
      </vt:variant>
      <vt:variant>
        <vt:i4>3</vt:i4>
      </vt:variant>
      <vt:variant>
        <vt:lpstr>Motyw</vt:lpstr>
      </vt:variant>
      <vt:variant>
        <vt:i4>1</vt:i4>
      </vt:variant>
      <vt:variant>
        <vt:lpstr>Tytuły slajdów</vt:lpstr>
      </vt:variant>
      <vt:variant>
        <vt:i4>30</vt:i4>
      </vt:variant>
    </vt:vector>
  </HeadingPairs>
  <TitlesOfParts>
    <vt:vector size="34" baseType="lpstr">
      <vt:lpstr>Arial</vt:lpstr>
      <vt:lpstr>Courier New</vt:lpstr>
      <vt:lpstr>Wingdings</vt:lpstr>
      <vt:lpstr/>
      <vt:lpstr>SQL Structured Query Language</vt:lpstr>
      <vt:lpstr>Przypomnienie</vt:lpstr>
      <vt:lpstr>Indeksy</vt:lpstr>
      <vt:lpstr>Indeksy</vt:lpstr>
      <vt:lpstr>Indeksy – do czego służą?</vt:lpstr>
      <vt:lpstr>Indeksy – przykład użycia</vt:lpstr>
      <vt:lpstr>Indeksy – kiedy stosować</vt:lpstr>
      <vt:lpstr>Indeksy – podział</vt:lpstr>
      <vt:lpstr>Indeksy – podział</vt:lpstr>
      <vt:lpstr>Indeks główny</vt:lpstr>
      <vt:lpstr>Indeks zgrupowany</vt:lpstr>
      <vt:lpstr>Indeks niezgrupowany</vt:lpstr>
      <vt:lpstr>Indeksy – przykłady</vt:lpstr>
      <vt:lpstr>Indeksy – przykłady</vt:lpstr>
      <vt:lpstr>Indeksy – przykłady</vt:lpstr>
      <vt:lpstr>Indeksy – przykłady</vt:lpstr>
      <vt:lpstr>Klauzula CONSTRAINT</vt:lpstr>
      <vt:lpstr>Podstawowe CONSTRAINT</vt:lpstr>
      <vt:lpstr>CHECK</vt:lpstr>
      <vt:lpstr>UNIQUE</vt:lpstr>
      <vt:lpstr>FOREGIN KEY</vt:lpstr>
      <vt:lpstr>FOREGIN KEY - tworzenie</vt:lpstr>
      <vt:lpstr>FOREGIN KEY</vt:lpstr>
      <vt:lpstr>Ćwiczenia</vt:lpstr>
      <vt:lpstr>Ćwiczenia</vt:lpstr>
      <vt:lpstr>Ćwiczenia</vt:lpstr>
      <vt:lpstr>Ćwiczenia</vt:lpstr>
      <vt:lpstr>Ćwiczenia</vt:lpstr>
      <vt:lpstr>Ćwiczenia</vt:lpstr>
      <vt:lpstr>Podsumowanie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Michał Galas</dc:creator>
  <cp:lastModifiedBy>Michał Galas</cp:lastModifiedBy>
  <cp:revision>88</cp:revision>
  <dcterms:modified xsi:type="dcterms:W3CDTF">2014-11-28T15:36:36Z</dcterms:modified>
</cp:coreProperties>
</file>