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0"/>
  </p:notesMasterIdLst>
  <p:sldIdLst>
    <p:sldId id="256" r:id="rId2"/>
    <p:sldId id="258" r:id="rId3"/>
    <p:sldId id="259" r:id="rId4"/>
    <p:sldId id="280" r:id="rId5"/>
    <p:sldId id="287" r:id="rId6"/>
    <p:sldId id="288" r:id="rId7"/>
    <p:sldId id="289" r:id="rId8"/>
    <p:sldId id="290" r:id="rId9"/>
    <p:sldId id="291" r:id="rId10"/>
    <p:sldId id="292" r:id="rId11"/>
    <p:sldId id="293" r:id="rId12"/>
    <p:sldId id="294" r:id="rId13"/>
    <p:sldId id="295" r:id="rId14"/>
    <p:sldId id="284" r:id="rId15"/>
    <p:sldId id="285" r:id="rId16"/>
    <p:sldId id="283" r:id="rId17"/>
    <p:sldId id="296" r:id="rId18"/>
    <p:sldId id="297" r:id="rId19"/>
    <p:sldId id="281" r:id="rId20"/>
    <p:sldId id="282" r:id="rId21"/>
    <p:sldId id="298" r:id="rId22"/>
    <p:sldId id="299" r:id="rId23"/>
    <p:sldId id="304" r:id="rId24"/>
    <p:sldId id="305" r:id="rId25"/>
    <p:sldId id="306" r:id="rId26"/>
    <p:sldId id="307" r:id="rId27"/>
    <p:sldId id="308" r:id="rId28"/>
    <p:sldId id="279" r:id="rId2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9" d="100"/>
          <a:sy n="69" d="100"/>
        </p:scale>
        <p:origin x="1858"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dirty="0" smtClean="0">
                <a:solidFill>
                  <a:schemeClr val="tx2">
                    <a:lumMod val="50000"/>
                  </a:schemeClr>
                </a:solidFill>
              </a:rPr>
              <a:t>DCL (Data Control Language) – to język wykorzystywany do nadawania</a:t>
            </a:r>
            <a:r>
              <a:rPr lang="pl-PL" sz="1100" baseline="0" dirty="0" smtClean="0">
                <a:solidFill>
                  <a:schemeClr val="tx2">
                    <a:lumMod val="50000"/>
                  </a:schemeClr>
                </a:solidFill>
              </a:rPr>
              <a:t> uprawnień użytkownikom i grupom do obiektów baz danych. W tej lekcji przyjrzymy się uprawnieniom, użytkownikom i nauczymy się tworzyć polecenia SQL do sterowania użytkownikami i uprawnieniami.</a:t>
            </a:r>
            <a:endParaRPr dirty="0"/>
          </a:p>
        </p:txBody>
      </p:sp>
    </p:spTree>
    <p:extLst>
      <p:ext uri="{BB962C8B-B14F-4D97-AF65-F5344CB8AC3E}">
        <p14:creationId xmlns:p14="http://schemas.microsoft.com/office/powerpoint/2010/main" val="1477978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User </a:t>
            </a:r>
            <a:r>
              <a:rPr lang="pl-PL" sz="1100" b="1" i="0" kern="1200" dirty="0" err="1" smtClean="0">
                <a:solidFill>
                  <a:schemeClr val="tx1"/>
                </a:solidFill>
                <a:effectLst/>
                <a:latin typeface="+mn-lt"/>
                <a:ea typeface="+mn-ea"/>
                <a:cs typeface="+mn-cs"/>
              </a:rPr>
              <a:t>Mapping</a:t>
            </a:r>
            <a:r>
              <a:rPr lang="pl-PL" sz="1100" b="0" i="0" kern="1200" dirty="0" smtClean="0">
                <a:solidFill>
                  <a:schemeClr val="tx1"/>
                </a:solidFill>
                <a:effectLst/>
                <a:latin typeface="+mn-lt"/>
                <a:ea typeface="+mn-ea"/>
                <a:cs typeface="+mn-cs"/>
              </a:rPr>
              <a:t> zaznaczamy, do której bazy użytkownik będzie posiadał uprawnienia (</a:t>
            </a:r>
            <a:r>
              <a:rPr lang="pl-PL" sz="1100" b="1" i="0" kern="1200" dirty="0" err="1" smtClean="0">
                <a:solidFill>
                  <a:schemeClr val="tx1"/>
                </a:solidFill>
                <a:effectLst/>
                <a:latin typeface="+mn-lt"/>
                <a:ea typeface="+mn-ea"/>
                <a:cs typeface="+mn-cs"/>
              </a:rPr>
              <a:t>Users</a:t>
            </a:r>
            <a:r>
              <a:rPr lang="pl-PL" sz="1100" b="1" i="0" kern="1200" dirty="0" smtClean="0">
                <a:solidFill>
                  <a:schemeClr val="tx1"/>
                </a:solidFill>
                <a:effectLst/>
                <a:latin typeface="+mn-lt"/>
                <a:ea typeface="+mn-ea"/>
                <a:cs typeface="+mn-cs"/>
              </a:rPr>
              <a:t> </a:t>
            </a:r>
            <a:r>
              <a:rPr lang="pl-PL" sz="1100" b="1" i="0" kern="1200" dirty="0" err="1" smtClean="0">
                <a:solidFill>
                  <a:schemeClr val="tx1"/>
                </a:solidFill>
                <a:effectLst/>
                <a:latin typeface="+mn-lt"/>
                <a:ea typeface="+mn-ea"/>
                <a:cs typeface="+mn-cs"/>
              </a:rPr>
              <a:t>mapped</a:t>
            </a:r>
            <a:r>
              <a:rPr lang="pl-PL" sz="1100" b="1" i="0" kern="1200" dirty="0" smtClean="0">
                <a:solidFill>
                  <a:schemeClr val="tx1"/>
                </a:solidFill>
                <a:effectLst/>
                <a:latin typeface="+mn-lt"/>
                <a:ea typeface="+mn-ea"/>
                <a:cs typeface="+mn-cs"/>
              </a:rPr>
              <a:t> to </a:t>
            </a:r>
            <a:r>
              <a:rPr lang="pl-PL" sz="1100" b="1" i="0" kern="1200" dirty="0" err="1" smtClean="0">
                <a:solidFill>
                  <a:schemeClr val="tx1"/>
                </a:solidFill>
                <a:effectLst/>
                <a:latin typeface="+mn-lt"/>
                <a:ea typeface="+mn-ea"/>
                <a:cs typeface="+mn-cs"/>
              </a:rPr>
              <a:t>this</a:t>
            </a:r>
            <a:r>
              <a:rPr lang="pl-PL" sz="1100" b="1" i="0" kern="1200" dirty="0" smtClean="0">
                <a:solidFill>
                  <a:schemeClr val="tx1"/>
                </a:solidFill>
                <a:effectLst/>
                <a:latin typeface="+mn-lt"/>
                <a:ea typeface="+mn-ea"/>
                <a:cs typeface="+mn-cs"/>
              </a:rPr>
              <a:t> login</a:t>
            </a:r>
            <a:r>
              <a:rPr lang="pl-PL" sz="1100" b="0" i="0" kern="1200" dirty="0" smtClean="0">
                <a:solidFill>
                  <a:schemeClr val="tx1"/>
                </a:solidFill>
                <a:effectLst/>
                <a:latin typeface="+mn-lt"/>
                <a:ea typeface="+mn-ea"/>
                <a:cs typeface="+mn-cs"/>
              </a:rPr>
              <a:t>), a następnie w sekcji </a:t>
            </a:r>
            <a:r>
              <a:rPr lang="pl-PL" sz="1100" b="1" i="0" kern="1200" dirty="0" smtClean="0">
                <a:solidFill>
                  <a:schemeClr val="tx1"/>
                </a:solidFill>
                <a:effectLst/>
                <a:latin typeface="+mn-lt"/>
                <a:ea typeface="+mn-ea"/>
                <a:cs typeface="+mn-cs"/>
              </a:rPr>
              <a:t>Database role </a:t>
            </a:r>
            <a:r>
              <a:rPr lang="pl-PL" sz="1100" b="1" i="0" kern="1200" dirty="0" err="1" smtClean="0">
                <a:solidFill>
                  <a:schemeClr val="tx1"/>
                </a:solidFill>
                <a:effectLst/>
                <a:latin typeface="+mn-lt"/>
                <a:ea typeface="+mn-ea"/>
                <a:cs typeface="+mn-cs"/>
              </a:rPr>
              <a:t>membership</a:t>
            </a:r>
            <a:r>
              <a:rPr lang="pl-PL" sz="1100" b="1" i="0" kern="1200" dirty="0" smtClean="0">
                <a:solidFill>
                  <a:schemeClr val="tx1"/>
                </a:solidFill>
                <a:effectLst/>
                <a:latin typeface="+mn-lt"/>
                <a:ea typeface="+mn-ea"/>
                <a:cs typeface="+mn-cs"/>
              </a:rPr>
              <a:t> for</a:t>
            </a:r>
            <a:r>
              <a:rPr lang="pl-PL" sz="1100" b="0" i="0" kern="1200" dirty="0" smtClean="0">
                <a:solidFill>
                  <a:schemeClr val="tx1"/>
                </a:solidFill>
                <a:effectLst/>
                <a:latin typeface="+mn-lt"/>
                <a:ea typeface="+mn-ea"/>
                <a:cs typeface="+mn-cs"/>
              </a:rPr>
              <a:t> : </a:t>
            </a:r>
            <a:r>
              <a:rPr lang="pl-PL" sz="1100" b="0" i="0" kern="1200" dirty="0" err="1" smtClean="0">
                <a:solidFill>
                  <a:schemeClr val="tx1"/>
                </a:solidFill>
                <a:effectLst/>
                <a:latin typeface="+mn-lt"/>
                <a:ea typeface="+mn-ea"/>
                <a:cs typeface="+mn-cs"/>
              </a:rPr>
              <a:t>nazwa_bazy</a:t>
            </a:r>
            <a:r>
              <a:rPr lang="pl-PL" sz="1100" b="0" i="0" kern="1200" dirty="0" smtClean="0">
                <a:solidFill>
                  <a:schemeClr val="tx1"/>
                </a:solidFill>
                <a:effectLst/>
                <a:latin typeface="+mn-lt"/>
                <a:ea typeface="+mn-ea"/>
                <a:cs typeface="+mn-cs"/>
              </a:rPr>
              <a:t>  zaznaczamy role, które chcemy nadać:</a:t>
            </a:r>
          </a:p>
          <a:p>
            <a:pPr fontAlgn="base"/>
            <a:r>
              <a:rPr lang="pl-PL" sz="1100" b="0" i="0" kern="1200" dirty="0" err="1" smtClean="0">
                <a:solidFill>
                  <a:schemeClr val="tx1"/>
                </a:solidFill>
                <a:effectLst/>
                <a:latin typeface="+mn-lt"/>
                <a:ea typeface="+mn-ea"/>
                <a:cs typeface="+mn-cs"/>
              </a:rPr>
              <a:t>db_accessadmin</a:t>
            </a:r>
            <a:r>
              <a:rPr lang="pl-PL" sz="1100" b="0" i="0" kern="1200" dirty="0" smtClean="0">
                <a:solidFill>
                  <a:schemeClr val="tx1"/>
                </a:solidFill>
                <a:effectLst/>
                <a:latin typeface="+mn-lt"/>
                <a:ea typeface="+mn-ea"/>
                <a:cs typeface="+mn-cs"/>
              </a:rPr>
              <a:t> – zezwala na dodawanie i usuwanie kont,</a:t>
            </a:r>
          </a:p>
          <a:p>
            <a:pPr fontAlgn="base"/>
            <a:r>
              <a:rPr lang="pl-PL" sz="1100" b="0" i="0" kern="1200" dirty="0" err="1" smtClean="0">
                <a:solidFill>
                  <a:schemeClr val="tx1"/>
                </a:solidFill>
                <a:effectLst/>
                <a:latin typeface="+mn-lt"/>
                <a:ea typeface="+mn-ea"/>
                <a:cs typeface="+mn-cs"/>
              </a:rPr>
              <a:t>db_backupoperator</a:t>
            </a:r>
            <a:r>
              <a:rPr lang="pl-PL" sz="1100" b="0" i="0" kern="1200" dirty="0" smtClean="0">
                <a:solidFill>
                  <a:schemeClr val="tx1"/>
                </a:solidFill>
                <a:effectLst/>
                <a:latin typeface="+mn-lt"/>
                <a:ea typeface="+mn-ea"/>
                <a:cs typeface="+mn-cs"/>
              </a:rPr>
              <a:t> – zezwala na wykonywanie kopii zapasowych,</a:t>
            </a:r>
          </a:p>
          <a:p>
            <a:pPr fontAlgn="base"/>
            <a:r>
              <a:rPr lang="pl-PL" sz="1100" b="0" i="0" kern="1200" dirty="0" err="1" smtClean="0">
                <a:solidFill>
                  <a:schemeClr val="tx1"/>
                </a:solidFill>
                <a:effectLst/>
                <a:latin typeface="+mn-lt"/>
                <a:ea typeface="+mn-ea"/>
                <a:cs typeface="+mn-cs"/>
              </a:rPr>
              <a:t>db_datareader</a:t>
            </a:r>
            <a:r>
              <a:rPr lang="pl-PL" sz="1100" b="0" i="0" kern="1200" dirty="0" smtClean="0">
                <a:solidFill>
                  <a:schemeClr val="tx1"/>
                </a:solidFill>
                <a:effectLst/>
                <a:latin typeface="+mn-lt"/>
                <a:ea typeface="+mn-ea"/>
                <a:cs typeface="+mn-cs"/>
              </a:rPr>
              <a:t> – zezwala na odczyt baz danych,</a:t>
            </a:r>
          </a:p>
          <a:p>
            <a:pPr fontAlgn="base"/>
            <a:r>
              <a:rPr lang="pl-PL" sz="1100" b="0" i="0" kern="1200" dirty="0" err="1" smtClean="0">
                <a:solidFill>
                  <a:schemeClr val="tx1"/>
                </a:solidFill>
                <a:effectLst/>
                <a:latin typeface="+mn-lt"/>
                <a:ea typeface="+mn-ea"/>
                <a:cs typeface="+mn-cs"/>
              </a:rPr>
              <a:t>db_datawriter</a:t>
            </a:r>
            <a:r>
              <a:rPr lang="pl-PL" sz="1100" b="0" i="0" kern="1200" dirty="0" smtClean="0">
                <a:solidFill>
                  <a:schemeClr val="tx1"/>
                </a:solidFill>
                <a:effectLst/>
                <a:latin typeface="+mn-lt"/>
                <a:ea typeface="+mn-ea"/>
                <a:cs typeface="+mn-cs"/>
              </a:rPr>
              <a:t> – zezwala na zapisywanie i modyfikację baz danych,</a:t>
            </a:r>
          </a:p>
          <a:p>
            <a:pPr fontAlgn="base"/>
            <a:r>
              <a:rPr lang="pl-PL" sz="1100" b="0" i="0" kern="1200" dirty="0" err="1" smtClean="0">
                <a:solidFill>
                  <a:schemeClr val="tx1"/>
                </a:solidFill>
                <a:effectLst/>
                <a:latin typeface="+mn-lt"/>
                <a:ea typeface="+mn-ea"/>
                <a:cs typeface="+mn-cs"/>
              </a:rPr>
              <a:t>db_ddladmin</a:t>
            </a:r>
            <a:r>
              <a:rPr lang="pl-PL" sz="1100" b="0" i="0" kern="1200" dirty="0" smtClean="0">
                <a:solidFill>
                  <a:schemeClr val="tx1"/>
                </a:solidFill>
                <a:effectLst/>
                <a:latin typeface="+mn-lt"/>
                <a:ea typeface="+mn-ea"/>
                <a:cs typeface="+mn-cs"/>
              </a:rPr>
              <a:t> – zezwala na modyfikację i usuwanie obiektów baz danych,</a:t>
            </a:r>
          </a:p>
          <a:p>
            <a:pPr fontAlgn="base"/>
            <a:r>
              <a:rPr lang="pl-PL" sz="1100" b="0" i="0" kern="1200" dirty="0" err="1" smtClean="0">
                <a:solidFill>
                  <a:schemeClr val="tx1"/>
                </a:solidFill>
                <a:effectLst/>
                <a:latin typeface="+mn-lt"/>
                <a:ea typeface="+mn-ea"/>
                <a:cs typeface="+mn-cs"/>
              </a:rPr>
              <a:t>db_denydatareader</a:t>
            </a:r>
            <a:r>
              <a:rPr lang="pl-PL" sz="1100" b="0" i="0" kern="1200" dirty="0" smtClean="0">
                <a:solidFill>
                  <a:schemeClr val="tx1"/>
                </a:solidFill>
                <a:effectLst/>
                <a:latin typeface="+mn-lt"/>
                <a:ea typeface="+mn-ea"/>
                <a:cs typeface="+mn-cs"/>
              </a:rPr>
              <a:t> – nie zezwala na odczyt baz danych,</a:t>
            </a:r>
          </a:p>
          <a:p>
            <a:pPr fontAlgn="base"/>
            <a:r>
              <a:rPr lang="pl-PL" sz="1100" b="0" i="0" kern="1200" dirty="0" err="1" smtClean="0">
                <a:solidFill>
                  <a:schemeClr val="tx1"/>
                </a:solidFill>
                <a:effectLst/>
                <a:latin typeface="+mn-lt"/>
                <a:ea typeface="+mn-ea"/>
                <a:cs typeface="+mn-cs"/>
              </a:rPr>
              <a:t>db_dentydatawriter</a:t>
            </a:r>
            <a:r>
              <a:rPr lang="pl-PL" sz="1100" b="0" i="0" kern="1200" dirty="0" smtClean="0">
                <a:solidFill>
                  <a:schemeClr val="tx1"/>
                </a:solidFill>
                <a:effectLst/>
                <a:latin typeface="+mn-lt"/>
                <a:ea typeface="+mn-ea"/>
                <a:cs typeface="+mn-cs"/>
              </a:rPr>
              <a:t> – nie zezwala na zapisywanie i modyfikację baz danych,</a:t>
            </a:r>
          </a:p>
          <a:p>
            <a:pPr fontAlgn="base"/>
            <a:r>
              <a:rPr lang="pl-PL" sz="1100" b="0" i="0" kern="1200" dirty="0" err="1" smtClean="0">
                <a:solidFill>
                  <a:schemeClr val="tx1"/>
                </a:solidFill>
                <a:effectLst/>
                <a:latin typeface="+mn-lt"/>
                <a:ea typeface="+mn-ea"/>
                <a:cs typeface="+mn-cs"/>
              </a:rPr>
              <a:t>db_owner</a:t>
            </a:r>
            <a:r>
              <a:rPr lang="pl-PL" sz="1100" b="0" i="0" kern="1200" dirty="0" smtClean="0">
                <a:solidFill>
                  <a:schemeClr val="tx1"/>
                </a:solidFill>
                <a:effectLst/>
                <a:latin typeface="+mn-lt"/>
                <a:ea typeface="+mn-ea"/>
                <a:cs typeface="+mn-cs"/>
              </a:rPr>
              <a:t> – zezwala na pełną kontrolę nad bazą danych,</a:t>
            </a:r>
          </a:p>
          <a:p>
            <a:pPr fontAlgn="base"/>
            <a:r>
              <a:rPr lang="pl-PL" sz="1100" b="0" i="0" kern="1200" dirty="0" err="1" smtClean="0">
                <a:solidFill>
                  <a:schemeClr val="tx1"/>
                </a:solidFill>
                <a:effectLst/>
                <a:latin typeface="+mn-lt"/>
                <a:ea typeface="+mn-ea"/>
                <a:cs typeface="+mn-cs"/>
              </a:rPr>
              <a:t>db_securityadmin</a:t>
            </a:r>
            <a:r>
              <a:rPr lang="pl-PL" sz="1100" b="0" i="0" kern="1200" dirty="0" smtClean="0">
                <a:solidFill>
                  <a:schemeClr val="tx1"/>
                </a:solidFill>
                <a:effectLst/>
                <a:latin typeface="+mn-lt"/>
                <a:ea typeface="+mn-ea"/>
                <a:cs typeface="+mn-cs"/>
              </a:rPr>
              <a:t> – zezwala na zarządzanie uprawnieniami oraz rolami baz danych,</a:t>
            </a:r>
          </a:p>
          <a:p>
            <a:pPr fontAlgn="base"/>
            <a:r>
              <a:rPr lang="pl-PL" sz="1100" b="0" i="0" kern="1200" dirty="0" smtClean="0">
                <a:solidFill>
                  <a:schemeClr val="tx1"/>
                </a:solidFill>
                <a:effectLst/>
                <a:latin typeface="+mn-lt"/>
                <a:ea typeface="+mn-ea"/>
                <a:cs typeface="+mn-cs"/>
              </a:rPr>
              <a:t>public – rola domyślna, zapewniająca minimum uprawnień.</a:t>
            </a:r>
          </a:p>
        </p:txBody>
      </p:sp>
    </p:spTree>
    <p:extLst>
      <p:ext uri="{BB962C8B-B14F-4D97-AF65-F5344CB8AC3E}">
        <p14:creationId xmlns:p14="http://schemas.microsoft.com/office/powerpoint/2010/main" val="1358435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User </a:t>
            </a:r>
            <a:r>
              <a:rPr lang="pl-PL" sz="1100" b="1" i="0" kern="1200" dirty="0" err="1" smtClean="0">
                <a:solidFill>
                  <a:schemeClr val="tx1"/>
                </a:solidFill>
                <a:effectLst/>
                <a:latin typeface="+mn-lt"/>
                <a:ea typeface="+mn-ea"/>
                <a:cs typeface="+mn-cs"/>
              </a:rPr>
              <a:t>Mapping</a:t>
            </a:r>
            <a:r>
              <a:rPr lang="pl-PL" sz="1100" b="0" i="0" kern="1200" dirty="0" smtClean="0">
                <a:solidFill>
                  <a:schemeClr val="tx1"/>
                </a:solidFill>
                <a:effectLst/>
                <a:latin typeface="+mn-lt"/>
                <a:ea typeface="+mn-ea"/>
                <a:cs typeface="+mn-cs"/>
              </a:rPr>
              <a:t> zaznaczamy, do której bazy użytkownik będzie posiadał uprawnienia (</a:t>
            </a:r>
            <a:r>
              <a:rPr lang="pl-PL" sz="1100" b="1" i="0" kern="1200" dirty="0" err="1" smtClean="0">
                <a:solidFill>
                  <a:schemeClr val="tx1"/>
                </a:solidFill>
                <a:effectLst/>
                <a:latin typeface="+mn-lt"/>
                <a:ea typeface="+mn-ea"/>
                <a:cs typeface="+mn-cs"/>
              </a:rPr>
              <a:t>Users</a:t>
            </a:r>
            <a:r>
              <a:rPr lang="pl-PL" sz="1100" b="1" i="0" kern="1200" dirty="0" smtClean="0">
                <a:solidFill>
                  <a:schemeClr val="tx1"/>
                </a:solidFill>
                <a:effectLst/>
                <a:latin typeface="+mn-lt"/>
                <a:ea typeface="+mn-ea"/>
                <a:cs typeface="+mn-cs"/>
              </a:rPr>
              <a:t> </a:t>
            </a:r>
            <a:r>
              <a:rPr lang="pl-PL" sz="1100" b="1" i="0" kern="1200" dirty="0" err="1" smtClean="0">
                <a:solidFill>
                  <a:schemeClr val="tx1"/>
                </a:solidFill>
                <a:effectLst/>
                <a:latin typeface="+mn-lt"/>
                <a:ea typeface="+mn-ea"/>
                <a:cs typeface="+mn-cs"/>
              </a:rPr>
              <a:t>mapped</a:t>
            </a:r>
            <a:r>
              <a:rPr lang="pl-PL" sz="1100" b="1" i="0" kern="1200" dirty="0" smtClean="0">
                <a:solidFill>
                  <a:schemeClr val="tx1"/>
                </a:solidFill>
                <a:effectLst/>
                <a:latin typeface="+mn-lt"/>
                <a:ea typeface="+mn-ea"/>
                <a:cs typeface="+mn-cs"/>
              </a:rPr>
              <a:t> to </a:t>
            </a:r>
            <a:r>
              <a:rPr lang="pl-PL" sz="1100" b="1" i="0" kern="1200" dirty="0" err="1" smtClean="0">
                <a:solidFill>
                  <a:schemeClr val="tx1"/>
                </a:solidFill>
                <a:effectLst/>
                <a:latin typeface="+mn-lt"/>
                <a:ea typeface="+mn-ea"/>
                <a:cs typeface="+mn-cs"/>
              </a:rPr>
              <a:t>this</a:t>
            </a:r>
            <a:r>
              <a:rPr lang="pl-PL" sz="1100" b="1" i="0" kern="1200" dirty="0" smtClean="0">
                <a:solidFill>
                  <a:schemeClr val="tx1"/>
                </a:solidFill>
                <a:effectLst/>
                <a:latin typeface="+mn-lt"/>
                <a:ea typeface="+mn-ea"/>
                <a:cs typeface="+mn-cs"/>
              </a:rPr>
              <a:t> login</a:t>
            </a:r>
            <a:r>
              <a:rPr lang="pl-PL" sz="1100" b="0" i="0" kern="1200" dirty="0" smtClean="0">
                <a:solidFill>
                  <a:schemeClr val="tx1"/>
                </a:solidFill>
                <a:effectLst/>
                <a:latin typeface="+mn-lt"/>
                <a:ea typeface="+mn-ea"/>
                <a:cs typeface="+mn-cs"/>
              </a:rPr>
              <a:t>), a następnie w sekcji </a:t>
            </a:r>
            <a:r>
              <a:rPr lang="pl-PL" sz="1100" b="1" i="0" kern="1200" dirty="0" smtClean="0">
                <a:solidFill>
                  <a:schemeClr val="tx1"/>
                </a:solidFill>
                <a:effectLst/>
                <a:latin typeface="+mn-lt"/>
                <a:ea typeface="+mn-ea"/>
                <a:cs typeface="+mn-cs"/>
              </a:rPr>
              <a:t>Database role </a:t>
            </a:r>
            <a:r>
              <a:rPr lang="pl-PL" sz="1100" b="1" i="0" kern="1200" dirty="0" err="1" smtClean="0">
                <a:solidFill>
                  <a:schemeClr val="tx1"/>
                </a:solidFill>
                <a:effectLst/>
                <a:latin typeface="+mn-lt"/>
                <a:ea typeface="+mn-ea"/>
                <a:cs typeface="+mn-cs"/>
              </a:rPr>
              <a:t>membership</a:t>
            </a:r>
            <a:r>
              <a:rPr lang="pl-PL" sz="1100" b="1" i="0" kern="1200" dirty="0" smtClean="0">
                <a:solidFill>
                  <a:schemeClr val="tx1"/>
                </a:solidFill>
                <a:effectLst/>
                <a:latin typeface="+mn-lt"/>
                <a:ea typeface="+mn-ea"/>
                <a:cs typeface="+mn-cs"/>
              </a:rPr>
              <a:t> for</a:t>
            </a:r>
            <a:r>
              <a:rPr lang="pl-PL" sz="1100" b="0" i="0" kern="1200" dirty="0" smtClean="0">
                <a:solidFill>
                  <a:schemeClr val="tx1"/>
                </a:solidFill>
                <a:effectLst/>
                <a:latin typeface="+mn-lt"/>
                <a:ea typeface="+mn-ea"/>
                <a:cs typeface="+mn-cs"/>
              </a:rPr>
              <a:t> : </a:t>
            </a:r>
            <a:r>
              <a:rPr lang="pl-PL" sz="1100" b="0" i="0" kern="1200" dirty="0" err="1" smtClean="0">
                <a:solidFill>
                  <a:schemeClr val="tx1"/>
                </a:solidFill>
                <a:effectLst/>
                <a:latin typeface="+mn-lt"/>
                <a:ea typeface="+mn-ea"/>
                <a:cs typeface="+mn-cs"/>
              </a:rPr>
              <a:t>nazwa_bazy</a:t>
            </a:r>
            <a:r>
              <a:rPr lang="pl-PL" sz="1100" b="0" i="0" kern="1200" dirty="0" smtClean="0">
                <a:solidFill>
                  <a:schemeClr val="tx1"/>
                </a:solidFill>
                <a:effectLst/>
                <a:latin typeface="+mn-lt"/>
                <a:ea typeface="+mn-ea"/>
                <a:cs typeface="+mn-cs"/>
              </a:rPr>
              <a:t>  zaznaczamy role, które chcemy nadać:</a:t>
            </a:r>
          </a:p>
          <a:p>
            <a:pPr fontAlgn="base"/>
            <a:r>
              <a:rPr lang="pl-PL" sz="1100" b="0" i="0" kern="1200" dirty="0" err="1" smtClean="0">
                <a:solidFill>
                  <a:schemeClr val="tx1"/>
                </a:solidFill>
                <a:effectLst/>
                <a:latin typeface="+mn-lt"/>
                <a:ea typeface="+mn-ea"/>
                <a:cs typeface="+mn-cs"/>
              </a:rPr>
              <a:t>db_accessadmin</a:t>
            </a:r>
            <a:r>
              <a:rPr lang="pl-PL" sz="1100" b="0" i="0" kern="1200" dirty="0" smtClean="0">
                <a:solidFill>
                  <a:schemeClr val="tx1"/>
                </a:solidFill>
                <a:effectLst/>
                <a:latin typeface="+mn-lt"/>
                <a:ea typeface="+mn-ea"/>
                <a:cs typeface="+mn-cs"/>
              </a:rPr>
              <a:t> – zezwala na dodawanie i usuwanie kont,</a:t>
            </a:r>
          </a:p>
          <a:p>
            <a:pPr fontAlgn="base"/>
            <a:r>
              <a:rPr lang="pl-PL" sz="1100" b="0" i="0" kern="1200" dirty="0" err="1" smtClean="0">
                <a:solidFill>
                  <a:schemeClr val="tx1"/>
                </a:solidFill>
                <a:effectLst/>
                <a:latin typeface="+mn-lt"/>
                <a:ea typeface="+mn-ea"/>
                <a:cs typeface="+mn-cs"/>
              </a:rPr>
              <a:t>db_backupoperator</a:t>
            </a:r>
            <a:r>
              <a:rPr lang="pl-PL" sz="1100" b="0" i="0" kern="1200" dirty="0" smtClean="0">
                <a:solidFill>
                  <a:schemeClr val="tx1"/>
                </a:solidFill>
                <a:effectLst/>
                <a:latin typeface="+mn-lt"/>
                <a:ea typeface="+mn-ea"/>
                <a:cs typeface="+mn-cs"/>
              </a:rPr>
              <a:t> – zezwala na wykonywanie kopii zapasowych,</a:t>
            </a:r>
          </a:p>
          <a:p>
            <a:pPr fontAlgn="base"/>
            <a:r>
              <a:rPr lang="pl-PL" sz="1100" b="0" i="0" kern="1200" dirty="0" err="1" smtClean="0">
                <a:solidFill>
                  <a:schemeClr val="tx1"/>
                </a:solidFill>
                <a:effectLst/>
                <a:latin typeface="+mn-lt"/>
                <a:ea typeface="+mn-ea"/>
                <a:cs typeface="+mn-cs"/>
              </a:rPr>
              <a:t>db_datareader</a:t>
            </a:r>
            <a:r>
              <a:rPr lang="pl-PL" sz="1100" b="0" i="0" kern="1200" dirty="0" smtClean="0">
                <a:solidFill>
                  <a:schemeClr val="tx1"/>
                </a:solidFill>
                <a:effectLst/>
                <a:latin typeface="+mn-lt"/>
                <a:ea typeface="+mn-ea"/>
                <a:cs typeface="+mn-cs"/>
              </a:rPr>
              <a:t> – zezwala na odczyt baz danych,</a:t>
            </a:r>
          </a:p>
          <a:p>
            <a:pPr fontAlgn="base"/>
            <a:r>
              <a:rPr lang="pl-PL" sz="1100" b="0" i="0" kern="1200" dirty="0" err="1" smtClean="0">
                <a:solidFill>
                  <a:schemeClr val="tx1"/>
                </a:solidFill>
                <a:effectLst/>
                <a:latin typeface="+mn-lt"/>
                <a:ea typeface="+mn-ea"/>
                <a:cs typeface="+mn-cs"/>
              </a:rPr>
              <a:t>db_datawriter</a:t>
            </a:r>
            <a:r>
              <a:rPr lang="pl-PL" sz="1100" b="0" i="0" kern="1200" dirty="0" smtClean="0">
                <a:solidFill>
                  <a:schemeClr val="tx1"/>
                </a:solidFill>
                <a:effectLst/>
                <a:latin typeface="+mn-lt"/>
                <a:ea typeface="+mn-ea"/>
                <a:cs typeface="+mn-cs"/>
              </a:rPr>
              <a:t> – zezwala na zapisywanie i modyfikację baz danych,</a:t>
            </a:r>
          </a:p>
          <a:p>
            <a:pPr fontAlgn="base"/>
            <a:r>
              <a:rPr lang="pl-PL" sz="1100" b="0" i="0" kern="1200" dirty="0" err="1" smtClean="0">
                <a:solidFill>
                  <a:schemeClr val="tx1"/>
                </a:solidFill>
                <a:effectLst/>
                <a:latin typeface="+mn-lt"/>
                <a:ea typeface="+mn-ea"/>
                <a:cs typeface="+mn-cs"/>
              </a:rPr>
              <a:t>db_ddladmin</a:t>
            </a:r>
            <a:r>
              <a:rPr lang="pl-PL" sz="1100" b="0" i="0" kern="1200" dirty="0" smtClean="0">
                <a:solidFill>
                  <a:schemeClr val="tx1"/>
                </a:solidFill>
                <a:effectLst/>
                <a:latin typeface="+mn-lt"/>
                <a:ea typeface="+mn-ea"/>
                <a:cs typeface="+mn-cs"/>
              </a:rPr>
              <a:t> – zezwala na modyfikację i usuwanie obiektów baz danych,</a:t>
            </a:r>
          </a:p>
          <a:p>
            <a:pPr fontAlgn="base"/>
            <a:r>
              <a:rPr lang="pl-PL" sz="1100" b="0" i="0" kern="1200" dirty="0" err="1" smtClean="0">
                <a:solidFill>
                  <a:schemeClr val="tx1"/>
                </a:solidFill>
                <a:effectLst/>
                <a:latin typeface="+mn-lt"/>
                <a:ea typeface="+mn-ea"/>
                <a:cs typeface="+mn-cs"/>
              </a:rPr>
              <a:t>db_denydatareader</a:t>
            </a:r>
            <a:r>
              <a:rPr lang="pl-PL" sz="1100" b="0" i="0" kern="1200" dirty="0" smtClean="0">
                <a:solidFill>
                  <a:schemeClr val="tx1"/>
                </a:solidFill>
                <a:effectLst/>
                <a:latin typeface="+mn-lt"/>
                <a:ea typeface="+mn-ea"/>
                <a:cs typeface="+mn-cs"/>
              </a:rPr>
              <a:t> – nie zezwala na odczyt baz danych,</a:t>
            </a:r>
          </a:p>
          <a:p>
            <a:pPr fontAlgn="base"/>
            <a:r>
              <a:rPr lang="pl-PL" sz="1100" b="0" i="0" kern="1200" dirty="0" err="1" smtClean="0">
                <a:solidFill>
                  <a:schemeClr val="tx1"/>
                </a:solidFill>
                <a:effectLst/>
                <a:latin typeface="+mn-lt"/>
                <a:ea typeface="+mn-ea"/>
                <a:cs typeface="+mn-cs"/>
              </a:rPr>
              <a:t>db_dentydatawriter</a:t>
            </a:r>
            <a:r>
              <a:rPr lang="pl-PL" sz="1100" b="0" i="0" kern="1200" dirty="0" smtClean="0">
                <a:solidFill>
                  <a:schemeClr val="tx1"/>
                </a:solidFill>
                <a:effectLst/>
                <a:latin typeface="+mn-lt"/>
                <a:ea typeface="+mn-ea"/>
                <a:cs typeface="+mn-cs"/>
              </a:rPr>
              <a:t> – nie zezwala na zapisywanie i modyfikację baz danych,</a:t>
            </a:r>
          </a:p>
          <a:p>
            <a:pPr fontAlgn="base"/>
            <a:r>
              <a:rPr lang="pl-PL" sz="1100" b="0" i="0" kern="1200" dirty="0" err="1" smtClean="0">
                <a:solidFill>
                  <a:schemeClr val="tx1"/>
                </a:solidFill>
                <a:effectLst/>
                <a:latin typeface="+mn-lt"/>
                <a:ea typeface="+mn-ea"/>
                <a:cs typeface="+mn-cs"/>
              </a:rPr>
              <a:t>db_owner</a:t>
            </a:r>
            <a:r>
              <a:rPr lang="pl-PL" sz="1100" b="0" i="0" kern="1200" dirty="0" smtClean="0">
                <a:solidFill>
                  <a:schemeClr val="tx1"/>
                </a:solidFill>
                <a:effectLst/>
                <a:latin typeface="+mn-lt"/>
                <a:ea typeface="+mn-ea"/>
                <a:cs typeface="+mn-cs"/>
              </a:rPr>
              <a:t> – zezwala na pełną kontrolę nad bazą danych,</a:t>
            </a:r>
          </a:p>
          <a:p>
            <a:pPr fontAlgn="base"/>
            <a:r>
              <a:rPr lang="pl-PL" sz="1100" b="0" i="0" kern="1200" dirty="0" err="1" smtClean="0">
                <a:solidFill>
                  <a:schemeClr val="tx1"/>
                </a:solidFill>
                <a:effectLst/>
                <a:latin typeface="+mn-lt"/>
                <a:ea typeface="+mn-ea"/>
                <a:cs typeface="+mn-cs"/>
              </a:rPr>
              <a:t>db_securityadmin</a:t>
            </a:r>
            <a:r>
              <a:rPr lang="pl-PL" sz="1100" b="0" i="0" kern="1200" dirty="0" smtClean="0">
                <a:solidFill>
                  <a:schemeClr val="tx1"/>
                </a:solidFill>
                <a:effectLst/>
                <a:latin typeface="+mn-lt"/>
                <a:ea typeface="+mn-ea"/>
                <a:cs typeface="+mn-cs"/>
              </a:rPr>
              <a:t> – zezwala na zarządzanie uprawnieniami oraz rolami baz danych,</a:t>
            </a:r>
          </a:p>
          <a:p>
            <a:pPr fontAlgn="base"/>
            <a:r>
              <a:rPr lang="pl-PL" sz="1100" b="0" i="0" kern="1200" dirty="0" smtClean="0">
                <a:solidFill>
                  <a:schemeClr val="tx1"/>
                </a:solidFill>
                <a:effectLst/>
                <a:latin typeface="+mn-lt"/>
                <a:ea typeface="+mn-ea"/>
                <a:cs typeface="+mn-cs"/>
              </a:rPr>
              <a:t>public – rola domyślna, zapewniająca minimum uprawnień.</a:t>
            </a:r>
          </a:p>
          <a:p>
            <a:pPr fontAlgn="base"/>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62832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Strona </a:t>
            </a:r>
            <a:r>
              <a:rPr lang="pl-PL" sz="1100" b="1" i="0" kern="1200" dirty="0" err="1" smtClean="0">
                <a:solidFill>
                  <a:schemeClr val="tx1"/>
                </a:solidFill>
                <a:effectLst/>
                <a:latin typeface="+mn-lt"/>
                <a:ea typeface="+mn-ea"/>
                <a:cs typeface="+mn-cs"/>
              </a:rPr>
              <a:t>Securables</a:t>
            </a:r>
            <a:r>
              <a:rPr lang="pl-PL" sz="1100" b="1" i="0" kern="120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służy do przypisywania uprawnień do obiektów zabezpieczanych dla tego loginu.</a:t>
            </a:r>
          </a:p>
        </p:txBody>
      </p:sp>
    </p:spTree>
    <p:extLst>
      <p:ext uri="{BB962C8B-B14F-4D97-AF65-F5344CB8AC3E}">
        <p14:creationId xmlns:p14="http://schemas.microsoft.com/office/powerpoint/2010/main" val="3856512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Strona </a:t>
            </a:r>
            <a:r>
              <a:rPr lang="pl-PL" sz="1100" b="1" i="0" kern="1200" dirty="0" smtClean="0">
                <a:solidFill>
                  <a:schemeClr val="tx1"/>
                </a:solidFill>
                <a:effectLst/>
                <a:latin typeface="+mn-lt"/>
                <a:ea typeface="+mn-ea"/>
                <a:cs typeface="+mn-cs"/>
              </a:rPr>
              <a:t>Status</a:t>
            </a:r>
            <a:r>
              <a:rPr lang="pl-PL" sz="1100" b="0" i="0" kern="1200" dirty="0" smtClean="0">
                <a:solidFill>
                  <a:schemeClr val="tx1"/>
                </a:solidFill>
                <a:effectLst/>
                <a:latin typeface="+mn-lt"/>
                <a:ea typeface="+mn-ea"/>
                <a:cs typeface="+mn-cs"/>
              </a:rPr>
              <a:t> służy  do nadawania lub odejmowania uprawnień dla loginu do łączenia się z bazą danych (</a:t>
            </a:r>
            <a:r>
              <a:rPr lang="pl-PL" sz="1100" b="1" i="0" kern="1200" dirty="0" err="1" smtClean="0">
                <a:solidFill>
                  <a:schemeClr val="tx1"/>
                </a:solidFill>
                <a:effectLst/>
                <a:latin typeface="+mn-lt"/>
                <a:ea typeface="+mn-ea"/>
                <a:cs typeface="+mn-cs"/>
              </a:rPr>
              <a:t>Permission</a:t>
            </a:r>
            <a:r>
              <a:rPr lang="pl-PL" sz="1100" b="1" i="0" kern="1200" dirty="0" smtClean="0">
                <a:solidFill>
                  <a:schemeClr val="tx1"/>
                </a:solidFill>
                <a:effectLst/>
                <a:latin typeface="+mn-lt"/>
                <a:ea typeface="+mn-ea"/>
                <a:cs typeface="+mn-cs"/>
              </a:rPr>
              <a:t> to </a:t>
            </a:r>
            <a:r>
              <a:rPr lang="pl-PL" sz="1100" b="1" i="0" kern="1200" dirty="0" err="1" smtClean="0">
                <a:solidFill>
                  <a:schemeClr val="tx1"/>
                </a:solidFill>
                <a:effectLst/>
                <a:latin typeface="+mn-lt"/>
                <a:ea typeface="+mn-ea"/>
                <a:cs typeface="+mn-cs"/>
              </a:rPr>
              <a:t>connect</a:t>
            </a:r>
            <a:r>
              <a:rPr lang="pl-PL" sz="1100" b="1" i="0" kern="1200" dirty="0" smtClean="0">
                <a:solidFill>
                  <a:schemeClr val="tx1"/>
                </a:solidFill>
                <a:effectLst/>
                <a:latin typeface="+mn-lt"/>
                <a:ea typeface="+mn-ea"/>
                <a:cs typeface="+mn-cs"/>
              </a:rPr>
              <a:t> to Database </a:t>
            </a:r>
            <a:r>
              <a:rPr lang="pl-PL" sz="1100" b="1" i="0" kern="1200" dirty="0" err="1" smtClean="0">
                <a:solidFill>
                  <a:schemeClr val="tx1"/>
                </a:solidFill>
                <a:effectLst/>
                <a:latin typeface="+mn-lt"/>
                <a:ea typeface="+mn-ea"/>
                <a:cs typeface="+mn-cs"/>
              </a:rPr>
              <a:t>engine</a:t>
            </a:r>
            <a:r>
              <a:rPr lang="pl-PL" sz="1100" b="0" i="0" kern="1200" dirty="0" smtClean="0">
                <a:solidFill>
                  <a:schemeClr val="tx1"/>
                </a:solidFill>
                <a:effectLst/>
                <a:latin typeface="+mn-lt"/>
                <a:ea typeface="+mn-ea"/>
                <a:cs typeface="+mn-cs"/>
              </a:rPr>
              <a:t>) oraz blokowania konta.</a:t>
            </a:r>
          </a:p>
        </p:txBody>
      </p:sp>
    </p:spTree>
    <p:extLst>
      <p:ext uri="{BB962C8B-B14F-4D97-AF65-F5344CB8AC3E}">
        <p14:creationId xmlns:p14="http://schemas.microsoft.com/office/powerpoint/2010/main" val="4265647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Tworzenie nowego loginu za pomocą TSQL i nadawanie odpowiednich uprawnień</a:t>
            </a:r>
            <a:endParaRPr dirty="0"/>
          </a:p>
        </p:txBody>
      </p:sp>
    </p:spTree>
    <p:extLst>
      <p:ext uri="{BB962C8B-B14F-4D97-AF65-F5344CB8AC3E}">
        <p14:creationId xmlns:p14="http://schemas.microsoft.com/office/powerpoint/2010/main" val="291722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Najważniejsze zasady,</a:t>
            </a:r>
            <a:r>
              <a:rPr lang="pl-PL" sz="1100" b="0" i="0" kern="1200" baseline="0" dirty="0" smtClean="0">
                <a:solidFill>
                  <a:schemeClr val="tx1"/>
                </a:solidFill>
                <a:effectLst/>
                <a:latin typeface="+mn-lt"/>
                <a:ea typeface="+mn-ea"/>
                <a:cs typeface="+mn-cs"/>
              </a:rPr>
              <a:t> o których należy pamiętać podczas przydzielania uprawnień</a:t>
            </a:r>
            <a:endParaRPr dirty="0"/>
          </a:p>
        </p:txBody>
      </p:sp>
    </p:spTree>
    <p:extLst>
      <p:ext uri="{BB962C8B-B14F-4D97-AF65-F5344CB8AC3E}">
        <p14:creationId xmlns:p14="http://schemas.microsoft.com/office/powerpoint/2010/main" val="1777715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r>
              <a:rPr lang="pl-PL" sz="1100" dirty="0" smtClean="0">
                <a:solidFill>
                  <a:schemeClr val="tx2">
                    <a:lumMod val="50000"/>
                  </a:schemeClr>
                </a:solidFill>
              </a:rPr>
              <a:t>Na</a:t>
            </a:r>
            <a:r>
              <a:rPr lang="pl-PL" sz="1100" baseline="0" dirty="0" smtClean="0">
                <a:solidFill>
                  <a:schemeClr val="tx2">
                    <a:lumMod val="50000"/>
                  </a:schemeClr>
                </a:solidFill>
              </a:rPr>
              <a:t> slajdzie </a:t>
            </a:r>
            <a:r>
              <a:rPr lang="pl-PL" sz="1100" dirty="0" smtClean="0">
                <a:solidFill>
                  <a:schemeClr val="tx2">
                    <a:lumMod val="50000"/>
                  </a:schemeClr>
                </a:solidFill>
              </a:rPr>
              <a:t>znajduje się zestawienie wszystkich praw dostępu, jakie można zastosować dla tabel i widoków.</a:t>
            </a:r>
            <a:endParaRPr lang="pl-PL" sz="1100" dirty="0">
              <a:solidFill>
                <a:schemeClr val="tx2">
                  <a:lumMod val="50000"/>
                </a:schemeClr>
              </a:solidFill>
            </a:endParaRPr>
          </a:p>
        </p:txBody>
      </p:sp>
    </p:spTree>
    <p:extLst>
      <p:ext uri="{BB962C8B-B14F-4D97-AF65-F5344CB8AC3E}">
        <p14:creationId xmlns:p14="http://schemas.microsoft.com/office/powerpoint/2010/main" val="465280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endParaRPr lang="pl-PL" sz="1100" dirty="0">
              <a:solidFill>
                <a:schemeClr val="tx2">
                  <a:lumMod val="50000"/>
                </a:schemeClr>
              </a:solidFill>
            </a:endParaRPr>
          </a:p>
        </p:txBody>
      </p:sp>
    </p:spTree>
    <p:extLst>
      <p:ext uri="{BB962C8B-B14F-4D97-AF65-F5344CB8AC3E}">
        <p14:creationId xmlns:p14="http://schemas.microsoft.com/office/powerpoint/2010/main" val="34386828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r>
              <a:rPr lang="pl-PL" sz="1100" dirty="0" smtClean="0">
                <a:solidFill>
                  <a:schemeClr val="tx2">
                    <a:lumMod val="50000"/>
                  </a:schemeClr>
                </a:solidFill>
              </a:rPr>
              <a:t>Definicja i przykład użycia polecenia GRANT</a:t>
            </a:r>
            <a:endParaRPr lang="pl-PL" sz="1100" dirty="0">
              <a:solidFill>
                <a:schemeClr val="tx2">
                  <a:lumMod val="50000"/>
                </a:schemeClr>
              </a:solidFill>
            </a:endParaRPr>
          </a:p>
        </p:txBody>
      </p:sp>
    </p:spTree>
    <p:extLst>
      <p:ext uri="{BB962C8B-B14F-4D97-AF65-F5344CB8AC3E}">
        <p14:creationId xmlns:p14="http://schemas.microsoft.com/office/powerpoint/2010/main" val="2332164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Polecenie</a:t>
            </a:r>
            <a:r>
              <a:rPr lang="pl-PL" baseline="0" dirty="0" smtClean="0"/>
              <a:t> REVOKE – służące od odbierania praw do obiektów</a:t>
            </a:r>
            <a:endParaRPr dirty="0"/>
          </a:p>
        </p:txBody>
      </p:sp>
    </p:spTree>
    <p:extLst>
      <p:ext uri="{BB962C8B-B14F-4D97-AF65-F5344CB8AC3E}">
        <p14:creationId xmlns:p14="http://schemas.microsoft.com/office/powerpoint/2010/main" val="3619276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Przypomnienie materiału z poprzedniej lekcji</a:t>
            </a:r>
            <a:endParaRPr dirty="0"/>
          </a:p>
        </p:txBody>
      </p:sp>
    </p:spTree>
    <p:extLst>
      <p:ext uri="{BB962C8B-B14F-4D97-AF65-F5344CB8AC3E}">
        <p14:creationId xmlns:p14="http://schemas.microsoft.com/office/powerpoint/2010/main" val="40513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dirty="0" smtClean="0">
                <a:solidFill>
                  <a:schemeClr val="tx1"/>
                </a:solidFill>
                <a:effectLst/>
                <a:latin typeface="+mn-lt"/>
                <a:ea typeface="+mn-ea"/>
                <a:cs typeface="+mn-cs"/>
              </a:rPr>
              <a:t>Inaczej niż w przypadku polecenia REVOKE, polecenie DENY bezpośrednio zabiera uprawnienie polecenia. Przykładowo, jeżeli Jan jest członkiem roli bazy danych, a rola ta ma uprawnienie CREATE TABLE, Jan może również tworzyć tabele. Jednak, jeżeli Jan powinien mieć zabronione tworzenie tabel, mimo tego, że jako członek roli posiada to uprawnienie, można zabronić Janowi wykonywania tego polecenia. Dlatego, Jan nie będzie mógł uruchomić wyrażenia CREATE TABLE, pomimo tego, że normalnie rola przydzieliła mu to prawo.</a:t>
            </a:r>
          </a:p>
          <a:p>
            <a:endParaRPr dirty="0"/>
          </a:p>
        </p:txBody>
      </p:sp>
    </p:spTree>
    <p:extLst>
      <p:ext uri="{BB962C8B-B14F-4D97-AF65-F5344CB8AC3E}">
        <p14:creationId xmlns:p14="http://schemas.microsoft.com/office/powerpoint/2010/main" val="1902090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Przegląd kilku przykładów jest najlepszym sposobem na zrozumienie działania omówionych poleceń.</a:t>
            </a:r>
          </a:p>
        </p:txBody>
      </p:sp>
    </p:spTree>
    <p:extLst>
      <p:ext uri="{BB962C8B-B14F-4D97-AF65-F5344CB8AC3E}">
        <p14:creationId xmlns:p14="http://schemas.microsoft.com/office/powerpoint/2010/main" val="41413872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Utwórz nową bazę danych o nazwie </a:t>
            </a:r>
            <a:r>
              <a:rPr lang="pl-PL" dirty="0" err="1" smtClean="0"/>
              <a:t>Testowa_Inicjały</a:t>
            </a:r>
            <a:endParaRPr lang="pl-PL" dirty="0" smtClean="0"/>
          </a:p>
          <a:p>
            <a:endParaRPr lang="pl-PL" dirty="0" smtClean="0"/>
          </a:p>
          <a:p>
            <a:r>
              <a:rPr lang="pl-PL" dirty="0" smtClean="0"/>
              <a:t>Ćwiczenie 2:</a:t>
            </a:r>
          </a:p>
          <a:p>
            <a:r>
              <a:rPr lang="pl-PL" dirty="0" smtClean="0"/>
              <a:t>Utwórz</a:t>
            </a:r>
            <a:r>
              <a:rPr lang="pl-PL" baseline="0" dirty="0" smtClean="0"/>
              <a:t> użytkownika Nazwisko_studenta1 z poziomu MS SMS z domyślną bazą </a:t>
            </a:r>
            <a:r>
              <a:rPr lang="pl-PL" dirty="0" err="1" smtClean="0"/>
              <a:t>Testowa_Inicjały</a:t>
            </a:r>
            <a:endParaRPr lang="pl-PL" dirty="0" smtClean="0"/>
          </a:p>
          <a:p>
            <a:endParaRPr lang="pl-PL" dirty="0" smtClean="0"/>
          </a:p>
          <a:p>
            <a:r>
              <a:rPr lang="pl-PL" dirty="0" smtClean="0"/>
              <a:t>Ćwiczenie 3:</a:t>
            </a:r>
          </a:p>
          <a:p>
            <a:r>
              <a:rPr lang="pl-PL" dirty="0" smtClean="0"/>
              <a:t>Utwórz</a:t>
            </a:r>
            <a:r>
              <a:rPr lang="pl-PL" baseline="0" dirty="0" smtClean="0"/>
              <a:t> użytkownika Nazwisko_studenta2 z poziomu TSQL z domyślną bazą </a:t>
            </a:r>
            <a:r>
              <a:rPr lang="pl-PL" dirty="0" err="1" smtClean="0"/>
              <a:t>Testowa_Inicjały</a:t>
            </a:r>
            <a:endParaRPr lang="pl-PL" dirty="0" smtClean="0"/>
          </a:p>
          <a:p>
            <a:endParaRPr lang="pl-PL" baseline="0" dirty="0" smtClean="0"/>
          </a:p>
          <a:p>
            <a:r>
              <a:rPr lang="pl-PL" baseline="0" dirty="0" smtClean="0"/>
              <a:t>Ćwiczenie 4:</a:t>
            </a:r>
          </a:p>
          <a:p>
            <a:r>
              <a:rPr lang="pl-PL" baseline="0" dirty="0" smtClean="0"/>
              <a:t>Wykorzystaj procedury:</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i="1" kern="1200" dirty="0" err="1" smtClean="0">
                <a:solidFill>
                  <a:schemeClr val="tx1"/>
                </a:solidFill>
                <a:effectLst/>
                <a:latin typeface="+mn-lt"/>
                <a:ea typeface="+mn-ea"/>
                <a:cs typeface="+mn-cs"/>
              </a:rPr>
              <a:t>sp_password</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sp_defaultdb</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sp_defaultlanguage</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sp_helplogins</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r>
              <a:rPr lang="pl-PL" sz="1100" i="1" kern="1200" dirty="0" err="1" smtClean="0">
                <a:solidFill>
                  <a:schemeClr val="tx1"/>
                </a:solidFill>
                <a:effectLst/>
                <a:latin typeface="+mn-lt"/>
                <a:ea typeface="+mn-ea"/>
                <a:cs typeface="+mn-cs"/>
              </a:rPr>
              <a:t>sp_droplogin</a:t>
            </a:r>
            <a:r>
              <a:rPr lang="pl-PL" sz="1100" kern="1200" dirty="0" smtClean="0">
                <a:solidFill>
                  <a:schemeClr val="tx1"/>
                </a:solidFill>
                <a:effectLst/>
                <a:latin typeface="+mn-lt"/>
                <a:ea typeface="+mn-ea"/>
                <a:cs typeface="+mn-cs"/>
              </a:rPr>
              <a:t> </a:t>
            </a:r>
            <a:r>
              <a:rPr lang="pl-PL" sz="1100" u="sng" kern="1200" dirty="0" smtClean="0">
                <a:solidFill>
                  <a:schemeClr val="tx1"/>
                </a:solidFill>
                <a:effectLst/>
                <a:latin typeface="+mn-lt"/>
                <a:ea typeface="+mn-ea"/>
                <a:cs typeface="+mn-cs"/>
              </a:rPr>
              <a:t/>
            </a:r>
            <a:br>
              <a:rPr lang="pl-PL" sz="1100" u="sng" kern="1200" dirty="0" smtClean="0">
                <a:solidFill>
                  <a:schemeClr val="tx1"/>
                </a:solidFill>
                <a:effectLst/>
                <a:latin typeface="+mn-lt"/>
                <a:ea typeface="+mn-ea"/>
                <a:cs typeface="+mn-cs"/>
              </a:rPr>
            </a:br>
            <a:r>
              <a:rPr lang="pl-PL" sz="1100" kern="1200" dirty="0" smtClean="0">
                <a:solidFill>
                  <a:schemeClr val="tx1"/>
                </a:solidFill>
                <a:effectLst/>
                <a:latin typeface="+mn-lt"/>
                <a:ea typeface="+mn-ea"/>
                <a:cs typeface="+mn-cs"/>
              </a:rPr>
              <a:t>dla użytkownika </a:t>
            </a:r>
            <a:r>
              <a:rPr lang="pl-PL" baseline="0" dirty="0" smtClean="0"/>
              <a:t>Nazwisko_studenta2 </a:t>
            </a:r>
          </a:p>
          <a:p>
            <a:endParaRPr lang="pl-PL" baseline="0" dirty="0" smtClean="0"/>
          </a:p>
          <a:p>
            <a:r>
              <a:rPr lang="pl-PL" baseline="0" dirty="0" smtClean="0"/>
              <a:t>Ćwiczenie 5:</a:t>
            </a:r>
          </a:p>
          <a:p>
            <a:r>
              <a:rPr lang="pl-PL" sz="1100" kern="1200" dirty="0" smtClean="0">
                <a:solidFill>
                  <a:schemeClr val="tx1"/>
                </a:solidFill>
                <a:effectLst/>
                <a:latin typeface="+mn-lt"/>
                <a:ea typeface="+mn-ea"/>
                <a:cs typeface="+mn-cs"/>
              </a:rPr>
              <a:t>Wykorzystując procedurę </a:t>
            </a:r>
            <a:r>
              <a:rPr lang="pl-PL" sz="1100" i="1" kern="1200" dirty="0" err="1" smtClean="0">
                <a:solidFill>
                  <a:schemeClr val="tx1"/>
                </a:solidFill>
                <a:effectLst/>
                <a:latin typeface="+mn-lt"/>
                <a:ea typeface="+mn-ea"/>
                <a:cs typeface="+mn-cs"/>
              </a:rPr>
              <a:t>sp_changedbowner</a:t>
            </a:r>
            <a:r>
              <a:rPr lang="pl-PL" sz="1100" kern="1200" dirty="0" smtClean="0">
                <a:solidFill>
                  <a:schemeClr val="tx1"/>
                </a:solidFill>
                <a:effectLst/>
                <a:latin typeface="+mn-lt"/>
                <a:ea typeface="+mn-ea"/>
                <a:cs typeface="+mn-cs"/>
              </a:rPr>
              <a:t> zmień właściciela bazy danych </a:t>
            </a:r>
            <a:r>
              <a:rPr lang="pl-PL" dirty="0" err="1" smtClean="0"/>
              <a:t>Testowa_Inicjały</a:t>
            </a:r>
            <a:r>
              <a:rPr lang="pl-PL" dirty="0" smtClean="0"/>
              <a:t> na </a:t>
            </a:r>
            <a:r>
              <a:rPr lang="pl-PL" baseline="0" dirty="0" smtClean="0"/>
              <a:t>Nazwisko_studenta1 </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wykorzystując polecenia GRANT,REVOKE i DENY ustaw wybrane 3 uprawnienia (CREATE DATABASE, CREATE TABLE, CREATE PROCEDURE, CREATE DEFAULT, CREATE RULE, CREATE VIEW, CREATE FUNCTION, BACKUP DATABASE I BACKUP LOG) wybranym użytkownikom lub rolom (w razie potrzeby utworzyć dodatkowych użytkowników lub role)</a:t>
            </a:r>
          </a:p>
          <a:p>
            <a:pPr marL="0" marR="0" indent="0" algn="l" defTabSz="914400" rtl="0" eaLnBrk="1" fontAlgn="auto" latinLnBrk="0" hangingPunct="1">
              <a:lnSpc>
                <a:spcPct val="100000"/>
              </a:lnSpc>
              <a:spcBef>
                <a:spcPts val="0"/>
              </a:spcBef>
              <a:spcAft>
                <a:spcPts val="0"/>
              </a:spcAft>
              <a:buClrTx/>
              <a:buSzTx/>
              <a:buFontTx/>
              <a:buNone/>
              <a:tabLst/>
              <a:defRPr/>
            </a:pPr>
            <a:endParaRPr lang="pl-PL" baseline="0" dirty="0" smtClean="0"/>
          </a:p>
          <a:p>
            <a:r>
              <a:rPr lang="pl-PL" baseline="0" dirty="0" smtClean="0"/>
              <a:t>Ćwiczenie 7:</a:t>
            </a:r>
          </a:p>
          <a:p>
            <a:r>
              <a:rPr lang="pl-PL" sz="1100" kern="1200" dirty="0" smtClean="0">
                <a:solidFill>
                  <a:schemeClr val="tx1"/>
                </a:solidFill>
                <a:effectLst/>
                <a:latin typeface="+mn-lt"/>
                <a:ea typeface="+mn-ea"/>
                <a:cs typeface="+mn-cs"/>
              </a:rPr>
              <a:t>wykorzystując polecenia GRANT,REVOKE i DENY ustaw wybrane uprawnienia (SELECT, INSERT, UPDATE, DELETE, EXECUTE, REFERENCES) dla wybranych obiektów bazy </a:t>
            </a:r>
            <a:r>
              <a:rPr lang="pl-PL" sz="1100" i="1" kern="1200" dirty="0" smtClean="0">
                <a:solidFill>
                  <a:schemeClr val="tx1"/>
                </a:solidFill>
                <a:effectLst/>
                <a:latin typeface="+mn-lt"/>
                <a:ea typeface="+mn-ea"/>
                <a:cs typeface="+mn-cs"/>
              </a:rPr>
              <a:t>Test</a:t>
            </a:r>
            <a:r>
              <a:rPr lang="pl-PL" sz="1100" i="1" kern="1200" baseline="0" dirty="0" smtClean="0">
                <a:solidFill>
                  <a:schemeClr val="tx1"/>
                </a:solidFill>
                <a:effectLst/>
                <a:latin typeface="+mn-lt"/>
                <a:ea typeface="+mn-ea"/>
                <a:cs typeface="+mn-cs"/>
              </a:rPr>
              <a:t> </a:t>
            </a:r>
            <a:r>
              <a:rPr lang="pl-PL" sz="1100" kern="1200" dirty="0" smtClean="0">
                <a:solidFill>
                  <a:schemeClr val="tx1"/>
                </a:solidFill>
                <a:effectLst/>
                <a:latin typeface="+mn-lt"/>
                <a:ea typeface="+mn-ea"/>
                <a:cs typeface="+mn-cs"/>
              </a:rPr>
              <a:t>poszczególnym użytkownikom, grupom lub rolom</a:t>
            </a:r>
            <a:r>
              <a:rPr lang="pl-PL" sz="1100" i="1" kern="1200" dirty="0" smtClean="0">
                <a:solidFill>
                  <a:schemeClr val="tx1"/>
                </a:solidFill>
                <a:effectLst/>
                <a:latin typeface="+mn-lt"/>
                <a:ea typeface="+mn-ea"/>
                <a:cs typeface="+mn-cs"/>
              </a:rPr>
              <a:t/>
            </a:r>
            <a:br>
              <a:rPr lang="pl-PL" sz="1100" i="1" kern="1200" dirty="0" smtClean="0">
                <a:solidFill>
                  <a:schemeClr val="tx1"/>
                </a:solidFill>
                <a:effectLst/>
                <a:latin typeface="+mn-lt"/>
                <a:ea typeface="+mn-ea"/>
                <a:cs typeface="+mn-cs"/>
              </a:rPr>
            </a:br>
            <a:endParaRPr lang="pl-PL" baseline="0" dirty="0" smtClean="0"/>
          </a:p>
          <a:p>
            <a:r>
              <a:rPr lang="pl-PL" baseline="0" dirty="0" smtClean="0"/>
              <a:t>Ćwiczenie 8:</a:t>
            </a:r>
          </a:p>
          <a:p>
            <a:r>
              <a:rPr lang="pl-PL" sz="1100" kern="1200" dirty="0" smtClean="0">
                <a:solidFill>
                  <a:schemeClr val="tx1"/>
                </a:solidFill>
                <a:effectLst/>
                <a:latin typeface="+mn-lt"/>
                <a:ea typeface="+mn-ea"/>
                <a:cs typeface="+mn-cs"/>
              </a:rPr>
              <a:t>Zobrazuj na przykładach skutki przyznania lub zabronienia poszczególnym użytkownikom, grupom lub rolom</a:t>
            </a:r>
            <a:endParaRPr lang="pl-PL" baseline="0" dirty="0" smtClean="0"/>
          </a:p>
        </p:txBody>
      </p:sp>
    </p:spTree>
    <p:extLst>
      <p:ext uri="{BB962C8B-B14F-4D97-AF65-F5344CB8AC3E}">
        <p14:creationId xmlns:p14="http://schemas.microsoft.com/office/powerpoint/2010/main" val="29318265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GRANT SELECT ON TBL_UCZEN TO Jan WITH GRANT OPTION;</a:t>
            </a:r>
            <a:endParaRPr lang="pl-PL" baseline="0" dirty="0" smtClean="0"/>
          </a:p>
          <a:p>
            <a:endParaRPr lang="pl-PL" baseline="0" dirty="0" smtClean="0"/>
          </a:p>
        </p:txBody>
      </p:sp>
    </p:spTree>
    <p:extLst>
      <p:ext uri="{BB962C8B-B14F-4D97-AF65-F5344CB8AC3E}">
        <p14:creationId xmlns:p14="http://schemas.microsoft.com/office/powerpoint/2010/main" val="3939220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GRANT ALL ON TBL_UCZEN TO Jan;</a:t>
            </a:r>
            <a:endParaRPr lang="pl-PL" baseline="0" dirty="0" smtClean="0"/>
          </a:p>
          <a:p>
            <a:endParaRPr lang="pl-PL" baseline="0" dirty="0" smtClean="0"/>
          </a:p>
        </p:txBody>
      </p:sp>
    </p:spTree>
    <p:extLst>
      <p:ext uri="{BB962C8B-B14F-4D97-AF65-F5344CB8AC3E}">
        <p14:creationId xmlns:p14="http://schemas.microsoft.com/office/powerpoint/2010/main" val="21922161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REVOKE </a:t>
            </a:r>
            <a:r>
              <a:rPr lang="en-US" baseline="0" dirty="0" smtClean="0"/>
              <a:t>ALL ON TBL_UCZEN TO Jan;</a:t>
            </a:r>
            <a:endParaRPr lang="pl-PL" baseline="0" dirty="0" smtClean="0"/>
          </a:p>
          <a:p>
            <a:endParaRPr lang="pl-PL" baseline="0" dirty="0" smtClean="0"/>
          </a:p>
        </p:txBody>
      </p:sp>
    </p:spTree>
    <p:extLst>
      <p:ext uri="{BB962C8B-B14F-4D97-AF65-F5344CB8AC3E}">
        <p14:creationId xmlns:p14="http://schemas.microsoft.com/office/powerpoint/2010/main" val="34235351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DENY </a:t>
            </a:r>
            <a:r>
              <a:rPr lang="en-US" baseline="0" dirty="0" smtClean="0"/>
              <a:t>ALL ON TBL_UCZEN TO Jan</a:t>
            </a:r>
            <a:r>
              <a:rPr lang="pl-PL" baseline="0" dirty="0" smtClean="0"/>
              <a:t> CASCADE</a:t>
            </a:r>
            <a:r>
              <a:rPr lang="en-US" baseline="0" dirty="0" smtClean="0"/>
              <a:t>;</a:t>
            </a:r>
            <a:endParaRPr lang="pl-PL" baseline="0" dirty="0" smtClean="0"/>
          </a:p>
          <a:p>
            <a:endParaRPr lang="pl-PL" baseline="0" dirty="0" smtClean="0"/>
          </a:p>
        </p:txBody>
      </p:sp>
    </p:spTree>
    <p:extLst>
      <p:ext uri="{BB962C8B-B14F-4D97-AF65-F5344CB8AC3E}">
        <p14:creationId xmlns:p14="http://schemas.microsoft.com/office/powerpoint/2010/main" val="38256976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baseline="0" dirty="0" smtClean="0"/>
              <a:t>EXEC </a:t>
            </a:r>
            <a:r>
              <a:rPr lang="pl-PL" baseline="0" dirty="0" err="1" smtClean="0"/>
              <a:t>sp_helpuser</a:t>
            </a:r>
            <a:endParaRPr lang="pl-PL" baseline="0" dirty="0" smtClean="0"/>
          </a:p>
        </p:txBody>
      </p:sp>
    </p:spTree>
    <p:extLst>
      <p:ext uri="{BB962C8B-B14F-4D97-AF65-F5344CB8AC3E}">
        <p14:creationId xmlns:p14="http://schemas.microsoft.com/office/powerpoint/2010/main" val="16516584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val="284242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Definicja DCL</a:t>
            </a:r>
            <a:endParaRPr dirty="0"/>
          </a:p>
        </p:txBody>
      </p:sp>
    </p:spTree>
    <p:extLst>
      <p:ext uri="{BB962C8B-B14F-4D97-AF65-F5344CB8AC3E}">
        <p14:creationId xmlns:p14="http://schemas.microsoft.com/office/powerpoint/2010/main" val="2520646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Definicja loginu i użytkownika. Login to obiekt funkcjonujący w kontekście</a:t>
            </a:r>
            <a:r>
              <a:rPr lang="pl-PL" sz="1100" b="0" i="0" kern="1200" baseline="0" dirty="0" smtClean="0">
                <a:solidFill>
                  <a:schemeClr val="tx1"/>
                </a:solidFill>
                <a:effectLst/>
                <a:latin typeface="+mn-lt"/>
                <a:ea typeface="+mn-ea"/>
                <a:cs typeface="+mn-cs"/>
              </a:rPr>
              <a:t> SZDB, a użytkownik w kontekście bazy danych. Na kolejnych slajdach przedstawiono tworzenie loginu i użytkownika do niego za pomocą MS SQL Management Studio oraz za pomocą TSQL</a:t>
            </a:r>
            <a:endParaRPr dirty="0"/>
          </a:p>
        </p:txBody>
      </p:sp>
    </p:spTree>
    <p:extLst>
      <p:ext uri="{BB962C8B-B14F-4D97-AF65-F5344CB8AC3E}">
        <p14:creationId xmlns:p14="http://schemas.microsoft.com/office/powerpoint/2010/main" val="3547801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Sekcja z loginami znajduje się w drzewie SZBD w sekcji Security</a:t>
            </a:r>
            <a:r>
              <a:rPr lang="pl-PL" sz="1100" b="0" i="0" kern="1200" baseline="0" dirty="0" smtClean="0">
                <a:solidFill>
                  <a:schemeClr val="tx1"/>
                </a:solidFill>
                <a:effectLst/>
                <a:latin typeface="+mn-lt"/>
                <a:ea typeface="+mn-ea"/>
                <a:cs typeface="+mn-cs"/>
              </a:rPr>
              <a:t> -&gt;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Logins</a:t>
            </a:r>
            <a:endParaRPr dirty="0"/>
          </a:p>
        </p:txBody>
      </p:sp>
    </p:spTree>
    <p:extLst>
      <p:ext uri="{BB962C8B-B14F-4D97-AF65-F5344CB8AC3E}">
        <p14:creationId xmlns:p14="http://schemas.microsoft.com/office/powerpoint/2010/main" val="3568557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 wybraniu New login pojawia nam się okno. W</a:t>
            </a:r>
            <a:r>
              <a:rPr lang="pl-PL" sz="1100" b="0" i="0" kern="1200" baseline="0" dirty="0" smtClean="0">
                <a:solidFill>
                  <a:schemeClr val="tx1"/>
                </a:solidFill>
                <a:effectLst/>
                <a:latin typeface="+mn-lt"/>
                <a:ea typeface="+mn-ea"/>
                <a:cs typeface="+mn-cs"/>
              </a:rPr>
              <a:t> zakładce General wprowadzamy nazwę, wybieramy tryb logowania. Możliwa jest autentykacja Windows lub SQL. W przypadku Windows logować się z systemu </a:t>
            </a:r>
            <a:r>
              <a:rPr lang="pl-PL" sz="1100" b="0" i="0" kern="1200" baseline="0" dirty="0" err="1" smtClean="0">
                <a:solidFill>
                  <a:schemeClr val="tx1"/>
                </a:solidFill>
                <a:effectLst/>
                <a:latin typeface="+mn-lt"/>
                <a:ea typeface="+mn-ea"/>
                <a:cs typeface="+mn-cs"/>
              </a:rPr>
              <a:t>windows</a:t>
            </a:r>
            <a:r>
              <a:rPr lang="pl-PL" sz="1100" b="0" i="0" kern="1200" baseline="0" dirty="0" smtClean="0">
                <a:solidFill>
                  <a:schemeClr val="tx1"/>
                </a:solidFill>
                <a:effectLst/>
                <a:latin typeface="+mn-lt"/>
                <a:ea typeface="+mn-ea"/>
                <a:cs typeface="+mn-cs"/>
              </a:rPr>
              <a:t>, w którym użytkownik jest zalogowany. Ta opcja kierowana jest głównie do użytkowników domenowych. Jeśli chcemy umożliwić logowanie się użytkownikom z różnych systemów operacyjnych wybieramy opcję SQL Server </a:t>
            </a:r>
            <a:r>
              <a:rPr lang="pl-PL" sz="1100" b="0" i="0" kern="1200" baseline="0" dirty="0" err="1" smtClean="0">
                <a:solidFill>
                  <a:schemeClr val="tx1"/>
                </a:solidFill>
                <a:effectLst/>
                <a:latin typeface="+mn-lt"/>
                <a:ea typeface="+mn-ea"/>
                <a:cs typeface="+mn-cs"/>
              </a:rPr>
              <a:t>authentication</a:t>
            </a:r>
            <a:r>
              <a:rPr lang="pl-PL" sz="1100" b="0" i="0" kern="1200" baseline="0" dirty="0" smtClean="0">
                <a:solidFill>
                  <a:schemeClr val="tx1"/>
                </a:solidFill>
                <a:effectLst/>
                <a:latin typeface="+mn-lt"/>
                <a:ea typeface="+mn-ea"/>
                <a:cs typeface="+mn-cs"/>
              </a:rPr>
              <a:t>. </a:t>
            </a:r>
          </a:p>
          <a:p>
            <a:endParaRPr lang="pl-PL" sz="1100" b="0" i="0" kern="1200" baseline="0" dirty="0" smtClean="0">
              <a:solidFill>
                <a:schemeClr val="tx1"/>
              </a:solidFill>
              <a:effectLst/>
              <a:latin typeface="+mn-lt"/>
              <a:ea typeface="+mn-ea"/>
              <a:cs typeface="+mn-cs"/>
            </a:endParaRPr>
          </a:p>
          <a:p>
            <a:r>
              <a:rPr lang="pl-PL" dirty="0" smtClean="0"/>
              <a:t>Sekcje </a:t>
            </a:r>
            <a:r>
              <a:rPr lang="pl-PL" dirty="0" err="1" smtClean="0"/>
              <a:t>Default</a:t>
            </a:r>
            <a:r>
              <a:rPr lang="pl-PL" dirty="0" smtClean="0"/>
              <a:t> Database oraz </a:t>
            </a:r>
            <a:r>
              <a:rPr lang="pl-PL" dirty="0" err="1" smtClean="0"/>
              <a:t>Default</a:t>
            </a:r>
            <a:r>
              <a:rPr lang="pl-PL" dirty="0" smtClean="0"/>
              <a:t> </a:t>
            </a:r>
            <a:r>
              <a:rPr lang="pl-PL" dirty="0" err="1" smtClean="0"/>
              <a:t>language</a:t>
            </a:r>
            <a:r>
              <a:rPr lang="pl-PL" dirty="0" smtClean="0"/>
              <a:t> są widoczne zarówno dla loginu z autoryzacją SQL jak i Windows. W </a:t>
            </a:r>
            <a:r>
              <a:rPr lang="pl-PL" dirty="0" err="1" smtClean="0"/>
              <a:t>Default</a:t>
            </a:r>
            <a:r>
              <a:rPr lang="pl-PL" dirty="0" smtClean="0"/>
              <a:t> Database określamy domyślną bazę danych dla loginu.</a:t>
            </a:r>
            <a:endParaRPr dirty="0"/>
          </a:p>
        </p:txBody>
      </p:sp>
    </p:spTree>
    <p:extLst>
      <p:ext uri="{BB962C8B-B14F-4D97-AF65-F5344CB8AC3E}">
        <p14:creationId xmlns:p14="http://schemas.microsoft.com/office/powerpoint/2010/main" val="1374220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W przypadku wybrania autoryzacji SQL, należy wprowadzić hasło dla loginu oraz poniżej wybrać jedną lub kilka z trzech opcji:</a:t>
            </a:r>
          </a:p>
          <a:p>
            <a:pPr fontAlgn="base"/>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Enforce</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password</a:t>
            </a:r>
            <a:r>
              <a:rPr lang="pl-PL" sz="1100" b="0" i="0" kern="1200" dirty="0" smtClean="0">
                <a:solidFill>
                  <a:schemeClr val="tx1"/>
                </a:solidFill>
                <a:effectLst/>
                <a:latin typeface="+mn-lt"/>
                <a:ea typeface="+mn-ea"/>
                <a:cs typeface="+mn-cs"/>
              </a:rPr>
              <a:t> Policy – hasło nie może zawierać w sobie części nazwy loginu i nie może być krótsze niż 7 znaków oraz powinno zawierać cyfry, duże i małe litery oraz znaki nie alfanumeryczne. Informacje pobierane są z polityki grupowej.</a:t>
            </a:r>
          </a:p>
          <a:p>
            <a:pPr fontAlgn="base"/>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Enforce</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password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expiration</a:t>
            </a:r>
            <a:r>
              <a:rPr lang="pl-PL" sz="1100" b="0" i="0" kern="1200" dirty="0" smtClean="0">
                <a:solidFill>
                  <a:schemeClr val="tx1"/>
                </a:solidFill>
                <a:effectLst/>
                <a:latin typeface="+mn-lt"/>
                <a:ea typeface="+mn-ea"/>
                <a:cs typeface="+mn-cs"/>
              </a:rPr>
              <a:t> – hasło wygasa po przekroczeniu wartości określonej w polityce grupowej.</a:t>
            </a:r>
          </a:p>
          <a:p>
            <a:pPr fontAlgn="base"/>
            <a:r>
              <a:rPr lang="pl-PL" sz="1100" b="0" i="0" kern="1200" dirty="0" smtClean="0">
                <a:solidFill>
                  <a:schemeClr val="tx1"/>
                </a:solidFill>
                <a:effectLst/>
                <a:latin typeface="+mn-lt"/>
                <a:ea typeface="+mn-ea"/>
                <a:cs typeface="+mn-cs"/>
              </a:rPr>
              <a:t>- User </a:t>
            </a:r>
            <a:r>
              <a:rPr lang="pl-PL" sz="1100" b="0" i="0" kern="1200" dirty="0" err="1" smtClean="0">
                <a:solidFill>
                  <a:schemeClr val="tx1"/>
                </a:solidFill>
                <a:effectLst/>
                <a:latin typeface="+mn-lt"/>
                <a:ea typeface="+mn-ea"/>
                <a:cs typeface="+mn-cs"/>
              </a:rPr>
              <a:t>must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change</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password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at</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next</a:t>
            </a:r>
            <a:r>
              <a:rPr lang="pl-PL" sz="1100" b="0" i="0" kern="1200" dirty="0" smtClean="0">
                <a:solidFill>
                  <a:schemeClr val="tx1"/>
                </a:solidFill>
                <a:effectLst/>
                <a:latin typeface="+mn-lt"/>
                <a:ea typeface="+mn-ea"/>
                <a:cs typeface="+mn-cs"/>
              </a:rPr>
              <a:t> logon – wymaga zmiany hasła użytkownika przy kolejnym logowaniu.</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69687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Server </a:t>
            </a:r>
            <a:r>
              <a:rPr lang="pl-PL" sz="1100" b="1" i="0" kern="1200" dirty="0" err="1" smtClean="0">
                <a:solidFill>
                  <a:schemeClr val="tx1"/>
                </a:solidFill>
                <a:effectLst/>
                <a:latin typeface="+mn-lt"/>
                <a:ea typeface="+mn-ea"/>
                <a:cs typeface="+mn-cs"/>
              </a:rPr>
              <a:t>Roles</a:t>
            </a:r>
            <a:r>
              <a:rPr lang="pl-PL" sz="1100" b="0" i="0" kern="1200" dirty="0" smtClean="0">
                <a:solidFill>
                  <a:schemeClr val="tx1"/>
                </a:solidFill>
                <a:effectLst/>
                <a:latin typeface="+mn-lt"/>
                <a:ea typeface="+mn-ea"/>
                <a:cs typeface="+mn-cs"/>
              </a:rPr>
              <a:t> wybieramy role serwerowe, przypisane dla tego loginu:</a:t>
            </a:r>
          </a:p>
          <a:p>
            <a:pPr fontAlgn="base"/>
            <a:r>
              <a:rPr lang="pl-PL" sz="1100" b="0" i="0" kern="1200" dirty="0" err="1" smtClean="0">
                <a:solidFill>
                  <a:schemeClr val="tx1"/>
                </a:solidFill>
                <a:effectLst/>
                <a:latin typeface="+mn-lt"/>
                <a:ea typeface="+mn-ea"/>
                <a:cs typeface="+mn-cs"/>
              </a:rPr>
              <a:t>bulkadmin</a:t>
            </a:r>
            <a:r>
              <a:rPr lang="pl-PL" sz="1100" b="0" i="0" kern="1200" dirty="0" smtClean="0">
                <a:solidFill>
                  <a:schemeClr val="tx1"/>
                </a:solidFill>
                <a:effectLst/>
                <a:latin typeface="+mn-lt"/>
                <a:ea typeface="+mn-ea"/>
                <a:cs typeface="+mn-cs"/>
              </a:rPr>
              <a:t> – zezwala na operację masowego wstawiania danych (BULK INSERT),</a:t>
            </a:r>
          </a:p>
          <a:p>
            <a:pPr fontAlgn="base"/>
            <a:r>
              <a:rPr lang="pl-PL" sz="1100" b="0" i="0" kern="1200" dirty="0" err="1" smtClean="0">
                <a:solidFill>
                  <a:schemeClr val="tx1"/>
                </a:solidFill>
                <a:effectLst/>
                <a:latin typeface="+mn-lt"/>
                <a:ea typeface="+mn-ea"/>
                <a:cs typeface="+mn-cs"/>
              </a:rPr>
              <a:t>dbcreator</a:t>
            </a:r>
            <a:r>
              <a:rPr lang="pl-PL" sz="1100" b="0" i="0" kern="1200" dirty="0" smtClean="0">
                <a:solidFill>
                  <a:schemeClr val="tx1"/>
                </a:solidFill>
                <a:effectLst/>
                <a:latin typeface="+mn-lt"/>
                <a:ea typeface="+mn-ea"/>
                <a:cs typeface="+mn-cs"/>
              </a:rPr>
              <a:t> – zezwala na tworzenie, usuwanie,  modyfikację bazy danych oraz dodawanie do niej nowych członków (CREATE DATABASE),</a:t>
            </a:r>
          </a:p>
          <a:p>
            <a:pPr fontAlgn="base"/>
            <a:r>
              <a:rPr lang="pl-PL" sz="1100" b="0" i="0" kern="1200" dirty="0" err="1" smtClean="0">
                <a:solidFill>
                  <a:schemeClr val="tx1"/>
                </a:solidFill>
                <a:effectLst/>
                <a:latin typeface="+mn-lt"/>
                <a:ea typeface="+mn-ea"/>
                <a:cs typeface="+mn-cs"/>
              </a:rPr>
              <a:t>diskadmin</a:t>
            </a:r>
            <a:r>
              <a:rPr lang="pl-PL" sz="1100" b="0" i="0" kern="1200" dirty="0" smtClean="0">
                <a:solidFill>
                  <a:schemeClr val="tx1"/>
                </a:solidFill>
                <a:effectLst/>
                <a:latin typeface="+mn-lt"/>
                <a:ea typeface="+mn-ea"/>
                <a:cs typeface="+mn-cs"/>
              </a:rPr>
              <a:t> – zezwala na zarządzanie plikami .</a:t>
            </a:r>
            <a:r>
              <a:rPr lang="pl-PL" sz="1100" b="0" i="0" kern="1200" dirty="0" err="1" smtClean="0">
                <a:solidFill>
                  <a:schemeClr val="tx1"/>
                </a:solidFill>
                <a:effectLst/>
                <a:latin typeface="+mn-lt"/>
                <a:ea typeface="+mn-ea"/>
                <a:cs typeface="+mn-cs"/>
              </a:rPr>
              <a:t>mdf</a:t>
            </a:r>
            <a:r>
              <a:rPr lang="pl-PL" sz="1100" b="0" i="0" kern="1200" dirty="0" smtClean="0">
                <a:solidFill>
                  <a:schemeClr val="tx1"/>
                </a:solidFill>
                <a:effectLst/>
                <a:latin typeface="+mn-lt"/>
                <a:ea typeface="+mn-ea"/>
                <a:cs typeface="+mn-cs"/>
              </a:rPr>
              <a:t> i .</a:t>
            </a:r>
            <a:r>
              <a:rPr lang="pl-PL" sz="1100" b="0" i="0" kern="1200" dirty="0" err="1" smtClean="0">
                <a:solidFill>
                  <a:schemeClr val="tx1"/>
                </a:solidFill>
                <a:effectLst/>
                <a:latin typeface="+mn-lt"/>
                <a:ea typeface="+mn-ea"/>
                <a:cs typeface="+mn-cs"/>
              </a:rPr>
              <a:t>ldf</a:t>
            </a:r>
            <a:r>
              <a:rPr lang="pl-PL" sz="1100" b="0" i="0" kern="1200" dirty="0" smtClean="0">
                <a:solidFill>
                  <a:schemeClr val="tx1"/>
                </a:solidFill>
                <a:effectLst/>
                <a:latin typeface="+mn-lt"/>
                <a:ea typeface="+mn-ea"/>
                <a:cs typeface="+mn-cs"/>
              </a:rPr>
              <a:t> (ALTER),</a:t>
            </a:r>
          </a:p>
          <a:p>
            <a:pPr fontAlgn="base"/>
            <a:r>
              <a:rPr lang="pl-PL" sz="1100" b="0" i="0" kern="1200" dirty="0" err="1" smtClean="0">
                <a:solidFill>
                  <a:schemeClr val="tx1"/>
                </a:solidFill>
                <a:effectLst/>
                <a:latin typeface="+mn-lt"/>
                <a:ea typeface="+mn-ea"/>
                <a:cs typeface="+mn-cs"/>
              </a:rPr>
              <a:t>processadmin</a:t>
            </a:r>
            <a:r>
              <a:rPr lang="pl-PL" sz="1100" b="0" i="0" kern="1200" dirty="0" smtClean="0">
                <a:solidFill>
                  <a:schemeClr val="tx1"/>
                </a:solidFill>
                <a:effectLst/>
                <a:latin typeface="+mn-lt"/>
                <a:ea typeface="+mn-ea"/>
                <a:cs typeface="+mn-cs"/>
              </a:rPr>
              <a:t> – zezwala na kontrolę procesów (ALTER ANY CONNECTION oraz ALTER SERVER STATE),</a:t>
            </a:r>
          </a:p>
          <a:p>
            <a:pPr fontAlgn="base"/>
            <a:r>
              <a:rPr lang="pl-PL" sz="1100" b="0" i="0" kern="1200" dirty="0" err="1" smtClean="0">
                <a:solidFill>
                  <a:schemeClr val="tx1"/>
                </a:solidFill>
                <a:effectLst/>
                <a:latin typeface="+mn-lt"/>
                <a:ea typeface="+mn-ea"/>
                <a:cs typeface="+mn-cs"/>
              </a:rPr>
              <a:t>securityadmin</a:t>
            </a:r>
            <a:r>
              <a:rPr lang="pl-PL" sz="1100" b="0" i="0" kern="1200" dirty="0" smtClean="0">
                <a:solidFill>
                  <a:schemeClr val="tx1"/>
                </a:solidFill>
                <a:effectLst/>
                <a:latin typeface="+mn-lt"/>
                <a:ea typeface="+mn-ea"/>
                <a:cs typeface="+mn-cs"/>
              </a:rPr>
              <a:t> – zezwala na zarządzanie loginami i uprawnieniami (ALTER ANY LOGIN),</a:t>
            </a:r>
          </a:p>
          <a:p>
            <a:pPr fontAlgn="base"/>
            <a:r>
              <a:rPr lang="pl-PL" sz="1100" b="0" i="0" kern="1200" dirty="0" err="1" smtClean="0">
                <a:solidFill>
                  <a:schemeClr val="tx1"/>
                </a:solidFill>
                <a:effectLst/>
                <a:latin typeface="+mn-lt"/>
                <a:ea typeface="+mn-ea"/>
                <a:cs typeface="+mn-cs"/>
              </a:rPr>
              <a:t>serveradmin</a:t>
            </a:r>
            <a:r>
              <a:rPr lang="pl-PL" sz="1100" b="0" i="0" kern="1200" dirty="0" smtClean="0">
                <a:solidFill>
                  <a:schemeClr val="tx1"/>
                </a:solidFill>
                <a:effectLst/>
                <a:latin typeface="+mn-lt"/>
                <a:ea typeface="+mn-ea"/>
                <a:cs typeface="+mn-cs"/>
              </a:rPr>
              <a:t> – zezwala na konfigurację całego serwera (ALTER SERVER STATE, ALTER SETTINGS, SHUTDOWN),</a:t>
            </a:r>
          </a:p>
          <a:p>
            <a:pPr fontAlgn="base"/>
            <a:r>
              <a:rPr lang="pl-PL" sz="1100" b="0" i="0" kern="1200" dirty="0" err="1" smtClean="0">
                <a:solidFill>
                  <a:schemeClr val="tx1"/>
                </a:solidFill>
                <a:effectLst/>
                <a:latin typeface="+mn-lt"/>
                <a:ea typeface="+mn-ea"/>
                <a:cs typeface="+mn-cs"/>
              </a:rPr>
              <a:t>setupadmin</a:t>
            </a:r>
            <a:r>
              <a:rPr lang="pl-PL" sz="1100" b="0" i="0" kern="1200" dirty="0" smtClean="0">
                <a:solidFill>
                  <a:schemeClr val="tx1"/>
                </a:solidFill>
                <a:effectLst/>
                <a:latin typeface="+mn-lt"/>
                <a:ea typeface="+mn-ea"/>
                <a:cs typeface="+mn-cs"/>
              </a:rPr>
              <a:t> –zezwala na zarządzanie serwerami połączonymi (ALTER ANY LINKED SERVER),</a:t>
            </a:r>
          </a:p>
          <a:p>
            <a:pPr fontAlgn="base"/>
            <a:r>
              <a:rPr lang="pl-PL" sz="1100" b="0" i="0" kern="1200" dirty="0" err="1" smtClean="0">
                <a:solidFill>
                  <a:schemeClr val="tx1"/>
                </a:solidFill>
                <a:effectLst/>
                <a:latin typeface="+mn-lt"/>
                <a:ea typeface="+mn-ea"/>
                <a:cs typeface="+mn-cs"/>
              </a:rPr>
              <a:t>sysadmin</a:t>
            </a:r>
            <a:r>
              <a:rPr lang="pl-PL" sz="1100" b="0" i="0" kern="1200" dirty="0" smtClean="0">
                <a:solidFill>
                  <a:schemeClr val="tx1"/>
                </a:solidFill>
                <a:effectLst/>
                <a:latin typeface="+mn-lt"/>
                <a:ea typeface="+mn-ea"/>
                <a:cs typeface="+mn-cs"/>
              </a:rPr>
              <a:t> – zezwala na pełną kontrolę nad bazami danych (CONTROL SERVER with GRANT).</a:t>
            </a:r>
          </a:p>
          <a:p>
            <a:pPr fontAlgn="base"/>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62358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0" i="0" kern="1200" dirty="0" smtClean="0">
                <a:solidFill>
                  <a:schemeClr val="tx1"/>
                </a:solidFill>
                <a:effectLst/>
                <a:latin typeface="+mn-lt"/>
                <a:ea typeface="+mn-ea"/>
                <a:cs typeface="+mn-cs"/>
              </a:rPr>
              <a:t>Na stronie </a:t>
            </a:r>
            <a:r>
              <a:rPr lang="pl-PL" sz="1100" b="1" i="0" kern="1200" dirty="0" smtClean="0">
                <a:solidFill>
                  <a:schemeClr val="tx1"/>
                </a:solidFill>
                <a:effectLst/>
                <a:latin typeface="+mn-lt"/>
                <a:ea typeface="+mn-ea"/>
                <a:cs typeface="+mn-cs"/>
              </a:rPr>
              <a:t>Server </a:t>
            </a:r>
            <a:r>
              <a:rPr lang="pl-PL" sz="1100" b="1" i="0" kern="1200" dirty="0" err="1" smtClean="0">
                <a:solidFill>
                  <a:schemeClr val="tx1"/>
                </a:solidFill>
                <a:effectLst/>
                <a:latin typeface="+mn-lt"/>
                <a:ea typeface="+mn-ea"/>
                <a:cs typeface="+mn-cs"/>
              </a:rPr>
              <a:t>Roles</a:t>
            </a:r>
            <a:r>
              <a:rPr lang="pl-PL" sz="1100" b="0" i="0" kern="1200" dirty="0" smtClean="0">
                <a:solidFill>
                  <a:schemeClr val="tx1"/>
                </a:solidFill>
                <a:effectLst/>
                <a:latin typeface="+mn-lt"/>
                <a:ea typeface="+mn-ea"/>
                <a:cs typeface="+mn-cs"/>
              </a:rPr>
              <a:t> wybieramy role serwerowe, przypisane dla tego loginu:</a:t>
            </a:r>
          </a:p>
          <a:p>
            <a:pPr fontAlgn="base"/>
            <a:r>
              <a:rPr lang="pl-PL" sz="1100" b="0" i="0" kern="1200" dirty="0" err="1" smtClean="0">
                <a:solidFill>
                  <a:schemeClr val="tx1"/>
                </a:solidFill>
                <a:effectLst/>
                <a:latin typeface="+mn-lt"/>
                <a:ea typeface="+mn-ea"/>
                <a:cs typeface="+mn-cs"/>
              </a:rPr>
              <a:t>bulkadmin</a:t>
            </a:r>
            <a:r>
              <a:rPr lang="pl-PL" sz="1100" b="0" i="0" kern="1200" dirty="0" smtClean="0">
                <a:solidFill>
                  <a:schemeClr val="tx1"/>
                </a:solidFill>
                <a:effectLst/>
                <a:latin typeface="+mn-lt"/>
                <a:ea typeface="+mn-ea"/>
                <a:cs typeface="+mn-cs"/>
              </a:rPr>
              <a:t> – zezwala na operację masowego wstawiania danych (BULK INSERT),</a:t>
            </a:r>
          </a:p>
          <a:p>
            <a:pPr fontAlgn="base"/>
            <a:r>
              <a:rPr lang="pl-PL" sz="1100" b="0" i="0" kern="1200" dirty="0" err="1" smtClean="0">
                <a:solidFill>
                  <a:schemeClr val="tx1"/>
                </a:solidFill>
                <a:effectLst/>
                <a:latin typeface="+mn-lt"/>
                <a:ea typeface="+mn-ea"/>
                <a:cs typeface="+mn-cs"/>
              </a:rPr>
              <a:t>dbcreator</a:t>
            </a:r>
            <a:r>
              <a:rPr lang="pl-PL" sz="1100" b="0" i="0" kern="1200" dirty="0" smtClean="0">
                <a:solidFill>
                  <a:schemeClr val="tx1"/>
                </a:solidFill>
                <a:effectLst/>
                <a:latin typeface="+mn-lt"/>
                <a:ea typeface="+mn-ea"/>
                <a:cs typeface="+mn-cs"/>
              </a:rPr>
              <a:t> – zezwala na tworzenie, usuwanie,  modyfikację bazy danych oraz dodawanie do niej nowych członków (CREATE DATABASE),</a:t>
            </a:r>
          </a:p>
          <a:p>
            <a:pPr fontAlgn="base"/>
            <a:r>
              <a:rPr lang="pl-PL" sz="1100" b="0" i="0" kern="1200" dirty="0" err="1" smtClean="0">
                <a:solidFill>
                  <a:schemeClr val="tx1"/>
                </a:solidFill>
                <a:effectLst/>
                <a:latin typeface="+mn-lt"/>
                <a:ea typeface="+mn-ea"/>
                <a:cs typeface="+mn-cs"/>
              </a:rPr>
              <a:t>diskadmin</a:t>
            </a:r>
            <a:r>
              <a:rPr lang="pl-PL" sz="1100" b="0" i="0" kern="1200" dirty="0" smtClean="0">
                <a:solidFill>
                  <a:schemeClr val="tx1"/>
                </a:solidFill>
                <a:effectLst/>
                <a:latin typeface="+mn-lt"/>
                <a:ea typeface="+mn-ea"/>
                <a:cs typeface="+mn-cs"/>
              </a:rPr>
              <a:t> – zezwala na zarządzanie plikami .</a:t>
            </a:r>
            <a:r>
              <a:rPr lang="pl-PL" sz="1100" b="0" i="0" kern="1200" dirty="0" err="1" smtClean="0">
                <a:solidFill>
                  <a:schemeClr val="tx1"/>
                </a:solidFill>
                <a:effectLst/>
                <a:latin typeface="+mn-lt"/>
                <a:ea typeface="+mn-ea"/>
                <a:cs typeface="+mn-cs"/>
              </a:rPr>
              <a:t>mdf</a:t>
            </a:r>
            <a:r>
              <a:rPr lang="pl-PL" sz="1100" b="0" i="0" kern="1200" dirty="0" smtClean="0">
                <a:solidFill>
                  <a:schemeClr val="tx1"/>
                </a:solidFill>
                <a:effectLst/>
                <a:latin typeface="+mn-lt"/>
                <a:ea typeface="+mn-ea"/>
                <a:cs typeface="+mn-cs"/>
              </a:rPr>
              <a:t> i .</a:t>
            </a:r>
            <a:r>
              <a:rPr lang="pl-PL" sz="1100" b="0" i="0" kern="1200" dirty="0" err="1" smtClean="0">
                <a:solidFill>
                  <a:schemeClr val="tx1"/>
                </a:solidFill>
                <a:effectLst/>
                <a:latin typeface="+mn-lt"/>
                <a:ea typeface="+mn-ea"/>
                <a:cs typeface="+mn-cs"/>
              </a:rPr>
              <a:t>ldf</a:t>
            </a:r>
            <a:r>
              <a:rPr lang="pl-PL" sz="1100" b="0" i="0" kern="1200" dirty="0" smtClean="0">
                <a:solidFill>
                  <a:schemeClr val="tx1"/>
                </a:solidFill>
                <a:effectLst/>
                <a:latin typeface="+mn-lt"/>
                <a:ea typeface="+mn-ea"/>
                <a:cs typeface="+mn-cs"/>
              </a:rPr>
              <a:t> (ALTER),</a:t>
            </a:r>
          </a:p>
          <a:p>
            <a:pPr fontAlgn="base"/>
            <a:r>
              <a:rPr lang="pl-PL" sz="1100" b="0" i="0" kern="1200" dirty="0" err="1" smtClean="0">
                <a:solidFill>
                  <a:schemeClr val="tx1"/>
                </a:solidFill>
                <a:effectLst/>
                <a:latin typeface="+mn-lt"/>
                <a:ea typeface="+mn-ea"/>
                <a:cs typeface="+mn-cs"/>
              </a:rPr>
              <a:t>processadmin</a:t>
            </a:r>
            <a:r>
              <a:rPr lang="pl-PL" sz="1100" b="0" i="0" kern="1200" dirty="0" smtClean="0">
                <a:solidFill>
                  <a:schemeClr val="tx1"/>
                </a:solidFill>
                <a:effectLst/>
                <a:latin typeface="+mn-lt"/>
                <a:ea typeface="+mn-ea"/>
                <a:cs typeface="+mn-cs"/>
              </a:rPr>
              <a:t> – zezwala na kontrolę procesów (ALTER ANY CONNECTION oraz ALTER SERVER STATE),</a:t>
            </a:r>
          </a:p>
          <a:p>
            <a:pPr fontAlgn="base"/>
            <a:r>
              <a:rPr lang="pl-PL" sz="1100" b="0" i="0" kern="1200" dirty="0" err="1" smtClean="0">
                <a:solidFill>
                  <a:schemeClr val="tx1"/>
                </a:solidFill>
                <a:effectLst/>
                <a:latin typeface="+mn-lt"/>
                <a:ea typeface="+mn-ea"/>
                <a:cs typeface="+mn-cs"/>
              </a:rPr>
              <a:t>securityadmin</a:t>
            </a:r>
            <a:r>
              <a:rPr lang="pl-PL" sz="1100" b="0" i="0" kern="1200" dirty="0" smtClean="0">
                <a:solidFill>
                  <a:schemeClr val="tx1"/>
                </a:solidFill>
                <a:effectLst/>
                <a:latin typeface="+mn-lt"/>
                <a:ea typeface="+mn-ea"/>
                <a:cs typeface="+mn-cs"/>
              </a:rPr>
              <a:t> – zezwala na zarządzanie loginami i uprawnieniami (ALTER ANY LOGIN),</a:t>
            </a:r>
          </a:p>
          <a:p>
            <a:pPr fontAlgn="base"/>
            <a:r>
              <a:rPr lang="pl-PL" sz="1100" b="0" i="0" kern="1200" dirty="0" err="1" smtClean="0">
                <a:solidFill>
                  <a:schemeClr val="tx1"/>
                </a:solidFill>
                <a:effectLst/>
                <a:latin typeface="+mn-lt"/>
                <a:ea typeface="+mn-ea"/>
                <a:cs typeface="+mn-cs"/>
              </a:rPr>
              <a:t>serveradmin</a:t>
            </a:r>
            <a:r>
              <a:rPr lang="pl-PL" sz="1100" b="0" i="0" kern="1200" dirty="0" smtClean="0">
                <a:solidFill>
                  <a:schemeClr val="tx1"/>
                </a:solidFill>
                <a:effectLst/>
                <a:latin typeface="+mn-lt"/>
                <a:ea typeface="+mn-ea"/>
                <a:cs typeface="+mn-cs"/>
              </a:rPr>
              <a:t> – zezwala na konfigurację całego serwera (ALTER SERVER STATE, ALTER SETTINGS, SHUTDOWN),</a:t>
            </a:r>
          </a:p>
          <a:p>
            <a:pPr fontAlgn="base"/>
            <a:r>
              <a:rPr lang="pl-PL" sz="1100" b="0" i="0" kern="1200" dirty="0" err="1" smtClean="0">
                <a:solidFill>
                  <a:schemeClr val="tx1"/>
                </a:solidFill>
                <a:effectLst/>
                <a:latin typeface="+mn-lt"/>
                <a:ea typeface="+mn-ea"/>
                <a:cs typeface="+mn-cs"/>
              </a:rPr>
              <a:t>setupadmin</a:t>
            </a:r>
            <a:r>
              <a:rPr lang="pl-PL" sz="1100" b="0" i="0" kern="1200" dirty="0" smtClean="0">
                <a:solidFill>
                  <a:schemeClr val="tx1"/>
                </a:solidFill>
                <a:effectLst/>
                <a:latin typeface="+mn-lt"/>
                <a:ea typeface="+mn-ea"/>
                <a:cs typeface="+mn-cs"/>
              </a:rPr>
              <a:t> –zezwala na zarządzanie serwerami połączonymi (ALTER ANY LINKED SERVER),</a:t>
            </a:r>
          </a:p>
          <a:p>
            <a:pPr fontAlgn="base"/>
            <a:r>
              <a:rPr lang="pl-PL" sz="1100" b="0" i="0" kern="1200" dirty="0" err="1" smtClean="0">
                <a:solidFill>
                  <a:schemeClr val="tx1"/>
                </a:solidFill>
                <a:effectLst/>
                <a:latin typeface="+mn-lt"/>
                <a:ea typeface="+mn-ea"/>
                <a:cs typeface="+mn-cs"/>
              </a:rPr>
              <a:t>sysadmin</a:t>
            </a:r>
            <a:r>
              <a:rPr lang="pl-PL" sz="1100" b="0" i="0" kern="1200" dirty="0" smtClean="0">
                <a:solidFill>
                  <a:schemeClr val="tx1"/>
                </a:solidFill>
                <a:effectLst/>
                <a:latin typeface="+mn-lt"/>
                <a:ea typeface="+mn-ea"/>
                <a:cs typeface="+mn-cs"/>
              </a:rPr>
              <a:t> – zezwala na pełną kontrolę nad bazami danych (CONTROL SERVER with GRANT).</a:t>
            </a:r>
          </a:p>
          <a:p>
            <a:pPr fontAlgn="base"/>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278316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717032"/>
            <a:ext cx="7772400" cy="1046317"/>
          </a:xfrm>
          <a:prstGeom prst="rect">
            <a:avLst/>
          </a:prstGeom>
        </p:spPr>
        <p:txBody>
          <a:bodyPr lIns="91425" tIns="91425" rIns="91425" bIns="91425" anchor="t" anchorCtr="0">
            <a:noAutofit/>
          </a:bodyPr>
          <a:lstStyle/>
          <a:p>
            <a:r>
              <a:rPr lang="pl-PL" i="1" dirty="0"/>
              <a:t>Lekcja </a:t>
            </a:r>
            <a:r>
              <a:rPr lang="pl-PL" i="1" dirty="0" smtClean="0"/>
              <a:t>6</a:t>
            </a:r>
          </a:p>
          <a:p>
            <a:r>
              <a:rPr lang="pl-PL" dirty="0"/>
              <a:t>DCL, uprawnienia, użytkownicy</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5</a:t>
            </a:r>
            <a:endParaRPr lang="pl-PL" dirty="0"/>
          </a:p>
        </p:txBody>
      </p:sp>
      <p:pic>
        <p:nvPicPr>
          <p:cNvPr id="5" name="Obraz 4"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User </a:t>
            </a:r>
            <a:r>
              <a:rPr lang="pl-PL" sz="2400" dirty="0" err="1" smtClean="0">
                <a:solidFill>
                  <a:schemeClr val="tx2">
                    <a:lumMod val="50000"/>
                  </a:schemeClr>
                </a:solidFill>
              </a:rPr>
              <a:t>Mapping</a:t>
            </a:r>
            <a:r>
              <a:rPr lang="pl-PL" sz="2400" dirty="0" smtClean="0">
                <a:solidFill>
                  <a:schemeClr val="tx2">
                    <a:lumMod val="50000"/>
                  </a:schemeClr>
                </a:solidFill>
              </a:rPr>
              <a:t>:</a:t>
            </a:r>
            <a:endParaRPr lang="pl-PL" sz="24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db_accessadmin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db_backupoperator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db_datareader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db_datawriter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db_ddladmin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db_denydatareader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db_dentydatawriter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db_owner</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db_securityadmin</a:t>
            </a:r>
            <a:endParaRPr lang="pl-PL" sz="1800" dirty="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public</a:t>
            </a:r>
            <a:endParaRPr lang="pl-PL" sz="1800" dirty="0">
              <a:solidFill>
                <a:schemeClr val="tx2">
                  <a:lumMod val="50000"/>
                </a:schemeClr>
              </a:solidFill>
            </a:endParaRPr>
          </a:p>
          <a:p>
            <a:pPr marL="457200" indent="-457200">
              <a:buSzPct val="100000"/>
              <a:buFont typeface="Arial" pitchFamily="34" charset="0"/>
              <a:buChar char="•"/>
            </a:pPr>
            <a:endParaRPr lang="pl-PL" sz="2400" dirty="0">
              <a:solidFill>
                <a:schemeClr val="tx2">
                  <a:lumMod val="50000"/>
                </a:schemeClr>
              </a:solidFill>
            </a:endParaRPr>
          </a:p>
          <a:p>
            <a:pPr marL="857250" lvl="1" indent="-457200">
              <a:buFont typeface="Arial" pitchFamily="34" charset="0"/>
              <a:buChar char="•"/>
            </a:pPr>
            <a:endParaRPr lang="pl-PL" sz="1000" dirty="0" smtClean="0">
              <a:solidFill>
                <a:schemeClr val="tx2">
                  <a:lumMod val="50000"/>
                </a:schemeClr>
              </a:solidFill>
            </a:endParaRPr>
          </a:p>
        </p:txBody>
      </p:sp>
    </p:spTree>
    <p:extLst>
      <p:ext uri="{BB962C8B-B14F-4D97-AF65-F5344CB8AC3E}">
        <p14:creationId xmlns:p14="http://schemas.microsoft.com/office/powerpoint/2010/main" val="3800880473"/>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1264" y="1700808"/>
            <a:ext cx="4720952" cy="4238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0985699"/>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1844824"/>
            <a:ext cx="4519216" cy="4052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9779670"/>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1628800"/>
            <a:ext cx="4796606" cy="4306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2138882"/>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Tworzenie użytkowników </a:t>
            </a:r>
            <a:r>
              <a:rPr lang="pl-PL" sz="3200" b="0" kern="1200" dirty="0" smtClean="0">
                <a:solidFill>
                  <a:schemeClr val="tx1"/>
                </a:solidFill>
              </a:rPr>
              <a:t>TSQL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Taki sam efekt uzyskamy za pomocą polecenia:</a:t>
            </a:r>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5760" y="2564904"/>
            <a:ext cx="7892744" cy="2987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910806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zasady bezpieczeństwa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smtClean="0">
                <a:solidFill>
                  <a:schemeClr val="tx2">
                    <a:lumMod val="50000"/>
                  </a:schemeClr>
                </a:solidFill>
              </a:rPr>
              <a:t>Należy</a:t>
            </a:r>
            <a:r>
              <a:rPr lang="pl-PL" sz="2400" dirty="0" smtClean="0">
                <a:solidFill>
                  <a:schemeClr val="tx2">
                    <a:lumMod val="50000"/>
                  </a:schemeClr>
                </a:solidFill>
              </a:rPr>
              <a:t>:</a:t>
            </a:r>
          </a:p>
          <a:p>
            <a:pPr marL="857250" lvl="1" indent="-457200">
              <a:buFont typeface="Arial" pitchFamily="34" charset="0"/>
              <a:buChar char="•"/>
            </a:pPr>
            <a:r>
              <a:rPr lang="pl-PL" sz="1600" dirty="0" smtClean="0">
                <a:solidFill>
                  <a:schemeClr val="tx2">
                    <a:lumMod val="50000"/>
                  </a:schemeClr>
                </a:solidFill>
              </a:rPr>
              <a:t>Przyznawać </a:t>
            </a:r>
            <a:r>
              <a:rPr lang="pl-PL" sz="1600" dirty="0">
                <a:solidFill>
                  <a:schemeClr val="tx2">
                    <a:lumMod val="50000"/>
                  </a:schemeClr>
                </a:solidFill>
              </a:rPr>
              <a:t>użytkownikom uprawnienia tylko takie jakie potrzebują do swojej pracy</a:t>
            </a:r>
          </a:p>
          <a:p>
            <a:pPr marL="857250" lvl="1" indent="-457200">
              <a:buFont typeface="Arial" pitchFamily="34" charset="0"/>
              <a:buChar char="•"/>
            </a:pPr>
            <a:r>
              <a:rPr lang="pl-PL" sz="1600" dirty="0" smtClean="0">
                <a:solidFill>
                  <a:schemeClr val="tx2">
                    <a:lumMod val="50000"/>
                  </a:schemeClr>
                </a:solidFill>
              </a:rPr>
              <a:t>Monitorować </a:t>
            </a:r>
            <a:r>
              <a:rPr lang="pl-PL" sz="1600" dirty="0">
                <a:solidFill>
                  <a:schemeClr val="tx2">
                    <a:lumMod val="50000"/>
                  </a:schemeClr>
                </a:solidFill>
              </a:rPr>
              <a:t>przyznane uprawnienia</a:t>
            </a:r>
          </a:p>
          <a:p>
            <a:pPr marL="857250" lvl="1" indent="-457200">
              <a:buFont typeface="Arial" pitchFamily="34" charset="0"/>
              <a:buChar char="•"/>
            </a:pPr>
            <a:r>
              <a:rPr lang="pl-PL" sz="1600" dirty="0" smtClean="0">
                <a:solidFill>
                  <a:schemeClr val="tx2">
                    <a:lumMod val="50000"/>
                  </a:schemeClr>
                </a:solidFill>
              </a:rPr>
              <a:t>Pełne </a:t>
            </a:r>
            <a:r>
              <a:rPr lang="pl-PL" sz="1600" dirty="0">
                <a:solidFill>
                  <a:schemeClr val="tx2">
                    <a:lumMod val="50000"/>
                  </a:schemeClr>
                </a:solidFill>
              </a:rPr>
              <a:t>prawa do bazy powinien mieć jedynie użytkownik będący właścicielem bazy </a:t>
            </a:r>
            <a:r>
              <a:rPr lang="pl-PL" sz="1600" dirty="0" smtClean="0">
                <a:solidFill>
                  <a:schemeClr val="tx2">
                    <a:lumMod val="50000"/>
                  </a:schemeClr>
                </a:solidFill>
              </a:rPr>
              <a:t>danych</a:t>
            </a:r>
            <a:endParaRPr lang="pl-PL" sz="1600" dirty="0">
              <a:solidFill>
                <a:schemeClr val="tx2">
                  <a:lumMod val="50000"/>
                </a:schemeClr>
              </a:solidFill>
            </a:endParaRPr>
          </a:p>
          <a:p>
            <a:pPr marL="457200" indent="-457200">
              <a:buFont typeface="Arial" pitchFamily="34" charset="0"/>
              <a:buChar char="•"/>
            </a:pPr>
            <a:r>
              <a:rPr lang="pl-PL" sz="2200" b="1" dirty="0">
                <a:solidFill>
                  <a:schemeClr val="tx2">
                    <a:lumMod val="50000"/>
                  </a:schemeClr>
                </a:solidFill>
              </a:rPr>
              <a:t>Nie należy</a:t>
            </a:r>
            <a:r>
              <a:rPr lang="pl-PL" sz="2200" dirty="0">
                <a:solidFill>
                  <a:schemeClr val="tx2">
                    <a:lumMod val="50000"/>
                  </a:schemeClr>
                </a:solidFill>
              </a:rPr>
              <a:t>:</a:t>
            </a:r>
          </a:p>
          <a:p>
            <a:pPr marL="857250" lvl="1" indent="-457200">
              <a:buFont typeface="Arial" pitchFamily="34" charset="0"/>
              <a:buChar char="•"/>
            </a:pPr>
            <a:r>
              <a:rPr lang="pl-PL" sz="1600" dirty="0" smtClean="0">
                <a:solidFill>
                  <a:schemeClr val="tx2">
                    <a:lumMod val="50000"/>
                  </a:schemeClr>
                </a:solidFill>
              </a:rPr>
              <a:t>Przypisywać </a:t>
            </a:r>
            <a:r>
              <a:rPr lang="pl-PL" sz="1600" dirty="0">
                <a:solidFill>
                  <a:schemeClr val="tx2">
                    <a:lumMod val="50000"/>
                  </a:schemeClr>
                </a:solidFill>
              </a:rPr>
              <a:t>użytkownikom wszystkich uprawnień, aby rozwiązać pewien problem.</a:t>
            </a:r>
          </a:p>
          <a:p>
            <a:pPr marL="857250" lvl="1" indent="-457200">
              <a:buFont typeface="Arial" pitchFamily="34" charset="0"/>
              <a:buChar char="•"/>
            </a:pPr>
            <a:r>
              <a:rPr lang="pl-PL" sz="1600" dirty="0" smtClean="0">
                <a:solidFill>
                  <a:schemeClr val="tx2">
                    <a:lumMod val="50000"/>
                  </a:schemeClr>
                </a:solidFill>
              </a:rPr>
              <a:t>Pozwalać </a:t>
            </a:r>
            <a:r>
              <a:rPr lang="pl-PL" sz="1600" dirty="0">
                <a:solidFill>
                  <a:schemeClr val="tx2">
                    <a:lumMod val="50000"/>
                  </a:schemeClr>
                </a:solidFill>
              </a:rPr>
              <a:t>zwykłym użytkownikom na tworzenie baz danych lub obiektów w </a:t>
            </a:r>
            <a:r>
              <a:rPr lang="pl-PL" sz="1600" dirty="0" smtClean="0">
                <a:solidFill>
                  <a:schemeClr val="tx2">
                    <a:lumMod val="50000"/>
                  </a:schemeClr>
                </a:solidFill>
              </a:rPr>
              <a:t>bazach</a:t>
            </a:r>
            <a:endParaRPr lang="pl-PL" sz="1600" dirty="0">
              <a:solidFill>
                <a:schemeClr val="tx2">
                  <a:lumMod val="50000"/>
                </a:schemeClr>
              </a:solidFill>
            </a:endParaRPr>
          </a:p>
        </p:txBody>
      </p:sp>
    </p:spTree>
    <p:extLst>
      <p:ext uri="{BB962C8B-B14F-4D97-AF65-F5344CB8AC3E}">
        <p14:creationId xmlns:p14="http://schemas.microsoft.com/office/powerpoint/2010/main" val="307007416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Prawa dostępu</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Dla każdej tabeli lub widoku (relacji) można określić prawa dostępu do </a:t>
            </a:r>
            <a:r>
              <a:rPr lang="pl-PL" sz="2400" dirty="0" smtClean="0">
                <a:solidFill>
                  <a:schemeClr val="tx2">
                    <a:lumMod val="50000"/>
                  </a:schemeClr>
                </a:solidFill>
              </a:rPr>
              <a:t>danych:</a:t>
            </a:r>
          </a:p>
          <a:p>
            <a:pPr marL="857250" lvl="1" indent="-457200">
              <a:buFont typeface="Arial" pitchFamily="34" charset="0"/>
              <a:buChar char="•"/>
            </a:pPr>
            <a:r>
              <a:rPr lang="pl-PL" sz="1800" dirty="0" smtClean="0">
                <a:solidFill>
                  <a:schemeClr val="tx2">
                    <a:lumMod val="50000"/>
                  </a:schemeClr>
                </a:solidFill>
              </a:rPr>
              <a:t>ALL – pozwala na wszystkie operacje na danych relacji</a:t>
            </a:r>
          </a:p>
          <a:p>
            <a:pPr marL="857250" lvl="1" indent="-457200">
              <a:buFont typeface="Arial" pitchFamily="34" charset="0"/>
              <a:buChar char="•"/>
            </a:pPr>
            <a:r>
              <a:rPr lang="pl-PL" sz="1800" dirty="0" smtClean="0">
                <a:solidFill>
                  <a:schemeClr val="tx2">
                    <a:lumMod val="50000"/>
                  </a:schemeClr>
                </a:solidFill>
              </a:rPr>
              <a:t>SELECT – pozwala użytkownikowi </a:t>
            </a:r>
            <a:r>
              <a:rPr lang="pl-PL" sz="1800" dirty="0">
                <a:solidFill>
                  <a:schemeClr val="tx2">
                    <a:lumMod val="50000"/>
                  </a:schemeClr>
                </a:solidFill>
              </a:rPr>
              <a:t>na odczytywanie danych relacji</a:t>
            </a:r>
          </a:p>
          <a:p>
            <a:pPr marL="857250" lvl="1" indent="-457200">
              <a:buFont typeface="Arial" pitchFamily="34" charset="0"/>
              <a:buChar char="•"/>
            </a:pPr>
            <a:r>
              <a:rPr lang="pl-PL" sz="1800" dirty="0">
                <a:solidFill>
                  <a:schemeClr val="tx2">
                    <a:lumMod val="50000"/>
                  </a:schemeClr>
                </a:solidFill>
              </a:rPr>
              <a:t>DELETE </a:t>
            </a:r>
            <a:r>
              <a:rPr lang="pl-PL" sz="1800" dirty="0" smtClean="0">
                <a:solidFill>
                  <a:schemeClr val="tx2">
                    <a:lumMod val="50000"/>
                  </a:schemeClr>
                </a:solidFill>
              </a:rPr>
              <a:t>– pozwala na </a:t>
            </a:r>
            <a:r>
              <a:rPr lang="pl-PL" sz="1800" dirty="0">
                <a:solidFill>
                  <a:schemeClr val="tx2">
                    <a:lumMod val="50000"/>
                  </a:schemeClr>
                </a:solidFill>
              </a:rPr>
              <a:t>usuwanie rekordów z relacji</a:t>
            </a:r>
          </a:p>
          <a:p>
            <a:pPr marL="857250" lvl="1" indent="-457200">
              <a:buFont typeface="Arial" pitchFamily="34" charset="0"/>
              <a:buChar char="•"/>
            </a:pPr>
            <a:r>
              <a:rPr lang="pl-PL" sz="1800" dirty="0" smtClean="0">
                <a:solidFill>
                  <a:schemeClr val="tx2">
                    <a:lumMod val="50000"/>
                  </a:schemeClr>
                </a:solidFill>
              </a:rPr>
              <a:t>INSERT – pozwala na </a:t>
            </a:r>
            <a:r>
              <a:rPr lang="pl-PL" sz="1800" dirty="0">
                <a:solidFill>
                  <a:schemeClr val="tx2">
                    <a:lumMod val="50000"/>
                  </a:schemeClr>
                </a:solidFill>
              </a:rPr>
              <a:t>wstawianie nowych rekordów do tabel lub widoków</a:t>
            </a:r>
          </a:p>
          <a:p>
            <a:pPr marL="857250" lvl="1" indent="-457200">
              <a:buFont typeface="Arial" pitchFamily="34" charset="0"/>
              <a:buChar char="•"/>
            </a:pPr>
            <a:r>
              <a:rPr lang="pl-PL" sz="1800" dirty="0" smtClean="0">
                <a:solidFill>
                  <a:schemeClr val="tx2">
                    <a:lumMod val="50000"/>
                  </a:schemeClr>
                </a:solidFill>
              </a:rPr>
              <a:t>UPDATE – pozwala na </a:t>
            </a:r>
            <a:r>
              <a:rPr lang="pl-PL" sz="1800" dirty="0">
                <a:solidFill>
                  <a:schemeClr val="tx2">
                    <a:lumMod val="50000"/>
                  </a:schemeClr>
                </a:solidFill>
              </a:rPr>
              <a:t>zmianę danych w relacji</a:t>
            </a:r>
          </a:p>
          <a:p>
            <a:pPr marL="857250" lvl="1" indent="-457200">
              <a:buFont typeface="Arial" pitchFamily="34" charset="0"/>
              <a:buChar char="•"/>
            </a:pPr>
            <a:r>
              <a:rPr lang="pl-PL" sz="1800" dirty="0" smtClean="0">
                <a:solidFill>
                  <a:schemeClr val="tx2">
                    <a:lumMod val="50000"/>
                  </a:schemeClr>
                </a:solidFill>
              </a:rPr>
              <a:t>EXECUTE – pozwala na </a:t>
            </a:r>
            <a:r>
              <a:rPr lang="pl-PL" sz="1800" dirty="0">
                <a:solidFill>
                  <a:schemeClr val="tx2">
                    <a:lumMod val="50000"/>
                  </a:schemeClr>
                </a:solidFill>
              </a:rPr>
              <a:t>wykonywaniu procedur zapamiętanych</a:t>
            </a:r>
            <a:endParaRPr lang="pl-PL" sz="1800" dirty="0" smtClean="0">
              <a:solidFill>
                <a:schemeClr val="tx2">
                  <a:lumMod val="50000"/>
                </a:schemeClr>
              </a:solidFill>
            </a:endParaRPr>
          </a:p>
        </p:txBody>
      </p:sp>
    </p:spTree>
    <p:extLst>
      <p:ext uri="{BB962C8B-B14F-4D97-AF65-F5344CB8AC3E}">
        <p14:creationId xmlns:p14="http://schemas.microsoft.com/office/powerpoint/2010/main" val="151778189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Prawa dostępu</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a:solidFill>
                  <a:srgbClr val="FF0000"/>
                </a:solidFill>
              </a:rPr>
              <a:t>Uwaga</a:t>
            </a:r>
            <a:r>
              <a:rPr lang="pl-PL" sz="2400" dirty="0">
                <a:solidFill>
                  <a:schemeClr val="tx2">
                    <a:lumMod val="50000"/>
                  </a:schemeClr>
                </a:solidFill>
              </a:rPr>
              <a:t> – w MS SQL Server  prawa SELECT i UPDATE mogą być przyznawane do wybranych kolumn.</a:t>
            </a:r>
          </a:p>
          <a:p>
            <a:pPr marL="457200" indent="-457200">
              <a:buSzPct val="100000"/>
              <a:buFont typeface="Arial" pitchFamily="34" charset="0"/>
              <a:buChar char="•"/>
            </a:pPr>
            <a:r>
              <a:rPr lang="pl-PL" sz="2400" dirty="0">
                <a:solidFill>
                  <a:schemeClr val="tx2">
                    <a:lumMod val="50000"/>
                  </a:schemeClr>
                </a:solidFill>
              </a:rPr>
              <a:t>Domyślnie, nadanie użytkownikowi praw dostępu nie umożliwia mu przekazywanie tych praw innym użytkownikom. Dopiero dołączenie opcji WITH GRANT OPTION pozwoli mu na </a:t>
            </a:r>
            <a:r>
              <a:rPr lang="pl-PL" sz="2400" dirty="0" smtClean="0">
                <a:solidFill>
                  <a:schemeClr val="tx2">
                    <a:lumMod val="50000"/>
                  </a:schemeClr>
                </a:solidFill>
              </a:rPr>
              <a:t>dalsze przekazywanie </a:t>
            </a:r>
            <a:r>
              <a:rPr lang="pl-PL" sz="2400" dirty="0">
                <a:solidFill>
                  <a:schemeClr val="tx2">
                    <a:lumMod val="50000"/>
                  </a:schemeClr>
                </a:solidFill>
              </a:rPr>
              <a:t>posiadanych praw.</a:t>
            </a:r>
          </a:p>
          <a:p>
            <a:pPr marL="457200" indent="-457200">
              <a:buSzPct val="100000"/>
              <a:buFont typeface="Arial" pitchFamily="34" charset="0"/>
              <a:buChar char="•"/>
            </a:pPr>
            <a:r>
              <a:rPr lang="pl-PL" sz="2400" dirty="0">
                <a:solidFill>
                  <a:schemeClr val="tx2">
                    <a:lumMod val="50000"/>
                  </a:schemeClr>
                </a:solidFill>
              </a:rPr>
              <a:t>Prawa dostępu przechowywane są w jednej z  tabel systemowych.</a:t>
            </a:r>
            <a:endParaRPr lang="pl-PL" sz="1800" dirty="0" smtClean="0">
              <a:solidFill>
                <a:schemeClr val="tx2">
                  <a:lumMod val="50000"/>
                </a:schemeClr>
              </a:solidFill>
            </a:endParaRPr>
          </a:p>
        </p:txBody>
      </p:sp>
    </p:spTree>
    <p:extLst>
      <p:ext uri="{BB962C8B-B14F-4D97-AF65-F5344CB8AC3E}">
        <p14:creationId xmlns:p14="http://schemas.microsoft.com/office/powerpoint/2010/main" val="41441691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1074" y="4581128"/>
            <a:ext cx="3501863"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GRANT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a:solidFill>
                  <a:schemeClr val="bg2"/>
                </a:solidFill>
              </a:rPr>
              <a:t>Do przyznawania praw dostępu utworzonym wcześniej rolom bądź użytkownikom służy polecenie GRANT.</a:t>
            </a:r>
          </a:p>
          <a:p>
            <a:pPr marL="457200" indent="-457200">
              <a:buSzPct val="100000"/>
              <a:buFont typeface="Arial" pitchFamily="34" charset="0"/>
              <a:buChar char="•"/>
            </a:pPr>
            <a:r>
              <a:rPr lang="pl-PL" sz="2400" b="1" dirty="0">
                <a:solidFill>
                  <a:schemeClr val="bg2"/>
                </a:solidFill>
              </a:rPr>
              <a:t>Przykładowa składnia:</a:t>
            </a:r>
          </a:p>
          <a:p>
            <a:pPr marL="0" indent="0">
              <a:buSzPct val="100000"/>
              <a:buNone/>
            </a:pPr>
            <a:r>
              <a:rPr lang="pl-PL" sz="2400" b="1" dirty="0">
                <a:solidFill>
                  <a:schemeClr val="bg2"/>
                </a:solidFill>
              </a:rPr>
              <a:t>GRANT </a:t>
            </a:r>
            <a:r>
              <a:rPr lang="pl-PL" sz="2400" b="1" dirty="0" err="1">
                <a:solidFill>
                  <a:schemeClr val="bg2"/>
                </a:solidFill>
              </a:rPr>
              <a:t>nazwy_praw_dostępu</a:t>
            </a:r>
            <a:endParaRPr lang="pl-PL" sz="2400" b="1" dirty="0">
              <a:solidFill>
                <a:schemeClr val="bg2"/>
              </a:solidFill>
            </a:endParaRPr>
          </a:p>
          <a:p>
            <a:pPr marL="0" indent="0">
              <a:buSzPct val="100000"/>
              <a:buNone/>
            </a:pPr>
            <a:r>
              <a:rPr lang="pl-PL" sz="2400" b="1" dirty="0">
                <a:solidFill>
                  <a:schemeClr val="bg2"/>
                </a:solidFill>
              </a:rPr>
              <a:t>ON </a:t>
            </a:r>
            <a:r>
              <a:rPr lang="pl-PL" sz="2400" b="1" dirty="0" err="1">
                <a:solidFill>
                  <a:schemeClr val="bg2"/>
                </a:solidFill>
              </a:rPr>
              <a:t>nazwa_tabeli_lub_widoku</a:t>
            </a:r>
            <a:r>
              <a:rPr lang="pl-PL" sz="2400" b="1" dirty="0">
                <a:solidFill>
                  <a:schemeClr val="bg2"/>
                </a:solidFill>
              </a:rPr>
              <a:t> TO </a:t>
            </a:r>
            <a:r>
              <a:rPr lang="pl-PL" sz="2400" b="1" dirty="0" err="1" smtClean="0">
                <a:solidFill>
                  <a:schemeClr val="bg2"/>
                </a:solidFill>
              </a:rPr>
              <a:t>nazwa_roli_lub_uzytkownika</a:t>
            </a:r>
            <a:endParaRPr lang="pl-PL" sz="2400" b="1" dirty="0">
              <a:solidFill>
                <a:schemeClr val="bg2"/>
              </a:solidFill>
            </a:endParaRPr>
          </a:p>
        </p:txBody>
      </p:sp>
    </p:spTree>
    <p:extLst>
      <p:ext uri="{BB962C8B-B14F-4D97-AF65-F5344CB8AC3E}">
        <p14:creationId xmlns:p14="http://schemas.microsoft.com/office/powerpoint/2010/main" val="405075692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REVOKE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a:solidFill>
                  <a:schemeClr val="bg2"/>
                </a:solidFill>
              </a:rPr>
              <a:t>Polecenie REVOKE zabiera uprawnienia, które zostały wcześniej </a:t>
            </a:r>
            <a:r>
              <a:rPr lang="pl-PL" sz="2400" b="1" dirty="0" smtClean="0">
                <a:solidFill>
                  <a:schemeClr val="bg2"/>
                </a:solidFill>
              </a:rPr>
              <a:t>przyznane.</a:t>
            </a:r>
          </a:p>
          <a:p>
            <a:pPr marL="457200" indent="-457200">
              <a:buSzPct val="100000"/>
              <a:buFont typeface="Arial" pitchFamily="34" charset="0"/>
              <a:buChar char="•"/>
            </a:pPr>
            <a:r>
              <a:rPr lang="pl-PL" sz="2400" b="1" dirty="0" smtClean="0">
                <a:solidFill>
                  <a:schemeClr val="bg2"/>
                </a:solidFill>
              </a:rPr>
              <a:t>Przykładowa </a:t>
            </a:r>
            <a:r>
              <a:rPr lang="pl-PL" sz="2400" b="1" dirty="0">
                <a:solidFill>
                  <a:schemeClr val="bg2"/>
                </a:solidFill>
              </a:rPr>
              <a:t>składnia:</a:t>
            </a:r>
          </a:p>
          <a:p>
            <a:pPr marL="0" indent="0">
              <a:buSzPct val="100000"/>
              <a:buNone/>
            </a:pPr>
            <a:r>
              <a:rPr lang="pl-PL" sz="2400" b="1" dirty="0" smtClean="0">
                <a:solidFill>
                  <a:schemeClr val="bg2"/>
                </a:solidFill>
              </a:rPr>
              <a:t>REVOKE </a:t>
            </a:r>
            <a:r>
              <a:rPr lang="pl-PL" sz="2400" b="1" dirty="0" err="1">
                <a:solidFill>
                  <a:schemeClr val="bg2"/>
                </a:solidFill>
              </a:rPr>
              <a:t>nazwy_praw_dostępu</a:t>
            </a:r>
            <a:endParaRPr lang="pl-PL" sz="2400" b="1" dirty="0">
              <a:solidFill>
                <a:schemeClr val="bg2"/>
              </a:solidFill>
            </a:endParaRPr>
          </a:p>
          <a:p>
            <a:pPr marL="0" indent="0">
              <a:buSzPct val="100000"/>
              <a:buNone/>
            </a:pPr>
            <a:r>
              <a:rPr lang="pl-PL" sz="2400" b="1" dirty="0">
                <a:solidFill>
                  <a:schemeClr val="bg2"/>
                </a:solidFill>
              </a:rPr>
              <a:t>ON </a:t>
            </a:r>
            <a:r>
              <a:rPr lang="pl-PL" sz="2400" b="1" dirty="0" err="1">
                <a:solidFill>
                  <a:schemeClr val="bg2"/>
                </a:solidFill>
              </a:rPr>
              <a:t>nazwa_tabeli_lub_widoku</a:t>
            </a:r>
            <a:r>
              <a:rPr lang="pl-PL" sz="2400" b="1" dirty="0">
                <a:solidFill>
                  <a:schemeClr val="bg2"/>
                </a:solidFill>
              </a:rPr>
              <a:t> TO </a:t>
            </a:r>
            <a:r>
              <a:rPr lang="pl-PL" sz="2400" b="1" dirty="0" err="1" smtClean="0">
                <a:solidFill>
                  <a:schemeClr val="bg2"/>
                </a:solidFill>
              </a:rPr>
              <a:t>nazwa_roli_lub_uzytkownika</a:t>
            </a:r>
            <a:endParaRPr lang="pl-PL" sz="2400" b="1" dirty="0">
              <a:solidFill>
                <a:schemeClr val="bg2"/>
              </a:solidFill>
            </a:endParaRPr>
          </a:p>
        </p:txBody>
      </p:sp>
      <p:pic>
        <p:nvPicPr>
          <p:cNvPr id="9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9567" y="4647528"/>
            <a:ext cx="3593952"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CREATE</a:t>
            </a:r>
          </a:p>
          <a:p>
            <a:pPr marL="457200" indent="-457200">
              <a:buSzPct val="100000"/>
              <a:buFont typeface="Arial" pitchFamily="34" charset="0"/>
              <a:buChar char="•"/>
            </a:pPr>
            <a:r>
              <a:rPr lang="pl-PL" sz="2400" dirty="0" smtClean="0">
                <a:solidFill>
                  <a:schemeClr val="tx2">
                    <a:lumMod val="50000"/>
                  </a:schemeClr>
                </a:solidFill>
              </a:rPr>
              <a:t>DROP</a:t>
            </a:r>
          </a:p>
          <a:p>
            <a:pPr marL="457200" indent="-457200">
              <a:buSzPct val="100000"/>
              <a:buFont typeface="Arial" pitchFamily="34" charset="0"/>
              <a:buChar char="•"/>
            </a:pPr>
            <a:r>
              <a:rPr lang="pl-PL" sz="2400" dirty="0" smtClean="0">
                <a:solidFill>
                  <a:schemeClr val="tx2">
                    <a:lumMod val="50000"/>
                  </a:schemeClr>
                </a:solidFill>
              </a:rPr>
              <a:t>ALTER</a:t>
            </a:r>
          </a:p>
          <a:p>
            <a:pPr marL="457200" indent="-457200">
              <a:buSzPct val="100000"/>
              <a:buFont typeface="Arial" pitchFamily="34" charset="0"/>
              <a:buChar char="•"/>
            </a:pPr>
            <a:r>
              <a:rPr lang="pl-PL" sz="2400" dirty="0" smtClean="0">
                <a:solidFill>
                  <a:schemeClr val="tx2">
                    <a:lumMod val="50000"/>
                  </a:schemeClr>
                </a:solidFill>
              </a:rPr>
              <a:t>SELECT INTO</a:t>
            </a: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6</a:t>
            </a:r>
            <a:r>
              <a:rPr lang="it-IT" dirty="0" smtClean="0"/>
              <a:t> - </a:t>
            </a:r>
            <a:r>
              <a:rPr lang="pl-PL" dirty="0"/>
              <a:t>DCL, uprawnienia, użytkownicy</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1554" y="5205953"/>
            <a:ext cx="5631395"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b="1" dirty="0" smtClean="0">
                <a:solidFill>
                  <a:schemeClr val="bg2"/>
                </a:solidFill>
              </a:rPr>
              <a:t>Zabrania </a:t>
            </a:r>
            <a:r>
              <a:rPr lang="pl-PL" sz="2400" b="1" dirty="0">
                <a:solidFill>
                  <a:schemeClr val="bg2"/>
                </a:solidFill>
              </a:rPr>
              <a:t>wykonywania operacji, jest silniejsze niż grant </a:t>
            </a:r>
          </a:p>
          <a:p>
            <a:pPr marL="457200" indent="-457200">
              <a:buSzPct val="100000"/>
              <a:buFont typeface="Arial" pitchFamily="34" charset="0"/>
              <a:buChar char="•"/>
            </a:pPr>
            <a:r>
              <a:rPr lang="pl-PL" sz="2400" b="1" dirty="0">
                <a:solidFill>
                  <a:schemeClr val="bg2"/>
                </a:solidFill>
              </a:rPr>
              <a:t>Nie można wykonywać czynności. Uprawnienie nie może zostać zmienione w wyniku członkostwa w roli</a:t>
            </a:r>
            <a:r>
              <a:rPr lang="pl-PL" sz="2400" b="1" dirty="0" smtClean="0">
                <a:solidFill>
                  <a:schemeClr val="bg2"/>
                </a:solidFill>
              </a:rPr>
              <a:t>.</a:t>
            </a:r>
          </a:p>
          <a:p>
            <a:pPr marL="457200" indent="-457200">
              <a:buSzPct val="100000"/>
              <a:buFont typeface="Arial" pitchFamily="34" charset="0"/>
              <a:buChar char="•"/>
            </a:pPr>
            <a:r>
              <a:rPr lang="pl-PL" sz="2400" b="1" dirty="0" smtClean="0">
                <a:solidFill>
                  <a:schemeClr val="bg2"/>
                </a:solidFill>
              </a:rPr>
              <a:t>Przykładowa </a:t>
            </a:r>
            <a:r>
              <a:rPr lang="pl-PL" sz="2400" b="1" dirty="0">
                <a:solidFill>
                  <a:schemeClr val="bg2"/>
                </a:solidFill>
              </a:rPr>
              <a:t>składnia:</a:t>
            </a:r>
          </a:p>
          <a:p>
            <a:pPr marL="0" indent="0">
              <a:buSzPct val="100000"/>
              <a:buNone/>
            </a:pPr>
            <a:r>
              <a:rPr lang="pl-PL" sz="1800" b="1" dirty="0" smtClean="0">
                <a:solidFill>
                  <a:schemeClr val="bg2"/>
                </a:solidFill>
              </a:rPr>
              <a:t>DENY </a:t>
            </a:r>
            <a:r>
              <a:rPr lang="pl-PL" sz="1800" b="1" dirty="0" err="1" smtClean="0">
                <a:solidFill>
                  <a:schemeClr val="bg2"/>
                </a:solidFill>
              </a:rPr>
              <a:t>nazwy_praw_dostępu</a:t>
            </a:r>
            <a:endParaRPr lang="pl-PL" sz="1800" b="1" dirty="0">
              <a:solidFill>
                <a:schemeClr val="bg2"/>
              </a:solidFill>
            </a:endParaRPr>
          </a:p>
          <a:p>
            <a:pPr marL="0" indent="0">
              <a:buSzPct val="100000"/>
              <a:buNone/>
            </a:pPr>
            <a:r>
              <a:rPr lang="pl-PL" sz="1800" b="1" dirty="0" smtClean="0">
                <a:solidFill>
                  <a:schemeClr val="bg2"/>
                </a:solidFill>
              </a:rPr>
              <a:t>TO </a:t>
            </a:r>
            <a:r>
              <a:rPr lang="pl-PL" sz="1800" b="1" dirty="0" err="1" smtClean="0">
                <a:solidFill>
                  <a:schemeClr val="bg2"/>
                </a:solidFill>
              </a:rPr>
              <a:t>nazwa_roli_lub_uzytkownika</a:t>
            </a:r>
            <a:endParaRPr lang="pl-PL" sz="1800" b="1" dirty="0">
              <a:solidFill>
                <a:schemeClr val="bg2"/>
              </a:solidFill>
            </a:endParaRPr>
          </a:p>
        </p:txBody>
      </p:sp>
    </p:spTree>
    <p:extLst>
      <p:ext uri="{BB962C8B-B14F-4D97-AF65-F5344CB8AC3E}">
        <p14:creationId xmlns:p14="http://schemas.microsoft.com/office/powerpoint/2010/main"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5373216"/>
            <a:ext cx="2373941"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000" b="1" dirty="0" smtClean="0">
                <a:solidFill>
                  <a:schemeClr val="bg2"/>
                </a:solidFill>
              </a:rPr>
              <a:t>aby </a:t>
            </a:r>
            <a:r>
              <a:rPr lang="pl-PL" sz="2000" b="1" dirty="0">
                <a:solidFill>
                  <a:schemeClr val="bg2"/>
                </a:solidFill>
              </a:rPr>
              <a:t>przyznać użytkownikowi </a:t>
            </a:r>
            <a:r>
              <a:rPr lang="pl-PL" sz="2000" b="1" dirty="0" smtClean="0">
                <a:solidFill>
                  <a:schemeClr val="bg2"/>
                </a:solidFill>
              </a:rPr>
              <a:t>Jan uprawnienie </a:t>
            </a:r>
            <a:r>
              <a:rPr lang="pl-PL" sz="2000" b="1" dirty="0">
                <a:solidFill>
                  <a:schemeClr val="bg2"/>
                </a:solidFill>
              </a:rPr>
              <a:t>do tworzenia widoku w bazie, należy uruchomić</a:t>
            </a:r>
            <a:r>
              <a:rPr lang="pl-PL" sz="2000" b="1" dirty="0" smtClean="0">
                <a:solidFill>
                  <a:schemeClr val="bg2"/>
                </a:solidFill>
              </a:rPr>
              <a:t>:</a:t>
            </a:r>
            <a:endParaRPr lang="pl-PL" sz="2000" b="1" dirty="0">
              <a:solidFill>
                <a:schemeClr val="bg2"/>
              </a:solidFill>
            </a:endParaRPr>
          </a:p>
          <a:p>
            <a:pPr marL="457200" indent="-457200">
              <a:buSzPct val="100000"/>
              <a:buFont typeface="Arial" pitchFamily="34" charset="0"/>
              <a:buChar char="•"/>
            </a:pPr>
            <a:endParaRPr lang="pl-PL" sz="2000" b="1" dirty="0" smtClean="0">
              <a:solidFill>
                <a:schemeClr val="bg2"/>
              </a:solidFill>
            </a:endParaRPr>
          </a:p>
          <a:p>
            <a:pPr marL="457200" indent="-457200">
              <a:buSzPct val="100000"/>
              <a:buFont typeface="Arial" pitchFamily="34" charset="0"/>
              <a:buChar char="•"/>
            </a:pPr>
            <a:endParaRPr lang="pl-PL" sz="2000" b="1" dirty="0" smtClean="0">
              <a:solidFill>
                <a:schemeClr val="bg2"/>
              </a:solidFill>
            </a:endParaRPr>
          </a:p>
          <a:p>
            <a:pPr marL="457200" indent="-457200">
              <a:buSzPct val="100000"/>
              <a:buFont typeface="Arial" pitchFamily="34" charset="0"/>
              <a:buChar char="•"/>
            </a:pPr>
            <a:r>
              <a:rPr lang="pl-PL" sz="2000" b="1" dirty="0" smtClean="0">
                <a:solidFill>
                  <a:schemeClr val="bg2"/>
                </a:solidFill>
              </a:rPr>
              <a:t>aby </a:t>
            </a:r>
            <a:r>
              <a:rPr lang="pl-PL" sz="2000" b="1" dirty="0">
                <a:solidFill>
                  <a:schemeClr val="bg2"/>
                </a:solidFill>
              </a:rPr>
              <a:t>cofnąć uprawnienie do tworzenia widoków i tabel dla użytkowników </a:t>
            </a:r>
            <a:r>
              <a:rPr lang="pl-PL" sz="2000" b="1" dirty="0" smtClean="0">
                <a:solidFill>
                  <a:schemeClr val="bg2"/>
                </a:solidFill>
              </a:rPr>
              <a:t>Jana i Anny należy </a:t>
            </a:r>
            <a:r>
              <a:rPr lang="pl-PL" sz="2000" b="1" dirty="0">
                <a:solidFill>
                  <a:schemeClr val="bg2"/>
                </a:solidFill>
              </a:rPr>
              <a:t>uruchomić</a:t>
            </a:r>
            <a:r>
              <a:rPr lang="pl-PL" sz="2000" b="1" dirty="0" smtClean="0">
                <a:solidFill>
                  <a:schemeClr val="bg2"/>
                </a:solidFill>
              </a:rPr>
              <a:t>:</a:t>
            </a:r>
          </a:p>
          <a:p>
            <a:pPr marL="457200" indent="-457200">
              <a:buSzPct val="100000"/>
              <a:buFont typeface="Arial" pitchFamily="34" charset="0"/>
              <a:buChar char="•"/>
            </a:pPr>
            <a:endParaRPr lang="pl-PL" sz="2000" b="1" dirty="0" smtClean="0">
              <a:solidFill>
                <a:schemeClr val="bg2"/>
              </a:solidFill>
            </a:endParaRPr>
          </a:p>
          <a:p>
            <a:pPr marL="457200" indent="-457200">
              <a:buSzPct val="100000"/>
              <a:buFont typeface="Arial" pitchFamily="34" charset="0"/>
              <a:buChar char="•"/>
            </a:pPr>
            <a:endParaRPr lang="pl-PL" sz="2000" b="1" dirty="0">
              <a:solidFill>
                <a:schemeClr val="bg2"/>
              </a:solidFill>
            </a:endParaRPr>
          </a:p>
          <a:p>
            <a:pPr marL="457200" indent="-457200">
              <a:buSzPct val="100000"/>
              <a:buFont typeface="Arial" pitchFamily="34" charset="0"/>
              <a:buChar char="•"/>
            </a:pPr>
            <a:r>
              <a:rPr lang="pl-PL" sz="2000" b="1" dirty="0" smtClean="0">
                <a:solidFill>
                  <a:schemeClr val="bg2"/>
                </a:solidFill>
              </a:rPr>
              <a:t>aby </a:t>
            </a:r>
            <a:r>
              <a:rPr lang="pl-PL" sz="2000" b="1" dirty="0">
                <a:solidFill>
                  <a:schemeClr val="bg2"/>
                </a:solidFill>
              </a:rPr>
              <a:t>przyznać Joe wszystkie uprawnienia w bazie danych należy uruchomić</a:t>
            </a:r>
            <a:r>
              <a:rPr lang="pl-PL" sz="2000" b="1" dirty="0" smtClean="0">
                <a:solidFill>
                  <a:schemeClr val="bg2"/>
                </a:solidFill>
              </a:rPr>
              <a:t>:</a:t>
            </a:r>
            <a:endParaRPr lang="pl-PL" sz="2000" b="1" dirty="0">
              <a:solidFill>
                <a:schemeClr val="bg2"/>
              </a:solidFill>
            </a:endParaRPr>
          </a:p>
        </p:txBody>
      </p:sp>
      <p:pic>
        <p:nvPicPr>
          <p:cNvPr id="1126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1012" y="2636911"/>
            <a:ext cx="3441068" cy="584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9559" y="4077072"/>
            <a:ext cx="6538865" cy="589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081959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 calcmode="lin" valueType="num">
                                      <p:cBhvr additive="base">
                                        <p:cTn id="1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Tree>
    <p:extLst>
      <p:ext uri="{BB962C8B-B14F-4D97-AF65-F5344CB8AC3E}">
        <p14:creationId xmlns:p14="http://schemas.microsoft.com/office/powerpoint/2010/main" val="1307745862"/>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b="1" dirty="0">
                <a:solidFill>
                  <a:schemeClr val="bg2"/>
                </a:solidFill>
              </a:rPr>
              <a:t>Nadaj użytkownikowi Jan uprawnienia do wyświetlania wierszy tabeli TBL_UCZEN z prawem przekazywania tego uprawnienia dalej</a:t>
            </a:r>
          </a:p>
        </p:txBody>
      </p:sp>
    </p:spTree>
    <p:extLst>
      <p:ext uri="{BB962C8B-B14F-4D97-AF65-F5344CB8AC3E}">
        <p14:creationId xmlns:p14="http://schemas.microsoft.com/office/powerpoint/2010/main" val="347636269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5"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b="1" dirty="0" smtClean="0">
                <a:solidFill>
                  <a:schemeClr val="bg2"/>
                </a:solidFill>
              </a:rPr>
              <a:t>Nadaj </a:t>
            </a:r>
            <a:r>
              <a:rPr lang="pl-PL" sz="2800" b="1" dirty="0">
                <a:solidFill>
                  <a:schemeClr val="bg2"/>
                </a:solidFill>
              </a:rPr>
              <a:t>użytkownikowi Jan uprawnienia do wszystkich działań na tabeli </a:t>
            </a:r>
            <a:r>
              <a:rPr lang="pl-PL" sz="2800" b="1" dirty="0" smtClean="0">
                <a:solidFill>
                  <a:schemeClr val="bg2"/>
                </a:solidFill>
              </a:rPr>
              <a:t>TBL_UCZEN</a:t>
            </a:r>
            <a:endParaRPr lang="pl-PL" sz="2800" b="1" dirty="0">
              <a:solidFill>
                <a:schemeClr val="bg2"/>
              </a:solidFill>
            </a:endParaRPr>
          </a:p>
        </p:txBody>
      </p:sp>
    </p:spTree>
    <p:extLst>
      <p:ext uri="{BB962C8B-B14F-4D97-AF65-F5344CB8AC3E}">
        <p14:creationId xmlns:p14="http://schemas.microsoft.com/office/powerpoint/2010/main" val="279517365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5"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b="1" dirty="0" smtClean="0">
                <a:solidFill>
                  <a:schemeClr val="bg2"/>
                </a:solidFill>
              </a:rPr>
              <a:t>Odbierz użytkownikowi </a:t>
            </a:r>
            <a:r>
              <a:rPr lang="pl-PL" sz="2800" b="1" dirty="0">
                <a:solidFill>
                  <a:schemeClr val="bg2"/>
                </a:solidFill>
              </a:rPr>
              <a:t>Jan uprawnienia do wszystkich działań na tabeli </a:t>
            </a:r>
            <a:r>
              <a:rPr lang="pl-PL" sz="2800" b="1" dirty="0" smtClean="0">
                <a:solidFill>
                  <a:schemeClr val="bg2"/>
                </a:solidFill>
              </a:rPr>
              <a:t>TBL_UCZEN</a:t>
            </a:r>
            <a:endParaRPr lang="pl-PL" sz="2800" b="1" dirty="0">
              <a:solidFill>
                <a:schemeClr val="bg2"/>
              </a:solidFill>
            </a:endParaRPr>
          </a:p>
        </p:txBody>
      </p:sp>
    </p:spTree>
    <p:extLst>
      <p:ext uri="{BB962C8B-B14F-4D97-AF65-F5344CB8AC3E}">
        <p14:creationId xmlns:p14="http://schemas.microsoft.com/office/powerpoint/2010/main" val="72559272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5"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b="1" dirty="0" smtClean="0">
                <a:solidFill>
                  <a:schemeClr val="bg2"/>
                </a:solidFill>
              </a:rPr>
              <a:t>Jawnie odbierz użytkownikowi </a:t>
            </a:r>
            <a:r>
              <a:rPr lang="pl-PL" sz="2800" b="1" dirty="0">
                <a:solidFill>
                  <a:schemeClr val="bg2"/>
                </a:solidFill>
              </a:rPr>
              <a:t>Jan uprawnienia do wszystkich działań na tabeli </a:t>
            </a:r>
            <a:r>
              <a:rPr lang="pl-PL" sz="2800" b="1" dirty="0" smtClean="0">
                <a:solidFill>
                  <a:schemeClr val="bg2"/>
                </a:solidFill>
              </a:rPr>
              <a:t>TBL_UCZEN, oraz wszystkim użytkownikom, którzy otrzymali od niego takie uprawnienia</a:t>
            </a:r>
            <a:endParaRPr lang="pl-PL" sz="2800" b="1" dirty="0">
              <a:solidFill>
                <a:schemeClr val="bg2"/>
              </a:solidFill>
            </a:endParaRPr>
          </a:p>
        </p:txBody>
      </p:sp>
    </p:spTree>
    <p:extLst>
      <p:ext uri="{BB962C8B-B14F-4D97-AF65-F5344CB8AC3E}">
        <p14:creationId xmlns:p14="http://schemas.microsoft.com/office/powerpoint/2010/main" val="5860778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5"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b="1" dirty="0" smtClean="0">
                <a:solidFill>
                  <a:schemeClr val="bg2"/>
                </a:solidFill>
              </a:rPr>
              <a:t>Wyświetl informacje </a:t>
            </a:r>
            <a:r>
              <a:rPr lang="pl-PL" sz="2800" b="1" dirty="0">
                <a:solidFill>
                  <a:schemeClr val="bg2"/>
                </a:solidFill>
              </a:rPr>
              <a:t>o loginach powiązanych z użytkownikami bieżącej bazy danych oraz o kontach użytkowników i rolach istniejących w bazie.</a:t>
            </a:r>
          </a:p>
        </p:txBody>
      </p:sp>
    </p:spTree>
    <p:extLst>
      <p:ext uri="{BB962C8B-B14F-4D97-AF65-F5344CB8AC3E}">
        <p14:creationId xmlns:p14="http://schemas.microsoft.com/office/powerpoint/2010/main" val="192172330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val="1848492935"/>
              </p:ext>
            </p:extLst>
          </p:nvPr>
        </p:nvGraphicFramePr>
        <p:xfrm>
          <a:off x="1691680" y="2852936"/>
          <a:ext cx="7000665" cy="850384"/>
        </p:xfrm>
        <a:graphic>
          <a:graphicData uri="http://schemas.openxmlformats.org/drawingml/2006/table">
            <a:tbl>
              <a:tblPr firstRow="1" bandRow="1"/>
              <a:tblGrid>
                <a:gridCol w="1837520"/>
                <a:gridCol w="5163145"/>
              </a:tblGrid>
              <a:tr h="216024">
                <a:tc>
                  <a:txBody>
                    <a:bodyPr/>
                    <a:lstStyle/>
                    <a:p>
                      <a:r>
                        <a:rPr lang="pl-PL" sz="1200" dirty="0" smtClean="0"/>
                        <a:t>GRANT</a:t>
                      </a:r>
                      <a:endParaRPr lang="pl-PL" sz="1200" dirty="0"/>
                    </a:p>
                  </a:txBody>
                  <a:tcPr/>
                </a:tc>
                <a:tc>
                  <a:txBody>
                    <a:bodyPr/>
                    <a:lstStyle/>
                    <a:p>
                      <a:r>
                        <a:rPr lang="pl-PL" sz="1200" dirty="0" smtClean="0"/>
                        <a:t>nadawanie uprawnień</a:t>
                      </a:r>
                      <a:endParaRPr lang="pl-PL" sz="1200" dirty="0"/>
                    </a:p>
                  </a:txBody>
                  <a:tcPr/>
                </a:tc>
              </a:tr>
              <a:tr h="301744">
                <a:tc>
                  <a:txBody>
                    <a:bodyPr/>
                    <a:lstStyle/>
                    <a:p>
                      <a:r>
                        <a:rPr lang="pl-PL" sz="1200" dirty="0" smtClean="0"/>
                        <a:t>DENY</a:t>
                      </a:r>
                      <a:endParaRPr lang="pl-PL" sz="1200" dirty="0"/>
                    </a:p>
                  </a:txBody>
                  <a:tcPr/>
                </a:tc>
                <a:tc>
                  <a:txBody>
                    <a:bodyPr/>
                    <a:lstStyle/>
                    <a:p>
                      <a:r>
                        <a:rPr lang="pl-PL" sz="1200" dirty="0" smtClean="0"/>
                        <a:t>odmawianie uprawnie</a:t>
                      </a:r>
                      <a:r>
                        <a:rPr lang="pl-PL" sz="1200" baseline="0" dirty="0" smtClean="0"/>
                        <a:t>ń</a:t>
                      </a:r>
                      <a:endParaRPr lang="pl-PL" sz="1200" dirty="0"/>
                    </a:p>
                  </a:txBody>
                  <a:tcPr/>
                </a:tc>
              </a:tr>
              <a:tr h="216024">
                <a:tc>
                  <a:txBody>
                    <a:bodyPr/>
                    <a:lstStyle/>
                    <a:p>
                      <a:r>
                        <a:rPr lang="pl-PL" sz="1200" dirty="0" smtClean="0"/>
                        <a:t>REVOKE</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t>odbieranie uprawnień</a:t>
                      </a:r>
                    </a:p>
                  </a:txBody>
                  <a:tcPr/>
                </a:tc>
              </a:tr>
            </a:tbl>
          </a:graphicData>
        </a:graphic>
      </p:graphicFrame>
      <p:pic>
        <p:nvPicPr>
          <p:cNvPr id="8" name="Obraz 7"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Data Control Language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DCL (</a:t>
            </a:r>
            <a:r>
              <a:rPr lang="pl-PL" sz="2000" dirty="0">
                <a:solidFill>
                  <a:schemeClr val="tx2">
                    <a:lumMod val="50000"/>
                  </a:schemeClr>
                </a:solidFill>
              </a:rPr>
              <a:t>Data Control Language</a:t>
            </a:r>
            <a:r>
              <a:rPr lang="pl-PL" sz="2000" dirty="0" smtClean="0">
                <a:solidFill>
                  <a:schemeClr val="tx2">
                    <a:lumMod val="50000"/>
                  </a:schemeClr>
                </a:solidFill>
              </a:rPr>
              <a:t>) ma </a:t>
            </a:r>
            <a:r>
              <a:rPr lang="pl-PL" sz="2000" dirty="0">
                <a:solidFill>
                  <a:schemeClr val="tx2">
                    <a:lumMod val="50000"/>
                  </a:schemeClr>
                </a:solidFill>
              </a:rPr>
              <a:t>zastosowanie do nadawania uprawnień do obiektów bazodanowych. Najważniejsze polecenia w tej grupie to:</a:t>
            </a:r>
          </a:p>
          <a:p>
            <a:pPr fontAlgn="base"/>
            <a:r>
              <a:rPr lang="pl-PL" sz="2000" dirty="0">
                <a:solidFill>
                  <a:schemeClr val="tx2">
                    <a:lumMod val="50000"/>
                  </a:schemeClr>
                </a:solidFill>
              </a:rPr>
              <a:t>GRANT - służące do nadawania uprawnień do pojedynczych obiektów lub globalnie konkretnemu użytkownikowi </a:t>
            </a:r>
          </a:p>
          <a:p>
            <a:pPr fontAlgn="base"/>
            <a:r>
              <a:rPr lang="pl-PL" sz="2000" dirty="0" smtClean="0">
                <a:solidFill>
                  <a:schemeClr val="tx2">
                    <a:lumMod val="50000"/>
                  </a:schemeClr>
                </a:solidFill>
              </a:rPr>
              <a:t>REVOKE </a:t>
            </a:r>
            <a:r>
              <a:rPr lang="pl-PL" sz="2000" dirty="0">
                <a:solidFill>
                  <a:schemeClr val="tx2">
                    <a:lumMod val="50000"/>
                  </a:schemeClr>
                </a:solidFill>
              </a:rPr>
              <a:t>– służące do odbierania wskazanych uprawnień konkretnemu użytkownikowi (np. REVOKE ALL PRIVILEGES ON EMPLOYEE FROM PIOTR - odebranie użytkownikowi wszystkich praw do tabeli EMPLOYEE).</a:t>
            </a:r>
          </a:p>
          <a:p>
            <a:pPr fontAlgn="base"/>
            <a:r>
              <a:rPr lang="pl-PL" sz="2000" dirty="0">
                <a:solidFill>
                  <a:schemeClr val="tx2">
                    <a:lumMod val="50000"/>
                  </a:schemeClr>
                </a:solidFill>
              </a:rPr>
              <a:t>DENY</a:t>
            </a:r>
            <a:r>
              <a:rPr lang="pl-PL" sz="2000" dirty="0" smtClean="0">
                <a:solidFill>
                  <a:schemeClr val="tx2">
                    <a:lumMod val="50000"/>
                  </a:schemeClr>
                </a:solidFill>
              </a:rPr>
              <a:t>.</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Tree>
    <p:extLst>
      <p:ext uri="{BB962C8B-B14F-4D97-AF65-F5344CB8AC3E}">
        <p14:creationId xmlns:p14="http://schemas.microsoft.com/office/powerpoint/2010/main"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Użytkownicy i loginy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Login – jest używany do połączenia z SZBD</a:t>
            </a:r>
          </a:p>
          <a:p>
            <a:pPr marL="457200" indent="-457200">
              <a:buSzPct val="100000"/>
              <a:buFont typeface="Arial" pitchFamily="34" charset="0"/>
              <a:buChar char="•"/>
            </a:pPr>
            <a:r>
              <a:rPr lang="pl-PL" sz="2400" dirty="0" smtClean="0">
                <a:solidFill>
                  <a:schemeClr val="tx2">
                    <a:lumMod val="50000"/>
                  </a:schemeClr>
                </a:solidFill>
              </a:rPr>
              <a:t>Użytkownik dotyczy konkretnej bazy danych</a:t>
            </a:r>
          </a:p>
          <a:p>
            <a:pPr marL="457200" indent="-457200">
              <a:buSzPct val="100000"/>
              <a:buFont typeface="Arial" pitchFamily="34" charset="0"/>
              <a:buChar char="•"/>
            </a:pPr>
            <a:r>
              <a:rPr lang="pl-PL" sz="2400" dirty="0" smtClean="0">
                <a:solidFill>
                  <a:schemeClr val="tx2">
                    <a:lumMod val="50000"/>
                  </a:schemeClr>
                </a:solidFill>
              </a:rPr>
              <a:t>Loginy i użytkowników łączy się ze sobą za pomocą tak zwanego mapowania</a:t>
            </a:r>
          </a:p>
        </p:txBody>
      </p:sp>
    </p:spTree>
    <p:extLst>
      <p:ext uri="{BB962C8B-B14F-4D97-AF65-F5344CB8AC3E}">
        <p14:creationId xmlns:p14="http://schemas.microsoft.com/office/powerpoint/2010/main" val="238834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668388"/>
            <a:ext cx="7255614" cy="4208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5588315"/>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712" y="1628800"/>
            <a:ext cx="6077496" cy="4349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884241"/>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W przypadku wybrania autoryzacji SQL, należy wprowadzić hasło dla loginu oraz poniżej wybrać jedną lub kilka z trzech opcji</a:t>
            </a:r>
            <a:r>
              <a:rPr lang="pl-PL" sz="2400" dirty="0" smtClean="0">
                <a:solidFill>
                  <a:schemeClr val="tx2">
                    <a:lumMod val="50000"/>
                  </a:schemeClr>
                </a:solidFill>
              </a:rPr>
              <a:t>:</a:t>
            </a:r>
            <a:endParaRPr lang="pl-PL" sz="2400" dirty="0">
              <a:solidFill>
                <a:schemeClr val="tx2">
                  <a:lumMod val="50000"/>
                </a:schemeClr>
              </a:solidFill>
            </a:endParaRPr>
          </a:p>
          <a:p>
            <a:pPr marL="857250" lvl="1" indent="-457200">
              <a:buFont typeface="Arial" pitchFamily="34" charset="0"/>
              <a:buChar char="•"/>
            </a:pPr>
            <a:r>
              <a:rPr lang="pl-PL" sz="1800" dirty="0" err="1">
                <a:solidFill>
                  <a:schemeClr val="tx2">
                    <a:lumMod val="50000"/>
                  </a:schemeClr>
                </a:solidFill>
              </a:rPr>
              <a:t>Enforce</a:t>
            </a:r>
            <a:r>
              <a:rPr lang="pl-PL" sz="1800" dirty="0">
                <a:solidFill>
                  <a:schemeClr val="tx2">
                    <a:lumMod val="50000"/>
                  </a:schemeClr>
                </a:solidFill>
              </a:rPr>
              <a:t> </a:t>
            </a:r>
            <a:r>
              <a:rPr lang="pl-PL" sz="1800" dirty="0" err="1">
                <a:solidFill>
                  <a:schemeClr val="tx2">
                    <a:lumMod val="50000"/>
                  </a:schemeClr>
                </a:solidFill>
              </a:rPr>
              <a:t>password</a:t>
            </a:r>
            <a:r>
              <a:rPr lang="pl-PL" sz="1800" dirty="0">
                <a:solidFill>
                  <a:schemeClr val="tx2">
                    <a:lumMod val="50000"/>
                  </a:schemeClr>
                </a:solidFill>
              </a:rPr>
              <a:t> </a:t>
            </a:r>
            <a:r>
              <a:rPr lang="pl-PL" sz="1800" dirty="0" smtClean="0">
                <a:solidFill>
                  <a:schemeClr val="tx2">
                    <a:lumMod val="50000"/>
                  </a:schemeClr>
                </a:solidFill>
              </a:rPr>
              <a:t>Policy</a:t>
            </a:r>
          </a:p>
          <a:p>
            <a:pPr marL="857250" lvl="1" indent="-457200">
              <a:buFont typeface="Arial" pitchFamily="34" charset="0"/>
              <a:buChar char="•"/>
            </a:pPr>
            <a:r>
              <a:rPr lang="pl-PL" sz="1800" dirty="0" err="1" smtClean="0">
                <a:solidFill>
                  <a:schemeClr val="tx2">
                    <a:lumMod val="50000"/>
                  </a:schemeClr>
                </a:solidFill>
              </a:rPr>
              <a:t>Enforce</a:t>
            </a:r>
            <a:r>
              <a:rPr lang="pl-PL" sz="1800" dirty="0" smtClean="0">
                <a:solidFill>
                  <a:schemeClr val="tx2">
                    <a:lumMod val="50000"/>
                  </a:schemeClr>
                </a:solidFill>
              </a:rPr>
              <a:t> </a:t>
            </a:r>
            <a:r>
              <a:rPr lang="pl-PL" sz="1800" dirty="0" err="1">
                <a:solidFill>
                  <a:schemeClr val="tx2">
                    <a:lumMod val="50000"/>
                  </a:schemeClr>
                </a:solidFill>
              </a:rPr>
              <a:t>password</a:t>
            </a:r>
            <a:r>
              <a:rPr lang="pl-PL" sz="1800" dirty="0">
                <a:solidFill>
                  <a:schemeClr val="tx2">
                    <a:lumMod val="50000"/>
                  </a:schemeClr>
                </a:solidFill>
              </a:rPr>
              <a:t> </a:t>
            </a:r>
            <a:r>
              <a:rPr lang="pl-PL" sz="1800" dirty="0" err="1" smtClean="0">
                <a:solidFill>
                  <a:schemeClr val="tx2">
                    <a:lumMod val="50000"/>
                  </a:schemeClr>
                </a:solidFill>
              </a:rPr>
              <a:t>expiration</a:t>
            </a:r>
            <a:endParaRPr lang="pl-PL" sz="1800" dirty="0" smtClean="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User </a:t>
            </a:r>
            <a:r>
              <a:rPr lang="pl-PL" sz="1800" dirty="0" err="1">
                <a:solidFill>
                  <a:schemeClr val="tx2">
                    <a:lumMod val="50000"/>
                  </a:schemeClr>
                </a:solidFill>
              </a:rPr>
              <a:t>must</a:t>
            </a:r>
            <a:r>
              <a:rPr lang="pl-PL" sz="1800" dirty="0">
                <a:solidFill>
                  <a:schemeClr val="tx2">
                    <a:lumMod val="50000"/>
                  </a:schemeClr>
                </a:solidFill>
              </a:rPr>
              <a:t> </a:t>
            </a:r>
            <a:r>
              <a:rPr lang="pl-PL" sz="1800" dirty="0" err="1">
                <a:solidFill>
                  <a:schemeClr val="tx2">
                    <a:lumMod val="50000"/>
                  </a:schemeClr>
                </a:solidFill>
              </a:rPr>
              <a:t>change</a:t>
            </a:r>
            <a:r>
              <a:rPr lang="pl-PL" sz="1800" dirty="0">
                <a:solidFill>
                  <a:schemeClr val="tx2">
                    <a:lumMod val="50000"/>
                  </a:schemeClr>
                </a:solidFill>
              </a:rPr>
              <a:t> </a:t>
            </a:r>
            <a:r>
              <a:rPr lang="pl-PL" sz="1800" dirty="0" err="1">
                <a:solidFill>
                  <a:schemeClr val="tx2">
                    <a:lumMod val="50000"/>
                  </a:schemeClr>
                </a:solidFill>
              </a:rPr>
              <a:t>password</a:t>
            </a:r>
            <a:r>
              <a:rPr lang="pl-PL" sz="1800" dirty="0">
                <a:solidFill>
                  <a:schemeClr val="tx2">
                    <a:lumMod val="50000"/>
                  </a:schemeClr>
                </a:solidFill>
              </a:rPr>
              <a:t> </a:t>
            </a:r>
            <a:r>
              <a:rPr lang="pl-PL" sz="1800" dirty="0" err="1">
                <a:solidFill>
                  <a:schemeClr val="tx2">
                    <a:lumMod val="50000"/>
                  </a:schemeClr>
                </a:solidFill>
              </a:rPr>
              <a:t>at</a:t>
            </a:r>
            <a:r>
              <a:rPr lang="pl-PL" sz="1800" dirty="0">
                <a:solidFill>
                  <a:schemeClr val="tx2">
                    <a:lumMod val="50000"/>
                  </a:schemeClr>
                </a:solidFill>
              </a:rPr>
              <a:t> </a:t>
            </a:r>
            <a:r>
              <a:rPr lang="pl-PL" sz="1800" dirty="0" err="1">
                <a:solidFill>
                  <a:schemeClr val="tx2">
                    <a:lumMod val="50000"/>
                  </a:schemeClr>
                </a:solidFill>
              </a:rPr>
              <a:t>next</a:t>
            </a:r>
            <a:r>
              <a:rPr lang="pl-PL" sz="1800" dirty="0">
                <a:solidFill>
                  <a:schemeClr val="tx2">
                    <a:lumMod val="50000"/>
                  </a:schemeClr>
                </a:solidFill>
              </a:rPr>
              <a:t> logon </a:t>
            </a:r>
            <a:endParaRPr lang="pl-PL" sz="1800" dirty="0" smtClean="0">
              <a:solidFill>
                <a:schemeClr val="tx2">
                  <a:lumMod val="50000"/>
                </a:schemeClr>
              </a:solidFill>
            </a:endParaRPr>
          </a:p>
          <a:p>
            <a:pPr marL="857250" lvl="1" indent="-457200">
              <a:buFont typeface="Arial" pitchFamily="34" charset="0"/>
              <a:buChar char="•"/>
            </a:pPr>
            <a:endParaRPr lang="pl-PL" sz="1000" dirty="0" smtClean="0">
              <a:solidFill>
                <a:schemeClr val="tx2">
                  <a:lumMod val="50000"/>
                </a:schemeClr>
              </a:solidFill>
            </a:endParaRPr>
          </a:p>
        </p:txBody>
      </p:sp>
    </p:spTree>
    <p:extLst>
      <p:ext uri="{BB962C8B-B14F-4D97-AF65-F5344CB8AC3E}">
        <p14:creationId xmlns:p14="http://schemas.microsoft.com/office/powerpoint/2010/main" val="27746718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Na stronie Server </a:t>
            </a:r>
            <a:r>
              <a:rPr lang="pl-PL" sz="2400" dirty="0" err="1">
                <a:solidFill>
                  <a:schemeClr val="tx2">
                    <a:lumMod val="50000"/>
                  </a:schemeClr>
                </a:solidFill>
              </a:rPr>
              <a:t>Roles</a:t>
            </a:r>
            <a:r>
              <a:rPr lang="pl-PL" sz="2400" dirty="0">
                <a:solidFill>
                  <a:schemeClr val="tx2">
                    <a:lumMod val="50000"/>
                  </a:schemeClr>
                </a:solidFill>
              </a:rPr>
              <a:t> wybieramy role serwerowe, przypisane dla tego loginu:</a:t>
            </a:r>
          </a:p>
          <a:p>
            <a:pPr marL="857250" lvl="1" indent="-457200">
              <a:buFont typeface="Arial" pitchFamily="34" charset="0"/>
              <a:buChar char="•"/>
            </a:pPr>
            <a:r>
              <a:rPr lang="pl-PL" sz="1800" dirty="0" err="1" smtClean="0">
                <a:solidFill>
                  <a:schemeClr val="tx2">
                    <a:lumMod val="50000"/>
                  </a:schemeClr>
                </a:solidFill>
              </a:rPr>
              <a:t>bulkadmin</a:t>
            </a:r>
            <a:endParaRPr lang="pl-PL" sz="1800" dirty="0" smtClean="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dbcreator</a:t>
            </a:r>
            <a:endParaRPr lang="pl-PL" sz="1800" dirty="0" smtClean="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diskadmin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processadmin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securityadmin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serveradmin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setupadmin</a:t>
            </a:r>
            <a:endParaRPr lang="pl-PL" sz="1800" dirty="0">
              <a:solidFill>
                <a:schemeClr val="tx2">
                  <a:lumMod val="50000"/>
                </a:schemeClr>
              </a:solidFill>
            </a:endParaRPr>
          </a:p>
          <a:p>
            <a:pPr marL="857250" lvl="1" indent="-457200">
              <a:buFont typeface="Arial" pitchFamily="34" charset="0"/>
              <a:buChar char="•"/>
            </a:pPr>
            <a:r>
              <a:rPr lang="pl-PL" sz="1800" dirty="0" err="1" smtClean="0">
                <a:solidFill>
                  <a:schemeClr val="tx2">
                    <a:lumMod val="50000"/>
                  </a:schemeClr>
                </a:solidFill>
              </a:rPr>
              <a:t>sysadmin</a:t>
            </a:r>
            <a:endParaRPr lang="pl-PL" sz="1800" dirty="0">
              <a:solidFill>
                <a:schemeClr val="tx2">
                  <a:lumMod val="50000"/>
                </a:schemeClr>
              </a:solidFill>
            </a:endParaRPr>
          </a:p>
          <a:p>
            <a:pPr marL="457200" indent="-457200">
              <a:buSzPct val="100000"/>
              <a:buFont typeface="Arial" pitchFamily="34" charset="0"/>
              <a:buChar char="•"/>
            </a:pPr>
            <a:endParaRPr lang="pl-PL" sz="2400" dirty="0">
              <a:solidFill>
                <a:schemeClr val="tx2">
                  <a:lumMod val="50000"/>
                </a:schemeClr>
              </a:solidFill>
            </a:endParaRPr>
          </a:p>
          <a:p>
            <a:pPr marL="857250" lvl="1" indent="-457200">
              <a:buFont typeface="Arial" pitchFamily="34" charset="0"/>
              <a:buChar char="•"/>
            </a:pPr>
            <a:endParaRPr lang="pl-PL" sz="1000" dirty="0" smtClean="0">
              <a:solidFill>
                <a:schemeClr val="tx2">
                  <a:lumMod val="50000"/>
                </a:schemeClr>
              </a:solidFill>
            </a:endParaRPr>
          </a:p>
        </p:txBody>
      </p:sp>
    </p:spTree>
    <p:extLst>
      <p:ext uri="{BB962C8B-B14F-4D97-AF65-F5344CB8AC3E}">
        <p14:creationId xmlns:p14="http://schemas.microsoft.com/office/powerpoint/2010/main" val="100195995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anim calcmode="lin" valueType="num">
                                      <p:cBhvr additive="base">
                                        <p:cTn id="3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anim calcmode="lin" valueType="num">
                                      <p:cBhvr additive="base">
                                        <p:cTn id="3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Tworzenie użytkowników MS SMS</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6</a:t>
            </a:r>
            <a:r>
              <a:rPr lang="it-IT" dirty="0"/>
              <a:t> - </a:t>
            </a:r>
            <a:r>
              <a:rPr lang="pl-PL" dirty="0"/>
              <a:t>DCL, uprawnienia, użytkownicy</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1700808"/>
            <a:ext cx="4792960" cy="430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3111723"/>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1355</TotalTime>
  <Words>1465</Words>
  <Application>Microsoft Office PowerPoint</Application>
  <PresentationFormat>Pokaz na ekranie (4:3)</PresentationFormat>
  <Paragraphs>288</Paragraphs>
  <Slides>28</Slides>
  <Notes>28</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28</vt:i4>
      </vt:variant>
    </vt:vector>
  </HeadingPairs>
  <TitlesOfParts>
    <vt:vector size="32" baseType="lpstr">
      <vt:lpstr>Arial</vt:lpstr>
      <vt:lpstr>Courier New</vt:lpstr>
      <vt:lpstr>Wingdings</vt:lpstr>
      <vt:lpstr/>
      <vt:lpstr>SQL Structured Query Language</vt:lpstr>
      <vt:lpstr>Przypomnienie</vt:lpstr>
      <vt:lpstr>Data Control Language</vt:lpstr>
      <vt:lpstr>Użytkownicy i loginy</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MS SMS</vt:lpstr>
      <vt:lpstr>Tworzenie użytkowników TSQL</vt:lpstr>
      <vt:lpstr>Podstawowe zasady bezpieczeństwa</vt:lpstr>
      <vt:lpstr>Prawa dostępu</vt:lpstr>
      <vt:lpstr>Prawa dostępu</vt:lpstr>
      <vt:lpstr>GRANT</vt:lpstr>
      <vt:lpstr>REVOKE</vt:lpstr>
      <vt:lpstr>DENY</vt:lpstr>
      <vt:lpstr>Przykłady</vt:lpstr>
      <vt:lpstr>Ćwiczenia</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75</cp:revision>
  <dcterms:modified xsi:type="dcterms:W3CDTF">2014-11-27T11:16:49Z</dcterms:modified>
</cp:coreProperties>
</file>