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6"/>
  </p:notesMasterIdLst>
  <p:sldIdLst>
    <p:sldId id="256" r:id="rId2"/>
    <p:sldId id="258" r:id="rId3"/>
    <p:sldId id="259" r:id="rId4"/>
    <p:sldId id="283" r:id="rId5"/>
    <p:sldId id="280" r:id="rId6"/>
    <p:sldId id="284" r:id="rId7"/>
    <p:sldId id="285" r:id="rId8"/>
    <p:sldId id="286" r:id="rId9"/>
    <p:sldId id="281" r:id="rId10"/>
    <p:sldId id="287" r:id="rId11"/>
    <p:sldId id="289" r:id="rId12"/>
    <p:sldId id="290" r:id="rId13"/>
    <p:sldId id="288" r:id="rId14"/>
    <p:sldId id="291" r:id="rId15"/>
    <p:sldId id="282" r:id="rId16"/>
    <p:sldId id="293" r:id="rId17"/>
    <p:sldId id="295" r:id="rId18"/>
    <p:sldId id="292" r:id="rId19"/>
    <p:sldId id="296" r:id="rId20"/>
    <p:sldId id="298" r:id="rId21"/>
    <p:sldId id="299" r:id="rId22"/>
    <p:sldId id="300" r:id="rId23"/>
    <p:sldId id="301" r:id="rId24"/>
    <p:sldId id="279" r:id="rId25"/>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53" d="100"/>
          <a:sy n="53" d="100"/>
        </p:scale>
        <p:origin x="-108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xmlns=""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DML (Data </a:t>
            </a:r>
            <a:r>
              <a:rPr lang="pl-PL" sz="1100" b="0" i="0" kern="1200" dirty="0" err="1" smtClean="0">
                <a:solidFill>
                  <a:schemeClr val="tx1"/>
                </a:solidFill>
                <a:effectLst/>
                <a:latin typeface="+mn-lt"/>
                <a:ea typeface="+mn-ea"/>
                <a:cs typeface="+mn-cs"/>
              </a:rPr>
              <a:t>Manipulation</a:t>
            </a:r>
            <a:r>
              <a:rPr lang="pl-PL" sz="1100" b="0" i="0" kern="1200" dirty="0" smtClean="0">
                <a:solidFill>
                  <a:schemeClr val="tx1"/>
                </a:solidFill>
                <a:effectLst/>
                <a:latin typeface="+mn-lt"/>
                <a:ea typeface="+mn-ea"/>
                <a:cs typeface="+mn-cs"/>
              </a:rPr>
              <a:t> Language) służy do wykonywania operacji na danych – do ich umieszczania w bazie, kasowania, przeglądania oraz dokonywania zmian. Najważniejsze polecenia z tego zbioru to: INSERT, UPDATE oraz DELETE</a:t>
            </a:r>
            <a:endParaRPr dirty="0"/>
          </a:p>
        </p:txBody>
      </p:sp>
    </p:spTree>
    <p:extLst>
      <p:ext uri="{BB962C8B-B14F-4D97-AF65-F5344CB8AC3E}">
        <p14:creationId xmlns:p14="http://schemas.microsoft.com/office/powerpoint/2010/main" xmlns="" val="862672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Polecenie zmienia premię na 500 dla wszystkich</a:t>
            </a:r>
            <a:r>
              <a:rPr lang="pl-PL" baseline="0" dirty="0" smtClean="0"/>
              <a:t> rekordów, gdzie stanowisko to Manager</a:t>
            </a:r>
            <a:endParaRPr dirty="0"/>
          </a:p>
        </p:txBody>
      </p:sp>
    </p:spTree>
    <p:extLst>
      <p:ext uri="{BB962C8B-B14F-4D97-AF65-F5344CB8AC3E}">
        <p14:creationId xmlns:p14="http://schemas.microsoft.com/office/powerpoint/2010/main" xmlns="" val="2508534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Oba polecenia wykonują taką samą operację, tj. powiększają kwotę płacy zasadniczej o 20% (mnożą</a:t>
            </a:r>
            <a:r>
              <a:rPr lang="pl-PL" baseline="0" dirty="0" smtClean="0"/>
              <a:t> płacę przez 1,2) w rekordach gdzie nazwisko to Nowak lub Kowalski</a:t>
            </a:r>
            <a:endParaRPr dirty="0"/>
          </a:p>
        </p:txBody>
      </p:sp>
    </p:spTree>
    <p:extLst>
      <p:ext uri="{BB962C8B-B14F-4D97-AF65-F5344CB8AC3E}">
        <p14:creationId xmlns:p14="http://schemas.microsoft.com/office/powerpoint/2010/main" xmlns="" val="2587310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aktualizuje pole nazwisko gdzie nazwisko to Naramowicka</a:t>
            </a:r>
            <a:endParaRPr dirty="0"/>
          </a:p>
        </p:txBody>
      </p:sp>
    </p:spTree>
    <p:extLst>
      <p:ext uri="{BB962C8B-B14F-4D97-AF65-F5344CB8AC3E}">
        <p14:creationId xmlns:p14="http://schemas.microsoft.com/office/powerpoint/2010/main" xmlns="" val="34618643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Bardzo ważna uwaga:</a:t>
            </a:r>
            <a:r>
              <a:rPr lang="pl-PL" baseline="0" dirty="0" smtClean="0"/>
              <a:t> wiele początkujących osób zapomina dodać klauzulę WHERE do polecenia UPDATE, skutkuje to zastąpieniem wartości we wszystkich wierszach</a:t>
            </a:r>
            <a:endParaRPr dirty="0"/>
          </a:p>
        </p:txBody>
      </p:sp>
    </p:spTree>
    <p:extLst>
      <p:ext uri="{BB962C8B-B14F-4D97-AF65-F5344CB8AC3E}">
        <p14:creationId xmlns:p14="http://schemas.microsoft.com/office/powerpoint/2010/main" xmlns="" val="400976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Bardzo ważna uwaga:</a:t>
            </a:r>
            <a:r>
              <a:rPr lang="pl-PL" baseline="0" dirty="0" smtClean="0"/>
              <a:t> wiele początkujących osób zapomina dodać klauzulę WHERE do polecenia UPDATE, skutkuje to zastąpieniem wartości we </a:t>
            </a:r>
            <a:r>
              <a:rPr lang="pl-PL" baseline="0" smtClean="0"/>
              <a:t>wszystkich wierszach</a:t>
            </a:r>
            <a:endParaRPr dirty="0"/>
          </a:p>
        </p:txBody>
      </p:sp>
    </p:spTree>
    <p:extLst>
      <p:ext uri="{BB962C8B-B14F-4D97-AF65-F5344CB8AC3E}">
        <p14:creationId xmlns:p14="http://schemas.microsoft.com/office/powerpoint/2010/main" xmlns="" val="1980931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Poznaliśmy</a:t>
            </a:r>
            <a:r>
              <a:rPr lang="pl-PL" baseline="0" dirty="0" smtClean="0"/>
              <a:t> sposób umieszczania danych w tabeli, ich modyfikacji – teraz czas na usuwania danych. DELETE to ostatnie z </a:t>
            </a:r>
            <a:r>
              <a:rPr lang="pl-PL" baseline="0" smtClean="0"/>
              <a:t>wyrażeń DML</a:t>
            </a:r>
            <a:r>
              <a:rPr lang="pl-PL" baseline="0" dirty="0" smtClean="0"/>
              <a:t>. </a:t>
            </a:r>
            <a:r>
              <a:rPr lang="pl-PL" baseline="0" dirty="0" err="1" smtClean="0"/>
              <a:t>Podobie</a:t>
            </a:r>
            <a:r>
              <a:rPr lang="pl-PL" baseline="0" dirty="0" smtClean="0"/>
              <a:t> jak w przypadku UPDATE, należy zwrócić szczególną uwagę na warunek WHERE, tak aby nie skasować wszystkich danych z tabeli.</a:t>
            </a:r>
            <a:endParaRPr dirty="0"/>
          </a:p>
        </p:txBody>
      </p:sp>
    </p:spTree>
    <p:extLst>
      <p:ext uri="{BB962C8B-B14F-4D97-AF65-F5344CB8AC3E}">
        <p14:creationId xmlns:p14="http://schemas.microsoft.com/office/powerpoint/2010/main" xmlns="" val="441799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usuwania</a:t>
            </a:r>
            <a:r>
              <a:rPr lang="pl-PL" baseline="0" dirty="0" smtClean="0"/>
              <a:t> rekordu – poniżej widzimy odpowiedź systemu. Widzimy, że </a:t>
            </a:r>
            <a:r>
              <a:rPr lang="pl-PL" baseline="0" smtClean="0"/>
              <a:t>został usunięty </a:t>
            </a:r>
            <a:r>
              <a:rPr lang="pl-PL" baseline="0" dirty="0" smtClean="0"/>
              <a:t>jeden wiersz.</a:t>
            </a:r>
            <a:endParaRPr dirty="0"/>
          </a:p>
        </p:txBody>
      </p:sp>
    </p:spTree>
    <p:extLst>
      <p:ext uri="{BB962C8B-B14F-4D97-AF65-F5344CB8AC3E}">
        <p14:creationId xmlns:p14="http://schemas.microsoft.com/office/powerpoint/2010/main" xmlns="" val="516210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warunku WHERE w poleceniu DELETE możemy zagnieżdżać </a:t>
            </a:r>
            <a:r>
              <a:rPr lang="pl-PL" smtClean="0"/>
              <a:t>podzapytania – podobnie jak w SELECT. </a:t>
            </a:r>
            <a:endParaRPr dirty="0"/>
          </a:p>
        </p:txBody>
      </p:sp>
    </p:spTree>
    <p:extLst>
      <p:ext uri="{BB962C8B-B14F-4D97-AF65-F5344CB8AC3E}">
        <p14:creationId xmlns:p14="http://schemas.microsoft.com/office/powerpoint/2010/main" xmlns="" val="531296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Wstaw dwie miejscowości do tabeli Miejsca</a:t>
            </a:r>
          </a:p>
          <a:p>
            <a:endParaRPr lang="pl-PL" dirty="0" smtClean="0"/>
          </a:p>
          <a:p>
            <a:r>
              <a:rPr lang="pl-PL" dirty="0" smtClean="0"/>
              <a:t>Ćwiczenie 2:</a:t>
            </a:r>
          </a:p>
          <a:p>
            <a:r>
              <a:rPr lang="pl-PL" dirty="0" smtClean="0"/>
              <a:t>Dodaj po dwóch pracowników do każdej z wstawionych w ćw. 1 lokalizacji</a:t>
            </a:r>
          </a:p>
          <a:p>
            <a:endParaRPr lang="pl-PL" dirty="0" smtClean="0"/>
          </a:p>
          <a:p>
            <a:r>
              <a:rPr lang="pl-PL" dirty="0" smtClean="0"/>
              <a:t>Ćwiczenie 3:</a:t>
            </a:r>
          </a:p>
          <a:p>
            <a:r>
              <a:rPr lang="pl-PL" baseline="0" dirty="0" smtClean="0"/>
              <a:t>Podnieś wszystkim premie o 30zł, pamiętaj o osobach, które dotychczas nie miały premii</a:t>
            </a:r>
          </a:p>
          <a:p>
            <a:endParaRPr lang="pl-PL" baseline="0" dirty="0" smtClean="0"/>
          </a:p>
          <a:p>
            <a:r>
              <a:rPr lang="pl-PL" baseline="0" dirty="0" smtClean="0"/>
              <a:t>Ćwiczenie 4:</a:t>
            </a:r>
          </a:p>
          <a:p>
            <a:r>
              <a:rPr lang="pl-PL" baseline="0" dirty="0" smtClean="0"/>
              <a:t>Zatrudniamy naszych klientów, wstaw do tabeli pracownicy osoby z tabeli klienci</a:t>
            </a:r>
          </a:p>
          <a:p>
            <a:endParaRPr lang="pl-PL" baseline="0" dirty="0" smtClean="0"/>
          </a:p>
          <a:p>
            <a:r>
              <a:rPr lang="pl-PL" baseline="0" dirty="0" smtClean="0"/>
              <a:t>Ćwiczenie 5:</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Zmień miejsce zatrudnienia osób pracujących w Warszawie – przenosimy biuro do Szczecina</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Rezygnujemy z biura w Warszawie – usuń lokalizację z tabeli miejsca</a:t>
            </a:r>
          </a:p>
          <a:p>
            <a:endParaRPr lang="pl-PL" baseline="0" dirty="0" smtClean="0"/>
          </a:p>
          <a:p>
            <a:r>
              <a:rPr lang="pl-PL" baseline="0" dirty="0" smtClean="0"/>
              <a:t>Ćwiczenie 7:</a:t>
            </a:r>
          </a:p>
          <a:p>
            <a:r>
              <a:rPr lang="pl-PL" baseline="0" dirty="0" smtClean="0"/>
              <a:t>Zwiększ pensje zasadnicze pracowników ze Szczecina o 30%</a:t>
            </a:r>
          </a:p>
          <a:p>
            <a:endParaRPr lang="pl-PL" baseline="0" dirty="0" smtClean="0"/>
          </a:p>
          <a:p>
            <a:r>
              <a:rPr lang="pl-PL" baseline="0" dirty="0" smtClean="0"/>
              <a:t>Ćwiczenie 8:</a:t>
            </a:r>
          </a:p>
          <a:p>
            <a:r>
              <a:rPr lang="pl-PL" baseline="0" dirty="0" smtClean="0"/>
              <a:t>Osoby, które dotychczas nie miały przypisanej lokalizacji zostają przypisane do Szczecina – uaktualnij bazę danych</a:t>
            </a:r>
          </a:p>
          <a:p>
            <a:endParaRPr lang="pl-PL" baseline="0" dirty="0" smtClean="0"/>
          </a:p>
          <a:p>
            <a:r>
              <a:rPr lang="pl-PL" baseline="0" dirty="0" smtClean="0"/>
              <a:t>Ćwiczenie 9:</a:t>
            </a:r>
          </a:p>
          <a:p>
            <a:r>
              <a:rPr lang="pl-PL" baseline="0" dirty="0" smtClean="0"/>
              <a:t>Znaleźliśmy nowych klientów – wprowadź kilka dodatkowych osób</a:t>
            </a:r>
          </a:p>
          <a:p>
            <a:endParaRPr lang="pl-PL" baseline="0" dirty="0" smtClean="0"/>
          </a:p>
          <a:p>
            <a:r>
              <a:rPr lang="pl-PL" baseline="0" dirty="0" smtClean="0"/>
              <a:t>Ćwiczenie 10:</a:t>
            </a:r>
          </a:p>
          <a:p>
            <a:r>
              <a:rPr lang="pl-PL" baseline="0" dirty="0" smtClean="0"/>
              <a:t>Zaktualizuj nazwisko pani Marzeny – po ślubie zmieniła nazwisko na Nowak</a:t>
            </a:r>
          </a:p>
          <a:p>
            <a:endParaRPr lang="pl-PL" baseline="0" dirty="0" smtClean="0"/>
          </a:p>
          <a:p>
            <a:endParaRPr lang="pl-PL" baseline="0" dirty="0" smtClean="0"/>
          </a:p>
          <a:p>
            <a:endParaRPr dirty="0"/>
          </a:p>
        </p:txBody>
      </p:sp>
    </p:spTree>
    <p:extLst>
      <p:ext uri="{BB962C8B-B14F-4D97-AF65-F5344CB8AC3E}">
        <p14:creationId xmlns:p14="http://schemas.microsoft.com/office/powerpoint/2010/main" xmlns="" val="3912239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DELETE</a:t>
            </a:r>
            <a:r>
              <a:rPr lang="pl-PL" baseline="0" dirty="0" smtClean="0"/>
              <a:t> FROM TBL_UCZEN WHERE KLASA=„4A”</a:t>
            </a:r>
            <a:endParaRPr dirty="0"/>
          </a:p>
        </p:txBody>
      </p:sp>
    </p:spTree>
    <p:extLst>
      <p:ext uri="{BB962C8B-B14F-4D97-AF65-F5344CB8AC3E}">
        <p14:creationId xmlns:p14="http://schemas.microsoft.com/office/powerpoint/2010/main" xmlns="" val="1850899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xmlns="" val="3534472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UPDATE TBL_UCZEN SET KLASA = „2A” WHERE KLASA = „1A” </a:t>
            </a:r>
            <a:endParaRPr dirty="0"/>
          </a:p>
        </p:txBody>
      </p:sp>
    </p:spTree>
    <p:extLst>
      <p:ext uri="{BB962C8B-B14F-4D97-AF65-F5344CB8AC3E}">
        <p14:creationId xmlns:p14="http://schemas.microsoft.com/office/powerpoint/2010/main" xmlns="" val="4464259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INSERT INTO TBL_UCZEN(IMIE, NAZWISKO,</a:t>
            </a:r>
            <a:r>
              <a:rPr lang="pl-PL" baseline="0" dirty="0" smtClean="0"/>
              <a:t> KLASA) VALUES („Jan”, „Kowalski”, „1A”)</a:t>
            </a:r>
            <a:endParaRPr dirty="0"/>
          </a:p>
        </p:txBody>
      </p:sp>
    </p:spTree>
    <p:extLst>
      <p:ext uri="{BB962C8B-B14F-4D97-AF65-F5344CB8AC3E}">
        <p14:creationId xmlns:p14="http://schemas.microsoft.com/office/powerpoint/2010/main" xmlns="" val="36168622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INSERT INTO TBL_UCZEN(IMIE, NAZWISKO,</a:t>
            </a:r>
            <a:r>
              <a:rPr lang="pl-PL" baseline="0" dirty="0" smtClean="0"/>
              <a:t> KLASA) VALUES („Maria”, „Nowak”, NULL)</a:t>
            </a:r>
          </a:p>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INSERT INTO TBL_UCZEN(IMIE, NAZWISKO,</a:t>
            </a:r>
            <a:r>
              <a:rPr lang="pl-PL" baseline="0" dirty="0" smtClean="0"/>
              <a:t> KLASA) VALUES („Jakub”, „Wiśniewski”, NULL)</a:t>
            </a:r>
            <a:endParaRPr lang="pl-PL"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pl-PL" dirty="0" smtClean="0"/>
          </a:p>
          <a:p>
            <a:endParaRPr dirty="0"/>
          </a:p>
        </p:txBody>
      </p:sp>
    </p:spTree>
    <p:extLst>
      <p:ext uri="{BB962C8B-B14F-4D97-AF65-F5344CB8AC3E}">
        <p14:creationId xmlns:p14="http://schemas.microsoft.com/office/powerpoint/2010/main" xmlns="" val="29789488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dirty="0" smtClean="0"/>
              <a:t>UPDATE TBL_UCZEN SET KLASA = „1A” WHERE  IMIE = </a:t>
            </a:r>
            <a:r>
              <a:rPr lang="pl-PL" baseline="0" dirty="0" smtClean="0"/>
              <a:t>„Maria” </a:t>
            </a:r>
            <a:r>
              <a:rPr lang="pl-PL" dirty="0" smtClean="0"/>
              <a:t>AND NAZWISKO=</a:t>
            </a:r>
            <a:r>
              <a:rPr lang="pl-PL" baseline="0" dirty="0" smtClean="0"/>
              <a:t>„Nowak”</a:t>
            </a:r>
          </a:p>
          <a:p>
            <a:endParaRPr dirty="0"/>
          </a:p>
        </p:txBody>
      </p:sp>
    </p:spTree>
    <p:extLst>
      <p:ext uri="{BB962C8B-B14F-4D97-AF65-F5344CB8AC3E}">
        <p14:creationId xmlns:p14="http://schemas.microsoft.com/office/powerpoint/2010/main" xmlns="" val="2904752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xmlns="" val="2775422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Część </a:t>
            </a:r>
            <a:r>
              <a:rPr lang="pl-PL" sz="1100" b="0" i="0" kern="1200" dirty="0" smtClean="0">
                <a:solidFill>
                  <a:schemeClr val="tx1"/>
                </a:solidFill>
                <a:effectLst/>
                <a:latin typeface="+mn-lt"/>
                <a:ea typeface="+mn-ea"/>
                <a:cs typeface="+mn-cs"/>
              </a:rPr>
              <a:t>osób do DML zalicza także zapytania typu SELECT, jednak</a:t>
            </a:r>
            <a:r>
              <a:rPr lang="pl-PL" sz="1100" b="0" i="0" kern="1200" baseline="0" dirty="0" smtClean="0">
                <a:solidFill>
                  <a:schemeClr val="tx1"/>
                </a:solidFill>
                <a:effectLst/>
                <a:latin typeface="+mn-lt"/>
                <a:ea typeface="+mn-ea"/>
                <a:cs typeface="+mn-cs"/>
              </a:rPr>
              <a:t> przeglądanie danych nie do końca można zaliczyć jako manipulacja danymi – w tej kwestii informatycy nie są zgodni</a:t>
            </a:r>
            <a:r>
              <a:rPr lang="pl-PL" sz="1100" b="0" i="0" kern="1200" dirty="0" smtClean="0">
                <a:solidFill>
                  <a:schemeClr val="tx1"/>
                </a:solidFill>
                <a:effectLst/>
                <a:latin typeface="+mn-lt"/>
                <a:ea typeface="+mn-ea"/>
                <a:cs typeface="+mn-cs"/>
              </a:rPr>
              <a:t>.</a:t>
            </a:r>
            <a:endParaRPr dirty="0"/>
          </a:p>
        </p:txBody>
      </p:sp>
    </p:spTree>
    <p:extLst>
      <p:ext uri="{BB962C8B-B14F-4D97-AF65-F5344CB8AC3E}">
        <p14:creationId xmlns:p14="http://schemas.microsoft.com/office/powerpoint/2010/main" xmlns="" val="1827955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Do wstawiania wierszy do tabeli służy polecenie INSERT. Najprostszą wersję tego polecenia przedstawiono na przykładzie. Polecenie zaczyna się od słów kluczowych INSERT INTO po którym podaje się nazwę tabeli, słowo kluczowe VALUES i w nawiasie listę wartości oddzielonych przecinkami. Wartości na tej liście odpowiadają kolejnym atrybutom relacji (w kolejności w jakiej atrybuty te zostały zdefiniowane). Wpisami na liście wartości mogą być: słowa kluczowe NULL i DEFAULT oraz konkretne wartości atrybutów i ewentualnie podzapytania zwracające jedną wartość. Jeżeli zamiast konkretnej wartości poda się NULL, wówczas nowy wiersz będzie miał pustą wartość atrybutu odpowiadającego pozycji na której wpisano NULL. Podanie DEFAULT spowoduje, że w odpowiedniej kolumnie zostanie zapisana jego wartość domyślna.</a:t>
            </a:r>
            <a:endParaRPr dirty="0"/>
          </a:p>
        </p:txBody>
      </p:sp>
    </p:spTree>
    <p:extLst>
      <p:ext uri="{BB962C8B-B14F-4D97-AF65-F5344CB8AC3E}">
        <p14:creationId xmlns:p14="http://schemas.microsoft.com/office/powerpoint/2010/main" xmlns="" val="3661496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umieszczania danych w bazie. Za pomocą dwóch wierszy polecenia INSERT wstawiamy</a:t>
            </a:r>
            <a:r>
              <a:rPr lang="pl-PL" baseline="0" dirty="0" smtClean="0"/>
              <a:t> do bazy danych numer klienta, nazwisko, imię oraz PESEL klienta. Poniżej sprawdzamy zawartość bazy – upewniamy się że wartości zostały odpowiednio umieszczone w bazie danych.</a:t>
            </a:r>
            <a:endParaRPr dirty="0"/>
          </a:p>
        </p:txBody>
      </p:sp>
    </p:spTree>
    <p:extLst>
      <p:ext uri="{BB962C8B-B14F-4D97-AF65-F5344CB8AC3E}">
        <p14:creationId xmlns:p14="http://schemas.microsoft.com/office/powerpoint/2010/main" xmlns="" val="4214742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Umieszczanie pustych wartości w wierszach</a:t>
            </a:r>
            <a:r>
              <a:rPr lang="pl-PL" baseline="0" dirty="0" smtClean="0"/>
              <a:t> można zrealizować w dwojaki sposób: albo używany wartości pustej NULL w miejscach gdzie nie znamy wartości, albo wymieniamy po nazwie tabeli wartości które zamierzamy uzupełnić. Oba sposoby dają identyczny efekt</a:t>
            </a:r>
            <a:endParaRPr dirty="0"/>
          </a:p>
        </p:txBody>
      </p:sp>
    </p:spTree>
    <p:extLst>
      <p:ext uri="{BB962C8B-B14F-4D97-AF65-F5344CB8AC3E}">
        <p14:creationId xmlns:p14="http://schemas.microsoft.com/office/powerpoint/2010/main" xmlns="" val="2054639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Kolumny tabeli posiadają często wartość domyślną. Użycie polecenia DEFAULT w poleceniu</a:t>
            </a:r>
            <a:r>
              <a:rPr lang="pl-PL" baseline="0" dirty="0" smtClean="0"/>
              <a:t> SQL umożliwia wstawienie wartości domyślnej. W przykładzie użyto DEFAULT dla kolumny pesel, której wartością domyślną jest wartość pusta - NULL.</a:t>
            </a:r>
            <a:endParaRPr dirty="0"/>
          </a:p>
        </p:txBody>
      </p:sp>
    </p:spTree>
    <p:extLst>
      <p:ext uri="{BB962C8B-B14F-4D97-AF65-F5344CB8AC3E}">
        <p14:creationId xmlns:p14="http://schemas.microsoft.com/office/powerpoint/2010/main" xmlns="" val="3377502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Wstawianie wielu wierszy pojedynczo jest bardzo czasochłonne. W języku SQL możemy</a:t>
            </a:r>
            <a:r>
              <a:rPr lang="pl-PL" baseline="0" dirty="0" smtClean="0"/>
              <a:t> wykorzystać zawartość innych tabel do uzupełnienia tabeli. W przykładzie użyto danych z tabeli pracownicy w celu wstawienia danych do tabeli klienci.</a:t>
            </a:r>
            <a:endParaRPr dirty="0"/>
          </a:p>
        </p:txBody>
      </p:sp>
    </p:spTree>
    <p:extLst>
      <p:ext uri="{BB962C8B-B14F-4D97-AF65-F5344CB8AC3E}">
        <p14:creationId xmlns:p14="http://schemas.microsoft.com/office/powerpoint/2010/main" xmlns="" val="3706559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xmlns="" val="256064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899592" y="2852364"/>
            <a:ext cx="7772400" cy="1046317"/>
          </a:xfrm>
          <a:prstGeom prst="rect">
            <a:avLst/>
          </a:prstGeom>
        </p:spPr>
        <p:txBody>
          <a:bodyPr lIns="91425" tIns="91425" rIns="91425" bIns="91425" anchor="t" anchorCtr="0">
            <a:noAutofit/>
          </a:bodyPr>
          <a:lstStyle/>
          <a:p>
            <a:r>
              <a:rPr lang="pl-PL" i="1" dirty="0"/>
              <a:t>Lekcja </a:t>
            </a:r>
            <a:r>
              <a:rPr lang="pl-PL" i="1" dirty="0" smtClean="0"/>
              <a:t>4</a:t>
            </a:r>
          </a:p>
          <a:p>
            <a:r>
              <a:rPr lang="pl-PL" dirty="0" smtClean="0"/>
              <a:t>DML </a:t>
            </a:r>
          </a:p>
          <a:p>
            <a:r>
              <a:rPr lang="pl-PL" dirty="0" smtClean="0"/>
              <a:t>Data </a:t>
            </a:r>
            <a:r>
              <a:rPr lang="pl-PL" dirty="0" err="1" smtClean="0"/>
              <a:t>Manipulation</a:t>
            </a:r>
            <a:r>
              <a:rPr lang="pl-PL" dirty="0" smtClean="0"/>
              <a:t> Language</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4</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1</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Zaktualizuj premie managerów i ustaw na 500zł</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0" y="3212976"/>
            <a:ext cx="7740352" cy="5507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31640" y="4005063"/>
            <a:ext cx="7716669" cy="18099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361786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2</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Powiększ wynagrodzenie Kowalskiego i Nowaka o 20%</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9632" y="3573016"/>
            <a:ext cx="7683035" cy="15121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6870011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przykład 3</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Przykład:</a:t>
            </a:r>
          </a:p>
          <a:p>
            <a:pPr marL="0" indent="0">
              <a:buSzPct val="100000"/>
              <a:buNone/>
            </a:pPr>
            <a:r>
              <a:rPr lang="pl-PL" sz="2800" dirty="0" smtClean="0">
                <a:solidFill>
                  <a:schemeClr val="tx2">
                    <a:lumMod val="50000"/>
                  </a:schemeClr>
                </a:solidFill>
              </a:rPr>
              <a:t>Zmień nazwisko pracownika z Naramowicka na </a:t>
            </a:r>
          </a:p>
          <a:p>
            <a:pPr marL="0" indent="0">
              <a:buSzPct val="100000"/>
              <a:buNone/>
            </a:pPr>
            <a:r>
              <a:rPr lang="pl-PL" sz="2800" dirty="0" err="1" smtClean="0">
                <a:solidFill>
                  <a:schemeClr val="tx2">
                    <a:lumMod val="50000"/>
                  </a:schemeClr>
                </a:solidFill>
              </a:rPr>
              <a:t>Naramowicka-Przybylska</a:t>
            </a:r>
            <a:endParaRPr lang="pl-PL" sz="2800" dirty="0" smtClean="0">
              <a:solidFill>
                <a:schemeClr val="tx2">
                  <a:lumMod val="50000"/>
                </a:schemeClr>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403648" y="3777804"/>
            <a:ext cx="7206390" cy="6593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57344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 ostrzeżenie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SzPct val="100000"/>
              <a:buNone/>
            </a:pPr>
            <a:r>
              <a:rPr lang="pl-PL" sz="2800" b="1" dirty="0" smtClean="0">
                <a:solidFill>
                  <a:srgbClr val="FF0000"/>
                </a:solidFill>
              </a:rPr>
              <a:t>     UWAGA!!!! </a:t>
            </a:r>
            <a:endParaRPr lang="pl-PL" sz="2800" b="1" dirty="0">
              <a:solidFill>
                <a:srgbClr val="FF0000"/>
              </a:solidFill>
            </a:endParaRPr>
          </a:p>
          <a:p>
            <a:pPr marL="457200" indent="-457200">
              <a:buSzPct val="100000"/>
              <a:buFont typeface="Arial" pitchFamily="34" charset="0"/>
              <a:buChar char="•"/>
            </a:pPr>
            <a:r>
              <a:rPr lang="pl-PL" sz="2800" dirty="0">
                <a:solidFill>
                  <a:schemeClr val="tx2">
                    <a:lumMod val="50000"/>
                  </a:schemeClr>
                </a:solidFill>
              </a:rPr>
              <a:t>Proszę pamiętać, aby w zapytaniu UPDATE definiować odpowiednie wartości dla WHERE. </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r>
              <a:rPr lang="pl-PL" sz="2800" dirty="0">
                <a:solidFill>
                  <a:schemeClr val="tx2">
                    <a:lumMod val="50000"/>
                  </a:schemeClr>
                </a:solidFill>
              </a:rPr>
              <a:t>W przypadku braku zdefiniowanego warunku WHERE w tabeli zostaną zmienione WSZYSTKIE wiersze! </a:t>
            </a:r>
          </a:p>
          <a:p>
            <a:pPr marL="457200" indent="-457200">
              <a:buSzPct val="100000"/>
              <a:buFont typeface="Arial" pitchFamily="34" charset="0"/>
              <a:buChar char="•"/>
            </a:pPr>
            <a:endParaRPr lang="pl-PL" sz="2800" dirty="0" smtClean="0">
              <a:solidFill>
                <a:schemeClr val="tx2">
                  <a:lumMod val="50000"/>
                </a:schemeClr>
              </a:solidFill>
            </a:endParaRPr>
          </a:p>
        </p:txBody>
      </p:sp>
    </p:spTree>
    <p:extLst>
      <p:ext uri="{BB962C8B-B14F-4D97-AF65-F5344CB8AC3E}">
        <p14:creationId xmlns:p14="http://schemas.microsoft.com/office/powerpoint/2010/main" xmlns="" val="24539230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 </a:t>
            </a:r>
            <a:r>
              <a:rPr lang="pl-PL" sz="3200" b="0" kern="1200" smtClean="0">
                <a:solidFill>
                  <a:schemeClr val="tx1"/>
                </a:solidFill>
              </a:rPr>
              <a:t>- </a:t>
            </a:r>
            <a:r>
              <a:rPr lang="pl-PL" sz="3200" b="0" kern="1200" smtClean="0">
                <a:solidFill>
                  <a:schemeClr val="tx1"/>
                </a:solidFill>
              </a:rPr>
              <a:t>ostrzeżenie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SzPct val="100000"/>
              <a:buNone/>
            </a:pPr>
            <a:r>
              <a:rPr lang="pl-PL" sz="2800" b="1" dirty="0" smtClean="0">
                <a:solidFill>
                  <a:srgbClr val="FF0000"/>
                </a:solidFill>
              </a:rPr>
              <a:t> </a:t>
            </a:r>
            <a:endParaRPr lang="pl-PL" sz="2800" b="1" dirty="0">
              <a:solidFill>
                <a:srgbClr val="FF0000"/>
              </a:solidFill>
            </a:endParaRPr>
          </a:p>
          <a:p>
            <a:pPr marL="457200" indent="-457200">
              <a:buSzPct val="100000"/>
              <a:buFont typeface="Arial" pitchFamily="34" charset="0"/>
              <a:buChar char="•"/>
            </a:pPr>
            <a:endParaRPr lang="pl-PL" sz="2800" dirty="0" smtClean="0">
              <a:solidFill>
                <a:schemeClr val="tx2">
                  <a:lumMod val="50000"/>
                </a:schemeClr>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98703" y="1628800"/>
            <a:ext cx="6413513" cy="8640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59832" y="2438208"/>
            <a:ext cx="3929631" cy="32428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8921793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a:solidFill>
                  <a:schemeClr val="tx2">
                    <a:lumMod val="50000"/>
                  </a:schemeClr>
                </a:solidFill>
              </a:rPr>
              <a:t>DELETE używane jest do usuwania istniejących wierszy z tabeli. </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r>
              <a:rPr lang="pl-PL" sz="2800" dirty="0">
                <a:solidFill>
                  <a:schemeClr val="tx2">
                    <a:lumMod val="50000"/>
                  </a:schemeClr>
                </a:solidFill>
              </a:rPr>
              <a:t>Składnia</a:t>
            </a:r>
            <a:r>
              <a:rPr lang="pl-PL" sz="2800" dirty="0" smtClean="0">
                <a:solidFill>
                  <a:schemeClr val="tx2">
                    <a:lumMod val="50000"/>
                  </a:schemeClr>
                </a:solidFill>
              </a:rPr>
              <a:t>:</a:t>
            </a:r>
            <a:endParaRPr lang="pl-PL" sz="2800" dirty="0">
              <a:solidFill>
                <a:schemeClr val="tx2">
                  <a:lumMod val="50000"/>
                </a:schemeClr>
              </a:solidFill>
            </a:endParaRPr>
          </a:p>
          <a:p>
            <a:pPr marL="0" indent="0">
              <a:buSzPct val="100000"/>
              <a:buNone/>
            </a:pPr>
            <a:r>
              <a:rPr lang="pl-PL" sz="2800" dirty="0" smtClean="0">
                <a:solidFill>
                  <a:schemeClr val="tx2">
                    <a:lumMod val="50000"/>
                  </a:schemeClr>
                </a:solidFill>
              </a:rPr>
              <a:t>	DELETE </a:t>
            </a:r>
            <a:r>
              <a:rPr lang="pl-PL" sz="2800" dirty="0">
                <a:solidFill>
                  <a:schemeClr val="tx2">
                    <a:lumMod val="50000"/>
                  </a:schemeClr>
                </a:solidFill>
              </a:rPr>
              <a:t>FROM </a:t>
            </a:r>
            <a:r>
              <a:rPr lang="pl-PL" sz="2800" dirty="0" err="1">
                <a:solidFill>
                  <a:schemeClr val="tx2">
                    <a:lumMod val="50000"/>
                  </a:schemeClr>
                </a:solidFill>
              </a:rPr>
              <a:t>nazwa_tabeli</a:t>
            </a:r>
            <a:r>
              <a:rPr lang="pl-PL" sz="2800" dirty="0">
                <a:solidFill>
                  <a:schemeClr val="tx2">
                    <a:lumMod val="50000"/>
                  </a:schemeClr>
                </a:solidFill>
              </a:rPr>
              <a:t> WHERE </a:t>
            </a:r>
            <a:endParaRPr lang="pl-PL" sz="2800" dirty="0" smtClean="0">
              <a:solidFill>
                <a:schemeClr val="tx2">
                  <a:lumMod val="50000"/>
                </a:schemeClr>
              </a:solidFill>
            </a:endParaRPr>
          </a:p>
          <a:p>
            <a:pPr marL="0" indent="0">
              <a:buSzPct val="100000"/>
              <a:buNone/>
            </a:pPr>
            <a:r>
              <a:rPr lang="pl-PL" sz="2800" dirty="0">
                <a:solidFill>
                  <a:schemeClr val="tx2">
                    <a:lumMod val="50000"/>
                  </a:schemeClr>
                </a:solidFill>
              </a:rPr>
              <a:t>	</a:t>
            </a:r>
            <a:r>
              <a:rPr lang="pl-PL" sz="2800" dirty="0" err="1" smtClean="0">
                <a:solidFill>
                  <a:schemeClr val="tx2">
                    <a:lumMod val="50000"/>
                  </a:schemeClr>
                </a:solidFill>
              </a:rPr>
              <a:t>nazwa_kolumny</a:t>
            </a:r>
            <a:r>
              <a:rPr lang="pl-PL" sz="2800" dirty="0" smtClean="0">
                <a:solidFill>
                  <a:schemeClr val="tx2">
                    <a:lumMod val="50000"/>
                  </a:schemeClr>
                </a:solidFill>
              </a:rPr>
              <a:t>=</a:t>
            </a:r>
            <a:r>
              <a:rPr lang="pl-PL" sz="2800" dirty="0" err="1" smtClean="0">
                <a:solidFill>
                  <a:schemeClr val="tx2">
                    <a:lumMod val="50000"/>
                  </a:schemeClr>
                </a:solidFill>
              </a:rPr>
              <a:t>wartosc</a:t>
            </a:r>
            <a:r>
              <a:rPr lang="pl-PL" sz="2800" dirty="0">
                <a:solidFill>
                  <a:schemeClr val="tx2">
                    <a:lumMod val="50000"/>
                  </a:schemeClr>
                </a:solidFill>
              </a:rPr>
              <a:t>;</a:t>
            </a:r>
            <a:endParaRPr lang="pl-PL" sz="2800" dirty="0" smtClean="0">
              <a:solidFill>
                <a:schemeClr val="tx2">
                  <a:lumMod val="50000"/>
                </a:schemeClr>
              </a:solidFill>
            </a:endParaRPr>
          </a:p>
        </p:txBody>
      </p:sp>
    </p:spTree>
    <p:extLst>
      <p:ext uri="{BB962C8B-B14F-4D97-AF65-F5344CB8AC3E}">
        <p14:creationId xmlns:p14="http://schemas.microsoft.com/office/powerpoint/2010/main" xmlns=""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 calcmode="lin" valueType="num">
                                      <p:cBhvr additive="base">
                                        <p:cTn id="1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 - przykład</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Usuwamy z bazy pracownika o nazwisku Nowak</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54297" y="3243604"/>
            <a:ext cx="7679615" cy="8576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699792" y="4141567"/>
            <a:ext cx="3008026" cy="5115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1726924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DELETE z podzapytaniem</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Usuwamy z bazy wszystkich pracownika z najwyższą pensją</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31641" y="3637482"/>
            <a:ext cx="7812360" cy="1157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7434589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xmlns="" val="1982210179"/>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Napisz komendę usuwającą wszystkich uczniów (tabela TBL_UCZEN) z klasy 4A (kolumna KLASA)</a:t>
            </a:r>
          </a:p>
        </p:txBody>
      </p:sp>
    </p:spTree>
    <p:extLst>
      <p:ext uri="{BB962C8B-B14F-4D97-AF65-F5344CB8AC3E}">
        <p14:creationId xmlns:p14="http://schemas.microsoft.com/office/powerpoint/2010/main" xmlns="" val="41392749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en-US" sz="2400" dirty="0" smtClean="0">
                <a:solidFill>
                  <a:schemeClr val="tx2">
                    <a:lumMod val="50000"/>
                  </a:schemeClr>
                </a:solidFill>
              </a:rPr>
              <a:t>JOIN</a:t>
            </a:r>
          </a:p>
          <a:p>
            <a:pPr marL="457200" indent="-457200">
              <a:buSzPct val="100000"/>
              <a:buFont typeface="Arial" pitchFamily="34" charset="0"/>
              <a:buChar char="•"/>
            </a:pPr>
            <a:r>
              <a:rPr lang="en-US" sz="2400" dirty="0" smtClean="0">
                <a:solidFill>
                  <a:schemeClr val="tx2">
                    <a:lumMod val="50000"/>
                  </a:schemeClr>
                </a:solidFill>
              </a:rPr>
              <a:t>INNER JOIN … ON …</a:t>
            </a:r>
          </a:p>
          <a:p>
            <a:pPr marL="457200" indent="-457200">
              <a:buSzPct val="100000"/>
              <a:buFont typeface="Arial" pitchFamily="34" charset="0"/>
              <a:buChar char="•"/>
            </a:pPr>
            <a:r>
              <a:rPr lang="en-US" sz="2400" dirty="0" smtClean="0">
                <a:solidFill>
                  <a:schemeClr val="tx2">
                    <a:lumMod val="50000"/>
                  </a:schemeClr>
                </a:solidFill>
              </a:rPr>
              <a:t>(LEFT) (RIGHT OUTER JOIN</a:t>
            </a:r>
          </a:p>
          <a:p>
            <a:pPr marL="457200" indent="-457200">
              <a:buSzPct val="100000"/>
              <a:buFont typeface="Arial" pitchFamily="34" charset="0"/>
              <a:buChar char="•"/>
            </a:pPr>
            <a:r>
              <a:rPr lang="en-US" sz="2400" dirty="0" smtClean="0">
                <a:solidFill>
                  <a:schemeClr val="tx2">
                    <a:lumMod val="50000"/>
                  </a:schemeClr>
                </a:solidFill>
              </a:rPr>
              <a:t>GROUPING</a:t>
            </a:r>
          </a:p>
          <a:p>
            <a:pPr marL="457200" indent="-457200">
              <a:buSzPct val="100000"/>
              <a:buFont typeface="Arial" pitchFamily="34" charset="0"/>
              <a:buChar char="•"/>
            </a:pPr>
            <a:r>
              <a:rPr lang="en-US" sz="2400" dirty="0" smtClean="0">
                <a:solidFill>
                  <a:schemeClr val="tx2">
                    <a:lumMod val="50000"/>
                  </a:schemeClr>
                </a:solidFill>
              </a:rPr>
              <a:t>HAVING</a:t>
            </a:r>
          </a:p>
          <a:p>
            <a:pPr marL="457200" indent="-457200">
              <a:buSzPct val="100000"/>
              <a:buFont typeface="Arial" pitchFamily="34" charset="0"/>
              <a:buChar char="•"/>
            </a:pPr>
            <a:r>
              <a:rPr lang="en-US" sz="2400" dirty="0" smtClean="0">
                <a:solidFill>
                  <a:schemeClr val="tx2">
                    <a:lumMod val="50000"/>
                  </a:schemeClr>
                </a:solidFill>
              </a:rPr>
              <a:t>UNION EXCEPT</a:t>
            </a:r>
          </a:p>
          <a:p>
            <a:pPr marL="457200" indent="-457200">
              <a:buSzPct val="100000"/>
              <a:buFont typeface="Arial" pitchFamily="34" charset="0"/>
              <a:buChar char="•"/>
            </a:pPr>
            <a:r>
              <a:rPr lang="en-US" sz="2400" dirty="0" smtClean="0">
                <a:solidFill>
                  <a:schemeClr val="tx2">
                    <a:lumMod val="50000"/>
                  </a:schemeClr>
                </a:solidFill>
              </a:rPr>
              <a:t>MIN</a:t>
            </a:r>
            <a:r>
              <a:rPr lang="pl-PL" sz="2400" dirty="0" smtClean="0">
                <a:solidFill>
                  <a:schemeClr val="tx2">
                    <a:lumMod val="50000"/>
                  </a:schemeClr>
                </a:solidFill>
              </a:rPr>
              <a:t> i </a:t>
            </a:r>
            <a:r>
              <a:rPr lang="en-US" sz="2400" dirty="0" smtClean="0">
                <a:solidFill>
                  <a:schemeClr val="tx2">
                    <a:lumMod val="50000"/>
                  </a:schemeClr>
                </a:solidFill>
              </a:rPr>
              <a:t>MAX</a:t>
            </a:r>
          </a:p>
          <a:p>
            <a:pPr marL="457200" indent="-457200">
              <a:buSzPct val="100000"/>
              <a:buFont typeface="Arial" pitchFamily="34" charset="0"/>
              <a:buChar char="•"/>
            </a:pPr>
            <a:r>
              <a:rPr lang="en-US" sz="2400" dirty="0" smtClean="0">
                <a:solidFill>
                  <a:schemeClr val="tx2">
                    <a:lumMod val="50000"/>
                  </a:schemeClr>
                </a:solidFill>
              </a:rPr>
              <a:t>COUNT</a:t>
            </a:r>
          </a:p>
          <a:p>
            <a:pPr marL="457200" indent="-457200">
              <a:buSzPct val="100000"/>
              <a:buFont typeface="Arial" pitchFamily="34" charset="0"/>
              <a:buChar char="•"/>
            </a:pPr>
            <a:r>
              <a:rPr lang="en-US" sz="2400" dirty="0" smtClean="0">
                <a:solidFill>
                  <a:schemeClr val="tx2">
                    <a:lumMod val="50000"/>
                  </a:schemeClr>
                </a:solidFill>
              </a:rPr>
              <a:t>SUM</a:t>
            </a:r>
            <a:r>
              <a:rPr lang="pl-PL" sz="2400" dirty="0" smtClean="0">
                <a:solidFill>
                  <a:schemeClr val="tx2">
                    <a:lumMod val="50000"/>
                  </a:schemeClr>
                </a:solidFill>
              </a:rPr>
              <a:t> i </a:t>
            </a:r>
            <a:r>
              <a:rPr lang="en-US" sz="2400" dirty="0" smtClean="0">
                <a:solidFill>
                  <a:schemeClr val="tx2">
                    <a:lumMod val="50000"/>
                  </a:schemeClr>
                </a:solidFill>
              </a:rPr>
              <a:t>AVG</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4 - </a:t>
            </a:r>
            <a:r>
              <a:rPr lang="pl-PL" dirty="0"/>
              <a:t>DML (Data </a:t>
            </a:r>
            <a:r>
              <a:rPr lang="pl-PL" dirty="0" err="1"/>
              <a:t>Manipulation</a:t>
            </a:r>
            <a:r>
              <a:rPr lang="pl-PL" dirty="0"/>
              <a:t> Language)</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xmlns=""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Rozpoczynamy nowy rok szkolny - napisz komendę zmieniającą w </a:t>
            </a:r>
            <a:r>
              <a:rPr lang="pl-PL" sz="2800" dirty="0" err="1" smtClean="0">
                <a:solidFill>
                  <a:schemeClr val="tx2">
                    <a:lumMod val="50000"/>
                  </a:schemeClr>
                </a:solidFill>
              </a:rPr>
              <a:t>tabelu</a:t>
            </a:r>
            <a:r>
              <a:rPr lang="pl-PL" sz="2800" dirty="0" smtClean="0">
                <a:solidFill>
                  <a:schemeClr val="tx2">
                    <a:lumMod val="50000"/>
                  </a:schemeClr>
                </a:solidFill>
              </a:rPr>
              <a:t> TBL_UCZEN nazwę klasy (kolumna KLASA) wszystkich uczniów z klasy 1A na klasę 2A</a:t>
            </a:r>
          </a:p>
        </p:txBody>
      </p:sp>
    </p:spTree>
    <p:extLst>
      <p:ext uri="{BB962C8B-B14F-4D97-AF65-F5344CB8AC3E}">
        <p14:creationId xmlns:p14="http://schemas.microsoft.com/office/powerpoint/2010/main" xmlns="" val="193981000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Napisz komendę dodającą Jana Kowalskiego do klasy 1A – tabela TBL_UCZEN ma kolumny:</a:t>
            </a:r>
          </a:p>
          <a:p>
            <a:pPr marL="857250" lvl="1" indent="-457200">
              <a:buFont typeface="Arial" pitchFamily="34" charset="0"/>
              <a:buChar char="•"/>
            </a:pPr>
            <a:r>
              <a:rPr lang="pl-PL" sz="2200" dirty="0" smtClean="0">
                <a:solidFill>
                  <a:schemeClr val="tx2">
                    <a:lumMod val="50000"/>
                  </a:schemeClr>
                </a:solidFill>
              </a:rPr>
              <a:t>IMIE</a:t>
            </a:r>
          </a:p>
          <a:p>
            <a:pPr marL="857250" lvl="1" indent="-457200">
              <a:buFont typeface="Arial" pitchFamily="34" charset="0"/>
              <a:buChar char="•"/>
            </a:pPr>
            <a:r>
              <a:rPr lang="pl-PL" sz="2200" dirty="0" smtClean="0">
                <a:solidFill>
                  <a:schemeClr val="tx2">
                    <a:lumMod val="50000"/>
                  </a:schemeClr>
                </a:solidFill>
              </a:rPr>
              <a:t>NAZWISKO</a:t>
            </a:r>
          </a:p>
          <a:p>
            <a:pPr marL="857250" lvl="1" indent="-457200">
              <a:buFont typeface="Arial" pitchFamily="34" charset="0"/>
              <a:buChar char="•"/>
            </a:pPr>
            <a:r>
              <a:rPr lang="pl-PL" sz="2200" dirty="0" smtClean="0">
                <a:solidFill>
                  <a:schemeClr val="tx2">
                    <a:lumMod val="50000"/>
                  </a:schemeClr>
                </a:solidFill>
              </a:rPr>
              <a:t>KLASA</a:t>
            </a:r>
          </a:p>
        </p:txBody>
      </p:sp>
    </p:spTree>
    <p:extLst>
      <p:ext uri="{BB962C8B-B14F-4D97-AF65-F5344CB8AC3E}">
        <p14:creationId xmlns:p14="http://schemas.microsoft.com/office/powerpoint/2010/main" xmlns="" val="49447625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anim calcmode="lin" valueType="num">
                                      <p:cBhvr additive="base">
                                        <p:cTn id="1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anim calcmode="lin" valueType="num">
                                      <p:cBhvr additive="base">
                                        <p:cTn id="15"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 calcmode="lin" valueType="num">
                                      <p:cBhvr additive="base">
                                        <p:cTn id="19"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Napisz komendę wstawiającą do tabeli z poprzedniego ćwiczenia uczniów: Maria Nowak, Jakub Wiśniewski bez przypisanej klasy.</a:t>
            </a:r>
          </a:p>
        </p:txBody>
      </p:sp>
    </p:spTree>
    <p:extLst>
      <p:ext uri="{BB962C8B-B14F-4D97-AF65-F5344CB8AC3E}">
        <p14:creationId xmlns:p14="http://schemas.microsoft.com/office/powerpoint/2010/main" xmlns="" val="399435030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Napisz komendę aktualizującą uczennicę Marię Nowak – </a:t>
            </a:r>
            <a:r>
              <a:rPr lang="pl-PL" sz="2800" dirty="0" err="1" smtClean="0">
                <a:solidFill>
                  <a:schemeClr val="tx2">
                    <a:lumMod val="50000"/>
                  </a:schemeClr>
                </a:solidFill>
              </a:rPr>
              <a:t>przyporządkującą</a:t>
            </a:r>
            <a:r>
              <a:rPr lang="pl-PL" sz="2800" dirty="0" smtClean="0">
                <a:solidFill>
                  <a:schemeClr val="tx2">
                    <a:lumMod val="50000"/>
                  </a:schemeClr>
                </a:solidFill>
              </a:rPr>
              <a:t> ją do klasy 3A</a:t>
            </a:r>
          </a:p>
        </p:txBody>
      </p:sp>
    </p:spTree>
    <p:extLst>
      <p:ext uri="{BB962C8B-B14F-4D97-AF65-F5344CB8AC3E}">
        <p14:creationId xmlns:p14="http://schemas.microsoft.com/office/powerpoint/2010/main" xmlns="" val="25053253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xmlns="" val="3695821953"/>
              </p:ext>
            </p:extLst>
          </p:nvPr>
        </p:nvGraphicFramePr>
        <p:xfrm>
          <a:off x="1691680" y="2852936"/>
          <a:ext cx="7000665" cy="1097280"/>
        </p:xfrm>
        <a:graphic>
          <a:graphicData uri="http://schemas.openxmlformats.org/drawingml/2006/table">
            <a:tbl>
              <a:tblPr firstRow="1" bandRow="1"/>
              <a:tblGrid>
                <a:gridCol w="1837520"/>
                <a:gridCol w="5163145"/>
              </a:tblGrid>
              <a:tr h="216024">
                <a:tc>
                  <a:txBody>
                    <a:bodyPr/>
                    <a:lstStyle/>
                    <a:p>
                      <a:r>
                        <a:rPr lang="pl-PL" sz="1800" dirty="0" smtClean="0"/>
                        <a:t>INSERT</a:t>
                      </a:r>
                      <a:endParaRPr lang="pl-PL" sz="1800" dirty="0"/>
                    </a:p>
                  </a:txBody>
                  <a:tcPr/>
                </a:tc>
                <a:tc>
                  <a:txBody>
                    <a:bodyPr/>
                    <a:lstStyle/>
                    <a:p>
                      <a:r>
                        <a:rPr lang="pl-PL" sz="1800" dirty="0" smtClean="0"/>
                        <a:t>Wstawia wiersze</a:t>
                      </a:r>
                      <a:r>
                        <a:rPr lang="pl-PL" sz="1800" baseline="0" dirty="0" smtClean="0"/>
                        <a:t> do tabeli</a:t>
                      </a:r>
                      <a:endParaRPr lang="pl-PL" sz="1800" dirty="0"/>
                    </a:p>
                  </a:txBody>
                  <a:tcPr/>
                </a:tc>
              </a:tr>
              <a:tr h="301744">
                <a:tc>
                  <a:txBody>
                    <a:bodyPr/>
                    <a:lstStyle/>
                    <a:p>
                      <a:r>
                        <a:rPr lang="pl-PL" sz="1800" dirty="0" smtClean="0"/>
                        <a:t>UPDATE</a:t>
                      </a:r>
                      <a:endParaRPr lang="pl-PL" sz="1800" dirty="0"/>
                    </a:p>
                  </a:txBody>
                  <a:tcPr/>
                </a:tc>
                <a:tc>
                  <a:txBody>
                    <a:bodyPr/>
                    <a:lstStyle/>
                    <a:p>
                      <a:r>
                        <a:rPr lang="pl-PL" sz="1800" dirty="0" smtClean="0"/>
                        <a:t>Aktualizuje wartość wierszy</a:t>
                      </a:r>
                      <a:endParaRPr lang="pl-PL" sz="1800" dirty="0"/>
                    </a:p>
                  </a:txBody>
                  <a:tcPr/>
                </a:tc>
              </a:tr>
              <a:tr h="216024">
                <a:tc>
                  <a:txBody>
                    <a:bodyPr/>
                    <a:lstStyle/>
                    <a:p>
                      <a:r>
                        <a:rPr lang="pl-PL" sz="1800" dirty="0" smtClean="0"/>
                        <a:t>DELETE</a:t>
                      </a:r>
                      <a:endParaRPr lang="pl-PL" sz="1800" dirty="0"/>
                    </a:p>
                  </a:txBody>
                  <a:tcPr/>
                </a:tc>
                <a:tc>
                  <a:txBody>
                    <a:bodyPr/>
                    <a:lstStyle/>
                    <a:p>
                      <a:r>
                        <a:rPr lang="pl-PL" sz="1800" dirty="0" smtClean="0"/>
                        <a:t>Usuwa wiersze z tabeli</a:t>
                      </a:r>
                      <a:endParaRPr lang="pl-PL" sz="1800" dirty="0"/>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xmlns=""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Data </a:t>
            </a:r>
            <a:r>
              <a:rPr lang="pl-PL" sz="3200" b="0" kern="1200" dirty="0" err="1">
                <a:solidFill>
                  <a:schemeClr val="tx1"/>
                </a:solidFill>
              </a:rPr>
              <a:t>Manipulation</a:t>
            </a:r>
            <a:r>
              <a:rPr lang="pl-PL" sz="3200" b="0" kern="1200" dirty="0">
                <a:solidFill>
                  <a:schemeClr val="tx1"/>
                </a:solidFill>
              </a:rPr>
              <a:t> Language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DML (Data </a:t>
            </a:r>
            <a:r>
              <a:rPr lang="pl-PL" sz="2000" dirty="0" err="1" smtClean="0">
                <a:solidFill>
                  <a:schemeClr val="tx2">
                    <a:lumMod val="50000"/>
                  </a:schemeClr>
                </a:solidFill>
              </a:rPr>
              <a:t>Manipulation</a:t>
            </a:r>
            <a:r>
              <a:rPr lang="pl-PL" sz="2000" dirty="0" smtClean="0">
                <a:solidFill>
                  <a:schemeClr val="tx2">
                    <a:lumMod val="50000"/>
                  </a:schemeClr>
                </a:solidFill>
              </a:rPr>
              <a:t> Language) służy do wykonywania operacji na danych – do ich umieszczania w bazie, kasowania, przeglądania oraz dokonywania zmian. Najważniejsze polecenia z tego zbioru to:</a:t>
            </a:r>
          </a:p>
          <a:p>
            <a:pPr lvl="1" fontAlgn="base"/>
            <a:r>
              <a:rPr lang="pl-PL" sz="2000" dirty="0" smtClean="0">
                <a:solidFill>
                  <a:schemeClr val="tx2">
                    <a:lumMod val="50000"/>
                  </a:schemeClr>
                </a:solidFill>
              </a:rPr>
              <a:t>INSERT – umieszczenie danych w bazie,</a:t>
            </a:r>
          </a:p>
          <a:p>
            <a:pPr lvl="1" fontAlgn="base"/>
            <a:r>
              <a:rPr lang="pl-PL" sz="2000" dirty="0" smtClean="0">
                <a:solidFill>
                  <a:schemeClr val="tx2">
                    <a:lumMod val="50000"/>
                  </a:schemeClr>
                </a:solidFill>
              </a:rPr>
              <a:t>UPDATE – zmiana danych,</a:t>
            </a:r>
          </a:p>
          <a:p>
            <a:pPr lvl="1" fontAlgn="base"/>
            <a:r>
              <a:rPr lang="pl-PL" sz="2000" dirty="0" smtClean="0">
                <a:solidFill>
                  <a:schemeClr val="tx2">
                    <a:lumMod val="50000"/>
                  </a:schemeClr>
                </a:solidFill>
              </a:rPr>
              <a:t>DELETE – usunięcie danych z bazy.</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Tree>
    <p:extLst>
      <p:ext uri="{BB962C8B-B14F-4D97-AF65-F5344CB8AC3E}">
        <p14:creationId xmlns:p14="http://schemas.microsoft.com/office/powerpoint/2010/main" xmlns=""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Polecenie INSERT służy do wstawiania danych do bazy danych</a:t>
            </a:r>
          </a:p>
          <a:p>
            <a:pPr marL="457200" indent="-457200">
              <a:buSzPct val="100000"/>
              <a:buFont typeface="Arial" pitchFamily="34" charset="0"/>
              <a:buChar char="•"/>
            </a:pPr>
            <a:r>
              <a:rPr lang="pl-PL" sz="2400" dirty="0" smtClean="0">
                <a:solidFill>
                  <a:schemeClr val="tx2">
                    <a:lumMod val="50000"/>
                  </a:schemeClr>
                </a:solidFill>
              </a:rPr>
              <a:t>Ogólna składnia INSERT to:</a:t>
            </a:r>
          </a:p>
          <a:p>
            <a:pPr marL="400050" lvl="1" indent="0">
              <a:buNone/>
            </a:pPr>
            <a:r>
              <a:rPr lang="pl-PL" sz="2800" dirty="0" smtClean="0">
                <a:solidFill>
                  <a:schemeClr val="tx2">
                    <a:lumMod val="50000"/>
                  </a:schemeClr>
                </a:solidFill>
              </a:rPr>
              <a:t>INSERT INTO tabela VALUES (</a:t>
            </a:r>
            <a:r>
              <a:rPr lang="pl-PL" sz="2800" dirty="0">
                <a:solidFill>
                  <a:schemeClr val="tx2">
                    <a:lumMod val="50000"/>
                  </a:schemeClr>
                </a:solidFill>
              </a:rPr>
              <a:t>wartość_kolumny1, </a:t>
            </a:r>
            <a:r>
              <a:rPr lang="pl-PL" sz="2800" dirty="0" smtClean="0">
                <a:solidFill>
                  <a:schemeClr val="tx2">
                    <a:lumMod val="50000"/>
                  </a:schemeClr>
                </a:solidFill>
              </a:rPr>
              <a:t>wartość_kolumny2, …)</a:t>
            </a:r>
            <a:endParaRPr lang="en-US" sz="2800" dirty="0" smtClean="0">
              <a:solidFill>
                <a:schemeClr val="tx2">
                  <a:lumMod val="50000"/>
                </a:schemeClr>
              </a:solidFill>
            </a:endParaRPr>
          </a:p>
        </p:txBody>
      </p:sp>
    </p:spTree>
    <p:extLst>
      <p:ext uri="{BB962C8B-B14F-4D97-AF65-F5344CB8AC3E}">
        <p14:creationId xmlns:p14="http://schemas.microsoft.com/office/powerpoint/2010/main" xmlns="" val="318901229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przykład</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10320" y="3778374"/>
            <a:ext cx="2698991" cy="4107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460711" y="1988840"/>
            <a:ext cx="7287753" cy="6480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43808" y="4189090"/>
            <a:ext cx="4835818" cy="8960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8834901"/>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wartości puste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INSERT umożliwia wstawienie wiersza bez uzupełniania wszystkich wartości</a:t>
            </a:r>
          </a:p>
          <a:p>
            <a:pPr marL="457200" indent="-457200">
              <a:buSzPct val="100000"/>
              <a:buFont typeface="Arial" pitchFamily="34" charset="0"/>
              <a:buChar char="•"/>
            </a:pPr>
            <a:r>
              <a:rPr lang="pl-PL" sz="2800" dirty="0" smtClean="0">
                <a:solidFill>
                  <a:schemeClr val="tx2">
                    <a:lumMod val="50000"/>
                  </a:schemeClr>
                </a:solidFill>
              </a:rPr>
              <a:t>Sposób 1:</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r>
              <a:rPr lang="pl-PL" sz="2800" dirty="0" smtClean="0">
                <a:solidFill>
                  <a:schemeClr val="tx2">
                    <a:lumMod val="50000"/>
                  </a:schemeClr>
                </a:solidFill>
              </a:rPr>
              <a:t>Sposób 2:</a:t>
            </a: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80892" y="3415553"/>
            <a:ext cx="6519500" cy="5227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259632" y="4866174"/>
            <a:ext cx="7648584" cy="3630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3985233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 calcmode="lin" valueType="num">
                                      <p:cBhvr additive="base">
                                        <p:cTn id="1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 wartość domyślna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Do wstawienia wartości domyślnej służy DEFAULT</a:t>
            </a:r>
          </a:p>
          <a:p>
            <a:pPr marL="457200" indent="-457200">
              <a:buSzPct val="100000"/>
              <a:buFont typeface="Arial" pitchFamily="34" charset="0"/>
              <a:buChar char="•"/>
            </a:pPr>
            <a:r>
              <a:rPr lang="pl-PL" sz="2800" dirty="0" smtClean="0">
                <a:solidFill>
                  <a:schemeClr val="tx2">
                    <a:lumMod val="50000"/>
                  </a:schemeClr>
                </a:solidFill>
              </a:rPr>
              <a:t>Przykład:</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40617" y="3600450"/>
            <a:ext cx="7903383" cy="5486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20566" y="4149080"/>
            <a:ext cx="3991828"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5398959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INSERT z SELECT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Wstawianie wielu wierszy z innej tabeli</a:t>
            </a:r>
          </a:p>
          <a:p>
            <a:pPr marL="457200" indent="-457200">
              <a:buSzPct val="100000"/>
              <a:buFont typeface="Arial" pitchFamily="34" charset="0"/>
              <a:buChar char="•"/>
            </a:pPr>
            <a:r>
              <a:rPr lang="pl-PL" sz="2800" dirty="0" smtClean="0">
                <a:solidFill>
                  <a:schemeClr val="tx2">
                    <a:lumMod val="50000"/>
                  </a:schemeClr>
                </a:solidFill>
              </a:rPr>
              <a:t>INSERT INTO tabela SELECT … FROM tabela 2</a:t>
            </a:r>
          </a:p>
          <a:p>
            <a:pPr marL="457200" indent="-457200">
              <a:buSzPct val="100000"/>
              <a:buFont typeface="Arial" pitchFamily="34" charset="0"/>
              <a:buChar char="•"/>
            </a:pPr>
            <a:endParaRPr lang="pl-PL" sz="2800" dirty="0">
              <a:solidFill>
                <a:schemeClr val="tx2">
                  <a:lumMod val="50000"/>
                </a:schemeClr>
              </a:solidFill>
            </a:endParaRPr>
          </a:p>
          <a:p>
            <a:pPr marL="457200" indent="-457200">
              <a:buSzPct val="100000"/>
              <a:buFont typeface="Arial" pitchFamily="34" charset="0"/>
              <a:buChar char="•"/>
            </a:pPr>
            <a:endParaRPr lang="pl-PL" sz="2800" dirty="0" smtClean="0">
              <a:solidFill>
                <a:schemeClr val="tx2">
                  <a:lumMod val="50000"/>
                </a:schemeClr>
              </a:solidFill>
            </a:endParaRPr>
          </a:p>
          <a:p>
            <a:pPr marL="457200" indent="-457200">
              <a:buSzPct val="100000"/>
              <a:buFont typeface="Arial" pitchFamily="34" charset="0"/>
              <a:buChar char="•"/>
            </a:pPr>
            <a:endParaRPr lang="en-US" sz="2800" dirty="0" smtClean="0">
              <a:solidFill>
                <a:schemeClr val="tx2">
                  <a:lumMod val="50000"/>
                </a:schemeClr>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79873" y="3505200"/>
            <a:ext cx="6911470" cy="10759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001793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UPDATE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4 - </a:t>
            </a:r>
            <a:r>
              <a:rPr lang="pl-PL" dirty="0"/>
              <a:t>DML (Data </a:t>
            </a:r>
            <a:r>
              <a:rPr lang="pl-PL" dirty="0" err="1"/>
              <a:t>Manipulation</a:t>
            </a:r>
            <a:r>
              <a:rPr lang="pl-PL" dirty="0"/>
              <a:t> Language)</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UPDATE służy do aktualizacji istniejących w tabeli wierszy</a:t>
            </a:r>
          </a:p>
          <a:p>
            <a:pPr marL="457200" indent="-457200">
              <a:buSzPct val="100000"/>
              <a:buFont typeface="Arial" pitchFamily="34" charset="0"/>
              <a:buChar char="•"/>
            </a:pPr>
            <a:r>
              <a:rPr lang="pl-PL" sz="2800" dirty="0" smtClean="0">
                <a:solidFill>
                  <a:schemeClr val="tx2">
                    <a:lumMod val="50000"/>
                  </a:schemeClr>
                </a:solidFill>
              </a:rPr>
              <a:t>Składnia polecenia:</a:t>
            </a:r>
          </a:p>
          <a:p>
            <a:pPr marL="0" indent="0">
              <a:buSzPct val="100000"/>
              <a:buNone/>
            </a:pPr>
            <a:r>
              <a:rPr lang="pl-PL" sz="2800" dirty="0" smtClean="0">
                <a:solidFill>
                  <a:schemeClr val="tx2">
                    <a:lumMod val="50000"/>
                  </a:schemeClr>
                </a:solidFill>
              </a:rPr>
              <a:t>UPDATE </a:t>
            </a:r>
            <a:r>
              <a:rPr lang="pl-PL" sz="2800" dirty="0" err="1" smtClean="0">
                <a:solidFill>
                  <a:schemeClr val="tx2">
                    <a:lumMod val="50000"/>
                  </a:schemeClr>
                </a:solidFill>
              </a:rPr>
              <a:t>nazwa_tabeli</a:t>
            </a:r>
            <a:r>
              <a:rPr lang="pl-PL" sz="2800" dirty="0" smtClean="0">
                <a:solidFill>
                  <a:schemeClr val="tx2">
                    <a:lumMod val="50000"/>
                  </a:schemeClr>
                </a:solidFill>
              </a:rPr>
              <a:t> SET kolumna = </a:t>
            </a:r>
            <a:r>
              <a:rPr lang="pl-PL" sz="2800" dirty="0" err="1" smtClean="0">
                <a:solidFill>
                  <a:schemeClr val="tx2">
                    <a:lumMod val="50000"/>
                  </a:schemeClr>
                </a:solidFill>
              </a:rPr>
              <a:t>nowa_wartość</a:t>
            </a:r>
            <a:r>
              <a:rPr lang="pl-PL" sz="2800" dirty="0" smtClean="0">
                <a:solidFill>
                  <a:schemeClr val="tx2">
                    <a:lumMod val="50000"/>
                  </a:schemeClr>
                </a:solidFill>
              </a:rPr>
              <a:t> WHERE kolumna2=wartość</a:t>
            </a:r>
          </a:p>
        </p:txBody>
      </p:sp>
    </p:spTree>
    <p:extLst>
      <p:ext uri="{BB962C8B-B14F-4D97-AF65-F5344CB8AC3E}">
        <p14:creationId xmlns:p14="http://schemas.microsoft.com/office/powerpoint/2010/main" xmlns=""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1301</TotalTime>
  <Words>1466</Words>
  <Application>Microsoft Office PowerPoint</Application>
  <PresentationFormat>Pokaz na ekranie (4:3)</PresentationFormat>
  <Paragraphs>217</Paragraphs>
  <Slides>24</Slides>
  <Notes>24</Notes>
  <HiddenSlides>0</HiddenSlides>
  <MMClips>0</MMClips>
  <ScaleCrop>false</ScaleCrop>
  <HeadingPairs>
    <vt:vector size="4" baseType="variant">
      <vt:variant>
        <vt:lpstr>Motyw</vt:lpstr>
      </vt:variant>
      <vt:variant>
        <vt:i4>1</vt:i4>
      </vt:variant>
      <vt:variant>
        <vt:lpstr>Tytuły slajdów</vt:lpstr>
      </vt:variant>
      <vt:variant>
        <vt:i4>24</vt:i4>
      </vt:variant>
    </vt:vector>
  </HeadingPairs>
  <TitlesOfParts>
    <vt:vector size="25" baseType="lpstr">
      <vt:lpstr/>
      <vt:lpstr>SQL Structured Query Language</vt:lpstr>
      <vt:lpstr>Przypomnienie</vt:lpstr>
      <vt:lpstr>Data Manipulation Language</vt:lpstr>
      <vt:lpstr>INSERT</vt:lpstr>
      <vt:lpstr>INSERT - przykład</vt:lpstr>
      <vt:lpstr>INSERT – wartości puste</vt:lpstr>
      <vt:lpstr>INSERT – wartość domyślna</vt:lpstr>
      <vt:lpstr>INSERT z SELECT</vt:lpstr>
      <vt:lpstr>UPDATE</vt:lpstr>
      <vt:lpstr>UPDATE – przykład 1</vt:lpstr>
      <vt:lpstr>UPDATE – przykład 2</vt:lpstr>
      <vt:lpstr>UPDATE – przykład 3</vt:lpstr>
      <vt:lpstr>UPDATE - ostrzeżenie</vt:lpstr>
      <vt:lpstr>UPDATE - ostrzeżenie</vt:lpstr>
      <vt:lpstr>DELETE</vt:lpstr>
      <vt:lpstr>DELETE - przykład</vt:lpstr>
      <vt:lpstr>DELETE z podzapytaniem</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Asia</cp:lastModifiedBy>
  <cp:revision>73</cp:revision>
  <dcterms:modified xsi:type="dcterms:W3CDTF">2014-12-01T15:32:28Z</dcterms:modified>
</cp:coreProperties>
</file>