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33"/>
  </p:notesMasterIdLst>
  <p:sldIdLst>
    <p:sldId id="256" r:id="rId2"/>
    <p:sldId id="258" r:id="rId3"/>
    <p:sldId id="259" r:id="rId4"/>
    <p:sldId id="302" r:id="rId5"/>
    <p:sldId id="301" r:id="rId6"/>
    <p:sldId id="280" r:id="rId7"/>
    <p:sldId id="283" r:id="rId8"/>
    <p:sldId id="295" r:id="rId9"/>
    <p:sldId id="284" r:id="rId10"/>
    <p:sldId id="296" r:id="rId11"/>
    <p:sldId id="297" r:id="rId12"/>
    <p:sldId id="286" r:id="rId13"/>
    <p:sldId id="298" r:id="rId14"/>
    <p:sldId id="287" r:id="rId15"/>
    <p:sldId id="299" r:id="rId16"/>
    <p:sldId id="294" r:id="rId17"/>
    <p:sldId id="288" r:id="rId18"/>
    <p:sldId id="281" r:id="rId19"/>
    <p:sldId id="289" r:id="rId20"/>
    <p:sldId id="290" r:id="rId21"/>
    <p:sldId id="291" r:id="rId22"/>
    <p:sldId id="292" r:id="rId23"/>
    <p:sldId id="282" r:id="rId24"/>
    <p:sldId id="293" r:id="rId25"/>
    <p:sldId id="309" r:id="rId26"/>
    <p:sldId id="304" r:id="rId27"/>
    <p:sldId id="305" r:id="rId28"/>
    <p:sldId id="306" r:id="rId29"/>
    <p:sldId id="307" r:id="rId30"/>
    <p:sldId id="308" r:id="rId31"/>
    <p:sldId id="279" r:id="rId32"/>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53" autoAdjust="0"/>
  </p:normalViewPr>
  <p:slideViewPr>
    <p:cSldViewPr>
      <p:cViewPr varScale="1">
        <p:scale>
          <a:sx n="69" d="100"/>
          <a:sy n="69" d="100"/>
        </p:scale>
        <p:origin x="1858"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Na poprzedniej lekcji</a:t>
            </a:r>
            <a:r>
              <a:rPr lang="pl-PL" baseline="0" dirty="0" smtClean="0"/>
              <a:t> zajmowaliśmy się prostymi zapytaniami do bazy danych, teraz przejdziemy do bardziej złożonych zapytań, nauczymy się łączyć tabele, grupować dane. Dowiemy się jak wybierać wartości minimalne i maksymalne, nauczymy się sumować.</a:t>
            </a:r>
            <a:endParaRPr dirty="0"/>
          </a:p>
        </p:txBody>
      </p:sp>
    </p:spTree>
    <p:extLst>
      <p:ext uri="{BB962C8B-B14F-4D97-AF65-F5344CB8AC3E}">
        <p14:creationId xmlns:p14="http://schemas.microsoft.com/office/powerpoint/2010/main" val="34693877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Czasami chcielibyśmy uzyskać komplet danych z jednej tabeli, nawet jeżeli nie są one powiązane z danymi w innych tabelach. Umożliwia nam to złączenie zewnętrzne. Wynikiem lewo- lub prawostronnego złączenia zewnętrznego jest zbiór wierszy łączonych tabel, dla których wartości kolumn określonych jako warunek złączenia są takie same; zbiór ten uzupełniony jest pozostałymi wierszami z lewej lub prawej łączonej tabeli. Nieistniejące wartości reprezentowane są w wyniku złączenia przez wartość NULL.</a:t>
            </a:r>
          </a:p>
          <a:p>
            <a:endParaRPr lang="pl-PL" sz="1100" b="0" i="0" kern="1200" dirty="0" smtClean="0">
              <a:solidFill>
                <a:schemeClr val="tx1"/>
              </a:solidFill>
              <a:effectLst/>
              <a:latin typeface="+mn-lt"/>
              <a:ea typeface="+mn-ea"/>
              <a:cs typeface="+mn-cs"/>
            </a:endParaRPr>
          </a:p>
          <a:p>
            <a:r>
              <a:rPr lang="pl-PL" dirty="0" smtClean="0"/>
              <a:t>OUTER JOIN:</a:t>
            </a:r>
          </a:p>
          <a:p>
            <a:r>
              <a:rPr lang="pl-PL" dirty="0" smtClean="0"/>
              <a:t>LEFT OUTER JOIN – nie pomija wyników z lewej tabeli</a:t>
            </a:r>
          </a:p>
          <a:p>
            <a:r>
              <a:rPr lang="pl-PL" dirty="0" smtClean="0"/>
              <a:t>RIGHT OUTER JOIN – nie pomija wyników z prawej tabeli</a:t>
            </a:r>
          </a:p>
          <a:p>
            <a:r>
              <a:rPr lang="pl-PL" dirty="0" smtClean="0"/>
              <a:t>OUTER JOIN – nie pomija wyników z żadnej tabeli</a:t>
            </a:r>
          </a:p>
          <a:p>
            <a:endParaRPr dirty="0"/>
          </a:p>
        </p:txBody>
      </p:sp>
    </p:spTree>
    <p:extLst>
      <p:ext uri="{BB962C8B-B14F-4D97-AF65-F5344CB8AC3E}">
        <p14:creationId xmlns:p14="http://schemas.microsoft.com/office/powerpoint/2010/main" val="3576269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Podsumowanie OUTER JOIN</a:t>
            </a:r>
            <a:endParaRPr dirty="0"/>
          </a:p>
        </p:txBody>
      </p:sp>
    </p:spTree>
    <p:extLst>
      <p:ext uri="{BB962C8B-B14F-4D97-AF65-F5344CB8AC3E}">
        <p14:creationId xmlns:p14="http://schemas.microsoft.com/office/powerpoint/2010/main" val="3662641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Złączenie tabeli z nią samą wykonywane jest w taki sam sposób, jak omawiane do tej pory złączenia różnych tabel. Chociaż serwery bazodanowe nie tworzą kopii złączonej tabeli, to wszystkie operacje przeprowadzane są tak, jakby dotyczyły dwóch identycznych tabel. Złączenie tabeli z nią samą stosujemy, kiedy chcemy wybrać rekordy z tabeli na podstawie wspólnych wartości atrybutów rekordów tej samej tabeli.</a:t>
            </a:r>
            <a:endParaRPr dirty="0"/>
          </a:p>
        </p:txBody>
      </p:sp>
    </p:spTree>
    <p:extLst>
      <p:ext uri="{BB962C8B-B14F-4D97-AF65-F5344CB8AC3E}">
        <p14:creationId xmlns:p14="http://schemas.microsoft.com/office/powerpoint/2010/main" val="36228971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Złączenia tabeli z samą sobą są często wykorzystywane do rekurencyjnego odczytania danych, na przykład informacji o podwładnych (podwładny osoby </a:t>
            </a:r>
            <a:r>
              <a:rPr lang="pl-PL" sz="1100" b="0" i="1" kern="1200" dirty="0" err="1" smtClean="0">
                <a:solidFill>
                  <a:schemeClr val="tx1"/>
                </a:solidFill>
                <a:effectLst/>
                <a:latin typeface="+mn-lt"/>
                <a:ea typeface="+mn-ea"/>
                <a:cs typeface="+mn-cs"/>
              </a:rPr>
              <a:t>X</a:t>
            </a:r>
            <a:r>
              <a:rPr lang="pl-PL" sz="1100" b="0" i="0" kern="1200" dirty="0" err="1" smtClean="0">
                <a:solidFill>
                  <a:schemeClr val="tx1"/>
                </a:solidFill>
                <a:effectLst/>
                <a:latin typeface="+mn-lt"/>
                <a:ea typeface="+mn-ea"/>
                <a:cs typeface="+mn-cs"/>
              </a:rPr>
              <a:t>może</a:t>
            </a:r>
            <a:r>
              <a:rPr lang="pl-PL" sz="1100" b="0" i="0" kern="1200" dirty="0" smtClean="0">
                <a:solidFill>
                  <a:schemeClr val="tx1"/>
                </a:solidFill>
                <a:effectLst/>
                <a:latin typeface="+mn-lt"/>
                <a:ea typeface="+mn-ea"/>
                <a:cs typeface="+mn-cs"/>
              </a:rPr>
              <a:t> być przełożonym osoby </a:t>
            </a:r>
            <a:r>
              <a:rPr lang="pl-PL" sz="1100" b="0" i="1" kern="1200" dirty="0" smtClean="0">
                <a:solidFill>
                  <a:schemeClr val="tx1"/>
                </a:solidFill>
                <a:effectLst/>
                <a:latin typeface="+mn-lt"/>
                <a:ea typeface="+mn-ea"/>
                <a:cs typeface="+mn-cs"/>
              </a:rPr>
              <a:t>Y</a:t>
            </a:r>
            <a:r>
              <a:rPr lang="pl-PL" sz="1100" b="0" i="0" kern="1200" dirty="0" smtClean="0">
                <a:solidFill>
                  <a:schemeClr val="tx1"/>
                </a:solidFill>
                <a:effectLst/>
                <a:latin typeface="+mn-lt"/>
                <a:ea typeface="+mn-ea"/>
                <a:cs typeface="+mn-cs"/>
              </a:rPr>
              <a:t>, która z kolei może być przełożonym osoby </a:t>
            </a:r>
            <a:r>
              <a:rPr lang="pl-PL" sz="1100" b="0" i="1" kern="1200" dirty="0" smtClean="0">
                <a:solidFill>
                  <a:schemeClr val="tx1"/>
                </a:solidFill>
                <a:effectLst/>
                <a:latin typeface="+mn-lt"/>
                <a:ea typeface="+mn-ea"/>
                <a:cs typeface="+mn-cs"/>
              </a:rPr>
              <a:t>Z</a:t>
            </a:r>
            <a:r>
              <a:rPr lang="pl-PL" sz="1100" b="0" i="0" kern="1200" dirty="0" smtClean="0">
                <a:solidFill>
                  <a:schemeClr val="tx1"/>
                </a:solidFill>
                <a:effectLst/>
                <a:latin typeface="+mn-lt"/>
                <a:ea typeface="+mn-ea"/>
                <a:cs typeface="+mn-cs"/>
              </a:rPr>
              <a:t>). W testowej bazie danych nie ma zapisanych takich zależności. Przykład jest czysto szkoleniowy.</a:t>
            </a:r>
            <a:endParaRPr dirty="0"/>
          </a:p>
        </p:txBody>
      </p:sp>
    </p:spTree>
    <p:extLst>
      <p:ext uri="{BB962C8B-B14F-4D97-AF65-F5344CB8AC3E}">
        <p14:creationId xmlns:p14="http://schemas.microsoft.com/office/powerpoint/2010/main" val="35403716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Unie</a:t>
            </a:r>
            <a:r>
              <a:rPr lang="pl-PL" baseline="0" dirty="0" smtClean="0"/>
              <a:t> umożliwiają łączenie tabel. Jeśli chcemy wyświetlić wszystkie osoby bez względu czy są to klienci czy pracownicy – możemy użyć właśnie polecenia UNION (warunkiem są takie same nazwy kolumn).</a:t>
            </a:r>
          </a:p>
          <a:p>
            <a:r>
              <a:rPr lang="pl-PL" i="1" baseline="0" dirty="0" smtClean="0"/>
              <a:t>Ciekawostka: </a:t>
            </a:r>
            <a:r>
              <a:rPr lang="pl-PL" sz="1100" i="1" kern="1200" dirty="0" smtClean="0">
                <a:solidFill>
                  <a:schemeClr val="tx1"/>
                </a:solidFill>
                <a:effectLst/>
                <a:latin typeface="+mn-lt"/>
                <a:ea typeface="+mn-ea"/>
                <a:cs typeface="+mn-cs"/>
              </a:rPr>
              <a:t>działania na zbiorach sortują wyniki i usuwają duplikaty. Wyjątkiem jest UNION ALL</a:t>
            </a:r>
            <a:endParaRPr i="1" dirty="0"/>
          </a:p>
        </p:txBody>
      </p:sp>
    </p:spTree>
    <p:extLst>
      <p:ext uri="{BB962C8B-B14F-4D97-AF65-F5344CB8AC3E}">
        <p14:creationId xmlns:p14="http://schemas.microsoft.com/office/powerpoint/2010/main" val="4229001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kern="1200" smtClean="0">
                <a:solidFill>
                  <a:schemeClr val="tx1"/>
                </a:solidFill>
                <a:latin typeface="+mn-lt"/>
                <a:ea typeface="+mn-ea"/>
                <a:cs typeface="+mn-cs"/>
              </a:rPr>
              <a:t>Powyższy </a:t>
            </a:r>
            <a:r>
              <a:rPr lang="pl-PL" sz="1100" kern="1200" dirty="0" smtClean="0">
                <a:solidFill>
                  <a:schemeClr val="tx1"/>
                </a:solidFill>
                <a:latin typeface="+mn-lt"/>
                <a:ea typeface="+mn-ea"/>
                <a:cs typeface="+mn-cs"/>
              </a:rPr>
              <a:t>przykład pokazuje jak w SQL połączyć dwie tabele razem. Polecenie UNION eliminuje duplikaty, a co za tym idzie sortuje wynik połączenia obu tabel. Rezultat będzie posortowany po nazwisku, a w dalszej kolejności po imieniu i numerze pesel</a:t>
            </a:r>
          </a:p>
          <a:p>
            <a:endParaRPr dirty="0"/>
          </a:p>
        </p:txBody>
      </p:sp>
    </p:spTree>
    <p:extLst>
      <p:ext uri="{BB962C8B-B14F-4D97-AF65-F5344CB8AC3E}">
        <p14:creationId xmlns:p14="http://schemas.microsoft.com/office/powerpoint/2010/main" val="1100484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Jeśli chcemy wyszukać wartości tabeli A, które nie znajdują się w tabeli B – korzystamy z polecenia EXCEPT. Konstrukcja</a:t>
            </a:r>
            <a:r>
              <a:rPr lang="pl-PL" baseline="0" dirty="0" smtClean="0"/>
              <a:t> jest identyczna jak przy UNION.</a:t>
            </a:r>
            <a:endParaRPr dirty="0"/>
          </a:p>
        </p:txBody>
      </p:sp>
    </p:spTree>
    <p:extLst>
      <p:ext uri="{BB962C8B-B14F-4D97-AF65-F5344CB8AC3E}">
        <p14:creationId xmlns:p14="http://schemas.microsoft.com/office/powerpoint/2010/main" val="42435475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Wprowadzenie</a:t>
            </a:r>
            <a:r>
              <a:rPr lang="pl-PL" baseline="0" dirty="0" smtClean="0"/>
              <a:t> do funkcji agregujących. Każda z nich pochodzi z j. angielskiego – w ten sposób można łatwo zapamiętać.</a:t>
            </a:r>
          </a:p>
          <a:p>
            <a:r>
              <a:rPr lang="pl-PL" sz="1100" b="0" i="0" kern="1200" dirty="0" smtClean="0">
                <a:solidFill>
                  <a:schemeClr val="tx1"/>
                </a:solidFill>
                <a:effectLst/>
                <a:latin typeface="+mn-lt"/>
                <a:ea typeface="+mn-ea"/>
                <a:cs typeface="+mn-cs"/>
              </a:rPr>
              <a:t>Z wyjątkiem funkcji </a:t>
            </a:r>
            <a:r>
              <a:rPr lang="pl-PL" dirty="0" smtClean="0"/>
              <a:t>COUNT(*)</a:t>
            </a:r>
            <a:r>
              <a:rPr lang="pl-PL" sz="1100" b="0" i="0" kern="1200" dirty="0" smtClean="0">
                <a:solidFill>
                  <a:schemeClr val="tx1"/>
                </a:solidFill>
                <a:effectLst/>
                <a:latin typeface="+mn-lt"/>
                <a:ea typeface="+mn-ea"/>
                <a:cs typeface="+mn-cs"/>
              </a:rPr>
              <a:t>, wszystkie funkcje agregujące wykonują krok eliminacji </a:t>
            </a:r>
            <a:r>
              <a:rPr lang="pl-PL" sz="1100" b="0" i="0" kern="1200" dirty="0" err="1" smtClean="0">
                <a:solidFill>
                  <a:schemeClr val="tx1"/>
                </a:solidFill>
                <a:effectLst/>
                <a:latin typeface="+mn-lt"/>
                <a:ea typeface="+mn-ea"/>
                <a:cs typeface="+mn-cs"/>
              </a:rPr>
              <a:t>Null</a:t>
            </a:r>
            <a:r>
              <a:rPr lang="pl-PL" sz="1100" b="0" i="0" kern="1200" dirty="0" smtClean="0">
                <a:solidFill>
                  <a:schemeClr val="tx1"/>
                </a:solidFill>
                <a:effectLst/>
                <a:latin typeface="+mn-lt"/>
                <a:ea typeface="+mn-ea"/>
                <a:cs typeface="+mn-cs"/>
              </a:rPr>
              <a:t> tak, że wartości </a:t>
            </a:r>
            <a:r>
              <a:rPr lang="pl-PL" sz="1100" b="0" i="0" kern="1200" dirty="0" err="1" smtClean="0">
                <a:solidFill>
                  <a:schemeClr val="tx1"/>
                </a:solidFill>
                <a:effectLst/>
                <a:latin typeface="+mn-lt"/>
                <a:ea typeface="+mn-ea"/>
                <a:cs typeface="+mn-cs"/>
              </a:rPr>
              <a:t>Null</a:t>
            </a:r>
            <a:r>
              <a:rPr lang="pl-PL" sz="1100" b="0" i="0" kern="1200" dirty="0" smtClean="0">
                <a:solidFill>
                  <a:schemeClr val="tx1"/>
                </a:solidFill>
                <a:effectLst/>
                <a:latin typeface="+mn-lt"/>
                <a:ea typeface="+mn-ea"/>
                <a:cs typeface="+mn-cs"/>
              </a:rPr>
              <a:t> nie są uwzględniane w ostatecznym wyniku obliczeń</a:t>
            </a:r>
            <a:endParaRPr dirty="0"/>
          </a:p>
        </p:txBody>
      </p:sp>
    </p:spTree>
    <p:extLst>
      <p:ext uri="{BB962C8B-B14F-4D97-AF65-F5344CB8AC3E}">
        <p14:creationId xmlns:p14="http://schemas.microsoft.com/office/powerpoint/2010/main" val="1773736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SQL jest językiem zapytań zorientowanym na przetwarzanie zbiorów, a nie pojedynczych rekordów, dlatego jego integralnym składnikiem są polecenia grupujące dane. Właśnie te polecenia, wraz z funkcjami sumującymi, stosowane są w praktyce do uzyskiwania odpowiedzi na złożone zapytania, dotyczące zawartości bazy danych. </a:t>
            </a:r>
          </a:p>
          <a:p>
            <a:r>
              <a:rPr lang="pl-PL" dirty="0" smtClean="0"/>
              <a:t>Przykład ilustruje użycie klauzuli GROUP BY.</a:t>
            </a:r>
            <a:endParaRPr dirty="0"/>
          </a:p>
        </p:txBody>
      </p:sp>
    </p:spTree>
    <p:extLst>
      <p:ext uri="{BB962C8B-B14F-4D97-AF65-F5344CB8AC3E}">
        <p14:creationId xmlns:p14="http://schemas.microsoft.com/office/powerpoint/2010/main" val="25327728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Funkcja COUNT liczy wystąpienia bazie danych w tym przypadku zliczamy dla każdego z miast – ilu pracowników</a:t>
            </a:r>
            <a:r>
              <a:rPr lang="pl-PL" sz="1100" b="0" i="0" kern="1200" baseline="0" dirty="0" smtClean="0">
                <a:solidFill>
                  <a:schemeClr val="tx1"/>
                </a:solidFill>
                <a:effectLst/>
                <a:latin typeface="+mn-lt"/>
                <a:ea typeface="+mn-ea"/>
                <a:cs typeface="+mn-cs"/>
              </a:rPr>
              <a:t> jest zatrudnionych w konkretnej lokalizacji. W k</a:t>
            </a:r>
            <a:r>
              <a:rPr lang="pl-PL" sz="1100" b="0" i="0" kern="1200" dirty="0" smtClean="0">
                <a:solidFill>
                  <a:schemeClr val="tx1"/>
                </a:solidFill>
                <a:effectLst/>
                <a:latin typeface="+mn-lt"/>
                <a:ea typeface="+mn-ea"/>
                <a:cs typeface="+mn-cs"/>
              </a:rPr>
              <a:t>lauzuli </a:t>
            </a:r>
            <a:r>
              <a:rPr lang="pl-PL" sz="1100" b="0" i="1" kern="1200" dirty="0" err="1" smtClean="0">
                <a:solidFill>
                  <a:schemeClr val="tx1"/>
                </a:solidFill>
                <a:effectLst/>
                <a:latin typeface="+mn-lt"/>
                <a:ea typeface="+mn-ea"/>
                <a:cs typeface="+mn-cs"/>
              </a:rPr>
              <a:t>group</a:t>
            </a:r>
            <a:r>
              <a:rPr lang="pl-PL" sz="1100" b="0" i="1" kern="1200" dirty="0" smtClean="0">
                <a:solidFill>
                  <a:schemeClr val="tx1"/>
                </a:solidFill>
                <a:effectLst/>
                <a:latin typeface="+mn-lt"/>
                <a:ea typeface="+mn-ea"/>
                <a:cs typeface="+mn-cs"/>
              </a:rPr>
              <a:t> by </a:t>
            </a:r>
            <a:r>
              <a:rPr lang="pl-PL" sz="1100" b="0" i="0" kern="1200" dirty="0" smtClean="0">
                <a:solidFill>
                  <a:schemeClr val="tx1"/>
                </a:solidFill>
                <a:effectLst/>
                <a:latin typeface="+mn-lt"/>
                <a:ea typeface="+mn-ea"/>
                <a:cs typeface="+mn-cs"/>
              </a:rPr>
              <a:t>wskazujemy po czym mają być grupowane dane.</a:t>
            </a:r>
            <a:endParaRPr dirty="0"/>
          </a:p>
        </p:txBody>
      </p:sp>
    </p:spTree>
    <p:extLst>
      <p:ext uri="{BB962C8B-B14F-4D97-AF65-F5344CB8AC3E}">
        <p14:creationId xmlns:p14="http://schemas.microsoft.com/office/powerpoint/2010/main" val="3491117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Powtórzenie materiału z poprzedniej lekcji.</a:t>
            </a:r>
            <a:endParaRPr dirty="0"/>
          </a:p>
        </p:txBody>
      </p:sp>
    </p:spTree>
    <p:extLst>
      <p:ext uri="{BB962C8B-B14F-4D97-AF65-F5344CB8AC3E}">
        <p14:creationId xmlns:p14="http://schemas.microsoft.com/office/powerpoint/2010/main" val="6354990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wykorzystania funkcji SUM</a:t>
            </a:r>
            <a:endParaRPr dirty="0"/>
          </a:p>
        </p:txBody>
      </p:sp>
    </p:spTree>
    <p:extLst>
      <p:ext uri="{BB962C8B-B14F-4D97-AF65-F5344CB8AC3E}">
        <p14:creationId xmlns:p14="http://schemas.microsoft.com/office/powerpoint/2010/main" val="14823270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12360886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28935352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Klauzula HAVING służy do ograniczania zbioru wierszy, zwracanych w wyniku wykonania klauzuli GROUP BY. Między HAVING a GROUP BY występuje zależność podobna do tej, która wiąże klauzulę WHERE z poleceniem SELECT. W przeciwieństwie do klauzuli WHERE, która operuje na wierszach tabel podawanych w zapytaniu, HAVING działa na zbiorze wierszy wynikowych</a:t>
            </a:r>
            <a:endParaRPr dirty="0"/>
          </a:p>
        </p:txBody>
      </p:sp>
    </p:spTree>
    <p:extLst>
      <p:ext uri="{BB962C8B-B14F-4D97-AF65-F5344CB8AC3E}">
        <p14:creationId xmlns:p14="http://schemas.microsoft.com/office/powerpoint/2010/main" val="38537423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Podzapytanie jest zapytaniem umieszczonym wewnątrz innego zapytania, tzw. zapytania zewnętrznego. Podzapytania najczęściej umieszcza się w warunkach w klauzulach WHERE i HAVING zapytania zewnętrznego, niektóre SZBD  dopuszczają również stosowanie podzapytań w klauzulach SELECT i FROM. </a:t>
            </a:r>
          </a:p>
          <a:p>
            <a:endParaRPr lang="pl-PL" dirty="0" smtClean="0"/>
          </a:p>
          <a:p>
            <a:r>
              <a:rPr lang="pl-PL" dirty="0" smtClean="0"/>
              <a:t>Podzapytania stosuje się w ostateczności,</a:t>
            </a:r>
            <a:r>
              <a:rPr lang="pl-PL" baseline="0" dirty="0" smtClean="0"/>
              <a:t> gdy nie można zastosować połączenia typu UNION lub JOIN.</a:t>
            </a:r>
          </a:p>
          <a:p>
            <a:endParaRPr dirty="0"/>
          </a:p>
        </p:txBody>
      </p:sp>
    </p:spTree>
    <p:extLst>
      <p:ext uri="{BB962C8B-B14F-4D97-AF65-F5344CB8AC3E}">
        <p14:creationId xmlns:p14="http://schemas.microsoft.com/office/powerpoint/2010/main" val="31486276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zapytaniach zawierających podzapytania skorelowane, zapytanie wewnętrzne jest realizowane oddzielnie dla każdego wiersza z zapytania zewnętrznego. </a:t>
            </a:r>
            <a:endParaRPr dirty="0"/>
          </a:p>
        </p:txBody>
      </p:sp>
    </p:spTree>
    <p:extLst>
      <p:ext uri="{BB962C8B-B14F-4D97-AF65-F5344CB8AC3E}">
        <p14:creationId xmlns:p14="http://schemas.microsoft.com/office/powerpoint/2010/main" val="2383846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 1:</a:t>
            </a:r>
          </a:p>
          <a:p>
            <a:r>
              <a:rPr lang="pl-PL" dirty="0" smtClean="0"/>
              <a:t>Pokaż w jakich miejscowościach pracują pracownicy</a:t>
            </a:r>
          </a:p>
          <a:p>
            <a:endParaRPr lang="pl-PL" dirty="0" smtClean="0"/>
          </a:p>
          <a:p>
            <a:r>
              <a:rPr lang="pl-PL" dirty="0" smtClean="0"/>
              <a:t>Ćwiczenie 2:</a:t>
            </a:r>
          </a:p>
          <a:p>
            <a:r>
              <a:rPr lang="pl-PL" dirty="0" smtClean="0"/>
              <a:t>Pokaż pracowników z miejscowości Warszawa</a:t>
            </a:r>
          </a:p>
          <a:p>
            <a:endParaRPr lang="pl-PL" dirty="0" smtClean="0"/>
          </a:p>
          <a:p>
            <a:r>
              <a:rPr lang="pl-PL" dirty="0" smtClean="0"/>
              <a:t>Ćwiczenie 3:</a:t>
            </a:r>
          </a:p>
          <a:p>
            <a:r>
              <a:rPr lang="pl-PL" baseline="0" dirty="0" smtClean="0"/>
              <a:t>Pokaż wszystkie osoby (klienci i pracownicy)</a:t>
            </a:r>
          </a:p>
          <a:p>
            <a:endParaRPr lang="pl-PL" baseline="0" dirty="0" smtClean="0"/>
          </a:p>
          <a:p>
            <a:r>
              <a:rPr lang="pl-PL" baseline="0" dirty="0" smtClean="0"/>
              <a:t>Ćwiczenie 4:</a:t>
            </a:r>
          </a:p>
          <a:p>
            <a:r>
              <a:rPr lang="pl-PL" baseline="0" dirty="0" smtClean="0"/>
              <a:t>Pokaż pracowników i ich przełożonych</a:t>
            </a:r>
          </a:p>
          <a:p>
            <a:endParaRPr lang="pl-PL" baseline="0" dirty="0" smtClean="0"/>
          </a:p>
          <a:p>
            <a:r>
              <a:rPr lang="pl-PL" baseline="0" dirty="0" smtClean="0"/>
              <a:t>Ćwiczenie 5:</a:t>
            </a:r>
          </a:p>
          <a:p>
            <a:r>
              <a:rPr lang="pl-PL" baseline="0" dirty="0" smtClean="0"/>
              <a:t>Pokaż najniższą pensję całej firmie</a:t>
            </a:r>
          </a:p>
          <a:p>
            <a:endParaRPr lang="pl-PL" baseline="0" dirty="0" smtClean="0"/>
          </a:p>
          <a:p>
            <a:r>
              <a:rPr lang="pl-PL" baseline="0" dirty="0" smtClean="0"/>
              <a:t>Ćwiczenie 6:</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Pokaż średnią pensję w podziale na miejscowości</a:t>
            </a:r>
          </a:p>
          <a:p>
            <a:endParaRPr lang="pl-PL" baseline="0" dirty="0" smtClean="0"/>
          </a:p>
          <a:p>
            <a:r>
              <a:rPr lang="pl-PL" baseline="0" dirty="0" smtClean="0"/>
              <a:t>Ćwiczenie 7:</a:t>
            </a:r>
          </a:p>
          <a:p>
            <a:r>
              <a:rPr lang="pl-PL" baseline="0" dirty="0" smtClean="0"/>
              <a:t>Pokaż miejscowość, gdzie pracuje najwięcej pracowników</a:t>
            </a:r>
          </a:p>
          <a:p>
            <a:endParaRPr lang="pl-PL" baseline="0" dirty="0" smtClean="0"/>
          </a:p>
          <a:p>
            <a:r>
              <a:rPr lang="pl-PL" baseline="0" dirty="0" smtClean="0"/>
              <a:t>Ćwiczenie 8:</a:t>
            </a:r>
          </a:p>
          <a:p>
            <a:r>
              <a:rPr lang="pl-PL" baseline="0" dirty="0" smtClean="0"/>
              <a:t>Pokaż ilość pracowników w każdej miejscowości</a:t>
            </a:r>
          </a:p>
          <a:p>
            <a:endParaRPr lang="pl-PL" baseline="0" dirty="0" smtClean="0"/>
          </a:p>
          <a:p>
            <a:r>
              <a:rPr lang="pl-PL" baseline="0" dirty="0" smtClean="0"/>
              <a:t>Ćwiczenie 9:</a:t>
            </a:r>
          </a:p>
          <a:p>
            <a:r>
              <a:rPr lang="pl-PL" baseline="0" dirty="0" smtClean="0"/>
              <a:t>Pokaż średnią pensję specjalistów i </a:t>
            </a:r>
            <a:r>
              <a:rPr lang="pl-PL" baseline="0" dirty="0" err="1" smtClean="0"/>
              <a:t>magagerów</a:t>
            </a:r>
            <a:endParaRPr lang="pl-PL" baseline="0" dirty="0" smtClean="0"/>
          </a:p>
          <a:p>
            <a:endParaRPr lang="pl-PL" baseline="0" dirty="0" smtClean="0"/>
          </a:p>
          <a:p>
            <a:r>
              <a:rPr lang="pl-PL" baseline="0" dirty="0" smtClean="0"/>
              <a:t>Ćwiczenie 10:</a:t>
            </a:r>
          </a:p>
          <a:p>
            <a:r>
              <a:rPr lang="pl-PL" baseline="0" dirty="0" smtClean="0"/>
              <a:t>Pokaż najwyższą pensję średnią premie w podziale na stanowiska</a:t>
            </a:r>
          </a:p>
          <a:p>
            <a:endParaRPr lang="pl-PL" baseline="0" dirty="0" smtClean="0"/>
          </a:p>
          <a:p>
            <a:endParaRPr lang="pl-PL" baseline="0" dirty="0" smtClean="0"/>
          </a:p>
          <a:p>
            <a:endParaRPr dirty="0"/>
          </a:p>
        </p:txBody>
      </p:sp>
    </p:spTree>
    <p:extLst>
      <p:ext uri="{BB962C8B-B14F-4D97-AF65-F5344CB8AC3E}">
        <p14:creationId xmlns:p14="http://schemas.microsoft.com/office/powerpoint/2010/main" val="7946920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SELECT TOP 3 * FROM TBL_UCZEN WHERE IMIE=„Anna”</a:t>
            </a:r>
            <a:endParaRPr dirty="0"/>
          </a:p>
        </p:txBody>
      </p:sp>
    </p:spTree>
    <p:extLst>
      <p:ext uri="{BB962C8B-B14F-4D97-AF65-F5344CB8AC3E}">
        <p14:creationId xmlns:p14="http://schemas.microsoft.com/office/powerpoint/2010/main" val="1174781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SELECT AVG(OCENA) FROM TBL_UCZEN WHERE KLASA=„3A”</a:t>
            </a:r>
            <a:endParaRPr dirty="0"/>
          </a:p>
        </p:txBody>
      </p:sp>
    </p:spTree>
    <p:extLst>
      <p:ext uri="{BB962C8B-B14F-4D97-AF65-F5344CB8AC3E}">
        <p14:creationId xmlns:p14="http://schemas.microsoft.com/office/powerpoint/2010/main" val="18493580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SELECT COUNT(*) FROM TBL_UCZEN WHERE KLASA=„3A”</a:t>
            </a:r>
            <a:endParaRPr dirty="0"/>
          </a:p>
        </p:txBody>
      </p:sp>
    </p:spTree>
    <p:extLst>
      <p:ext uri="{BB962C8B-B14F-4D97-AF65-F5344CB8AC3E}">
        <p14:creationId xmlns:p14="http://schemas.microsoft.com/office/powerpoint/2010/main" val="3252481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Ograniczanie</a:t>
            </a:r>
            <a:r>
              <a:rPr lang="pl-PL" baseline="0" dirty="0" smtClean="0"/>
              <a:t> wyników w SQL realizowane jest słowem TOP. Możliwe jest ograniczenie ilościowe i procentowe.</a:t>
            </a:r>
          </a:p>
          <a:p>
            <a:endParaRPr lang="pl-PL" baseline="0" dirty="0" smtClean="0"/>
          </a:p>
          <a:p>
            <a:r>
              <a:rPr lang="pl-PL" sz="1100" kern="1200" dirty="0" smtClean="0">
                <a:solidFill>
                  <a:schemeClr val="tx1"/>
                </a:solidFill>
                <a:effectLst/>
                <a:latin typeface="+mn-lt"/>
                <a:ea typeface="+mn-ea"/>
                <a:cs typeface="+mn-cs"/>
              </a:rPr>
              <a:t>Używanie TOP bez klauzuli ORDER BY jest mocno niezalecane z uwagi na możliwą przypadkowość wyniku!</a:t>
            </a:r>
          </a:p>
          <a:p>
            <a:r>
              <a:rPr lang="pl-PL" sz="1100" i="1" kern="1200" dirty="0" smtClean="0">
                <a:solidFill>
                  <a:schemeClr val="tx1"/>
                </a:solidFill>
                <a:effectLst/>
                <a:latin typeface="+mn-lt"/>
                <a:ea typeface="+mn-ea"/>
                <a:cs typeface="+mn-cs"/>
              </a:rPr>
              <a:t>Ciekawostka: Od MSSQL 2012 są też bardziej praktyczna metody tj. OFFSET (ilość rekordów do pominięcia) i FETCH ilość rekordów do pobrania.</a:t>
            </a:r>
            <a:endParaRPr dirty="0"/>
          </a:p>
        </p:txBody>
      </p:sp>
    </p:spTree>
    <p:extLst>
      <p:ext uri="{BB962C8B-B14F-4D97-AF65-F5344CB8AC3E}">
        <p14:creationId xmlns:p14="http://schemas.microsoft.com/office/powerpoint/2010/main" val="2657621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mtClean="0"/>
              <a:t>SELECT AVG(OCENA) FROM TBL_UCZEN GROUP BY KLASA=„3A”</a:t>
            </a:r>
            <a:endParaRPr dirty="0"/>
          </a:p>
        </p:txBody>
      </p:sp>
    </p:spTree>
    <p:extLst>
      <p:ext uri="{BB962C8B-B14F-4D97-AF65-F5344CB8AC3E}">
        <p14:creationId xmlns:p14="http://schemas.microsoft.com/office/powerpoint/2010/main" val="35169197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extLst>
      <p:ext uri="{BB962C8B-B14F-4D97-AF65-F5344CB8AC3E}">
        <p14:creationId xmlns:p14="http://schemas.microsoft.com/office/powerpoint/2010/main" val="3782127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Język SQL umożliwia stosowanie komentarzy. W celu komentowania jednego wiersza stosuje się dwa minusy.</a:t>
            </a:r>
            <a:r>
              <a:rPr lang="pl-PL" baseline="0" dirty="0" smtClean="0"/>
              <a:t> Można również </a:t>
            </a:r>
            <a:r>
              <a:rPr lang="pl-PL" baseline="0" dirty="0" err="1" smtClean="0"/>
              <a:t>zakomentować</a:t>
            </a:r>
            <a:r>
              <a:rPr lang="pl-PL" baseline="0" dirty="0" smtClean="0"/>
              <a:t> całą sekcję – zaczynamy komentarz od ukośnika i gwiazdki, kończymy komentarz gwiazdką i ukośnikiem.</a:t>
            </a:r>
            <a:endParaRPr dirty="0"/>
          </a:p>
        </p:txBody>
      </p:sp>
    </p:spTree>
    <p:extLst>
      <p:ext uri="{BB962C8B-B14F-4D97-AF65-F5344CB8AC3E}">
        <p14:creationId xmlns:p14="http://schemas.microsoft.com/office/powerpoint/2010/main" val="1073178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Na slajdzie widzimy</a:t>
            </a:r>
            <a:r>
              <a:rPr lang="pl-PL" baseline="0" dirty="0" smtClean="0"/>
              <a:t> dwie tabele – znaną z poprzednich lekcji „pracownicy” oraz „miejsca” możemy sobie wyobrazić potrzebę połączenia tych tabel, np. w celu przygotowania zestawienia – pracownicy wraz z miejscem zamieszkania.</a:t>
            </a:r>
            <a:endParaRPr dirty="0"/>
          </a:p>
        </p:txBody>
      </p:sp>
    </p:spTree>
    <p:extLst>
      <p:ext uri="{BB962C8B-B14F-4D97-AF65-F5344CB8AC3E}">
        <p14:creationId xmlns:p14="http://schemas.microsoft.com/office/powerpoint/2010/main" val="1222304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Często</a:t>
            </a:r>
            <a:r>
              <a:rPr lang="pl-PL" baseline="0" dirty="0" smtClean="0"/>
              <a:t> w praktyce musimy połączyć wyniki z kilku tabel. Wyobraźmy sobie zadanie – przygotować raport pracowników wraz z ich miejscem pracy.</a:t>
            </a:r>
            <a:endParaRPr dirty="0"/>
          </a:p>
        </p:txBody>
      </p:sp>
    </p:spTree>
    <p:extLst>
      <p:ext uri="{BB962C8B-B14F-4D97-AF65-F5344CB8AC3E}">
        <p14:creationId xmlns:p14="http://schemas.microsoft.com/office/powerpoint/2010/main" val="2110235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JOIN lub CROSS JOIN może być stosowany w różnych wersjach </a:t>
            </a:r>
          </a:p>
          <a:p>
            <a:r>
              <a:rPr lang="pl-PL" sz="1100" b="0" i="0" kern="1200" dirty="0" smtClean="0">
                <a:solidFill>
                  <a:schemeClr val="tx1"/>
                </a:solidFill>
                <a:effectLst/>
                <a:latin typeface="+mn-lt"/>
                <a:ea typeface="+mn-ea"/>
                <a:cs typeface="+mn-cs"/>
              </a:rPr>
              <a:t>Wynikiem złączenia naturalnego jest zbiór wierszy łączonych tabel; dla tych wierszy wartości kolumn określonych jako warunek złączenia są takie same. Ponieważ w relacyjnych bazach danych informacje są podzielone pomiędzy tabele zawierające dane o obiektach jednego typu, złączenie naturalne jest najczęściej wykorzystywanym (i domyślnym) złączeniem obiektów.</a:t>
            </a:r>
          </a:p>
          <a:p>
            <a:r>
              <a:rPr lang="pl-PL" sz="1100" b="0" i="0" kern="1200" dirty="0" smtClean="0">
                <a:solidFill>
                  <a:schemeClr val="tx1"/>
                </a:solidFill>
                <a:effectLst/>
                <a:latin typeface="+mn-lt"/>
                <a:ea typeface="+mn-ea"/>
                <a:cs typeface="+mn-cs"/>
              </a:rPr>
              <a:t>W przykładowej bazie danych informacje o pracownikach i ich miejscach pracy przechowywane są w powiązanych ze sobą tabelach. Dlatego aby wyświetlić pracowników</a:t>
            </a:r>
            <a:r>
              <a:rPr lang="pl-PL" sz="1100" b="0" i="0" kern="1200" baseline="0" dirty="0" smtClean="0">
                <a:solidFill>
                  <a:schemeClr val="tx1"/>
                </a:solidFill>
                <a:effectLst/>
                <a:latin typeface="+mn-lt"/>
                <a:ea typeface="+mn-ea"/>
                <a:cs typeface="+mn-cs"/>
              </a:rPr>
              <a:t> i ich miejsca pracy musimy skorzystać z obu tabel. </a:t>
            </a:r>
            <a:r>
              <a:rPr lang="pl-PL" sz="1100" b="0" i="0" kern="1200" dirty="0" smtClean="0">
                <a:solidFill>
                  <a:schemeClr val="tx1"/>
                </a:solidFill>
                <a:effectLst/>
                <a:latin typeface="+mn-lt"/>
                <a:ea typeface="+mn-ea"/>
                <a:cs typeface="+mn-cs"/>
              </a:rPr>
              <a:t>Przy czym z reguły nie chodzi nam o uzyskanie poniższego wyniku - który wyświetla wszystkie możliwe kombinacje danych.</a:t>
            </a:r>
          </a:p>
          <a:p>
            <a:endParaRPr dirty="0"/>
          </a:p>
        </p:txBody>
      </p:sp>
    </p:spTree>
    <p:extLst>
      <p:ext uri="{BB962C8B-B14F-4D97-AF65-F5344CB8AC3E}">
        <p14:creationId xmlns:p14="http://schemas.microsoft.com/office/powerpoint/2010/main" val="2646116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Poprawnie napisana instrukcja powinna zwrócić nam tylko miejsca do</a:t>
            </a:r>
            <a:r>
              <a:rPr lang="pl-PL" sz="1100" b="0" i="0" kern="1200" baseline="0" dirty="0" smtClean="0">
                <a:solidFill>
                  <a:schemeClr val="tx1"/>
                </a:solidFill>
                <a:effectLst/>
                <a:latin typeface="+mn-lt"/>
                <a:ea typeface="+mn-ea"/>
                <a:cs typeface="+mn-cs"/>
              </a:rPr>
              <a:t> których przypisany jest konkretny pracownik</a:t>
            </a:r>
            <a:r>
              <a:rPr lang="pl-PL" sz="1100" b="0" i="0" kern="1200" dirty="0" smtClean="0">
                <a:solidFill>
                  <a:schemeClr val="tx1"/>
                </a:solidFill>
                <a:effectLst/>
                <a:latin typeface="+mn-lt"/>
                <a:ea typeface="+mn-ea"/>
                <a:cs typeface="+mn-cs"/>
              </a:rPr>
              <a:t>. Żeby to osiągnąć, musimy określić warunek złączenia, czyli poinformować serwer baz danych, co łączy zapisane w obu tabelach dane. W tym przypadku jest to identyfikator miejsca pracy — zwróć uwagę, że kolumna </a:t>
            </a:r>
            <a:r>
              <a:rPr lang="pl-PL" sz="1100" b="0" i="1" kern="1200" dirty="0" smtClean="0">
                <a:solidFill>
                  <a:schemeClr val="tx1"/>
                </a:solidFill>
                <a:effectLst/>
                <a:latin typeface="+mn-lt"/>
                <a:ea typeface="+mn-ea"/>
                <a:cs typeface="+mn-cs"/>
              </a:rPr>
              <a:t>miejsce</a:t>
            </a:r>
            <a:r>
              <a:rPr lang="pl-PL" sz="1100" b="0" i="0" kern="1200" dirty="0" smtClean="0">
                <a:solidFill>
                  <a:schemeClr val="tx1"/>
                </a:solidFill>
                <a:effectLst/>
                <a:latin typeface="+mn-lt"/>
                <a:ea typeface="+mn-ea"/>
                <a:cs typeface="+mn-cs"/>
              </a:rPr>
              <a:t> występuje w obu tabelach, czyli na podstawie tego identyfikatora jesteśmy w stanie sensownie połączyć informacje o pracownikach i miejscach.</a:t>
            </a:r>
          </a:p>
          <a:p>
            <a:r>
              <a:rPr lang="pl-PL" sz="1100" b="0" i="0" kern="1200" dirty="0" smtClean="0">
                <a:solidFill>
                  <a:schemeClr val="tx1"/>
                </a:solidFill>
                <a:effectLst/>
                <a:latin typeface="+mn-lt"/>
                <a:ea typeface="+mn-ea"/>
                <a:cs typeface="+mn-cs"/>
              </a:rPr>
              <a:t>INNER JOIN … ON .. Łączy tabele zgodnie ze zdefiniowanym warunkiem.</a:t>
            </a:r>
          </a:p>
          <a:p>
            <a:r>
              <a:rPr lang="pl-PL" dirty="0" smtClean="0"/>
              <a:t>JOIN (z ang. łączyć) – występuje zawsze w</a:t>
            </a:r>
            <a:r>
              <a:rPr lang="pl-PL" baseline="0" dirty="0" smtClean="0"/>
              <a:t> części po FROM w zapytaniu SQL. Tłumacząc powyższą kwerendę (zapytanie):</a:t>
            </a:r>
          </a:p>
          <a:p>
            <a:r>
              <a:rPr lang="pl-PL" baseline="0" dirty="0" smtClean="0"/>
              <a:t>Wyświetl imię, nazwisko, pesel, ulica, numer, miasto z tabeli pracownicy i połącz z tabelą miejsca, gdzie miejsce w tabeli pracownicy jest takie samo jak </a:t>
            </a:r>
            <a:r>
              <a:rPr lang="pl-PL" baseline="0" dirty="0" err="1" smtClean="0"/>
              <a:t>nr_miejsca</a:t>
            </a:r>
            <a:r>
              <a:rPr lang="pl-PL" baseline="0" dirty="0" smtClean="0"/>
              <a:t> w tabeli miejsca</a:t>
            </a:r>
            <a:endParaRPr lang="pl-PL" dirty="0" smtClean="0"/>
          </a:p>
          <a:p>
            <a:endParaRPr dirty="0"/>
          </a:p>
        </p:txBody>
      </p:sp>
    </p:spTree>
    <p:extLst>
      <p:ext uri="{BB962C8B-B14F-4D97-AF65-F5344CB8AC3E}">
        <p14:creationId xmlns:p14="http://schemas.microsoft.com/office/powerpoint/2010/main" val="3813483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Złączenie naturalne eliminuje z wyniku niepasujące (niespełniające warunku złączenia) wiersze. To dobrze, bo w innym przypadku otrzymalibyśmy zawierający mnóstwo powtórzeń i niepotrzebnych danych iloczyn kartezjański. Ale z drugiej strony ten sam warunek złączenia usunął z wyniku rekordy niemające odpowiedników w łączonej tabeli. Czyli wynik instrukcji wcale nie musi zawierać danych wszystkich naszych pracowników.</a:t>
            </a:r>
            <a:endParaRPr dirty="0"/>
          </a:p>
        </p:txBody>
      </p:sp>
    </p:spTree>
    <p:extLst>
      <p:ext uri="{BB962C8B-B14F-4D97-AF65-F5344CB8AC3E}">
        <p14:creationId xmlns:p14="http://schemas.microsoft.com/office/powerpoint/2010/main" val="3458829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971600" y="2863515"/>
            <a:ext cx="7772400" cy="1046317"/>
          </a:xfrm>
          <a:prstGeom prst="rect">
            <a:avLst/>
          </a:prstGeom>
        </p:spPr>
        <p:txBody>
          <a:bodyPr lIns="91425" tIns="91425" rIns="91425" bIns="91425" anchor="t" anchorCtr="0">
            <a:noAutofit/>
          </a:bodyPr>
          <a:lstStyle/>
          <a:p>
            <a:r>
              <a:rPr lang="pl-PL" i="1" dirty="0"/>
              <a:t>Lekcja </a:t>
            </a:r>
            <a:r>
              <a:rPr lang="pl-PL" i="1" dirty="0" smtClean="0"/>
              <a:t>3</a:t>
            </a:r>
          </a:p>
          <a:p>
            <a:r>
              <a:rPr lang="pl-PL" dirty="0"/>
              <a:t>Złożone zapytania, </a:t>
            </a:r>
            <a:endParaRPr lang="pl-PL" dirty="0" smtClean="0"/>
          </a:p>
          <a:p>
            <a:r>
              <a:rPr lang="pl-PL" dirty="0" smtClean="0"/>
              <a:t>grupowanie</a:t>
            </a:r>
            <a:r>
              <a:rPr lang="pl-PL" dirty="0"/>
              <a:t>, agregacja danych</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3</a:t>
            </a:r>
            <a:endParaRPr lang="pl-PL" dirty="0"/>
          </a:p>
        </p:txBody>
      </p:sp>
      <p:pic>
        <p:nvPicPr>
          <p:cNvPr id="5" name="Obraz 4" descr="PO KL_z podpisem_k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6637" y="4715941"/>
            <a:ext cx="5753100" cy="1085850"/>
          </a:xfrm>
          <a:prstGeom prst="rect">
            <a:avLst/>
          </a:prstGeom>
          <a:noFill/>
          <a:ln>
            <a:noFill/>
          </a:ln>
        </p:spPr>
      </p:pic>
      <p:sp>
        <p:nvSpPr>
          <p:cNvPr id="6" name="pole tekstowe 5"/>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Złączenia zewnętrzne</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
        <p:nvSpPr>
          <p:cNvPr id="7" name="Shape 24"/>
          <p:cNvSpPr txBox="1">
            <a:spLocks noGrp="1"/>
          </p:cNvSpPr>
          <p:nvPr>
            <p:ph type="body" idx="1"/>
          </p:nvPr>
        </p:nvSpPr>
        <p:spPr>
          <a:xfrm>
            <a:off x="1238944" y="1845802"/>
            <a:ext cx="7077472" cy="1583198"/>
          </a:xfrm>
          <a:prstGeom prst="rect">
            <a:avLst/>
          </a:prstGeom>
        </p:spPr>
        <p:txBody>
          <a:bodyPr lIns="91425" tIns="91425" rIns="91425" bIns="91425" anchor="t" anchorCtr="0">
            <a:noAutofit/>
          </a:bodyPr>
          <a:lstStyle/>
          <a:p>
            <a:pPr marL="457200" indent="-457200" algn="l">
              <a:buSzPct val="100000"/>
              <a:buFont typeface="Arial" pitchFamily="34" charset="0"/>
              <a:buChar char="•"/>
            </a:pPr>
            <a:r>
              <a:rPr lang="pl-PL" b="1" dirty="0" smtClean="0">
                <a:solidFill>
                  <a:schemeClr val="tx2">
                    <a:lumMod val="50000"/>
                  </a:schemeClr>
                </a:solidFill>
              </a:rPr>
              <a:t>OUTER JOIN nie pomija wyników</a:t>
            </a:r>
          </a:p>
          <a:p>
            <a:pPr marL="457200" indent="-457200" algn="l">
              <a:buSzPct val="100000"/>
              <a:buFont typeface="Arial" pitchFamily="34" charset="0"/>
              <a:buChar char="•"/>
            </a:pPr>
            <a:endParaRPr lang="pl-PL" b="1" dirty="0" smtClean="0">
              <a:solidFill>
                <a:schemeClr val="tx2">
                  <a:lumMod val="50000"/>
                </a:schemeClr>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3940" y="2780928"/>
            <a:ext cx="5074564"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Shape 24"/>
          <p:cNvSpPr txBox="1">
            <a:spLocks/>
          </p:cNvSpPr>
          <p:nvPr/>
        </p:nvSpPr>
        <p:spPr>
          <a:xfrm>
            <a:off x="1259632" y="2852936"/>
            <a:ext cx="2774308" cy="2736304"/>
          </a:xfrm>
          <a:prstGeom prst="rect">
            <a:avLst/>
          </a:prstGeom>
          <a:noFill/>
          <a:ln>
            <a:noFill/>
          </a:ln>
        </p:spPr>
        <p:txBody>
          <a:bodyPr lIns="91425" tIns="91425" rIns="91425" bIns="91425" anchor="t" anchorCtr="0">
            <a:noAutofit/>
          </a:bodyPr>
          <a:lstStyle>
            <a:defPPr marR="0" algn="l" rtl="0">
              <a:lnSpc>
                <a:spcPct val="100000"/>
              </a:lnSpc>
              <a:spcBef>
                <a:spcPts val="0"/>
              </a:spcBef>
              <a:spcAft>
                <a:spcPts val="0"/>
              </a:spcAft>
            </a:defPPr>
            <a:lvl1pPr marL="342900" marR="0" indent="-342900" algn="l" rtl="0">
              <a:lnSpc>
                <a:spcPct val="100000"/>
              </a:lnSpc>
              <a:spcBef>
                <a:spcPts val="600"/>
              </a:spcBef>
              <a:spcAft>
                <a:spcPts val="0"/>
              </a:spcAft>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marR="0" indent="-285750" algn="l" rtl="0">
              <a:lnSpc>
                <a:spcPct val="100000"/>
              </a:lnSpc>
              <a:spcBef>
                <a:spcPts val="480"/>
              </a:spcBef>
              <a:spcAft>
                <a:spcPts val="0"/>
              </a:spcAft>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marR="0" indent="-228600" algn="l" rtl="0">
              <a:lnSpc>
                <a:spcPct val="100000"/>
              </a:lnSpc>
              <a:spcBef>
                <a:spcPts val="480"/>
              </a:spcBef>
              <a:spcAft>
                <a:spcPts val="0"/>
              </a:spcAft>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marR="0" indent="-228600" algn="l" rtl="0">
              <a:lnSpc>
                <a:spcPct val="100000"/>
              </a:lnSpc>
              <a:spcBef>
                <a:spcPts val="360"/>
              </a:spcBef>
              <a:spcAft>
                <a:spcPts val="0"/>
              </a:spcAft>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marR="0" indent="-228600" algn="l" rtl="0">
              <a:lnSpc>
                <a:spcPct val="100000"/>
              </a:lnSpc>
              <a:spcBef>
                <a:spcPts val="360"/>
              </a:spcBef>
              <a:spcAft>
                <a:spcPts val="0"/>
              </a:spcAft>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marR="0" indent="-228600" algn="l" rtl="0">
              <a:lnSpc>
                <a:spcPct val="100000"/>
              </a:lnSpc>
              <a:spcBef>
                <a:spcPts val="360"/>
              </a:spcBef>
              <a:spcAft>
                <a:spcPts val="0"/>
              </a:spcAft>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pPr marL="0" indent="0">
              <a:buSzPct val="100000"/>
              <a:buNone/>
            </a:pPr>
            <a:r>
              <a:rPr lang="pl-PL" sz="1800" b="1" dirty="0">
                <a:solidFill>
                  <a:schemeClr val="tx2">
                    <a:lumMod val="50000"/>
                  </a:schemeClr>
                </a:solidFill>
              </a:rPr>
              <a:t>OUTER JOIN:</a:t>
            </a:r>
          </a:p>
          <a:p>
            <a:pPr marL="271463" indent="-271463">
              <a:buSzPct val="100000"/>
              <a:buFont typeface="Arial" pitchFamily="34" charset="0"/>
              <a:buChar char="•"/>
            </a:pPr>
            <a:r>
              <a:rPr lang="pl-PL" sz="1800" dirty="0">
                <a:solidFill>
                  <a:schemeClr val="tx2">
                    <a:lumMod val="50000"/>
                  </a:schemeClr>
                </a:solidFill>
              </a:rPr>
              <a:t>LEFT OUTER JOIN – nie pomija wyników z lewej tabeli</a:t>
            </a:r>
          </a:p>
          <a:p>
            <a:pPr marL="271463" indent="-271463">
              <a:buSzPct val="100000"/>
              <a:buFont typeface="Arial" pitchFamily="34" charset="0"/>
              <a:buChar char="•"/>
            </a:pPr>
            <a:r>
              <a:rPr lang="pl-PL" sz="1800" dirty="0">
                <a:solidFill>
                  <a:schemeClr val="tx2">
                    <a:lumMod val="50000"/>
                  </a:schemeClr>
                </a:solidFill>
              </a:rPr>
              <a:t>RIGHT OUTER JOIN – nie pomija wyników z prawej tabeli</a:t>
            </a:r>
          </a:p>
          <a:p>
            <a:pPr marL="271463" indent="-271463">
              <a:buSzPct val="100000"/>
              <a:buFont typeface="Arial" pitchFamily="34" charset="0"/>
              <a:buChar char="•"/>
            </a:pPr>
            <a:r>
              <a:rPr lang="pl-PL" sz="1800" dirty="0">
                <a:solidFill>
                  <a:schemeClr val="tx2">
                    <a:lumMod val="50000"/>
                  </a:schemeClr>
                </a:solidFill>
              </a:rPr>
              <a:t>OUTER JOIN – nie pomija </a:t>
            </a:r>
            <a:r>
              <a:rPr lang="pl-PL" sz="1800" dirty="0" smtClean="0">
                <a:solidFill>
                  <a:schemeClr val="tx2">
                    <a:lumMod val="50000"/>
                  </a:schemeClr>
                </a:solidFill>
              </a:rPr>
              <a:t>wyników</a:t>
            </a:r>
            <a:endParaRPr lang="pl-PL" sz="1800" dirty="0">
              <a:solidFill>
                <a:schemeClr val="tx2">
                  <a:lumMod val="50000"/>
                </a:schemeClr>
              </a:solidFill>
            </a:endParaRPr>
          </a:p>
          <a:p>
            <a:pPr marL="457200" indent="-457200">
              <a:buSzPct val="100000"/>
              <a:buFont typeface="Arial" pitchFamily="34" charset="0"/>
              <a:buChar char="•"/>
            </a:pPr>
            <a:endParaRPr lang="pl-PL" b="1" dirty="0" smtClean="0">
              <a:solidFill>
                <a:schemeClr val="tx2">
                  <a:lumMod val="50000"/>
                </a:schemeClr>
              </a:solidFill>
            </a:endParaRPr>
          </a:p>
        </p:txBody>
      </p:sp>
    </p:spTree>
    <p:extLst>
      <p:ext uri="{BB962C8B-B14F-4D97-AF65-F5344CB8AC3E}">
        <p14:creationId xmlns:p14="http://schemas.microsoft.com/office/powerpoint/2010/main" val="952854527"/>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Złączenia zewnętrzne</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
        <p:nvSpPr>
          <p:cNvPr id="7" name="Shape 24"/>
          <p:cNvSpPr txBox="1">
            <a:spLocks noGrp="1"/>
          </p:cNvSpPr>
          <p:nvPr>
            <p:ph type="body" idx="1"/>
          </p:nvPr>
        </p:nvSpPr>
        <p:spPr>
          <a:xfrm>
            <a:off x="1238944" y="1845802"/>
            <a:ext cx="7669272" cy="4031470"/>
          </a:xfrm>
          <a:prstGeom prst="rect">
            <a:avLst/>
          </a:prstGeom>
        </p:spPr>
        <p:txBody>
          <a:bodyPr lIns="91425" tIns="91425" rIns="91425" bIns="91425" anchor="t" anchorCtr="0">
            <a:noAutofit/>
          </a:bodyPr>
          <a:lstStyle/>
          <a:p>
            <a:pPr marL="0" indent="0">
              <a:buNone/>
            </a:pPr>
            <a:endParaRPr lang="pl-PL" b="1" dirty="0" smtClean="0">
              <a:solidFill>
                <a:schemeClr val="tx2">
                  <a:lumMod val="50000"/>
                </a:schemeClr>
              </a:solidFill>
            </a:endParaRPr>
          </a:p>
          <a:p>
            <a:pPr marL="0" indent="0">
              <a:buNone/>
            </a:pPr>
            <a:r>
              <a:rPr lang="pl-PL" dirty="0" smtClean="0">
                <a:solidFill>
                  <a:schemeClr val="tx2">
                    <a:lumMod val="50000"/>
                  </a:schemeClr>
                </a:solidFill>
              </a:rPr>
              <a:t>Złączenia </a:t>
            </a:r>
            <a:r>
              <a:rPr lang="pl-PL" dirty="0">
                <a:solidFill>
                  <a:schemeClr val="tx2">
                    <a:lumMod val="50000"/>
                  </a:schemeClr>
                </a:solidFill>
              </a:rPr>
              <a:t>zewnętrzne stosowane są do wyświetlania kompletnych informacji o wszystkich obiektach danego typu, nawet jeżeli nie istnieją powiązane z nimi obiekty innego typu.</a:t>
            </a:r>
            <a:endParaRPr lang="pl-PL" dirty="0" smtClean="0">
              <a:solidFill>
                <a:schemeClr val="tx2">
                  <a:lumMod val="50000"/>
                </a:schemeClr>
              </a:solidFill>
            </a:endParaRPr>
          </a:p>
          <a:p>
            <a:pPr marL="857250" lvl="1" indent="-457200">
              <a:buFont typeface="Arial" pitchFamily="34" charset="0"/>
              <a:buChar char="•"/>
            </a:pPr>
            <a:endParaRPr lang="pl-PL" b="1" dirty="0" smtClean="0">
              <a:solidFill>
                <a:schemeClr val="tx2">
                  <a:lumMod val="50000"/>
                </a:schemeClr>
              </a:solidFill>
            </a:endParaRPr>
          </a:p>
        </p:txBody>
      </p:sp>
    </p:spTree>
    <p:extLst>
      <p:ext uri="{BB962C8B-B14F-4D97-AF65-F5344CB8AC3E}">
        <p14:creationId xmlns:p14="http://schemas.microsoft.com/office/powerpoint/2010/main" val="2119004185"/>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Złączenie tabeli z nią samą</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
        <p:nvSpPr>
          <p:cNvPr id="5" name="Shape 24"/>
          <p:cNvSpPr txBox="1">
            <a:spLocks noGrp="1"/>
          </p:cNvSpPr>
          <p:nvPr>
            <p:ph type="body" idx="1"/>
          </p:nvPr>
        </p:nvSpPr>
        <p:spPr>
          <a:xfrm>
            <a:off x="1238944" y="1845802"/>
            <a:ext cx="7669272" cy="4031470"/>
          </a:xfrm>
          <a:prstGeom prst="rect">
            <a:avLst/>
          </a:prstGeom>
        </p:spPr>
        <p:txBody>
          <a:bodyPr lIns="91425" tIns="91425" rIns="91425" bIns="91425" anchor="t" anchorCtr="0">
            <a:noAutofit/>
          </a:bodyPr>
          <a:lstStyle/>
          <a:p>
            <a:pPr marL="857250" lvl="1" indent="-457200">
              <a:buFont typeface="Arial" pitchFamily="34" charset="0"/>
              <a:buChar char="•"/>
            </a:pPr>
            <a:r>
              <a:rPr lang="pl-PL" dirty="0">
                <a:solidFill>
                  <a:schemeClr val="tx2">
                    <a:lumMod val="50000"/>
                  </a:schemeClr>
                </a:solidFill>
              </a:rPr>
              <a:t>Złączenie tabeli z nią samą jest jedną z technik języka SQL, odpowiadającą użyciu zmiennych w proceduralnych językach programowania</a:t>
            </a:r>
            <a:r>
              <a:rPr lang="pl-PL" dirty="0" smtClean="0">
                <a:solidFill>
                  <a:schemeClr val="tx2">
                    <a:lumMod val="50000"/>
                  </a:schemeClr>
                </a:solidFill>
              </a:rPr>
              <a:t>.</a:t>
            </a:r>
          </a:p>
          <a:p>
            <a:pPr marL="400050" lvl="1" indent="0">
              <a:buNone/>
            </a:pPr>
            <a:endParaRPr lang="pl-PL" b="1" dirty="0" smtClean="0">
              <a:solidFill>
                <a:schemeClr val="tx2">
                  <a:lumMod val="50000"/>
                </a:schemeClr>
              </a:solidFill>
            </a:endParaRPr>
          </a:p>
          <a:p>
            <a:pPr marL="400050" lvl="1" indent="0">
              <a:buNone/>
            </a:pPr>
            <a:r>
              <a:rPr lang="pl-PL" b="1" dirty="0" smtClean="0">
                <a:solidFill>
                  <a:schemeClr val="tx2">
                    <a:lumMod val="50000"/>
                  </a:schemeClr>
                </a:solidFill>
              </a:rPr>
              <a:t>Ważne zasady:</a:t>
            </a:r>
            <a:endParaRPr lang="pl-PL" b="1" dirty="0">
              <a:solidFill>
                <a:schemeClr val="tx2">
                  <a:lumMod val="50000"/>
                </a:schemeClr>
              </a:solidFill>
            </a:endParaRPr>
          </a:p>
          <a:p>
            <a:pPr marL="857250" lvl="1" indent="-457200">
              <a:buFont typeface="Arial" pitchFamily="34" charset="0"/>
              <a:buChar char="•"/>
            </a:pPr>
            <a:r>
              <a:rPr lang="pl-PL" sz="1800" dirty="0" smtClean="0">
                <a:solidFill>
                  <a:schemeClr val="tx2">
                    <a:lumMod val="50000"/>
                  </a:schemeClr>
                </a:solidFill>
              </a:rPr>
              <a:t>Trzeba </a:t>
            </a:r>
            <a:r>
              <a:rPr lang="pl-PL" sz="1800" dirty="0">
                <a:solidFill>
                  <a:schemeClr val="tx2">
                    <a:lumMod val="50000"/>
                  </a:schemeClr>
                </a:solidFill>
              </a:rPr>
              <a:t>utworzyć różne aliasy dla łączonej tabeli i w ramach zapytania konsekwentnie odwoływać się do aliasów, a nie do nazwy tabeli.</a:t>
            </a:r>
          </a:p>
          <a:p>
            <a:pPr marL="857250" lvl="1" indent="-457200">
              <a:buFont typeface="Arial" pitchFamily="34" charset="0"/>
              <a:buChar char="•"/>
            </a:pPr>
            <a:r>
              <a:rPr lang="pl-PL" sz="1800" dirty="0" smtClean="0">
                <a:solidFill>
                  <a:schemeClr val="tx2">
                    <a:lumMod val="50000"/>
                  </a:schemeClr>
                </a:solidFill>
              </a:rPr>
              <a:t>Każdy </a:t>
            </a:r>
            <a:r>
              <a:rPr lang="pl-PL" sz="1800" dirty="0">
                <a:solidFill>
                  <a:schemeClr val="tx2">
                    <a:lumMod val="50000"/>
                  </a:schemeClr>
                </a:solidFill>
              </a:rPr>
              <a:t>rekord, w którym wartości atrybutu złączenia będą sobie równe, zostanie dodany do wyniku złączenia, co spowoduje powstanie duplikatów rekordów.</a:t>
            </a:r>
            <a:endParaRPr lang="pl-PL" sz="1800" dirty="0" smtClean="0">
              <a:solidFill>
                <a:schemeClr val="tx2">
                  <a:lumMod val="50000"/>
                </a:schemeClr>
              </a:solidFill>
            </a:endParaRPr>
          </a:p>
        </p:txBody>
      </p:sp>
    </p:spTree>
    <p:extLst>
      <p:ext uri="{BB962C8B-B14F-4D97-AF65-F5344CB8AC3E}">
        <p14:creationId xmlns:p14="http://schemas.microsoft.com/office/powerpoint/2010/main" val="268932804"/>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Złączenie tabeli z nią samą</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772816"/>
            <a:ext cx="6552728" cy="410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21631883"/>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Unie</a:t>
            </a:r>
            <a:endParaRPr lang="pl" sz="3200" dirty="0"/>
          </a:p>
        </p:txBody>
      </p:sp>
      <p:sp>
        <p:nvSpPr>
          <p:cNvPr id="24" name="Shape 24"/>
          <p:cNvSpPr txBox="1">
            <a:spLocks noGrp="1"/>
          </p:cNvSpPr>
          <p:nvPr>
            <p:ph type="body" idx="1"/>
          </p:nvPr>
        </p:nvSpPr>
        <p:spPr>
          <a:xfrm>
            <a:off x="1238944" y="1845802"/>
            <a:ext cx="3621088"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UNION</a:t>
            </a:r>
          </a:p>
          <a:p>
            <a:pPr lvl="1" fontAlgn="base"/>
            <a:r>
              <a:rPr lang="pl-PL" sz="1400" dirty="0" smtClean="0">
                <a:solidFill>
                  <a:schemeClr val="tx2">
                    <a:lumMod val="50000"/>
                  </a:schemeClr>
                </a:solidFill>
              </a:rPr>
              <a:t>Umożliwia połączenie dwóch tabel</a:t>
            </a:r>
          </a:p>
          <a:p>
            <a:pPr lvl="1" fontAlgn="base"/>
            <a:r>
              <a:rPr lang="pl-PL" sz="1400" dirty="0" smtClean="0">
                <a:solidFill>
                  <a:schemeClr val="tx2">
                    <a:lumMod val="50000"/>
                  </a:schemeClr>
                </a:solidFill>
              </a:rPr>
              <a:t>Nazwy kolumn muszą być takie same (można użyć alias)</a:t>
            </a:r>
            <a:endParaRPr lang="en-US" sz="14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0116" y="2060848"/>
            <a:ext cx="3848100"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pole tekstowe 1"/>
          <p:cNvSpPr txBox="1"/>
          <p:nvPr/>
        </p:nvSpPr>
        <p:spPr>
          <a:xfrm>
            <a:off x="5364088" y="1772816"/>
            <a:ext cx="713657" cy="307777"/>
          </a:xfrm>
          <a:prstGeom prst="rect">
            <a:avLst/>
          </a:prstGeom>
          <a:noFill/>
        </p:spPr>
        <p:txBody>
          <a:bodyPr wrap="none" rtlCol="0">
            <a:spAutoFit/>
          </a:bodyPr>
          <a:lstStyle/>
          <a:p>
            <a:r>
              <a:rPr lang="pl-PL" dirty="0" smtClean="0"/>
              <a:t>Klienci</a:t>
            </a:r>
            <a:endParaRPr lang="pl-PL" dirty="0"/>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4333" y="3717032"/>
            <a:ext cx="4514850" cy="162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pole tekstowe 3"/>
          <p:cNvSpPr txBox="1"/>
          <p:nvPr/>
        </p:nvSpPr>
        <p:spPr>
          <a:xfrm>
            <a:off x="4860032" y="3481263"/>
            <a:ext cx="1101584" cy="307777"/>
          </a:xfrm>
          <a:prstGeom prst="rect">
            <a:avLst/>
          </a:prstGeom>
          <a:noFill/>
        </p:spPr>
        <p:txBody>
          <a:bodyPr wrap="none" rtlCol="0">
            <a:spAutoFit/>
          </a:bodyPr>
          <a:lstStyle/>
          <a:p>
            <a:r>
              <a:rPr lang="pl-PL" dirty="0" smtClean="0"/>
              <a:t>Pracownicy</a:t>
            </a:r>
            <a:endParaRPr lang="pl-PL" dirty="0"/>
          </a:p>
        </p:txBody>
      </p:sp>
    </p:spTree>
    <p:extLst>
      <p:ext uri="{BB962C8B-B14F-4D97-AF65-F5344CB8AC3E}">
        <p14:creationId xmlns:p14="http://schemas.microsoft.com/office/powerpoint/2010/main" val="207677189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anim calcmode="lin" valueType="num">
                                      <p:cBhvr additive="base">
                                        <p:cTn id="11"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anim calcmode="lin" valueType="num">
                                      <p:cBhvr additive="base">
                                        <p:cTn id="15"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Unie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3056" y="1772816"/>
            <a:ext cx="5472608"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776" y="2785931"/>
            <a:ext cx="3816424" cy="2977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9377434"/>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Wyłączenie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EXCEPT – wyświetlenie tylko kolumn z jednej tabeli, które nie znajdują się w drugiej</a:t>
            </a:r>
          </a:p>
          <a:p>
            <a:pPr fontAlgn="base"/>
            <a:r>
              <a:rPr lang="pl-PL" sz="2000" dirty="0" smtClean="0">
                <a:solidFill>
                  <a:schemeClr val="tx2">
                    <a:lumMod val="50000"/>
                  </a:schemeClr>
                </a:solidFill>
              </a:rPr>
              <a:t>Przykład, pokaż wszystkich pracowników, którzy nie są klientami:</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3212976"/>
            <a:ext cx="6248079"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595142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Funkcje agregujące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COUNT </a:t>
            </a:r>
            <a:r>
              <a:rPr lang="pl-PL" sz="2000" dirty="0">
                <a:solidFill>
                  <a:schemeClr val="tx2">
                    <a:lumMod val="50000"/>
                  </a:schemeClr>
                </a:solidFill>
              </a:rPr>
              <a:t>- czyli zliczanie ilości zwróconych wierszy z zapytania, </a:t>
            </a:r>
          </a:p>
          <a:p>
            <a:pPr fontAlgn="base"/>
            <a:r>
              <a:rPr lang="pl-PL" sz="2000" dirty="0" smtClean="0">
                <a:solidFill>
                  <a:schemeClr val="tx2">
                    <a:lumMod val="50000"/>
                  </a:schemeClr>
                </a:solidFill>
              </a:rPr>
              <a:t>SUM </a:t>
            </a:r>
            <a:r>
              <a:rPr lang="pl-PL" sz="2000" dirty="0">
                <a:solidFill>
                  <a:schemeClr val="tx2">
                    <a:lumMod val="50000"/>
                  </a:schemeClr>
                </a:solidFill>
              </a:rPr>
              <a:t>- wynik z dodawania wartości, ze wszystkich elementów </a:t>
            </a:r>
            <a:r>
              <a:rPr lang="pl-PL" sz="2000" dirty="0" smtClean="0">
                <a:solidFill>
                  <a:schemeClr val="tx2">
                    <a:lumMod val="50000"/>
                  </a:schemeClr>
                </a:solidFill>
              </a:rPr>
              <a:t>występujących </a:t>
            </a:r>
            <a:r>
              <a:rPr lang="pl-PL" sz="2000" dirty="0">
                <a:solidFill>
                  <a:schemeClr val="tx2">
                    <a:lumMod val="50000"/>
                  </a:schemeClr>
                </a:solidFill>
              </a:rPr>
              <a:t>w zapytaniu (każda kolumna osobno), </a:t>
            </a:r>
          </a:p>
          <a:p>
            <a:pPr fontAlgn="base"/>
            <a:r>
              <a:rPr lang="pl-PL" sz="2000" dirty="0" smtClean="0">
                <a:solidFill>
                  <a:schemeClr val="tx2">
                    <a:lumMod val="50000"/>
                  </a:schemeClr>
                </a:solidFill>
              </a:rPr>
              <a:t>AVG </a:t>
            </a:r>
            <a:r>
              <a:rPr lang="pl-PL" sz="2000" dirty="0">
                <a:solidFill>
                  <a:schemeClr val="tx2">
                    <a:lumMod val="50000"/>
                  </a:schemeClr>
                </a:solidFill>
              </a:rPr>
              <a:t>- wartość średnia (arytmetyczna), ze wszystkich wartości występujących w zapytaniu (również każda kolumna osobno), </a:t>
            </a:r>
          </a:p>
          <a:p>
            <a:pPr fontAlgn="base"/>
            <a:r>
              <a:rPr lang="pl-PL" sz="2000" dirty="0" smtClean="0">
                <a:solidFill>
                  <a:schemeClr val="tx2">
                    <a:lumMod val="50000"/>
                  </a:schemeClr>
                </a:solidFill>
              </a:rPr>
              <a:t>MIN </a:t>
            </a:r>
            <a:r>
              <a:rPr lang="pl-PL" sz="2000" dirty="0">
                <a:solidFill>
                  <a:schemeClr val="tx2">
                    <a:lumMod val="50000"/>
                  </a:schemeClr>
                </a:solidFill>
              </a:rPr>
              <a:t>- wartość najmniejsza ze wszystkich występujących w kolumnie, </a:t>
            </a:r>
          </a:p>
          <a:p>
            <a:pPr fontAlgn="base"/>
            <a:r>
              <a:rPr lang="pl-PL" sz="2000" dirty="0" smtClean="0">
                <a:solidFill>
                  <a:schemeClr val="tx2">
                    <a:lumMod val="50000"/>
                  </a:schemeClr>
                </a:solidFill>
              </a:rPr>
              <a:t>MAX </a:t>
            </a:r>
            <a:r>
              <a:rPr lang="pl-PL" sz="2000" dirty="0">
                <a:solidFill>
                  <a:schemeClr val="tx2">
                    <a:lumMod val="50000"/>
                  </a:schemeClr>
                </a:solidFill>
              </a:rPr>
              <a:t>- wartość największa ze wszystkich dostępnych w kolumnie</a:t>
            </a:r>
            <a:r>
              <a:rPr lang="pl-PL" sz="2000" dirty="0" smtClean="0">
                <a:solidFill>
                  <a:schemeClr val="tx2">
                    <a:lumMod val="50000"/>
                  </a:schemeClr>
                </a:solidFill>
              </a:rPr>
              <a:t>.</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Tree>
    <p:extLst>
      <p:ext uri="{BB962C8B-B14F-4D97-AF65-F5344CB8AC3E}">
        <p14:creationId xmlns:p14="http://schemas.microsoft.com/office/powerpoint/2010/main" val="314462001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Grupowanie GROUP BY</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GROUP BY:</a:t>
            </a:r>
          </a:p>
          <a:p>
            <a:pPr lvl="1" fontAlgn="base"/>
            <a:r>
              <a:rPr lang="pl-PL" sz="1400" dirty="0" smtClean="0">
                <a:solidFill>
                  <a:schemeClr val="tx2">
                    <a:lumMod val="50000"/>
                  </a:schemeClr>
                </a:solidFill>
              </a:rPr>
              <a:t>Umożliwia grupowanie wyników względem warunku, np.</a:t>
            </a:r>
          </a:p>
          <a:p>
            <a:pPr lvl="2" fontAlgn="base"/>
            <a:r>
              <a:rPr lang="pl-PL" sz="1400" dirty="0" smtClean="0">
                <a:solidFill>
                  <a:schemeClr val="tx2">
                    <a:lumMod val="50000"/>
                  </a:schemeClr>
                </a:solidFill>
              </a:rPr>
              <a:t>Pokaż ilość pracowników w podziale na miejsca pracy</a:t>
            </a:r>
            <a:endParaRPr lang="en-US" sz="14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4" name="Obraz 3"/>
          <p:cNvPicPr>
            <a:picLocks noChangeAspect="1"/>
          </p:cNvPicPr>
          <p:nvPr/>
        </p:nvPicPr>
        <p:blipFill>
          <a:blip r:embed="rId3"/>
          <a:stretch>
            <a:fillRect/>
          </a:stretch>
        </p:blipFill>
        <p:spPr>
          <a:xfrm>
            <a:off x="1691680" y="3284984"/>
            <a:ext cx="7080828" cy="486288"/>
          </a:xfrm>
          <a:prstGeom prst="rect">
            <a:avLst/>
          </a:prstGeom>
        </p:spPr>
      </p:pic>
    </p:spTree>
    <p:extLst>
      <p:ext uri="{BB962C8B-B14F-4D97-AF65-F5344CB8AC3E}">
        <p14:creationId xmlns:p14="http://schemas.microsoft.com/office/powerpoint/2010/main" val="357878841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xEl>
                                              <p:pRg st="1" end="1"/>
                                            </p:txEl>
                                          </p:spTgt>
                                        </p:tgtEl>
                                        <p:attrNameLst>
                                          <p:attrName>style.visibility</p:attrName>
                                        </p:attrNameLst>
                                      </p:cBhvr>
                                      <p:to>
                                        <p:strVal val="visible"/>
                                      </p:to>
                                    </p:set>
                                    <p:anim calcmode="lin" valueType="num">
                                      <p:cBhvr additive="base">
                                        <p:cTn id="11"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anim calcmode="lin" valueType="num">
                                      <p:cBhvr additive="base">
                                        <p:cTn id="15"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COUNT</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Zliczanie liczby rekordów</a:t>
            </a:r>
          </a:p>
          <a:p>
            <a:pPr fontAlgn="base"/>
            <a:r>
              <a:rPr lang="pl-PL" sz="2000" dirty="0" smtClean="0">
                <a:solidFill>
                  <a:schemeClr val="tx2">
                    <a:lumMod val="50000"/>
                  </a:schemeClr>
                </a:solidFill>
              </a:rPr>
              <a:t>Przykład liczba pracowników w poszczególnych miastach</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3345" y="2636912"/>
            <a:ext cx="7514871" cy="1321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4044381"/>
            <a:ext cx="3779647" cy="1421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133951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lgn="l">
              <a:buSzPct val="100000"/>
              <a:buFont typeface="Arial" pitchFamily="34" charset="0"/>
              <a:buChar char="•"/>
            </a:pPr>
            <a:r>
              <a:rPr lang="pl-PL" b="1" dirty="0" smtClean="0">
                <a:solidFill>
                  <a:schemeClr val="tx2">
                    <a:lumMod val="50000"/>
                  </a:schemeClr>
                </a:solidFill>
              </a:rPr>
              <a:t>Polecenie SELECT</a:t>
            </a:r>
          </a:p>
          <a:p>
            <a:pPr marL="457200" indent="-457200" algn="l">
              <a:buSzPct val="100000"/>
              <a:buFont typeface="Arial" pitchFamily="34" charset="0"/>
              <a:buChar char="•"/>
            </a:pPr>
            <a:r>
              <a:rPr lang="pl-PL" b="1" dirty="0" smtClean="0">
                <a:solidFill>
                  <a:schemeClr val="tx2">
                    <a:lumMod val="50000"/>
                  </a:schemeClr>
                </a:solidFill>
              </a:rPr>
              <a:t>WHERE</a:t>
            </a:r>
          </a:p>
          <a:p>
            <a:pPr marL="457200" indent="-457200" algn="l">
              <a:buSzPct val="100000"/>
              <a:buFont typeface="Arial" pitchFamily="34" charset="0"/>
              <a:buChar char="•"/>
            </a:pPr>
            <a:r>
              <a:rPr lang="pl-PL" b="1" dirty="0" smtClean="0">
                <a:solidFill>
                  <a:schemeClr val="tx2">
                    <a:lumMod val="50000"/>
                  </a:schemeClr>
                </a:solidFill>
              </a:rPr>
              <a:t>ORDER BY</a:t>
            </a:r>
          </a:p>
          <a:p>
            <a:pPr marL="457200" indent="-457200" algn="l">
              <a:buSzPct val="100000"/>
              <a:buFont typeface="Arial" pitchFamily="34" charset="0"/>
              <a:buChar char="•"/>
            </a:pPr>
            <a:r>
              <a:rPr lang="pl-PL" b="1" dirty="0" smtClean="0">
                <a:solidFill>
                  <a:schemeClr val="tx2">
                    <a:lumMod val="50000"/>
                  </a:schemeClr>
                </a:solidFill>
              </a:rPr>
              <a:t>DISTINCT</a:t>
            </a:r>
          </a:p>
          <a:p>
            <a:pPr marL="457200" indent="-457200" algn="l">
              <a:buSzPct val="100000"/>
              <a:buFont typeface="Arial" pitchFamily="34" charset="0"/>
              <a:buChar char="•"/>
            </a:pPr>
            <a:r>
              <a:rPr lang="pl-PL" b="1" dirty="0" smtClean="0">
                <a:solidFill>
                  <a:schemeClr val="tx2">
                    <a:lumMod val="50000"/>
                  </a:schemeClr>
                </a:solidFill>
              </a:rPr>
              <a:t>Alias</a:t>
            </a:r>
          </a:p>
          <a:p>
            <a:pPr marL="457200" indent="-457200" algn="l">
              <a:buSzPct val="100000"/>
              <a:buFont typeface="Arial" pitchFamily="34" charset="0"/>
              <a:buChar char="•"/>
            </a:pPr>
            <a:endParaRPr lang="pl-PL" b="1" dirty="0" smtClean="0">
              <a:solidFill>
                <a:schemeClr val="tx2">
                  <a:lumMod val="50000"/>
                </a:schemeClr>
              </a:solidFill>
            </a:endParaRP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pl-PL" dirty="0"/>
              <a:t>Lekcja 3 </a:t>
            </a:r>
            <a:r>
              <a:rPr lang="pl-PL" dirty="0" smtClean="0"/>
              <a:t>- </a:t>
            </a:r>
            <a:r>
              <a:rPr lang="pl-PL" dirty="0"/>
              <a:t>Złożone zapytania, grupowanie, agregacja danych</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SUM</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SUM – sumuje wartości liczbowe, np. suma pensji w poszczególnych miastach</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0841" y="2762250"/>
            <a:ext cx="7024468" cy="954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3819524"/>
            <a:ext cx="2726491" cy="1049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993693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AVG</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AVG – wylicza średnią</a:t>
            </a:r>
          </a:p>
          <a:p>
            <a:pPr fontAlgn="base"/>
            <a:r>
              <a:rPr lang="pl-PL" sz="2000" dirty="0" smtClean="0">
                <a:solidFill>
                  <a:schemeClr val="tx2">
                    <a:lumMod val="50000"/>
                  </a:schemeClr>
                </a:solidFill>
              </a:rPr>
              <a:t>Średnia łączna płaca w różnych miastach:</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4522" y="2924944"/>
            <a:ext cx="7839478" cy="1062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7824" y="4077072"/>
            <a:ext cx="3280268" cy="1368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60567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MIN i MAX</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MIN – to wartość minimalna, a MAX wartość maksymalna</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2564904"/>
            <a:ext cx="7791756" cy="122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5816" y="3790731"/>
            <a:ext cx="3896944" cy="1366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823990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Grupowanie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HAVING – umożliwia stosowanie warunku na podstawie funkcji agregującej</a:t>
            </a:r>
          </a:p>
          <a:p>
            <a:pPr fontAlgn="base"/>
            <a:r>
              <a:rPr lang="pl-PL" sz="2000" dirty="0" smtClean="0">
                <a:solidFill>
                  <a:schemeClr val="tx2">
                    <a:lumMod val="50000"/>
                  </a:schemeClr>
                </a:solidFill>
              </a:rPr>
              <a:t>Przykład – wyświetl miasta z pensją średnią większą niż 2500</a:t>
            </a:r>
          </a:p>
          <a:p>
            <a:pPr fontAlgn="base"/>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8188" y="3111164"/>
            <a:ext cx="7362284" cy="1037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9105" y="4365104"/>
            <a:ext cx="3093071"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151887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Podzapytania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Mniej wydajne niż JOIN czy UNION</a:t>
            </a:r>
          </a:p>
          <a:p>
            <a:pPr fontAlgn="base"/>
            <a:r>
              <a:rPr lang="pl-PL" sz="2000" dirty="0" smtClean="0">
                <a:solidFill>
                  <a:schemeClr val="tx2">
                    <a:lumMod val="50000"/>
                  </a:schemeClr>
                </a:solidFill>
              </a:rPr>
              <a:t>Używane gdy nie ma innej możliwości</a:t>
            </a:r>
          </a:p>
          <a:p>
            <a:pPr fontAlgn="base"/>
            <a:r>
              <a:rPr lang="pl-PL" sz="2000" dirty="0" smtClean="0">
                <a:solidFill>
                  <a:schemeClr val="tx2">
                    <a:lumMod val="50000"/>
                  </a:schemeClr>
                </a:solidFill>
              </a:rPr>
              <a:t>SELECT w SELECT:</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3871" y="3159950"/>
            <a:ext cx="7920130" cy="1000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775" y="4128999"/>
            <a:ext cx="4220443" cy="110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628507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Podzapytania skorelowane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a:solidFill>
                  <a:schemeClr val="tx2">
                    <a:lumMod val="50000"/>
                  </a:schemeClr>
                </a:solidFill>
              </a:rPr>
              <a:t>W zapytaniach zawierających podzapytania skorelowane, zapytanie wewnętrzne jest realizowane oddzielnie dla każdego wiersza z zapytania zewnętrznego. </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2" name="Obraz 1"/>
          <p:cNvPicPr>
            <a:picLocks noChangeAspect="1"/>
          </p:cNvPicPr>
          <p:nvPr/>
        </p:nvPicPr>
        <p:blipFill>
          <a:blip r:embed="rId3"/>
          <a:stretch>
            <a:fillRect/>
          </a:stretch>
        </p:blipFill>
        <p:spPr>
          <a:xfrm>
            <a:off x="1835696" y="3194786"/>
            <a:ext cx="6721412" cy="1674373"/>
          </a:xfrm>
          <a:prstGeom prst="rect">
            <a:avLst/>
          </a:prstGeom>
        </p:spPr>
      </p:pic>
    </p:spTree>
    <p:extLst>
      <p:ext uri="{BB962C8B-B14F-4D97-AF65-F5344CB8AC3E}">
        <p14:creationId xmlns:p14="http://schemas.microsoft.com/office/powerpoint/2010/main" val="122909015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2 - Języki programowania SQL, </a:t>
            </a:r>
            <a:r>
              <a:rPr lang="pl-PL" dirty="0" smtClean="0"/>
              <a:t>środowisko, </a:t>
            </a:r>
            <a:r>
              <a:rPr lang="pl-PL" dirty="0"/>
              <a:t>wprowadzenie do języka SQL</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0078" y="2060848"/>
            <a:ext cx="7827505" cy="1666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pole tekstowe 1"/>
          <p:cNvSpPr txBox="1"/>
          <p:nvPr/>
        </p:nvSpPr>
        <p:spPr>
          <a:xfrm>
            <a:off x="1343742" y="1762943"/>
            <a:ext cx="1101584" cy="307777"/>
          </a:xfrm>
          <a:prstGeom prst="rect">
            <a:avLst/>
          </a:prstGeom>
          <a:noFill/>
        </p:spPr>
        <p:txBody>
          <a:bodyPr wrap="none" rtlCol="0">
            <a:spAutoFit/>
          </a:bodyPr>
          <a:lstStyle/>
          <a:p>
            <a:r>
              <a:rPr lang="pl-PL" dirty="0" smtClean="0"/>
              <a:t>Pracownicy</a:t>
            </a:r>
            <a:endParaRPr lang="pl-PL" dirty="0"/>
          </a:p>
        </p:txBody>
      </p:sp>
      <p:sp>
        <p:nvSpPr>
          <p:cNvPr id="4" name="pole tekstowe 3"/>
          <p:cNvSpPr txBox="1"/>
          <p:nvPr/>
        </p:nvSpPr>
        <p:spPr>
          <a:xfrm>
            <a:off x="1343742" y="3933056"/>
            <a:ext cx="713657" cy="307777"/>
          </a:xfrm>
          <a:prstGeom prst="rect">
            <a:avLst/>
          </a:prstGeom>
          <a:noFill/>
        </p:spPr>
        <p:txBody>
          <a:bodyPr wrap="none" rtlCol="0">
            <a:spAutoFit/>
          </a:bodyPr>
          <a:lstStyle/>
          <a:p>
            <a:r>
              <a:rPr lang="pl-PL" dirty="0" smtClean="0"/>
              <a:t>Klienci</a:t>
            </a:r>
            <a:endParaRPr lang="pl-PL" dirty="0"/>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3742" y="4240833"/>
            <a:ext cx="36576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3830" y="5013176"/>
            <a:ext cx="3781425"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pole tekstowe 4"/>
          <p:cNvSpPr txBox="1"/>
          <p:nvPr/>
        </p:nvSpPr>
        <p:spPr>
          <a:xfrm>
            <a:off x="5233830" y="4645684"/>
            <a:ext cx="792205" cy="307777"/>
          </a:xfrm>
          <a:prstGeom prst="rect">
            <a:avLst/>
          </a:prstGeom>
          <a:noFill/>
        </p:spPr>
        <p:txBody>
          <a:bodyPr wrap="none" rtlCol="0">
            <a:spAutoFit/>
          </a:bodyPr>
          <a:lstStyle/>
          <a:p>
            <a:r>
              <a:rPr lang="pl-PL" dirty="0" smtClean="0"/>
              <a:t>Miejsca</a:t>
            </a:r>
            <a:endParaRPr lang="pl-PL" dirty="0"/>
          </a:p>
        </p:txBody>
      </p:sp>
    </p:spTree>
    <p:extLst>
      <p:ext uri="{BB962C8B-B14F-4D97-AF65-F5344CB8AC3E}">
        <p14:creationId xmlns:p14="http://schemas.microsoft.com/office/powerpoint/2010/main" val="2207754443"/>
      </p:ext>
    </p:extLst>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Ćwiczenia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Napisz zapytanie zwracające 3 uczniów z tabeli TBL_UCZEN, których wartość kolumny IMIE to Anna</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Tree>
    <p:extLst>
      <p:ext uri="{BB962C8B-B14F-4D97-AF65-F5344CB8AC3E}">
        <p14:creationId xmlns:p14="http://schemas.microsoft.com/office/powerpoint/2010/main" val="296074068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Ćwiczenia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Napisz zapytanie zwracające z </a:t>
            </a:r>
            <a:r>
              <a:rPr lang="pl-PL" sz="2000" dirty="0">
                <a:solidFill>
                  <a:schemeClr val="tx2">
                    <a:lumMod val="50000"/>
                  </a:schemeClr>
                </a:solidFill>
              </a:rPr>
              <a:t>tabeli </a:t>
            </a:r>
            <a:r>
              <a:rPr lang="pl-PL" sz="2000" dirty="0" smtClean="0">
                <a:solidFill>
                  <a:schemeClr val="tx2">
                    <a:lumMod val="50000"/>
                  </a:schemeClr>
                </a:solidFill>
              </a:rPr>
              <a:t>TBL_UCZEN średnią ocen (kolumna OCENA) wszystkich uczniów klasy 3A (kolumna KLASA)</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Tree>
    <p:extLst>
      <p:ext uri="{BB962C8B-B14F-4D97-AF65-F5344CB8AC3E}">
        <p14:creationId xmlns:p14="http://schemas.microsoft.com/office/powerpoint/2010/main" val="329353202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Ćwiczenia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smtClean="0">
                <a:solidFill>
                  <a:schemeClr val="tx2">
                    <a:lumMod val="50000"/>
                  </a:schemeClr>
                </a:solidFill>
              </a:rPr>
              <a:t>Napisz zapytanie zwracające </a:t>
            </a:r>
            <a:r>
              <a:rPr lang="pl-PL" sz="2000" dirty="0">
                <a:solidFill>
                  <a:schemeClr val="tx2">
                    <a:lumMod val="50000"/>
                  </a:schemeClr>
                </a:solidFill>
              </a:rPr>
              <a:t>z tabeli TBL_UCZEN </a:t>
            </a:r>
            <a:r>
              <a:rPr lang="pl-PL" sz="2000" dirty="0" smtClean="0">
                <a:solidFill>
                  <a:schemeClr val="tx2">
                    <a:lumMod val="50000"/>
                  </a:schemeClr>
                </a:solidFill>
              </a:rPr>
              <a:t>ilość uczniów klasy 3A (kolumna KLASA)</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Tree>
    <p:extLst>
      <p:ext uri="{BB962C8B-B14F-4D97-AF65-F5344CB8AC3E}">
        <p14:creationId xmlns:p14="http://schemas.microsoft.com/office/powerpoint/2010/main" val="8573563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Ograniczanie wyników</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1988840"/>
            <a:ext cx="6840760"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Shape 24"/>
          <p:cNvSpPr txBox="1">
            <a:spLocks noGrp="1"/>
          </p:cNvSpPr>
          <p:nvPr>
            <p:ph type="body" idx="1"/>
          </p:nvPr>
        </p:nvSpPr>
        <p:spPr>
          <a:xfrm>
            <a:off x="1238944" y="2636912"/>
            <a:ext cx="7905056" cy="3240360"/>
          </a:xfrm>
          <a:prstGeom prst="rect">
            <a:avLst/>
          </a:prstGeom>
        </p:spPr>
        <p:txBody>
          <a:bodyPr lIns="91425" tIns="91425" rIns="91425" bIns="91425" anchor="t" anchorCtr="0">
            <a:noAutofit/>
          </a:bodyPr>
          <a:lstStyle/>
          <a:p>
            <a:pPr marL="457200" indent="-457200" algn="l">
              <a:buSzPct val="100000"/>
              <a:buFont typeface="Arial" pitchFamily="34" charset="0"/>
              <a:buChar char="•"/>
            </a:pPr>
            <a:r>
              <a:rPr lang="pl-PL" b="1" dirty="0" smtClean="0">
                <a:solidFill>
                  <a:schemeClr val="tx2">
                    <a:lumMod val="50000"/>
                  </a:schemeClr>
                </a:solidFill>
              </a:rPr>
              <a:t>Polecenie TOP:</a:t>
            </a:r>
          </a:p>
          <a:p>
            <a:pPr marL="857250" lvl="1" indent="-457200">
              <a:buFont typeface="Arial" pitchFamily="34" charset="0"/>
              <a:buChar char="•"/>
            </a:pPr>
            <a:r>
              <a:rPr lang="pl-PL" b="1" dirty="0" smtClean="0">
                <a:solidFill>
                  <a:schemeClr val="tx2">
                    <a:lumMod val="50000"/>
                  </a:schemeClr>
                </a:solidFill>
              </a:rPr>
              <a:t>Używana zaraz po SELECT</a:t>
            </a:r>
          </a:p>
          <a:p>
            <a:pPr marL="857250" lvl="1" indent="-457200">
              <a:buFont typeface="Arial" pitchFamily="34" charset="0"/>
              <a:buChar char="•"/>
            </a:pPr>
            <a:r>
              <a:rPr lang="pl-PL" b="1" dirty="0" smtClean="0">
                <a:solidFill>
                  <a:schemeClr val="tx2">
                    <a:lumMod val="50000"/>
                  </a:schemeClr>
                </a:solidFill>
              </a:rPr>
              <a:t>Wartość liczbowa, np. TOP 3</a:t>
            </a:r>
          </a:p>
          <a:p>
            <a:pPr marL="857250" lvl="1" indent="-457200">
              <a:buFont typeface="Arial" pitchFamily="34" charset="0"/>
              <a:buChar char="•"/>
            </a:pPr>
            <a:r>
              <a:rPr lang="pl-PL" b="1" dirty="0" smtClean="0">
                <a:solidFill>
                  <a:schemeClr val="tx2">
                    <a:lumMod val="50000"/>
                  </a:schemeClr>
                </a:solidFill>
              </a:rPr>
              <a:t>Wartość procentowa, np. TOP 10 PERCENT</a:t>
            </a:r>
          </a:p>
          <a:p>
            <a:pPr marL="457200" indent="-457200" algn="l">
              <a:buSzPct val="100000"/>
              <a:buFont typeface="Arial" pitchFamily="34" charset="0"/>
              <a:buChar char="•"/>
            </a:pPr>
            <a:endParaRPr lang="pl-PL" b="1" dirty="0" smtClean="0">
              <a:solidFill>
                <a:schemeClr val="tx2">
                  <a:lumMod val="50000"/>
                </a:schemeClr>
              </a:solidFill>
            </a:endParaRPr>
          </a:p>
        </p:txBody>
      </p:sp>
    </p:spTree>
    <p:extLst>
      <p:ext uri="{BB962C8B-B14F-4D97-AF65-F5344CB8AC3E}">
        <p14:creationId xmlns:p14="http://schemas.microsoft.com/office/powerpoint/2010/main" val="282373868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anim calcmode="lin" valueType="num">
                                      <p:cBhvr additive="base">
                                        <p:cTn id="1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 calcmode="lin" valueType="num">
                                      <p:cBhvr additive="base">
                                        <p:cTn id="15"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anim calcmode="lin" valueType="num">
                                      <p:cBhvr additive="base">
                                        <p:cTn id="19"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Ćwiczenia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000" dirty="0">
                <a:solidFill>
                  <a:schemeClr val="tx2">
                    <a:lumMod val="50000"/>
                  </a:schemeClr>
                </a:solidFill>
              </a:rPr>
              <a:t>Napisz zapytanie zwracające średnią ocen (kolumna OCENA) uczniów każdej klasy (kolumna KLASA) z tabeli TBL_UCZEN</a:t>
            </a: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Tree>
    <p:extLst>
      <p:ext uri="{BB962C8B-B14F-4D97-AF65-F5344CB8AC3E}">
        <p14:creationId xmlns:p14="http://schemas.microsoft.com/office/powerpoint/2010/main" val="283209207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548680"/>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3 - Złożone zapytania, grupowanie, agregacja danych</a:t>
            </a:r>
          </a:p>
        </p:txBody>
      </p:sp>
      <p:graphicFrame>
        <p:nvGraphicFramePr>
          <p:cNvPr id="2" name="Tabela 1"/>
          <p:cNvGraphicFramePr>
            <a:graphicFrameLocks noGrp="1"/>
          </p:cNvGraphicFramePr>
          <p:nvPr>
            <p:extLst>
              <p:ext uri="{D42A27DB-BD31-4B8C-83A1-F6EECF244321}">
                <p14:modId xmlns:p14="http://schemas.microsoft.com/office/powerpoint/2010/main" val="2915067066"/>
              </p:ext>
            </p:extLst>
          </p:nvPr>
        </p:nvGraphicFramePr>
        <p:xfrm>
          <a:off x="1835696" y="1580282"/>
          <a:ext cx="6768753" cy="3200400"/>
        </p:xfrm>
        <a:graphic>
          <a:graphicData uri="http://schemas.openxmlformats.org/drawingml/2006/table">
            <a:tbl>
              <a:tblPr firstRow="1" bandRow="1"/>
              <a:tblGrid>
                <a:gridCol w="1776648"/>
                <a:gridCol w="4992105"/>
              </a:tblGrid>
              <a:tr h="252268">
                <a:tc>
                  <a:txBody>
                    <a:bodyPr/>
                    <a:lstStyle/>
                    <a:p>
                      <a:r>
                        <a:rPr lang="pl-PL" sz="1200" dirty="0" smtClean="0"/>
                        <a:t>JOIN</a:t>
                      </a:r>
                      <a:endParaRPr lang="pl-PL" sz="1200" dirty="0"/>
                    </a:p>
                  </a:txBody>
                  <a:tcPr/>
                </a:tc>
                <a:tc>
                  <a:txBody>
                    <a:bodyPr/>
                    <a:lstStyle/>
                    <a:p>
                      <a:r>
                        <a:rPr lang="pl-PL" sz="1200" dirty="0" smtClean="0"/>
                        <a:t>Łączy dane z tabel</a:t>
                      </a:r>
                      <a:endParaRPr lang="pl-PL" sz="1200" dirty="0"/>
                    </a:p>
                  </a:txBody>
                  <a:tcPr/>
                </a:tc>
              </a:tr>
              <a:tr h="252268">
                <a:tc>
                  <a:txBody>
                    <a:bodyPr/>
                    <a:lstStyle/>
                    <a:p>
                      <a:r>
                        <a:rPr lang="pl-PL" sz="1200" dirty="0" smtClean="0"/>
                        <a:t>INNER JOIN … ON …</a:t>
                      </a:r>
                      <a:endParaRPr lang="pl-PL" sz="1200" dirty="0"/>
                    </a:p>
                  </a:txBody>
                  <a:tcPr/>
                </a:tc>
                <a:tc>
                  <a:txBody>
                    <a:bodyPr/>
                    <a:lstStyle/>
                    <a:p>
                      <a:r>
                        <a:rPr lang="pl-PL" sz="1200" dirty="0" smtClean="0"/>
                        <a:t>Pokazuje tylko wyniki,</a:t>
                      </a:r>
                      <a:r>
                        <a:rPr lang="pl-PL" sz="1200" baseline="0" dirty="0" smtClean="0"/>
                        <a:t> które są łączy wspólna wartość</a:t>
                      </a:r>
                      <a:endParaRPr lang="pl-PL" sz="1200" dirty="0"/>
                    </a:p>
                  </a:txBody>
                  <a:tcPr/>
                </a:tc>
              </a:tr>
              <a:tr h="420446">
                <a:tc>
                  <a:txBody>
                    <a:bodyPr/>
                    <a:lstStyle/>
                    <a:p>
                      <a:r>
                        <a:rPr lang="pl-PL" sz="1200" dirty="0" smtClean="0"/>
                        <a:t>LEFT/</a:t>
                      </a:r>
                      <a:r>
                        <a:rPr lang="pl-PL" sz="1200" baseline="0" dirty="0" smtClean="0"/>
                        <a:t>RIGHT OUTER JOIN</a:t>
                      </a:r>
                      <a:endParaRPr lang="pl-PL" sz="1200" dirty="0"/>
                    </a:p>
                  </a:txBody>
                  <a:tcPr/>
                </a:tc>
                <a:tc>
                  <a:txBody>
                    <a:bodyPr/>
                    <a:lstStyle/>
                    <a:p>
                      <a:r>
                        <a:rPr lang="pl-PL" sz="1200" dirty="0" smtClean="0"/>
                        <a:t>Nie wyklucza wartości</a:t>
                      </a:r>
                      <a:endParaRPr lang="pl-PL" sz="1200" dirty="0"/>
                    </a:p>
                  </a:txBody>
                  <a:tcPr/>
                </a:tc>
              </a:tr>
              <a:tr h="252268">
                <a:tc>
                  <a:txBody>
                    <a:bodyPr/>
                    <a:lstStyle/>
                    <a:p>
                      <a:r>
                        <a:rPr lang="pl-PL" sz="1200" dirty="0" smtClean="0"/>
                        <a:t>GROUPING</a:t>
                      </a:r>
                      <a:endParaRPr lang="pl-PL" sz="1200" dirty="0"/>
                    </a:p>
                  </a:txBody>
                  <a:tcPr/>
                </a:tc>
                <a:tc>
                  <a:txBody>
                    <a:bodyPr/>
                    <a:lstStyle/>
                    <a:p>
                      <a:r>
                        <a:rPr lang="pl-PL" sz="1200" dirty="0" smtClean="0"/>
                        <a:t>Grupuje wyniki po zadanym warunku</a:t>
                      </a:r>
                      <a:endParaRPr lang="pl-PL" sz="1200" dirty="0"/>
                    </a:p>
                  </a:txBody>
                  <a:tcPr/>
                </a:tc>
              </a:tr>
              <a:tr h="252268">
                <a:tc>
                  <a:txBody>
                    <a:bodyPr/>
                    <a:lstStyle/>
                    <a:p>
                      <a:r>
                        <a:rPr lang="pl-PL" sz="1200" dirty="0" smtClean="0"/>
                        <a:t>HAVING</a:t>
                      </a:r>
                      <a:endParaRPr lang="pl-PL" sz="1200" dirty="0"/>
                    </a:p>
                  </a:txBody>
                  <a:tcPr/>
                </a:tc>
                <a:tc>
                  <a:txBody>
                    <a:bodyPr/>
                    <a:lstStyle/>
                    <a:p>
                      <a:r>
                        <a:rPr lang="pl-PL" sz="1200" dirty="0" smtClean="0"/>
                        <a:t>Pozwala na użycie funkcji agregujących w warunku WHERE</a:t>
                      </a:r>
                      <a:endParaRPr lang="pl-PL" sz="1200" dirty="0"/>
                    </a:p>
                  </a:txBody>
                  <a:tcPr/>
                </a:tc>
              </a:tr>
              <a:tr h="252268">
                <a:tc>
                  <a:txBody>
                    <a:bodyPr/>
                    <a:lstStyle/>
                    <a:p>
                      <a:r>
                        <a:rPr lang="pl-PL" sz="1200" dirty="0" smtClean="0"/>
                        <a:t>UNION</a:t>
                      </a:r>
                      <a:endParaRPr lang="pl-PL" sz="1200" dirty="0"/>
                    </a:p>
                  </a:txBody>
                  <a:tcPr/>
                </a:tc>
                <a:tc>
                  <a:txBody>
                    <a:bodyPr/>
                    <a:lstStyle/>
                    <a:p>
                      <a:r>
                        <a:rPr lang="pl-PL" sz="1200" dirty="0" smtClean="0"/>
                        <a:t>Łączy</a:t>
                      </a:r>
                      <a:r>
                        <a:rPr lang="pl-PL" sz="1200" baseline="0" dirty="0" smtClean="0"/>
                        <a:t> tabele</a:t>
                      </a:r>
                      <a:endParaRPr lang="pl-PL" sz="1200" dirty="0"/>
                    </a:p>
                  </a:txBody>
                  <a:tcPr/>
                </a:tc>
              </a:tr>
              <a:tr h="252268">
                <a:tc>
                  <a:txBody>
                    <a:bodyPr/>
                    <a:lstStyle/>
                    <a:p>
                      <a:r>
                        <a:rPr lang="pl-PL" sz="1200" dirty="0" smtClean="0"/>
                        <a:t>EXCEPT</a:t>
                      </a:r>
                      <a:endParaRPr lang="pl-PL" sz="1200" dirty="0"/>
                    </a:p>
                  </a:txBody>
                  <a:tcPr/>
                </a:tc>
                <a:tc>
                  <a:txBody>
                    <a:bodyPr/>
                    <a:lstStyle/>
                    <a:p>
                      <a:r>
                        <a:rPr lang="pl-PL" sz="1200" dirty="0" smtClean="0"/>
                        <a:t>Pokazuje wartości z jednej tabeli, które nie występują w drugiej</a:t>
                      </a:r>
                      <a:endParaRPr lang="pl-PL" sz="1200" dirty="0"/>
                    </a:p>
                  </a:txBody>
                  <a:tcPr/>
                </a:tc>
              </a:tr>
              <a:tr h="252268">
                <a:tc>
                  <a:txBody>
                    <a:bodyPr/>
                    <a:lstStyle/>
                    <a:p>
                      <a:r>
                        <a:rPr lang="pl-PL" sz="1200" dirty="0" smtClean="0"/>
                        <a:t>MIN</a:t>
                      </a:r>
                      <a:r>
                        <a:rPr lang="pl-PL" sz="1200" baseline="0" dirty="0" smtClean="0"/>
                        <a:t> i MAX</a:t>
                      </a:r>
                      <a:endParaRPr lang="pl-PL" sz="1200" dirty="0"/>
                    </a:p>
                  </a:txBody>
                  <a:tcPr/>
                </a:tc>
                <a:tc>
                  <a:txBody>
                    <a:bodyPr/>
                    <a:lstStyle/>
                    <a:p>
                      <a:r>
                        <a:rPr lang="pl-PL" sz="1200" dirty="0" smtClean="0"/>
                        <a:t>Pozwala wyświetlić wartość</a:t>
                      </a:r>
                      <a:r>
                        <a:rPr lang="pl-PL" sz="1200" baseline="0" dirty="0" smtClean="0"/>
                        <a:t> maksymalną i minimalną</a:t>
                      </a:r>
                      <a:endParaRPr lang="pl-PL" sz="1200" dirty="0"/>
                    </a:p>
                  </a:txBody>
                  <a:tcPr/>
                </a:tc>
              </a:tr>
              <a:tr h="252268">
                <a:tc>
                  <a:txBody>
                    <a:bodyPr/>
                    <a:lstStyle/>
                    <a:p>
                      <a:r>
                        <a:rPr lang="pl-PL" sz="1200" dirty="0" smtClean="0"/>
                        <a:t>COUNT</a:t>
                      </a:r>
                      <a:endParaRPr lang="pl-PL" sz="1200" dirty="0"/>
                    </a:p>
                  </a:txBody>
                  <a:tcPr/>
                </a:tc>
                <a:tc>
                  <a:txBody>
                    <a:bodyPr/>
                    <a:lstStyle/>
                    <a:p>
                      <a:r>
                        <a:rPr lang="pl-PL" sz="1200" dirty="0" smtClean="0"/>
                        <a:t>Zlicza wiersze</a:t>
                      </a:r>
                      <a:endParaRPr lang="pl-PL" sz="1200" dirty="0"/>
                    </a:p>
                  </a:txBody>
                  <a:tcPr/>
                </a:tc>
              </a:tr>
              <a:tr h="252268">
                <a:tc>
                  <a:txBody>
                    <a:bodyPr/>
                    <a:lstStyle/>
                    <a:p>
                      <a:r>
                        <a:rPr lang="pl-PL" sz="1200" dirty="0" smtClean="0"/>
                        <a:t>SUM</a:t>
                      </a:r>
                      <a:endParaRPr lang="pl-PL" sz="1200" dirty="0"/>
                    </a:p>
                  </a:txBody>
                  <a:tcPr/>
                </a:tc>
                <a:tc>
                  <a:txBody>
                    <a:bodyPr/>
                    <a:lstStyle/>
                    <a:p>
                      <a:r>
                        <a:rPr lang="pl-PL" sz="1200" dirty="0" smtClean="0"/>
                        <a:t>Sumuje wartości</a:t>
                      </a:r>
                      <a:endParaRPr lang="pl-PL" sz="1200" dirty="0"/>
                    </a:p>
                  </a:txBody>
                  <a:tcPr/>
                </a:tc>
              </a:tr>
              <a:tr h="252268">
                <a:tc>
                  <a:txBody>
                    <a:bodyPr/>
                    <a:lstStyle/>
                    <a:p>
                      <a:r>
                        <a:rPr lang="pl-PL" sz="1200" dirty="0" smtClean="0"/>
                        <a:t>AVG</a:t>
                      </a:r>
                      <a:endParaRPr lang="pl-PL" sz="1200" dirty="0"/>
                    </a:p>
                  </a:txBody>
                  <a:tcPr/>
                </a:tc>
                <a:tc>
                  <a:txBody>
                    <a:bodyPr/>
                    <a:lstStyle/>
                    <a:p>
                      <a:r>
                        <a:rPr lang="pl-PL" sz="1200" dirty="0" smtClean="0"/>
                        <a:t>Liczy wartość średnią</a:t>
                      </a:r>
                      <a:endParaRPr lang="pl-PL" sz="1200" dirty="0"/>
                    </a:p>
                  </a:txBody>
                  <a:tcPr/>
                </a:tc>
              </a:tr>
            </a:tbl>
          </a:graphicData>
        </a:graphic>
      </p:graphicFrame>
      <p:pic>
        <p:nvPicPr>
          <p:cNvPr id="8" name="Obraz 7" descr="PO KL_z podpisem_k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6637" y="4797152"/>
            <a:ext cx="5753100" cy="1085850"/>
          </a:xfrm>
          <a:prstGeom prst="rect">
            <a:avLst/>
          </a:prstGeom>
          <a:noFill/>
          <a:ln>
            <a:noFill/>
          </a:ln>
        </p:spPr>
      </p:pic>
    </p:spTree>
    <p:extLst>
      <p:ext uri="{BB962C8B-B14F-4D97-AF65-F5344CB8AC3E}">
        <p14:creationId xmlns:p14="http://schemas.microsoft.com/office/powerpoint/2010/main" val="3553388639"/>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Komentarze w SQL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6782" y="1988840"/>
            <a:ext cx="3381722" cy="3537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hape 24"/>
          <p:cNvSpPr txBox="1">
            <a:spLocks noGrp="1"/>
          </p:cNvSpPr>
          <p:nvPr>
            <p:ph type="body" idx="1"/>
          </p:nvPr>
        </p:nvSpPr>
        <p:spPr>
          <a:xfrm>
            <a:off x="1238944" y="1845802"/>
            <a:ext cx="4487838" cy="4031470"/>
          </a:xfrm>
          <a:prstGeom prst="rect">
            <a:avLst/>
          </a:prstGeom>
        </p:spPr>
        <p:txBody>
          <a:bodyPr lIns="91425" tIns="91425" rIns="91425" bIns="91425" anchor="t" anchorCtr="0">
            <a:noAutofit/>
          </a:bodyPr>
          <a:lstStyle/>
          <a:p>
            <a:pPr marL="457200" indent="-457200" algn="l">
              <a:buSzPct val="100000"/>
              <a:buFont typeface="Arial" pitchFamily="34" charset="0"/>
              <a:buChar char="•"/>
            </a:pPr>
            <a:r>
              <a:rPr lang="pl-PL" b="1" dirty="0" smtClean="0">
                <a:solidFill>
                  <a:schemeClr val="tx2">
                    <a:lumMod val="50000"/>
                  </a:schemeClr>
                </a:solidFill>
              </a:rPr>
              <a:t>„--” – pojedynczy wiersz</a:t>
            </a:r>
          </a:p>
          <a:p>
            <a:pPr marL="457200" indent="-457200" algn="l">
              <a:buSzPct val="100000"/>
              <a:buFont typeface="Arial" pitchFamily="34" charset="0"/>
              <a:buChar char="•"/>
            </a:pPr>
            <a:r>
              <a:rPr lang="pl-PL" b="1" dirty="0" smtClean="0">
                <a:solidFill>
                  <a:schemeClr val="tx2">
                    <a:lumMod val="50000"/>
                  </a:schemeClr>
                </a:solidFill>
              </a:rPr>
              <a:t>„/*” i „*/” – cała sekcja</a:t>
            </a:r>
          </a:p>
        </p:txBody>
      </p:sp>
    </p:spTree>
    <p:extLst>
      <p:ext uri="{BB962C8B-B14F-4D97-AF65-F5344CB8AC3E}">
        <p14:creationId xmlns:p14="http://schemas.microsoft.com/office/powerpoint/2010/main" val="186209391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Łączenie tabel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4724" y="2276872"/>
            <a:ext cx="5919564" cy="19970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4365104"/>
            <a:ext cx="6162675" cy="101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7694375"/>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Łączenie tabel</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2296" y="2996953"/>
            <a:ext cx="3853760" cy="1300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2296" y="4268129"/>
            <a:ext cx="3205688" cy="530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Łącznik prosty ze strzałką 3"/>
          <p:cNvCxnSpPr/>
          <p:nvPr/>
        </p:nvCxnSpPr>
        <p:spPr>
          <a:xfrm>
            <a:off x="4841776" y="3582003"/>
            <a:ext cx="648072" cy="430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Łącznik prosty ze strzałką 6"/>
          <p:cNvCxnSpPr/>
          <p:nvPr/>
        </p:nvCxnSpPr>
        <p:spPr>
          <a:xfrm flipV="1">
            <a:off x="4734991" y="4268129"/>
            <a:ext cx="741638" cy="2650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6629" y="3441811"/>
            <a:ext cx="3696579" cy="1356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5211686"/>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Złączenia JOIN oraz CROSS JOIN</a:t>
            </a:r>
            <a:endParaRPr lang="pl-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1844824"/>
            <a:ext cx="6239066"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9637" y="2780928"/>
            <a:ext cx="3596077" cy="3096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hape 24"/>
          <p:cNvSpPr txBox="1">
            <a:spLocks noGrp="1"/>
          </p:cNvSpPr>
          <p:nvPr>
            <p:ph type="body" idx="1"/>
          </p:nvPr>
        </p:nvSpPr>
        <p:spPr>
          <a:xfrm>
            <a:off x="1238944" y="1845802"/>
            <a:ext cx="3485295" cy="4031470"/>
          </a:xfrm>
          <a:prstGeom prst="rect">
            <a:avLst/>
          </a:prstGeom>
        </p:spPr>
        <p:txBody>
          <a:bodyPr lIns="91425" tIns="91425" rIns="91425" bIns="91425" anchor="t" anchorCtr="0">
            <a:noAutofit/>
          </a:bodyPr>
          <a:lstStyle/>
          <a:p>
            <a:pPr marL="457200" indent="-457200" algn="l">
              <a:buSzPct val="100000"/>
              <a:buFont typeface="Arial" pitchFamily="34" charset="0"/>
              <a:buChar char="•"/>
            </a:pPr>
            <a:endParaRPr lang="pl-PL" b="1" dirty="0" smtClean="0">
              <a:solidFill>
                <a:schemeClr val="tx2">
                  <a:lumMod val="50000"/>
                </a:schemeClr>
              </a:solidFill>
            </a:endParaRPr>
          </a:p>
          <a:p>
            <a:pPr marL="457200" indent="-457200" algn="l">
              <a:buSzPct val="100000"/>
              <a:buFont typeface="Arial" pitchFamily="34" charset="0"/>
              <a:buChar char="•"/>
            </a:pPr>
            <a:endParaRPr lang="pl-PL" b="1" dirty="0" smtClean="0">
              <a:solidFill>
                <a:schemeClr val="tx2">
                  <a:lumMod val="50000"/>
                </a:schemeClr>
              </a:solidFill>
            </a:endParaRPr>
          </a:p>
          <a:p>
            <a:pPr marL="457200" indent="-457200" algn="l">
              <a:buSzPct val="100000"/>
              <a:buFont typeface="Arial" pitchFamily="34" charset="0"/>
              <a:buChar char="•"/>
            </a:pPr>
            <a:r>
              <a:rPr lang="pl-PL" b="1" dirty="0" smtClean="0">
                <a:solidFill>
                  <a:schemeClr val="tx2">
                    <a:lumMod val="50000"/>
                  </a:schemeClr>
                </a:solidFill>
              </a:rPr>
              <a:t>Zbiór wszystkich możliwych kombinacji rekordów z obu tabel</a:t>
            </a:r>
          </a:p>
        </p:txBody>
      </p:sp>
      <p:pic>
        <p:nvPicPr>
          <p:cNvPr id="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2480245"/>
            <a:ext cx="4680520" cy="478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8452043"/>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Złączenie INNER JOIN</a:t>
            </a:r>
            <a:endParaRPr lang="pl-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sp>
        <p:nvSpPr>
          <p:cNvPr id="7" name="Shape 24"/>
          <p:cNvSpPr txBox="1">
            <a:spLocks noGrp="1"/>
          </p:cNvSpPr>
          <p:nvPr>
            <p:ph type="body" idx="1"/>
          </p:nvPr>
        </p:nvSpPr>
        <p:spPr>
          <a:xfrm>
            <a:off x="1238944" y="1845802"/>
            <a:ext cx="3485295" cy="4031470"/>
          </a:xfrm>
          <a:prstGeom prst="rect">
            <a:avLst/>
          </a:prstGeom>
        </p:spPr>
        <p:txBody>
          <a:bodyPr lIns="91425" tIns="91425" rIns="91425" bIns="91425" anchor="t" anchorCtr="0">
            <a:noAutofit/>
          </a:bodyPr>
          <a:lstStyle/>
          <a:p>
            <a:pPr marL="457200" indent="-457200" algn="l">
              <a:buSzPct val="100000"/>
              <a:buFont typeface="Arial" pitchFamily="34" charset="0"/>
              <a:buChar char="•"/>
            </a:pPr>
            <a:endParaRPr lang="pl-PL" b="1" dirty="0" smtClean="0">
              <a:solidFill>
                <a:schemeClr val="tx2">
                  <a:lumMod val="50000"/>
                </a:schemeClr>
              </a:solidFill>
            </a:endParaRPr>
          </a:p>
          <a:p>
            <a:pPr marL="457200" indent="-457200" algn="l">
              <a:buSzPct val="100000"/>
              <a:buFont typeface="Arial" pitchFamily="34" charset="0"/>
              <a:buChar char="•"/>
            </a:pPr>
            <a:endParaRPr lang="pl-PL" b="1" dirty="0" smtClean="0">
              <a:solidFill>
                <a:schemeClr val="tx2">
                  <a:lumMod val="50000"/>
                </a:schemeClr>
              </a:solidFill>
            </a:endParaRPr>
          </a:p>
          <a:p>
            <a:pPr marL="457200" indent="-457200" algn="l">
              <a:buSzPct val="100000"/>
              <a:buFont typeface="Arial" pitchFamily="34" charset="0"/>
              <a:buChar char="•"/>
            </a:pPr>
            <a:r>
              <a:rPr lang="pl-PL" b="1" dirty="0" smtClean="0">
                <a:solidFill>
                  <a:schemeClr val="tx2">
                    <a:lumMod val="50000"/>
                  </a:schemeClr>
                </a:solidFill>
              </a:rPr>
              <a:t>INNER JOIN … ON …</a:t>
            </a: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736812"/>
            <a:ext cx="6086622"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2237" y="2816932"/>
            <a:ext cx="4362450" cy="141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pole tekstowe 1"/>
          <p:cNvSpPr txBox="1"/>
          <p:nvPr/>
        </p:nvSpPr>
        <p:spPr>
          <a:xfrm>
            <a:off x="1374424" y="4797152"/>
            <a:ext cx="4951997" cy="523220"/>
          </a:xfrm>
          <a:prstGeom prst="rect">
            <a:avLst/>
          </a:prstGeom>
          <a:noFill/>
        </p:spPr>
        <p:txBody>
          <a:bodyPr wrap="none" rtlCol="0">
            <a:spAutoFit/>
          </a:bodyPr>
          <a:lstStyle/>
          <a:p>
            <a:r>
              <a:rPr lang="pl-PL" dirty="0" smtClean="0"/>
              <a:t>Klauzula</a:t>
            </a:r>
            <a:r>
              <a:rPr lang="pl-PL" dirty="0"/>
              <a:t> </a:t>
            </a:r>
            <a:r>
              <a:rPr lang="pl-PL" dirty="0" smtClean="0"/>
              <a:t>ON</a:t>
            </a:r>
            <a:r>
              <a:rPr lang="pl-PL" dirty="0"/>
              <a:t> </a:t>
            </a:r>
            <a:r>
              <a:rPr lang="pl-PL" dirty="0" smtClean="0"/>
              <a:t>jest sposobem </a:t>
            </a:r>
            <a:r>
              <a:rPr lang="pl-PL" dirty="0"/>
              <a:t>na podanie warunku złączenia, </a:t>
            </a:r>
            <a:endParaRPr lang="pl-PL" dirty="0" smtClean="0"/>
          </a:p>
          <a:p>
            <a:r>
              <a:rPr lang="pl-PL" dirty="0" smtClean="0"/>
              <a:t>czyli </a:t>
            </a:r>
            <a:r>
              <a:rPr lang="pl-PL" dirty="0"/>
              <a:t>wskazania wspólnych kolumn łączonych tabel.</a:t>
            </a:r>
          </a:p>
        </p:txBody>
      </p:sp>
    </p:spTree>
    <p:extLst>
      <p:ext uri="{BB962C8B-B14F-4D97-AF65-F5344CB8AC3E}">
        <p14:creationId xmlns:p14="http://schemas.microsoft.com/office/powerpoint/2010/main" val="3755751060"/>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a:t>Złączenia zewnętrzne</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pl-PL" dirty="0"/>
              <a:t>Lekcja </a:t>
            </a:r>
            <a:r>
              <a:rPr lang="pl-PL" dirty="0" smtClean="0"/>
              <a:t>3 - </a:t>
            </a:r>
            <a:r>
              <a:rPr lang="pl-PL" dirty="0"/>
              <a:t>Złożone zapytania, grupowanie, agregacja danych</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3429000"/>
            <a:ext cx="4619625" cy="226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hape 24"/>
          <p:cNvSpPr txBox="1">
            <a:spLocks noGrp="1"/>
          </p:cNvSpPr>
          <p:nvPr>
            <p:ph type="body" idx="1"/>
          </p:nvPr>
        </p:nvSpPr>
        <p:spPr>
          <a:xfrm>
            <a:off x="1238944" y="1845802"/>
            <a:ext cx="6285384" cy="1583198"/>
          </a:xfrm>
          <a:prstGeom prst="rect">
            <a:avLst/>
          </a:prstGeom>
        </p:spPr>
        <p:txBody>
          <a:bodyPr lIns="91425" tIns="91425" rIns="91425" bIns="91425" anchor="t" anchorCtr="0">
            <a:noAutofit/>
          </a:bodyPr>
          <a:lstStyle/>
          <a:p>
            <a:pPr marL="457200" indent="-457200" algn="l">
              <a:buSzPct val="100000"/>
              <a:buFont typeface="Arial" pitchFamily="34" charset="0"/>
              <a:buChar char="•"/>
            </a:pPr>
            <a:r>
              <a:rPr lang="pl-PL" b="1" dirty="0" smtClean="0">
                <a:solidFill>
                  <a:schemeClr val="tx2">
                    <a:lumMod val="50000"/>
                  </a:schemeClr>
                </a:solidFill>
              </a:rPr>
              <a:t>INNER JOIN pomija wyniki, które nie mają odpowiedników obu tabelach</a:t>
            </a:r>
          </a:p>
        </p:txBody>
      </p:sp>
    </p:spTree>
    <p:extLst>
      <p:ext uri="{BB962C8B-B14F-4D97-AF65-F5344CB8AC3E}">
        <p14:creationId xmlns:p14="http://schemas.microsoft.com/office/powerpoint/2010/main" val="1307426108"/>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2248</TotalTime>
  <Words>2141</Words>
  <Application>Microsoft Office PowerPoint</Application>
  <PresentationFormat>Pokaz na ekranie (4:3)</PresentationFormat>
  <Paragraphs>291</Paragraphs>
  <Slides>31</Slides>
  <Notes>31</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31</vt:i4>
      </vt:variant>
    </vt:vector>
  </HeadingPairs>
  <TitlesOfParts>
    <vt:vector size="35" baseType="lpstr">
      <vt:lpstr>Arial</vt:lpstr>
      <vt:lpstr>Courier New</vt:lpstr>
      <vt:lpstr>Wingdings</vt:lpstr>
      <vt:lpstr/>
      <vt:lpstr>SQL Structured Query Language</vt:lpstr>
      <vt:lpstr>Przypomnienie</vt:lpstr>
      <vt:lpstr>Ograniczanie wyników</vt:lpstr>
      <vt:lpstr>Komentarze w SQL</vt:lpstr>
      <vt:lpstr>Łączenie tabel</vt:lpstr>
      <vt:lpstr>Łączenie tabel</vt:lpstr>
      <vt:lpstr>Złączenia JOIN oraz CROSS JOIN</vt:lpstr>
      <vt:lpstr>Złączenie INNER JOIN</vt:lpstr>
      <vt:lpstr>Złączenia zewnętrzne</vt:lpstr>
      <vt:lpstr>Złączenia zewnętrzne</vt:lpstr>
      <vt:lpstr>Złączenia zewnętrzne</vt:lpstr>
      <vt:lpstr>Złączenie tabeli z nią samą</vt:lpstr>
      <vt:lpstr>Złączenie tabeli z nią samą</vt:lpstr>
      <vt:lpstr>Unie</vt:lpstr>
      <vt:lpstr>Unie</vt:lpstr>
      <vt:lpstr>Wyłączenie</vt:lpstr>
      <vt:lpstr>Funkcje agregujące</vt:lpstr>
      <vt:lpstr>Grupowanie GROUP BY</vt:lpstr>
      <vt:lpstr>COUNT</vt:lpstr>
      <vt:lpstr>SUM</vt:lpstr>
      <vt:lpstr>AVG</vt:lpstr>
      <vt:lpstr>MIN i MAX</vt:lpstr>
      <vt:lpstr>Grupowanie</vt:lpstr>
      <vt:lpstr>Podzapytania</vt:lpstr>
      <vt:lpstr>Podzapytania skorelowane</vt:lpstr>
      <vt:lpstr>Ćwiczenia</vt:lpstr>
      <vt:lpstr>Ćwiczenia</vt:lpstr>
      <vt:lpstr>Ćwiczenia</vt:lpstr>
      <vt:lpstr>Ćwiczenia</vt:lpstr>
      <vt:lpstr>Ćwiczenia</vt:lpstr>
      <vt:lpstr>Podsumowanie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Michał Galas</cp:lastModifiedBy>
  <cp:revision>81</cp:revision>
  <dcterms:modified xsi:type="dcterms:W3CDTF">2014-11-27T11:16:07Z</dcterms:modified>
</cp:coreProperties>
</file>