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4" r:id="rId1"/>
  </p:sldMasterIdLst>
  <p:notesMasterIdLst>
    <p:notesMasterId r:id="rId34"/>
  </p:notesMasterIdLst>
  <p:sldIdLst>
    <p:sldId id="256" r:id="rId2"/>
    <p:sldId id="258" r:id="rId3"/>
    <p:sldId id="259" r:id="rId4"/>
    <p:sldId id="283" r:id="rId5"/>
    <p:sldId id="284" r:id="rId6"/>
    <p:sldId id="285" r:id="rId7"/>
    <p:sldId id="286" r:id="rId8"/>
    <p:sldId id="287" r:id="rId9"/>
    <p:sldId id="288" r:id="rId10"/>
    <p:sldId id="290" r:id="rId11"/>
    <p:sldId id="289" r:id="rId12"/>
    <p:sldId id="291" r:id="rId13"/>
    <p:sldId id="280" r:id="rId14"/>
    <p:sldId id="300" r:id="rId15"/>
    <p:sldId id="301" r:id="rId16"/>
    <p:sldId id="302" r:id="rId17"/>
    <p:sldId id="303" r:id="rId18"/>
    <p:sldId id="308" r:id="rId19"/>
    <p:sldId id="293" r:id="rId20"/>
    <p:sldId id="307" r:id="rId21"/>
    <p:sldId id="304" r:id="rId22"/>
    <p:sldId id="305" r:id="rId23"/>
    <p:sldId id="294" r:id="rId24"/>
    <p:sldId id="306" r:id="rId25"/>
    <p:sldId id="295" r:id="rId26"/>
    <p:sldId id="299" r:id="rId27"/>
    <p:sldId id="309" r:id="rId28"/>
    <p:sldId id="310" r:id="rId29"/>
    <p:sldId id="311" r:id="rId30"/>
    <p:sldId id="312" r:id="rId31"/>
    <p:sldId id="313" r:id="rId32"/>
    <p:sldId id="279" r:id="rId33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66593" autoAdjust="0"/>
  </p:normalViewPr>
  <p:slideViewPr>
    <p:cSldViewPr>
      <p:cViewPr varScale="1">
        <p:scale>
          <a:sx n="59" d="100"/>
          <a:sy n="59" d="100"/>
        </p:scale>
        <p:origin x="2146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01181063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W tej lekcji poznamy</a:t>
            </a:r>
            <a:r>
              <a:rPr lang="pl-PL" baseline="0" dirty="0" smtClean="0"/>
              <a:t> inne niż tabele obiekty bazy danych: widoki oraz funkcje.</a:t>
            </a:r>
          </a:p>
          <a:p>
            <a:r>
              <a:rPr lang="pl-PL" baseline="0" dirty="0" smtClean="0"/>
              <a:t>Widoki umożliwiają „zapisanie” skomplikowanych zapytań do późniejszego – szybkiego wykorzystania. Funkcje to obiekty, które już poznaliśmy. Na poprzednich lekcjach używaliśmy funkcji systemowych MIN, MAX, SUM, AVG. SQL Serwer umożliwia definicję własnych funkcji użytkownika – w tej lekcji dowiemy się w jaki sposób.</a:t>
            </a:r>
            <a:endParaRPr lang="pl-PL" dirty="0" smtClean="0"/>
          </a:p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11957053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Przykład</a:t>
            </a:r>
            <a:r>
              <a:rPr lang="pl-PL" baseline="0" dirty="0" smtClean="0"/>
              <a:t> prezentuje widok, który łączy dwie tabele i zawęża zwracane wartości tylko do autorów pochodzących z miasta Oakland.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45388989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SzPct val="100000"/>
              <a:buFont typeface="Arial" pitchFamily="34" charset="0"/>
              <a:buNone/>
            </a:pPr>
            <a:r>
              <a:rPr lang="pl-PL" sz="1100" dirty="0" smtClean="0">
                <a:solidFill>
                  <a:schemeClr val="tx2">
                    <a:lumMod val="50000"/>
                  </a:schemeClr>
                </a:solidFill>
              </a:rPr>
              <a:t>Dane w tablicach bazowych mogą być modyﬁkowane (wstawiane, usuwane) z poziomu widoku tylko przy spełnieniu określonych wymagań: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pl-PL" sz="2600" dirty="0" smtClean="0">
                <a:solidFill>
                  <a:schemeClr val="tx2">
                    <a:lumMod val="50000"/>
                  </a:schemeClr>
                </a:solidFill>
              </a:rPr>
              <a:t>zmiany muszą być określone jednoznacznie.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pl-PL" sz="2600" dirty="0" smtClean="0">
                <a:solidFill>
                  <a:schemeClr val="tx2">
                    <a:lumMod val="50000"/>
                  </a:schemeClr>
                </a:solidFill>
              </a:rPr>
              <a:t>perspektywa oparta jest na jednej tablicy bazowej; odniesienia są tylko do kolumn tej tablicy zawiera tylko jedno zapytanie (bez UNION, EXCEPT, INTERSECT),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pl-PL" sz="2600" dirty="0" smtClean="0">
                <a:solidFill>
                  <a:schemeClr val="tx2">
                    <a:lumMod val="50000"/>
                  </a:schemeClr>
                </a:solidFill>
              </a:rPr>
              <a:t>w deﬁnicji zapytania nie występują funkcje agregujące (nie ma GROUP BY, HAVING, DISTINCT).</a:t>
            </a:r>
          </a:p>
          <a:p>
            <a:pPr marL="0" indent="0">
              <a:buSzPct val="100000"/>
              <a:buFont typeface="Arial" pitchFamily="34" charset="0"/>
              <a:buNone/>
            </a:pPr>
            <a:endParaRPr lang="pl-PL" sz="11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780421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SzPct val="100000"/>
              <a:buFont typeface="Arial" pitchFamily="34" charset="0"/>
              <a:buNone/>
            </a:pPr>
            <a:r>
              <a:rPr lang="pl-PL" sz="1100" dirty="0" smtClean="0">
                <a:solidFill>
                  <a:schemeClr val="tx2">
                    <a:lumMod val="50000"/>
                  </a:schemeClr>
                </a:solidFill>
              </a:rPr>
              <a:t>CASCADED i LOCAL mają znaczenie jeśli widok tworzony jest na podstawie innych widoków. Jeżeli wybierzemy CASCADED, klauzule WHERE “</a:t>
            </a:r>
            <a:r>
              <a:rPr lang="pl-PL" sz="1100" dirty="0" err="1" smtClean="0">
                <a:solidFill>
                  <a:schemeClr val="tx2">
                    <a:lumMod val="50000"/>
                  </a:schemeClr>
                </a:solidFill>
              </a:rPr>
              <a:t>podwidoków</a:t>
            </a:r>
            <a:r>
              <a:rPr lang="pl-PL" sz="1100" dirty="0" smtClean="0">
                <a:solidFill>
                  <a:schemeClr val="tx2">
                    <a:lumMod val="50000"/>
                  </a:schemeClr>
                </a:solidFill>
              </a:rPr>
              <a:t>”</a:t>
            </a:r>
          </a:p>
          <a:p>
            <a:pPr marL="0" indent="0">
              <a:buSzPct val="100000"/>
              <a:buFont typeface="Arial" pitchFamily="34" charset="0"/>
              <a:buNone/>
            </a:pPr>
            <a:r>
              <a:rPr lang="pl-PL" sz="1100" dirty="0" smtClean="0">
                <a:solidFill>
                  <a:schemeClr val="tx2">
                    <a:lumMod val="50000"/>
                  </a:schemeClr>
                </a:solidFill>
              </a:rPr>
              <a:t>też są sprawdzane, nawet jeśli nie nałożono na nie jawnie </a:t>
            </a:r>
            <a:r>
              <a:rPr lang="pl-PL" sz="1100" dirty="0" err="1" smtClean="0">
                <a:solidFill>
                  <a:schemeClr val="tx2">
                    <a:lumMod val="50000"/>
                  </a:schemeClr>
                </a:solidFill>
              </a:rPr>
              <a:t>więzu</a:t>
            </a:r>
            <a:r>
              <a:rPr lang="pl-PL" sz="1100" dirty="0" smtClean="0">
                <a:solidFill>
                  <a:schemeClr val="tx2">
                    <a:lumMod val="50000"/>
                  </a:schemeClr>
                </a:solidFill>
              </a:rPr>
              <a:t> (CONSTRAINT – wyjaśniony w kolejnych lekcjach) CHECK.</a:t>
            </a:r>
            <a:endParaRPr lang="pl-PL" sz="11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462053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Typy zmiennych</a:t>
            </a:r>
            <a:r>
              <a:rPr lang="pl-PL" baseline="0" dirty="0" smtClean="0"/>
              <a:t> mogą być dokładnie takie same jak typy tabel, które omawialiśmy na poprzednich lekcjach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66864399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Definicja</a:t>
            </a:r>
            <a:r>
              <a:rPr lang="pl-PL" baseline="0" dirty="0" smtClean="0"/>
              <a:t> zmiennej @dana, przypisanie do niej wartości 1, a następnie wyświetlenie wartości za pomocą znanego nam polecenia SELECT. </a:t>
            </a:r>
            <a:r>
              <a:rPr lang="pl-PL" sz="11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Zmiennej możemy użyć nie tylko w selekcie ale również w warunkach.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77031999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Pamiętacie naszą tabelę</a:t>
            </a:r>
            <a:r>
              <a:rPr lang="pl-PL" baseline="0" dirty="0" smtClean="0"/>
              <a:t> pracownicy? Zdefiniowanie warunku za pomocą zmiennej @dana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12913605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Definicja</a:t>
            </a:r>
            <a:r>
              <a:rPr lang="pl-PL" baseline="0" dirty="0" smtClean="0"/>
              <a:t> zmiennych tablicowych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44084551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sz="11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 początku deklarujemy zmienną tablicową @dana, jej kolumny i ich typy, przypadku zmiennej skalarnej nie możemy użyć SET ale możemy umieścić dane w tabeli przy użyciu INSERT INTO wyniku z poniższego zapytania. Zwróćcie szczególną uwagę na zapis</a:t>
            </a:r>
            <a:r>
              <a:rPr lang="pl-PL" sz="11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pl-PL" sz="11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---kolejny selekt--- jest to działanie celowe, aby zademonstrować</a:t>
            </a:r>
            <a:r>
              <a:rPr lang="pl-PL" sz="11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pl-PL" sz="11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jak wprowadza się komentarze w t-</a:t>
            </a:r>
            <a:r>
              <a:rPr lang="pl-PL" sz="11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sql</a:t>
            </a:r>
            <a:r>
              <a:rPr lang="pl-PL" sz="11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"--" oznacza komentarz lub /* </a:t>
            </a:r>
            <a:r>
              <a:rPr lang="pl-PL" sz="11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wykomentowany</a:t>
            </a:r>
            <a:r>
              <a:rPr lang="pl-PL" sz="11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tekst */. </a:t>
            </a:r>
          </a:p>
          <a:p>
            <a:r>
              <a:rPr lang="pl-PL" sz="11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Ostatni SELECT powoduje wyświetlenie zawartości tabeli @dane. Uwaga po zakończeniu ostatniego </a:t>
            </a:r>
            <a:r>
              <a:rPr lang="pl-PL" sz="11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select</a:t>
            </a:r>
            <a:r>
              <a:rPr lang="pl-PL" sz="11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wartość zmiennej jest wymazywana. 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14573840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Zmienne</a:t>
            </a:r>
            <a:r>
              <a:rPr lang="pl-PL" baseline="0" dirty="0" smtClean="0"/>
              <a:t> systemowe – to zdefiniowane już w SQL </a:t>
            </a:r>
            <a:r>
              <a:rPr lang="pl-PL" baseline="0" smtClean="0"/>
              <a:t>serwer dostępne w każdej bazie danych.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96553668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sz="11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Funkcje dzielimy na funkcje systemowe – dostępne w każdej instalacji MSSQL oraz funkcje użytkownika, które zostały napisane i zachowane w konkretnej bazie danych.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2480139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Przypomnienie materiału z poprzedniej lekcji.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86725361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sz="1100" b="0" i="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Przykłady najczęściej </a:t>
            </a:r>
            <a:r>
              <a:rPr lang="pl-PL" sz="11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wykorzystywanych funkcji systemowych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09998769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sz="11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Zajmijmy się teraz tworzeniem funkcji w t-</a:t>
            </a:r>
            <a:r>
              <a:rPr lang="pl-PL" sz="11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sql</a:t>
            </a:r>
            <a:r>
              <a:rPr lang="pl-PL" sz="11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Możemy tworzyć funkcje użytkownika które zwracają skalarne lub tablicowe wartości. Funkcji możemy używać w widokach, w innych funkcja, w aplikacjach oraz procedurach. 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41094265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sz="11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Ogólna składnia tworzenia funkcji wygląda następująco. Funkcja przyjmuje parametry (jeden lub wiele) oraz zwraca wartość (funkcja skalarna zwraca jedną wartość). Podczas definicji funkcji musimy określić ilość, typ i nazwy parametrów oraz typ zwracanej wartości.</a:t>
            </a:r>
          </a:p>
          <a:p>
            <a:r>
              <a:rPr lang="pl-PL" sz="11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Zamiast </a:t>
            </a:r>
            <a:r>
              <a:rPr lang="pl-PL" sz="11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function</a:t>
            </a:r>
            <a:r>
              <a:rPr lang="pl-PL" sz="11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body – wprowadza się treść funkcji.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21962917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sz="11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Powyższy przykład demonstruje w jaki sposób stworzyć funkcje tylko data, czyli datę bez godziny i minuty. 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58310070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Definicja funkcji tablicowych, funkcje te często są nazywane widokami </a:t>
            </a:r>
            <a:r>
              <a:rPr lang="pl-PL" dirty="0" err="1" smtClean="0"/>
              <a:t>parametryzowalnymi</a:t>
            </a:r>
            <a:r>
              <a:rPr lang="pl-PL" dirty="0" smtClean="0"/>
              <a:t>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72312241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Przykład demonstruje użycie funkcji w celu otrzymania zapytania z tabeli dane z wartością</a:t>
            </a:r>
            <a:r>
              <a:rPr lang="pl-PL" baseline="0" dirty="0" smtClean="0"/>
              <a:t> jako warunkiem i parametrem funkcji.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76590186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Ćwiczenie 1:</a:t>
            </a:r>
          </a:p>
          <a:p>
            <a:r>
              <a:rPr lang="pl-PL" dirty="0" smtClean="0"/>
              <a:t>Utwórz widok zwracający pracowników i miejsca pracy</a:t>
            </a:r>
          </a:p>
          <a:p>
            <a:endParaRPr lang="pl-PL" dirty="0" smtClean="0"/>
          </a:p>
          <a:p>
            <a:r>
              <a:rPr lang="pl-PL" dirty="0" smtClean="0"/>
              <a:t>Ćwiczenie 2:</a:t>
            </a:r>
          </a:p>
          <a:p>
            <a:r>
              <a:rPr lang="pl-PL" dirty="0" smtClean="0"/>
              <a:t>Utwórz widok zwracający zatrudnione kobiety. Zaktualizuj pensje zasadniczą o 20% poprzez wykorzystanie UPDATE na widoku. Sprawdź czy dane zmieniły się w tabeli.</a:t>
            </a:r>
          </a:p>
          <a:p>
            <a:endParaRPr lang="pl-PL" dirty="0" smtClean="0"/>
          </a:p>
          <a:p>
            <a:r>
              <a:rPr lang="pl-PL" dirty="0" smtClean="0"/>
              <a:t>Ćwiczenie 3:</a:t>
            </a:r>
          </a:p>
          <a:p>
            <a:r>
              <a:rPr lang="pl-PL" baseline="0" dirty="0" smtClean="0"/>
              <a:t>Utwórz zmienną tabelaryczną z takimi samymi kolumnami jak klienci. Wpisz kilka przykładowych wartości do zmiennej. Dodaj wartości ze zmiennej do tabeli klienci</a:t>
            </a:r>
          </a:p>
          <a:p>
            <a:endParaRPr lang="pl-PL" baseline="0" dirty="0" smtClean="0"/>
          </a:p>
          <a:p>
            <a:r>
              <a:rPr lang="pl-PL" baseline="0" dirty="0" smtClean="0"/>
              <a:t>Ćwiczenie 4:</a:t>
            </a:r>
          </a:p>
          <a:p>
            <a:r>
              <a:rPr lang="pl-PL" baseline="0" dirty="0" smtClean="0"/>
              <a:t>Utwórz funkcję zwracającą średnią płacę, na podstawie lokalizacji (miejsca pracy)</a:t>
            </a:r>
          </a:p>
          <a:p>
            <a:endParaRPr lang="pl-PL" baseline="0" dirty="0" smtClean="0"/>
          </a:p>
          <a:p>
            <a:r>
              <a:rPr lang="pl-PL" baseline="0" dirty="0" smtClean="0"/>
              <a:t>Ćwiczenie 5: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baseline="0" dirty="0" smtClean="0"/>
              <a:t>Utwórz funkcję zwracającą premię na podstawie numeru pracownika</a:t>
            </a:r>
          </a:p>
          <a:p>
            <a:endParaRPr lang="pl-PL" baseline="0" dirty="0" smtClean="0"/>
          </a:p>
          <a:p>
            <a:r>
              <a:rPr lang="pl-PL" baseline="0" dirty="0" smtClean="0"/>
              <a:t>Ćwiczenie 6: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baseline="0" dirty="0" smtClean="0"/>
              <a:t>Utwórz funkcję tabelaryczną zwracającą imię, nazwisko i pesel pracownika na podstawie miejsca zatrudnienia</a:t>
            </a:r>
          </a:p>
          <a:p>
            <a:endParaRPr lang="pl-PL" baseline="0" dirty="0" smtClean="0"/>
          </a:p>
          <a:p>
            <a:r>
              <a:rPr lang="pl-PL" baseline="0" dirty="0" smtClean="0"/>
              <a:t>Ćwiczenie 7:</a:t>
            </a:r>
          </a:p>
          <a:p>
            <a:r>
              <a:rPr lang="pl-PL" baseline="0" dirty="0" smtClean="0"/>
              <a:t>Utwórz funkcję zwracającą adres (w formie tabeli) na podstawie numeru pracownika</a:t>
            </a:r>
          </a:p>
          <a:p>
            <a:endParaRPr lang="pl-PL" baseline="0" dirty="0" smtClean="0"/>
          </a:p>
          <a:p>
            <a:r>
              <a:rPr lang="pl-PL" baseline="0" dirty="0" smtClean="0"/>
              <a:t>Ćwiczenie 8:</a:t>
            </a:r>
          </a:p>
          <a:p>
            <a:r>
              <a:rPr lang="pl-PL" baseline="0" dirty="0" smtClean="0"/>
              <a:t>Zmień funkcję z ćwiczenia 7, tak aby zwracała wartość skalarną</a:t>
            </a:r>
          </a:p>
          <a:p>
            <a:endParaRPr lang="pl-PL" baseline="0" dirty="0" smtClean="0"/>
          </a:p>
          <a:p>
            <a:r>
              <a:rPr lang="pl-PL" baseline="0" dirty="0" smtClean="0"/>
              <a:t>Ćwiczenie 9:</a:t>
            </a:r>
          </a:p>
          <a:p>
            <a:r>
              <a:rPr lang="pl-PL" baseline="0" dirty="0" smtClean="0"/>
              <a:t>Usuń utworzone widoki i funkcje</a:t>
            </a:r>
          </a:p>
          <a:p>
            <a:endParaRPr lang="pl-PL" baseline="0" dirty="0" smtClean="0"/>
          </a:p>
          <a:p>
            <a:endParaRPr lang="pl-PL" baseline="0" dirty="0" smtClean="0"/>
          </a:p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4148649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SELECT GETDATE()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30231728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SELECT @@ERROR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27519712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DECLARE @ILE </a:t>
            </a:r>
            <a:r>
              <a:rPr lang="pl-PL" dirty="0" err="1" smtClean="0"/>
              <a:t>int</a:t>
            </a:r>
            <a:endParaRPr lang="pl-PL" dirty="0" smtClean="0"/>
          </a:p>
          <a:p>
            <a:r>
              <a:rPr lang="pl-PL" dirty="0" smtClean="0"/>
              <a:t>SET @ILE=5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4385195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Widoki to tabele wirtualne. Wykorzystywane są w sytuacji,</a:t>
            </a:r>
            <a:r>
              <a:rPr lang="pl-PL" baseline="0" dirty="0" smtClean="0"/>
              <a:t> gdy np. mamy tabelę posiadającą 10 kolumn, a na potrzebę aplikacji chcemy prezentować tylko część z nich. 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53466841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CREATE VIEW </a:t>
            </a:r>
            <a:r>
              <a:rPr lang="pl-PL" dirty="0" err="1" smtClean="0"/>
              <a:t>mojwidok</a:t>
            </a:r>
            <a:endParaRPr lang="pl-PL" dirty="0" smtClean="0"/>
          </a:p>
          <a:p>
            <a:r>
              <a:rPr lang="pl-PL" dirty="0" smtClean="0"/>
              <a:t>AS </a:t>
            </a:r>
          </a:p>
          <a:p>
            <a:r>
              <a:rPr lang="pl-PL" dirty="0" smtClean="0"/>
              <a:t>SELECT * FROM TBL_UCZEN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198183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en-US" dirty="0" smtClean="0"/>
              <a:t>CREATE FUNCTION </a:t>
            </a:r>
            <a:r>
              <a:rPr lang="en-US" dirty="0" err="1" smtClean="0"/>
              <a:t>dbo.liczbaUczniow</a:t>
            </a:r>
            <a:r>
              <a:rPr lang="en-US" dirty="0" smtClean="0"/>
              <a:t> (@</a:t>
            </a:r>
            <a:r>
              <a:rPr lang="en-US" dirty="0" err="1" smtClean="0"/>
              <a:t>klasa</a:t>
            </a:r>
            <a:r>
              <a:rPr lang="en-US" dirty="0" smtClean="0"/>
              <a:t> </a:t>
            </a:r>
            <a:r>
              <a:rPr lang="en-US" dirty="0" err="1" smtClean="0"/>
              <a:t>nvarchar</a:t>
            </a:r>
            <a:r>
              <a:rPr lang="en-US" dirty="0" smtClean="0"/>
              <a:t>(50))</a:t>
            </a:r>
          </a:p>
          <a:p>
            <a:r>
              <a:rPr lang="en-US" dirty="0" smtClean="0"/>
              <a:t>RETURNS </a:t>
            </a:r>
            <a:r>
              <a:rPr lang="en-US" dirty="0" err="1" smtClean="0"/>
              <a:t>int</a:t>
            </a:r>
            <a:endParaRPr lang="en-US" dirty="0" smtClean="0"/>
          </a:p>
          <a:p>
            <a:r>
              <a:rPr lang="en-US" dirty="0" smtClean="0"/>
              <a:t>AS </a:t>
            </a:r>
          </a:p>
          <a:p>
            <a:r>
              <a:rPr lang="en-US" dirty="0" smtClean="0"/>
              <a:t>BEGIN</a:t>
            </a:r>
          </a:p>
          <a:p>
            <a:r>
              <a:rPr lang="en-US" dirty="0" smtClean="0"/>
              <a:t>DECLARE @</a:t>
            </a:r>
            <a:r>
              <a:rPr lang="en-US" dirty="0" err="1" smtClean="0"/>
              <a:t>ile</a:t>
            </a:r>
            <a:r>
              <a:rPr lang="en-US" dirty="0" smtClean="0"/>
              <a:t> </a:t>
            </a:r>
            <a:r>
              <a:rPr lang="en-US" dirty="0" err="1" smtClean="0"/>
              <a:t>int</a:t>
            </a:r>
            <a:endParaRPr lang="en-US" dirty="0" smtClean="0"/>
          </a:p>
          <a:p>
            <a:r>
              <a:rPr lang="en-US" dirty="0" smtClean="0"/>
              <a:t>	SELECT @</a:t>
            </a:r>
            <a:r>
              <a:rPr lang="en-US" dirty="0" err="1" smtClean="0"/>
              <a:t>ile</a:t>
            </a:r>
            <a:r>
              <a:rPr lang="en-US" dirty="0" smtClean="0"/>
              <a:t> = COUNT(*) FROM TBL_UCZEN WHERE KLASA=@</a:t>
            </a:r>
            <a:r>
              <a:rPr lang="en-US" dirty="0" err="1" smtClean="0"/>
              <a:t>klasa</a:t>
            </a:r>
            <a:endParaRPr lang="en-US" dirty="0" smtClean="0"/>
          </a:p>
          <a:p>
            <a:r>
              <a:rPr lang="en-US" dirty="0" smtClean="0"/>
              <a:t>RETURN @</a:t>
            </a:r>
            <a:r>
              <a:rPr lang="en-US" dirty="0" err="1" smtClean="0"/>
              <a:t>ile</a:t>
            </a:r>
            <a:endParaRPr lang="en-US" dirty="0" smtClean="0"/>
          </a:p>
          <a:p>
            <a:r>
              <a:rPr lang="en-US" dirty="0" smtClean="0"/>
              <a:t>END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258213179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Tabela</a:t>
            </a:r>
            <a:r>
              <a:rPr lang="pl-PL" baseline="0" dirty="0" smtClean="0"/>
              <a:t> podsumowująca poznane wyrażenia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3527703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Slajd</a:t>
            </a:r>
            <a:r>
              <a:rPr lang="pl-PL" baseline="0" dirty="0" smtClean="0"/>
              <a:t> wyjaśnia jakie operacje są możliwe przy tworzeniu widoków.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9736925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Definicja widoku jest podobna do wszystkich definicji obiektów w bazie danych. </a:t>
            </a:r>
            <a:r>
              <a:rPr lang="pl-PL" dirty="0" err="1" smtClean="0"/>
              <a:t>Create</a:t>
            </a:r>
            <a:r>
              <a:rPr lang="pl-PL" dirty="0" smtClean="0"/>
              <a:t>,</a:t>
            </a:r>
            <a:r>
              <a:rPr lang="pl-PL" baseline="0" dirty="0" smtClean="0"/>
              <a:t> rodzaj obiektu, nazwy kolumn, słówko AS (jako) i SELECT, który chcemy zapisać w widoku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559797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W widokach możemy zapisać SELECT * FROM </a:t>
            </a:r>
            <a:r>
              <a:rPr lang="pl-PL" dirty="0" err="1" smtClean="0"/>
              <a:t>table</a:t>
            </a:r>
            <a:r>
              <a:rPr lang="pl-PL" dirty="0" smtClean="0"/>
              <a:t> lub SELECT col1, col2, … FROM </a:t>
            </a:r>
            <a:r>
              <a:rPr lang="pl-PL" dirty="0" err="1" smtClean="0"/>
              <a:t>table</a:t>
            </a:r>
            <a:r>
              <a:rPr lang="pl-PL" dirty="0" smtClean="0"/>
              <a:t>. Slajd wyjaśnia kiedy unikać</a:t>
            </a:r>
            <a:r>
              <a:rPr lang="pl-PL" baseline="0" dirty="0" smtClean="0"/>
              <a:t> gwiazdki.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5627475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Usuwanie widoków – tak jak wszystkich obiektów w bazie danych – dokonywane jest instrukcją DROP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1856397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Przykład</a:t>
            </a:r>
            <a:r>
              <a:rPr lang="pl-PL" baseline="0" dirty="0" smtClean="0"/>
              <a:t> prezentuje widok, który łączy dwie tabele i zawęża zwracane wartości tylko do autorów pochodzących z miasta Oakland.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65806639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Przykład</a:t>
            </a:r>
            <a:r>
              <a:rPr lang="pl-PL" baseline="0" dirty="0" smtClean="0"/>
              <a:t> prezentuje widok, który dokonuje obliczeń na kolumnach tabeli </a:t>
            </a:r>
            <a:r>
              <a:rPr lang="pl-PL" baseline="0" dirty="0" err="1" smtClean="0"/>
              <a:t>titles</a:t>
            </a:r>
            <a:r>
              <a:rPr lang="pl-PL" baseline="0" dirty="0" smtClean="0"/>
              <a:t>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3993663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 txBox="1">
            <a:spLocks noGrp="1"/>
          </p:cNvSpPr>
          <p:nvPr>
            <p:ph type="ctrTitle"/>
          </p:nvPr>
        </p:nvSpPr>
        <p:spPr>
          <a:xfrm>
            <a:off x="685800" y="2111123"/>
            <a:ext cx="7772400" cy="15464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subTitle" idx="1"/>
          </p:nvPr>
        </p:nvSpPr>
        <p:spPr>
          <a:xfrm>
            <a:off x="685800" y="3786737"/>
            <a:ext cx="7772400" cy="104631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x" type="tx">
  <p:cSld name="tx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marL="742950" indent="-285750" rtl="0">
              <a:defRPr/>
            </a:lvl2pPr>
            <a:lvl3pPr marL="1143000" indent="-228600" rtl="0">
              <a:defRPr/>
            </a:lvl3pPr>
            <a:lvl4pPr marL="1600200" indent="-228600"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ColTx" type="twoColTx">
  <p:cSld name="twoColTx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3994525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body" idx="2"/>
          </p:nvPr>
        </p:nvSpPr>
        <p:spPr>
          <a:xfrm>
            <a:off x="4692273" y="1600200"/>
            <a:ext cx="3994525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Only" type="titleOnly">
  <p:cSld name="titleOnl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_ONLY">
  <p:cSld name="CAPTION_ONLY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body" idx="1"/>
          </p:nvPr>
        </p:nvSpPr>
        <p:spPr>
          <a:xfrm>
            <a:off x="457200" y="5875078"/>
            <a:ext cx="8229600" cy="69269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1pPr>
            <a:lvl2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2pPr>
            <a:lvl3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3pPr>
            <a:lvl4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4pPr>
            <a:lvl5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5pPr>
            <a:lvl6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6pPr>
            <a:lvl7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7pPr>
            <a:lvl8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8pPr>
            <a:lvl9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"/>
          <a:srcRect/>
          <a:stretch>
            <a:fillRect/>
          </a:stretch>
        </a:blip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342900" algn="l" rtl="0">
              <a:spcBef>
                <a:spcPts val="600"/>
              </a:spcBef>
              <a:buClr>
                <a:schemeClr val="dk1"/>
              </a:buClr>
              <a:buSzPct val="166666"/>
              <a:buFont typeface="Arial"/>
              <a:buChar char="•"/>
              <a:defRPr sz="3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indent="-285750" algn="l" rtl="0">
              <a:spcBef>
                <a:spcPts val="480"/>
              </a:spcBef>
              <a:buClr>
                <a:schemeClr val="dk1"/>
              </a:buClr>
              <a:buSzPct val="100000"/>
              <a:buFont typeface="Courier New"/>
              <a:buChar char="o"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indent="-228600" algn="l" rtl="0">
              <a:spcBef>
                <a:spcPts val="480"/>
              </a:spcBef>
              <a:buClr>
                <a:schemeClr val="dk1"/>
              </a:buClr>
              <a:buSzPct val="100000"/>
              <a:buFont typeface="Wingdings"/>
              <a:buChar char="§"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indent="-228600" algn="l" rtl="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indent="-228600" algn="l" rtl="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1043608" y="1340768"/>
            <a:ext cx="7772400" cy="1546474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pl-PL" dirty="0" smtClean="0"/>
              <a:t>SQL</a:t>
            </a:r>
            <a:br>
              <a:rPr lang="pl-PL" dirty="0" smtClean="0"/>
            </a:br>
            <a:r>
              <a:rPr lang="pl-PL" sz="4000" i="1" dirty="0" err="1"/>
              <a:t>Structured</a:t>
            </a:r>
            <a:r>
              <a:rPr lang="pl-PL" sz="4000" i="1" dirty="0"/>
              <a:t> Query </a:t>
            </a:r>
            <a:r>
              <a:rPr lang="pl-PL" sz="4000" i="1" dirty="0" smtClean="0"/>
              <a:t>Language</a:t>
            </a:r>
            <a:endParaRPr lang="pl" sz="4000" dirty="0"/>
          </a:p>
        </p:txBody>
      </p:sp>
      <p:sp>
        <p:nvSpPr>
          <p:cNvPr id="24" name="Shape 24"/>
          <p:cNvSpPr txBox="1">
            <a:spLocks noGrp="1"/>
          </p:cNvSpPr>
          <p:nvPr>
            <p:ph type="subTitle" idx="1"/>
          </p:nvPr>
        </p:nvSpPr>
        <p:spPr>
          <a:xfrm>
            <a:off x="971600" y="3717032"/>
            <a:ext cx="7772400" cy="1046317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i="1" dirty="0"/>
              <a:t>Lekcja </a:t>
            </a:r>
            <a:r>
              <a:rPr lang="pl-PL" i="1" dirty="0" smtClean="0"/>
              <a:t>7:</a:t>
            </a:r>
          </a:p>
          <a:p>
            <a:r>
              <a:rPr lang="pl-PL" dirty="0"/>
              <a:t>w</a:t>
            </a:r>
            <a:r>
              <a:rPr lang="pl-PL" dirty="0" smtClean="0"/>
              <a:t>idoki i funkcje</a:t>
            </a:r>
            <a:endParaRPr lang="pl" b="1" dirty="0"/>
          </a:p>
        </p:txBody>
      </p:sp>
      <p:sp>
        <p:nvSpPr>
          <p:cNvPr id="2" name="pole tekstowe 1"/>
          <p:cNvSpPr txBox="1"/>
          <p:nvPr/>
        </p:nvSpPr>
        <p:spPr>
          <a:xfrm>
            <a:off x="1835696" y="6381328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SQL </a:t>
            </a:r>
            <a:r>
              <a:rPr lang="pl-PL" i="1" dirty="0" err="1"/>
              <a:t>Structured</a:t>
            </a:r>
            <a:r>
              <a:rPr lang="pl-PL" i="1" dirty="0"/>
              <a:t> Query Language </a:t>
            </a:r>
            <a:r>
              <a:rPr lang="pl-PL" dirty="0" smtClean="0"/>
              <a:t>Lekcja 7</a:t>
            </a:r>
            <a:endParaRPr lang="pl-PL" dirty="0"/>
          </a:p>
        </p:txBody>
      </p:sp>
      <p:pic>
        <p:nvPicPr>
          <p:cNvPr id="5" name="Obraz 4" descr="PO KL_z podpisem_kolor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6637" y="4715941"/>
            <a:ext cx="5753100" cy="108585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pole tekstowe 5"/>
          <p:cNvSpPr txBox="1"/>
          <p:nvPr/>
        </p:nvSpPr>
        <p:spPr>
          <a:xfrm>
            <a:off x="6516216" y="332656"/>
            <a:ext cx="23920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/>
              <a:t>SQL </a:t>
            </a:r>
            <a:endParaRPr lang="pl-PL" sz="1800" b="1" dirty="0" smtClean="0"/>
          </a:p>
          <a:p>
            <a:pPr algn="ctr"/>
            <a:r>
              <a:rPr lang="pl-PL" i="1" dirty="0" err="1" smtClean="0"/>
              <a:t>Structured</a:t>
            </a:r>
            <a:r>
              <a:rPr lang="pl-PL" i="1" dirty="0" smtClean="0"/>
              <a:t> </a:t>
            </a:r>
            <a:r>
              <a:rPr lang="pl-PL" i="1" dirty="0"/>
              <a:t>Query Language</a:t>
            </a:r>
            <a:endParaRPr lang="pl-PL" dirty="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950912" y="629816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200" b="0" kern="1200" dirty="0" smtClean="0">
                <a:solidFill>
                  <a:schemeClr val="tx1"/>
                </a:solidFill>
              </a:rPr>
              <a:t>Widoki - przykład</a:t>
            </a:r>
            <a:endParaRPr lang="pl" sz="3200" dirty="0"/>
          </a:p>
        </p:txBody>
      </p:sp>
      <p:sp>
        <p:nvSpPr>
          <p:cNvPr id="3" name="pole tekstowe 2"/>
          <p:cNvSpPr txBox="1"/>
          <p:nvPr/>
        </p:nvSpPr>
        <p:spPr>
          <a:xfrm>
            <a:off x="6516216" y="332656"/>
            <a:ext cx="23920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/>
              <a:t>SQL </a:t>
            </a:r>
            <a:endParaRPr lang="pl-PL" sz="1800" b="1" dirty="0" smtClean="0"/>
          </a:p>
          <a:p>
            <a:pPr algn="ctr"/>
            <a:r>
              <a:rPr lang="pl-PL" i="1" dirty="0" err="1" smtClean="0"/>
              <a:t>Structured</a:t>
            </a:r>
            <a:r>
              <a:rPr lang="pl-PL" i="1" dirty="0" smtClean="0"/>
              <a:t> </a:t>
            </a:r>
            <a:r>
              <a:rPr lang="pl-PL" i="1" dirty="0"/>
              <a:t>Query Language</a:t>
            </a:r>
            <a:endParaRPr lang="pl-PL" dirty="0"/>
          </a:p>
        </p:txBody>
      </p:sp>
      <p:sp>
        <p:nvSpPr>
          <p:cNvPr id="6" name="pole tekstowe 5"/>
          <p:cNvSpPr txBox="1"/>
          <p:nvPr/>
        </p:nvSpPr>
        <p:spPr>
          <a:xfrm>
            <a:off x="1835696" y="6377353"/>
            <a:ext cx="730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Lekcja </a:t>
            </a:r>
            <a:r>
              <a:rPr lang="pl-PL" dirty="0"/>
              <a:t>7</a:t>
            </a:r>
            <a:r>
              <a:rPr lang="it-IT" dirty="0"/>
              <a:t> – </a:t>
            </a:r>
            <a:r>
              <a:rPr lang="pl-PL" dirty="0"/>
              <a:t>widoki i funkcje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567354"/>
            <a:ext cx="7767684" cy="1581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12085560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950912" y="629816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200" b="0" kern="1200" dirty="0" smtClean="0">
                <a:solidFill>
                  <a:schemeClr val="tx1"/>
                </a:solidFill>
              </a:rPr>
              <a:t>Widoki modyfikowalne</a:t>
            </a:r>
            <a:endParaRPr lang="pl" sz="3200" dirty="0"/>
          </a:p>
        </p:txBody>
      </p:sp>
      <p:sp>
        <p:nvSpPr>
          <p:cNvPr id="3" name="pole tekstowe 2"/>
          <p:cNvSpPr txBox="1"/>
          <p:nvPr/>
        </p:nvSpPr>
        <p:spPr>
          <a:xfrm>
            <a:off x="6516216" y="332656"/>
            <a:ext cx="23920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/>
              <a:t>SQL </a:t>
            </a:r>
            <a:endParaRPr lang="pl-PL" sz="1800" b="1" dirty="0" smtClean="0"/>
          </a:p>
          <a:p>
            <a:pPr algn="ctr"/>
            <a:r>
              <a:rPr lang="pl-PL" i="1" dirty="0" err="1" smtClean="0"/>
              <a:t>Structured</a:t>
            </a:r>
            <a:r>
              <a:rPr lang="pl-PL" i="1" dirty="0" smtClean="0"/>
              <a:t> </a:t>
            </a:r>
            <a:r>
              <a:rPr lang="pl-PL" i="1" dirty="0"/>
              <a:t>Query Language</a:t>
            </a:r>
            <a:endParaRPr lang="pl-PL" dirty="0"/>
          </a:p>
        </p:txBody>
      </p:sp>
      <p:sp>
        <p:nvSpPr>
          <p:cNvPr id="6" name="pole tekstowe 5"/>
          <p:cNvSpPr txBox="1"/>
          <p:nvPr/>
        </p:nvSpPr>
        <p:spPr>
          <a:xfrm>
            <a:off x="1835696" y="6377353"/>
            <a:ext cx="730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Lekcja </a:t>
            </a:r>
            <a:r>
              <a:rPr lang="pl-PL" dirty="0"/>
              <a:t>7</a:t>
            </a:r>
            <a:r>
              <a:rPr lang="it-IT" dirty="0"/>
              <a:t> – </a:t>
            </a:r>
            <a:r>
              <a:rPr lang="pl-PL" dirty="0"/>
              <a:t>widoki i funkcje</a:t>
            </a:r>
          </a:p>
        </p:txBody>
      </p:sp>
      <p:sp>
        <p:nvSpPr>
          <p:cNvPr id="7" name="Shape 24"/>
          <p:cNvSpPr txBox="1">
            <a:spLocks noGrp="1"/>
          </p:cNvSpPr>
          <p:nvPr>
            <p:ph type="body" idx="1"/>
          </p:nvPr>
        </p:nvSpPr>
        <p:spPr>
          <a:xfrm>
            <a:off x="1238944" y="1845802"/>
            <a:ext cx="7905056" cy="403147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indent="-457200">
              <a:buSzPct val="100000"/>
              <a:buFont typeface="Arial" pitchFamily="34" charset="0"/>
              <a:buChar char="•"/>
            </a:pPr>
            <a:r>
              <a:rPr lang="pl-PL" sz="3200" dirty="0">
                <a:solidFill>
                  <a:schemeClr val="tx2">
                    <a:lumMod val="50000"/>
                  </a:schemeClr>
                </a:solidFill>
              </a:rPr>
              <a:t>Dane w tablicach bazowych </a:t>
            </a:r>
            <a:r>
              <a:rPr lang="pl-PL" sz="3200" dirty="0" smtClean="0">
                <a:solidFill>
                  <a:schemeClr val="tx2">
                    <a:lumMod val="50000"/>
                  </a:schemeClr>
                </a:solidFill>
              </a:rPr>
              <a:t>mogą być </a:t>
            </a:r>
            <a:r>
              <a:rPr lang="pl-PL" sz="3200" dirty="0">
                <a:solidFill>
                  <a:schemeClr val="tx2">
                    <a:lumMod val="50000"/>
                  </a:schemeClr>
                </a:solidFill>
              </a:rPr>
              <a:t>modyﬁkowane (wstawiane, usuwane) </a:t>
            </a:r>
            <a:r>
              <a:rPr lang="pl-PL" sz="3200" dirty="0" smtClean="0">
                <a:solidFill>
                  <a:schemeClr val="tx2">
                    <a:lumMod val="50000"/>
                  </a:schemeClr>
                </a:solidFill>
              </a:rPr>
              <a:t>z poziomu widoku </a:t>
            </a:r>
            <a:r>
              <a:rPr lang="pl-PL" sz="3200" dirty="0">
                <a:solidFill>
                  <a:schemeClr val="tx2">
                    <a:lumMod val="50000"/>
                  </a:schemeClr>
                </a:solidFill>
              </a:rPr>
              <a:t>tylko przy spełnieniu </a:t>
            </a:r>
            <a:r>
              <a:rPr lang="pl-PL" sz="3200" dirty="0" smtClean="0">
                <a:solidFill>
                  <a:schemeClr val="tx2">
                    <a:lumMod val="50000"/>
                  </a:schemeClr>
                </a:solidFill>
              </a:rPr>
              <a:t>określonych wymagań:</a:t>
            </a:r>
            <a:endParaRPr lang="pl-PL" sz="3200" dirty="0">
              <a:solidFill>
                <a:schemeClr val="tx2">
                  <a:lumMod val="50000"/>
                </a:schemeClr>
              </a:solidFill>
            </a:endParaRPr>
          </a:p>
          <a:p>
            <a:pPr marL="857250" lvl="1" indent="-457200">
              <a:buFont typeface="Arial" pitchFamily="34" charset="0"/>
              <a:buChar char="•"/>
            </a:pPr>
            <a:r>
              <a:rPr lang="pl-PL" sz="2600" dirty="0">
                <a:solidFill>
                  <a:schemeClr val="tx2">
                    <a:lumMod val="50000"/>
                  </a:schemeClr>
                </a:solidFill>
              </a:rPr>
              <a:t>zmiany </a:t>
            </a:r>
            <a:r>
              <a:rPr lang="pl-PL" sz="2600" dirty="0" smtClean="0">
                <a:solidFill>
                  <a:schemeClr val="tx2">
                    <a:lumMod val="50000"/>
                  </a:schemeClr>
                </a:solidFill>
              </a:rPr>
              <a:t>muszą być określone </a:t>
            </a:r>
            <a:r>
              <a:rPr lang="pl-PL" sz="2600" dirty="0">
                <a:solidFill>
                  <a:schemeClr val="tx2">
                    <a:lumMod val="50000"/>
                  </a:schemeClr>
                </a:solidFill>
              </a:rPr>
              <a:t>jednoznacznie.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pl-PL" sz="2600" dirty="0" smtClean="0">
                <a:solidFill>
                  <a:schemeClr val="tx2">
                    <a:lumMod val="50000"/>
                  </a:schemeClr>
                </a:solidFill>
              </a:rPr>
              <a:t>widok oparty </a:t>
            </a:r>
            <a:r>
              <a:rPr lang="pl-PL" sz="2600" dirty="0">
                <a:solidFill>
                  <a:schemeClr val="tx2">
                    <a:lumMod val="50000"/>
                  </a:schemeClr>
                </a:solidFill>
              </a:rPr>
              <a:t>jest na jednej tablicy bazowej; </a:t>
            </a:r>
            <a:endParaRPr lang="pl-PL" sz="2600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857250" lvl="1" indent="-457200">
              <a:buFont typeface="Arial" pitchFamily="34" charset="0"/>
              <a:buChar char="•"/>
            </a:pPr>
            <a:r>
              <a:rPr lang="pl-PL" sz="2600" dirty="0" smtClean="0">
                <a:solidFill>
                  <a:schemeClr val="tx2">
                    <a:lumMod val="50000"/>
                  </a:schemeClr>
                </a:solidFill>
              </a:rPr>
              <a:t>w </a:t>
            </a:r>
            <a:r>
              <a:rPr lang="pl-PL" sz="2600" dirty="0">
                <a:solidFill>
                  <a:schemeClr val="tx2">
                    <a:lumMod val="50000"/>
                  </a:schemeClr>
                </a:solidFill>
              </a:rPr>
              <a:t>deﬁnicji zapytania nie </a:t>
            </a:r>
            <a:r>
              <a:rPr lang="pl-PL" sz="2600" dirty="0" smtClean="0">
                <a:solidFill>
                  <a:schemeClr val="tx2">
                    <a:lumMod val="50000"/>
                  </a:schemeClr>
                </a:solidFill>
              </a:rPr>
              <a:t>występują </a:t>
            </a:r>
            <a:r>
              <a:rPr lang="pl-PL" sz="2600" dirty="0">
                <a:solidFill>
                  <a:schemeClr val="tx2">
                    <a:lumMod val="50000"/>
                  </a:schemeClr>
                </a:solidFill>
              </a:rPr>
              <a:t>funkcje </a:t>
            </a:r>
            <a:r>
              <a:rPr lang="pl-PL" sz="2600" dirty="0" smtClean="0">
                <a:solidFill>
                  <a:schemeClr val="tx2">
                    <a:lumMod val="50000"/>
                  </a:schemeClr>
                </a:solidFill>
              </a:rPr>
              <a:t>agregujące</a:t>
            </a:r>
          </a:p>
        </p:txBody>
      </p:sp>
    </p:spTree>
    <p:extLst>
      <p:ext uri="{BB962C8B-B14F-4D97-AF65-F5344CB8AC3E}">
        <p14:creationId xmlns:p14="http://schemas.microsoft.com/office/powerpoint/2010/main" val="1123670026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950912" y="629816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200" b="0" kern="1200" dirty="0" smtClean="0">
                <a:solidFill>
                  <a:schemeClr val="tx1"/>
                </a:solidFill>
              </a:rPr>
              <a:t>Więź CHECK w widokach</a:t>
            </a:r>
            <a:endParaRPr lang="pl" sz="3200" dirty="0"/>
          </a:p>
        </p:txBody>
      </p:sp>
      <p:sp>
        <p:nvSpPr>
          <p:cNvPr id="3" name="pole tekstowe 2"/>
          <p:cNvSpPr txBox="1"/>
          <p:nvPr/>
        </p:nvSpPr>
        <p:spPr>
          <a:xfrm>
            <a:off x="6516216" y="332656"/>
            <a:ext cx="23920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/>
              <a:t>SQL </a:t>
            </a:r>
            <a:endParaRPr lang="pl-PL" sz="1800" b="1" dirty="0" smtClean="0"/>
          </a:p>
          <a:p>
            <a:pPr algn="ctr"/>
            <a:r>
              <a:rPr lang="pl-PL" i="1" dirty="0" err="1" smtClean="0"/>
              <a:t>Structured</a:t>
            </a:r>
            <a:r>
              <a:rPr lang="pl-PL" i="1" dirty="0" smtClean="0"/>
              <a:t> </a:t>
            </a:r>
            <a:r>
              <a:rPr lang="pl-PL" i="1" dirty="0"/>
              <a:t>Query Language</a:t>
            </a:r>
            <a:endParaRPr lang="pl-PL" dirty="0"/>
          </a:p>
        </p:txBody>
      </p:sp>
      <p:sp>
        <p:nvSpPr>
          <p:cNvPr id="6" name="pole tekstowe 5"/>
          <p:cNvSpPr txBox="1"/>
          <p:nvPr/>
        </p:nvSpPr>
        <p:spPr>
          <a:xfrm>
            <a:off x="1835696" y="6377353"/>
            <a:ext cx="730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Lekcja </a:t>
            </a:r>
            <a:r>
              <a:rPr lang="pl-PL" dirty="0"/>
              <a:t>7</a:t>
            </a:r>
            <a:r>
              <a:rPr lang="it-IT" dirty="0"/>
              <a:t> – </a:t>
            </a:r>
            <a:r>
              <a:rPr lang="pl-PL" dirty="0"/>
              <a:t>widoki i funkcje</a:t>
            </a:r>
          </a:p>
        </p:txBody>
      </p:sp>
      <p:sp>
        <p:nvSpPr>
          <p:cNvPr id="7" name="Shape 24"/>
          <p:cNvSpPr txBox="1">
            <a:spLocks noGrp="1"/>
          </p:cNvSpPr>
          <p:nvPr>
            <p:ph type="body" idx="1"/>
          </p:nvPr>
        </p:nvSpPr>
        <p:spPr>
          <a:xfrm>
            <a:off x="1238944" y="1845802"/>
            <a:ext cx="7905056" cy="403147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indent="-457200">
              <a:buSzPct val="100000"/>
              <a:buFont typeface="Arial" pitchFamily="34" charset="0"/>
              <a:buChar char="•"/>
            </a:pPr>
            <a:r>
              <a:rPr lang="pl-PL" sz="3200" dirty="0" smtClean="0">
                <a:solidFill>
                  <a:schemeClr val="tx2">
                    <a:lumMod val="50000"/>
                  </a:schemeClr>
                </a:solidFill>
              </a:rPr>
              <a:t>Jeśli </a:t>
            </a:r>
            <a:r>
              <a:rPr lang="pl-PL" sz="3200" dirty="0">
                <a:solidFill>
                  <a:schemeClr val="tx2">
                    <a:lumMod val="50000"/>
                  </a:schemeClr>
                </a:solidFill>
              </a:rPr>
              <a:t>w zapytaniu </a:t>
            </a:r>
            <a:r>
              <a:rPr lang="pl-PL" sz="3200" dirty="0" smtClean="0">
                <a:solidFill>
                  <a:schemeClr val="tx2">
                    <a:lumMod val="50000"/>
                  </a:schemeClr>
                </a:solidFill>
              </a:rPr>
              <a:t>tworzącym </a:t>
            </a:r>
            <a:r>
              <a:rPr lang="pl-PL" sz="3200" dirty="0">
                <a:solidFill>
                  <a:schemeClr val="tx2">
                    <a:lumMod val="50000"/>
                  </a:schemeClr>
                </a:solidFill>
              </a:rPr>
              <a:t>widok jest klauzula </a:t>
            </a:r>
            <a:r>
              <a:rPr lang="pl-PL" sz="3200" dirty="0" smtClean="0">
                <a:solidFill>
                  <a:schemeClr val="tx2">
                    <a:lumMod val="50000"/>
                  </a:schemeClr>
                </a:solidFill>
              </a:rPr>
              <a:t>WHERE</a:t>
            </a:r>
            <a:r>
              <a:rPr lang="pl-PL" sz="3200" dirty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pl-PL" sz="3200" dirty="0" smtClean="0">
                <a:solidFill>
                  <a:schemeClr val="tx2">
                    <a:lumMod val="50000"/>
                  </a:schemeClr>
                </a:solidFill>
              </a:rPr>
              <a:t>więź </a:t>
            </a:r>
            <a:r>
              <a:rPr lang="pl-PL" sz="3200" dirty="0">
                <a:solidFill>
                  <a:schemeClr val="tx2">
                    <a:lumMod val="50000"/>
                  </a:schemeClr>
                </a:solidFill>
              </a:rPr>
              <a:t>CHECK </a:t>
            </a:r>
            <a:r>
              <a:rPr lang="pl-PL" sz="3200" dirty="0" smtClean="0">
                <a:solidFill>
                  <a:schemeClr val="tx2">
                    <a:lumMod val="50000"/>
                  </a:schemeClr>
                </a:solidFill>
              </a:rPr>
              <a:t>uniemożliwi takie dodanie/ zmodyﬁkowanie </a:t>
            </a:r>
            <a:r>
              <a:rPr lang="pl-PL" sz="3200" dirty="0">
                <a:solidFill>
                  <a:schemeClr val="tx2">
                    <a:lumMod val="50000"/>
                  </a:schemeClr>
                </a:solidFill>
              </a:rPr>
              <a:t>danych do widoku, które naruszałoby </a:t>
            </a:r>
            <a:r>
              <a:rPr lang="pl-PL" sz="3200" dirty="0" smtClean="0">
                <a:solidFill>
                  <a:schemeClr val="tx2">
                    <a:lumMod val="50000"/>
                  </a:schemeClr>
                </a:solidFill>
              </a:rPr>
              <a:t>tę klauzulę</a:t>
            </a:r>
            <a:endParaRPr lang="pl-PL" sz="2600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9235" y="4509120"/>
            <a:ext cx="7134477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44571134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950912" y="629816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200" b="0" kern="1200" dirty="0" smtClean="0">
                <a:solidFill>
                  <a:schemeClr val="tx1"/>
                </a:solidFill>
              </a:rPr>
              <a:t>Definiowanie zmiennych w SQL</a:t>
            </a:r>
            <a:endParaRPr lang="pl" sz="3200" dirty="0"/>
          </a:p>
        </p:txBody>
      </p:sp>
      <p:sp>
        <p:nvSpPr>
          <p:cNvPr id="3" name="pole tekstowe 2"/>
          <p:cNvSpPr txBox="1"/>
          <p:nvPr/>
        </p:nvSpPr>
        <p:spPr>
          <a:xfrm>
            <a:off x="6516216" y="332656"/>
            <a:ext cx="23920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/>
              <a:t>SQL </a:t>
            </a:r>
            <a:endParaRPr lang="pl-PL" sz="1800" b="1" dirty="0" smtClean="0"/>
          </a:p>
          <a:p>
            <a:pPr algn="ctr"/>
            <a:r>
              <a:rPr lang="pl-PL" i="1" dirty="0" err="1" smtClean="0"/>
              <a:t>Structured</a:t>
            </a:r>
            <a:r>
              <a:rPr lang="pl-PL" i="1" dirty="0" smtClean="0"/>
              <a:t> </a:t>
            </a:r>
            <a:r>
              <a:rPr lang="pl-PL" i="1" dirty="0"/>
              <a:t>Query Language</a:t>
            </a:r>
            <a:endParaRPr lang="pl-PL" dirty="0"/>
          </a:p>
        </p:txBody>
      </p:sp>
      <p:sp>
        <p:nvSpPr>
          <p:cNvPr id="6" name="pole tekstowe 5"/>
          <p:cNvSpPr txBox="1"/>
          <p:nvPr/>
        </p:nvSpPr>
        <p:spPr>
          <a:xfrm>
            <a:off x="1835696" y="6377353"/>
            <a:ext cx="730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Lekcja </a:t>
            </a:r>
            <a:r>
              <a:rPr lang="pl-PL" dirty="0"/>
              <a:t>7</a:t>
            </a:r>
            <a:r>
              <a:rPr lang="it-IT" dirty="0"/>
              <a:t> – </a:t>
            </a:r>
            <a:r>
              <a:rPr lang="pl-PL" dirty="0"/>
              <a:t>widoki i funkcje</a:t>
            </a:r>
          </a:p>
        </p:txBody>
      </p:sp>
      <p:sp>
        <p:nvSpPr>
          <p:cNvPr id="7" name="Shape 24"/>
          <p:cNvSpPr txBox="1">
            <a:spLocks noGrp="1"/>
          </p:cNvSpPr>
          <p:nvPr>
            <p:ph type="body" idx="1"/>
          </p:nvPr>
        </p:nvSpPr>
        <p:spPr>
          <a:xfrm>
            <a:off x="1238944" y="1845802"/>
            <a:ext cx="7905056" cy="403147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indent="-457200">
              <a:buSzPct val="100000"/>
              <a:buFont typeface="Arial" pitchFamily="34" charset="0"/>
              <a:buChar char="•"/>
            </a:pPr>
            <a:r>
              <a:rPr lang="pl-PL" sz="3200" dirty="0">
                <a:solidFill>
                  <a:schemeClr val="tx2">
                    <a:lumMod val="50000"/>
                  </a:schemeClr>
                </a:solidFill>
              </a:rPr>
              <a:t>Zmienne są bardzo przydatne podczas tworzenia procedur, kursorów, oraz czasem zwykłych zapytań aby zadeklarować zmienną używamy polecenia DECLARE i poprzedzamy nazwę zmiennej "@", następnie po AS deklarujemy jej typ</a:t>
            </a:r>
            <a:r>
              <a:rPr lang="pl-PL" sz="3200" dirty="0" smtClean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pl-PL" sz="2600" dirty="0" smtClean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834901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950912" y="629816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200" b="0" kern="1200" dirty="0" smtClean="0">
                <a:solidFill>
                  <a:schemeClr val="tx1"/>
                </a:solidFill>
              </a:rPr>
              <a:t>Definiowanie zmiennych w SQL</a:t>
            </a:r>
            <a:endParaRPr lang="pl" sz="3200" dirty="0"/>
          </a:p>
        </p:txBody>
      </p:sp>
      <p:sp>
        <p:nvSpPr>
          <p:cNvPr id="3" name="pole tekstowe 2"/>
          <p:cNvSpPr txBox="1"/>
          <p:nvPr/>
        </p:nvSpPr>
        <p:spPr>
          <a:xfrm>
            <a:off x="6516216" y="332656"/>
            <a:ext cx="23920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/>
              <a:t>SQL </a:t>
            </a:r>
            <a:endParaRPr lang="pl-PL" sz="1800" b="1" dirty="0" smtClean="0"/>
          </a:p>
          <a:p>
            <a:pPr algn="ctr"/>
            <a:r>
              <a:rPr lang="pl-PL" i="1" dirty="0" err="1" smtClean="0"/>
              <a:t>Structured</a:t>
            </a:r>
            <a:r>
              <a:rPr lang="pl-PL" i="1" dirty="0" smtClean="0"/>
              <a:t> </a:t>
            </a:r>
            <a:r>
              <a:rPr lang="pl-PL" i="1" dirty="0"/>
              <a:t>Query Language</a:t>
            </a:r>
            <a:endParaRPr lang="pl-PL" dirty="0"/>
          </a:p>
        </p:txBody>
      </p:sp>
      <p:sp>
        <p:nvSpPr>
          <p:cNvPr id="6" name="pole tekstowe 5"/>
          <p:cNvSpPr txBox="1"/>
          <p:nvPr/>
        </p:nvSpPr>
        <p:spPr>
          <a:xfrm>
            <a:off x="1835696" y="6377353"/>
            <a:ext cx="730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Lekcja </a:t>
            </a:r>
            <a:r>
              <a:rPr lang="pl-PL" dirty="0"/>
              <a:t>7</a:t>
            </a:r>
            <a:r>
              <a:rPr lang="it-IT" dirty="0"/>
              <a:t> – </a:t>
            </a:r>
            <a:r>
              <a:rPr lang="pl-PL" dirty="0"/>
              <a:t>widoki i funkcje</a:t>
            </a:r>
          </a:p>
        </p:txBody>
      </p:sp>
      <p:sp>
        <p:nvSpPr>
          <p:cNvPr id="7" name="Shape 24"/>
          <p:cNvSpPr txBox="1">
            <a:spLocks noGrp="1"/>
          </p:cNvSpPr>
          <p:nvPr>
            <p:ph type="body" idx="1"/>
          </p:nvPr>
        </p:nvSpPr>
        <p:spPr>
          <a:xfrm>
            <a:off x="1238944" y="1845802"/>
            <a:ext cx="7905056" cy="403147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indent="-457200">
              <a:buSzPct val="100000"/>
              <a:buFont typeface="Arial" pitchFamily="34" charset="0"/>
              <a:buChar char="•"/>
            </a:pPr>
            <a:r>
              <a:rPr lang="pl-PL" sz="3200" dirty="0" smtClean="0">
                <a:solidFill>
                  <a:schemeClr val="tx2">
                    <a:lumMod val="50000"/>
                  </a:schemeClr>
                </a:solidFill>
              </a:rPr>
              <a:t>Przykład</a:t>
            </a:r>
            <a:endParaRPr lang="pl-PL" sz="2600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2867025"/>
            <a:ext cx="4759292" cy="16420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61152755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950912" y="629816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200" b="0" kern="1200" dirty="0" smtClean="0">
                <a:solidFill>
                  <a:schemeClr val="tx1"/>
                </a:solidFill>
              </a:rPr>
              <a:t>Definiowanie zmiennych w SQL</a:t>
            </a:r>
            <a:endParaRPr lang="pl" sz="3200" dirty="0"/>
          </a:p>
        </p:txBody>
      </p:sp>
      <p:sp>
        <p:nvSpPr>
          <p:cNvPr id="3" name="pole tekstowe 2"/>
          <p:cNvSpPr txBox="1"/>
          <p:nvPr/>
        </p:nvSpPr>
        <p:spPr>
          <a:xfrm>
            <a:off x="6516216" y="332656"/>
            <a:ext cx="23920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/>
              <a:t>SQL </a:t>
            </a:r>
            <a:endParaRPr lang="pl-PL" sz="1800" b="1" dirty="0" smtClean="0"/>
          </a:p>
          <a:p>
            <a:pPr algn="ctr"/>
            <a:r>
              <a:rPr lang="pl-PL" i="1" dirty="0" err="1" smtClean="0"/>
              <a:t>Structured</a:t>
            </a:r>
            <a:r>
              <a:rPr lang="pl-PL" i="1" dirty="0" smtClean="0"/>
              <a:t> </a:t>
            </a:r>
            <a:r>
              <a:rPr lang="pl-PL" i="1" dirty="0"/>
              <a:t>Query Language</a:t>
            </a:r>
            <a:endParaRPr lang="pl-PL" dirty="0"/>
          </a:p>
        </p:txBody>
      </p:sp>
      <p:sp>
        <p:nvSpPr>
          <p:cNvPr id="6" name="pole tekstowe 5"/>
          <p:cNvSpPr txBox="1"/>
          <p:nvPr/>
        </p:nvSpPr>
        <p:spPr>
          <a:xfrm>
            <a:off x="1835696" y="6377353"/>
            <a:ext cx="730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Lekcja </a:t>
            </a:r>
            <a:r>
              <a:rPr lang="pl-PL" dirty="0"/>
              <a:t>7</a:t>
            </a:r>
            <a:r>
              <a:rPr lang="it-IT" dirty="0"/>
              <a:t> – </a:t>
            </a:r>
            <a:r>
              <a:rPr lang="pl-PL" dirty="0"/>
              <a:t>widoki i funkcje</a:t>
            </a:r>
          </a:p>
        </p:txBody>
      </p:sp>
      <p:sp>
        <p:nvSpPr>
          <p:cNvPr id="7" name="Shape 24"/>
          <p:cNvSpPr txBox="1">
            <a:spLocks noGrp="1"/>
          </p:cNvSpPr>
          <p:nvPr>
            <p:ph type="body" idx="1"/>
          </p:nvPr>
        </p:nvSpPr>
        <p:spPr>
          <a:xfrm>
            <a:off x="1238944" y="1845802"/>
            <a:ext cx="7905056" cy="403147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indent="-457200">
              <a:buSzPct val="100000"/>
              <a:buFont typeface="Arial" pitchFamily="34" charset="0"/>
              <a:buChar char="•"/>
            </a:pPr>
            <a:r>
              <a:rPr lang="pl-PL" sz="3200" dirty="0" smtClean="0">
                <a:solidFill>
                  <a:schemeClr val="tx2">
                    <a:lumMod val="50000"/>
                  </a:schemeClr>
                </a:solidFill>
              </a:rPr>
              <a:t>Przykład</a:t>
            </a:r>
            <a:endParaRPr lang="pl-PL" sz="2600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636912"/>
            <a:ext cx="7473672" cy="2448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64532227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950912" y="629816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200" b="0" kern="1200" dirty="0" smtClean="0">
                <a:solidFill>
                  <a:schemeClr val="tx1"/>
                </a:solidFill>
              </a:rPr>
              <a:t>Zmienne tablicowe</a:t>
            </a:r>
            <a:endParaRPr lang="pl" sz="3200" dirty="0"/>
          </a:p>
        </p:txBody>
      </p:sp>
      <p:sp>
        <p:nvSpPr>
          <p:cNvPr id="3" name="pole tekstowe 2"/>
          <p:cNvSpPr txBox="1"/>
          <p:nvPr/>
        </p:nvSpPr>
        <p:spPr>
          <a:xfrm>
            <a:off x="6516216" y="332656"/>
            <a:ext cx="23920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/>
              <a:t>SQL </a:t>
            </a:r>
            <a:endParaRPr lang="pl-PL" sz="1800" b="1" dirty="0" smtClean="0"/>
          </a:p>
          <a:p>
            <a:pPr algn="ctr"/>
            <a:r>
              <a:rPr lang="pl-PL" i="1" dirty="0" err="1" smtClean="0"/>
              <a:t>Structured</a:t>
            </a:r>
            <a:r>
              <a:rPr lang="pl-PL" i="1" dirty="0" smtClean="0"/>
              <a:t> </a:t>
            </a:r>
            <a:r>
              <a:rPr lang="pl-PL" i="1" dirty="0"/>
              <a:t>Query Language</a:t>
            </a:r>
            <a:endParaRPr lang="pl-PL" dirty="0"/>
          </a:p>
        </p:txBody>
      </p:sp>
      <p:sp>
        <p:nvSpPr>
          <p:cNvPr id="6" name="pole tekstowe 5"/>
          <p:cNvSpPr txBox="1"/>
          <p:nvPr/>
        </p:nvSpPr>
        <p:spPr>
          <a:xfrm>
            <a:off x="1835696" y="6377353"/>
            <a:ext cx="730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Lekcja </a:t>
            </a:r>
            <a:r>
              <a:rPr lang="pl-PL" dirty="0"/>
              <a:t>7</a:t>
            </a:r>
            <a:r>
              <a:rPr lang="it-IT" dirty="0"/>
              <a:t> – </a:t>
            </a:r>
            <a:r>
              <a:rPr lang="pl-PL" dirty="0"/>
              <a:t>widoki i funkcje</a:t>
            </a:r>
          </a:p>
        </p:txBody>
      </p:sp>
      <p:sp>
        <p:nvSpPr>
          <p:cNvPr id="7" name="Shape 24"/>
          <p:cNvSpPr txBox="1">
            <a:spLocks noGrp="1"/>
          </p:cNvSpPr>
          <p:nvPr>
            <p:ph type="body" idx="1"/>
          </p:nvPr>
        </p:nvSpPr>
        <p:spPr>
          <a:xfrm>
            <a:off x="1238944" y="1845802"/>
            <a:ext cx="7905056" cy="403147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indent="-457200">
              <a:buSzPct val="100000"/>
              <a:buFont typeface="Arial" pitchFamily="34" charset="0"/>
              <a:buChar char="•"/>
            </a:pPr>
            <a:r>
              <a:rPr lang="pl-PL" sz="3200" dirty="0" smtClean="0">
                <a:solidFill>
                  <a:schemeClr val="tx2">
                    <a:lumMod val="50000"/>
                  </a:schemeClr>
                </a:solidFill>
              </a:rPr>
              <a:t>Zmienne </a:t>
            </a:r>
            <a:r>
              <a:rPr lang="pl-PL" sz="3200" dirty="0">
                <a:solidFill>
                  <a:schemeClr val="tx2">
                    <a:lumMod val="50000"/>
                  </a:schemeClr>
                </a:solidFill>
              </a:rPr>
              <a:t>tablicowe </a:t>
            </a:r>
            <a:r>
              <a:rPr lang="pl-PL" sz="3200" dirty="0" smtClean="0">
                <a:solidFill>
                  <a:schemeClr val="tx2">
                    <a:lumMod val="50000"/>
                  </a:schemeClr>
                </a:solidFill>
              </a:rPr>
              <a:t>to </a:t>
            </a:r>
            <a:r>
              <a:rPr lang="pl-PL" sz="3200" dirty="0">
                <a:solidFill>
                  <a:schemeClr val="tx2">
                    <a:lumMod val="50000"/>
                  </a:schemeClr>
                </a:solidFill>
              </a:rPr>
              <a:t>tabele danych przechowywane w pamięci </a:t>
            </a:r>
            <a:r>
              <a:rPr lang="pl-PL" sz="3200" dirty="0" smtClean="0">
                <a:solidFill>
                  <a:schemeClr val="tx2">
                    <a:lumMod val="50000"/>
                  </a:schemeClr>
                </a:solidFill>
              </a:rPr>
              <a:t>(zapis </a:t>
            </a:r>
            <a:r>
              <a:rPr lang="pl-PL" sz="3200" dirty="0">
                <a:solidFill>
                  <a:schemeClr val="tx2">
                    <a:lumMod val="50000"/>
                  </a:schemeClr>
                </a:solidFill>
              </a:rPr>
              <a:t>do nich jest bardzo </a:t>
            </a:r>
            <a:r>
              <a:rPr lang="pl-PL" sz="3200" dirty="0" smtClean="0">
                <a:solidFill>
                  <a:schemeClr val="tx2">
                    <a:lumMod val="50000"/>
                  </a:schemeClr>
                </a:solidFill>
              </a:rPr>
              <a:t>szybki). </a:t>
            </a:r>
          </a:p>
          <a:p>
            <a:pPr marL="457200" indent="-457200">
              <a:buSzPct val="100000"/>
              <a:buFont typeface="Arial" pitchFamily="34" charset="0"/>
              <a:buChar char="•"/>
            </a:pPr>
            <a:r>
              <a:rPr lang="pl-PL" sz="3200" dirty="0" smtClean="0">
                <a:solidFill>
                  <a:schemeClr val="tx2">
                    <a:lumMod val="50000"/>
                  </a:schemeClr>
                </a:solidFill>
              </a:rPr>
              <a:t>Zmienią </a:t>
            </a:r>
            <a:r>
              <a:rPr lang="pl-PL" sz="3200" dirty="0">
                <a:solidFill>
                  <a:schemeClr val="tx2">
                    <a:lumMod val="50000"/>
                  </a:schemeClr>
                </a:solidFill>
              </a:rPr>
              <a:t>deklarujemy w ten sam sposób co zwykłą zmienią DECLARE @dana następnie TABLE i w nawiasach nazwy kolumn i ich typy)</a:t>
            </a:r>
            <a:endParaRPr lang="pl-PL" sz="2600" dirty="0" smtClean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1334055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950912" y="629816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200" b="0" kern="1200" dirty="0" smtClean="0">
                <a:solidFill>
                  <a:schemeClr val="tx1"/>
                </a:solidFill>
              </a:rPr>
              <a:t>Zmienne tablicowe</a:t>
            </a:r>
            <a:endParaRPr lang="pl" sz="3200" dirty="0"/>
          </a:p>
        </p:txBody>
      </p:sp>
      <p:sp>
        <p:nvSpPr>
          <p:cNvPr id="3" name="pole tekstowe 2"/>
          <p:cNvSpPr txBox="1"/>
          <p:nvPr/>
        </p:nvSpPr>
        <p:spPr>
          <a:xfrm>
            <a:off x="6516216" y="332656"/>
            <a:ext cx="23920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/>
              <a:t>SQL </a:t>
            </a:r>
            <a:endParaRPr lang="pl-PL" sz="1800" b="1" dirty="0" smtClean="0"/>
          </a:p>
          <a:p>
            <a:pPr algn="ctr"/>
            <a:r>
              <a:rPr lang="pl-PL" i="1" dirty="0" err="1" smtClean="0"/>
              <a:t>Structured</a:t>
            </a:r>
            <a:r>
              <a:rPr lang="pl-PL" i="1" dirty="0" smtClean="0"/>
              <a:t> </a:t>
            </a:r>
            <a:r>
              <a:rPr lang="pl-PL" i="1" dirty="0"/>
              <a:t>Query Language</a:t>
            </a:r>
            <a:endParaRPr lang="pl-PL" dirty="0"/>
          </a:p>
        </p:txBody>
      </p:sp>
      <p:sp>
        <p:nvSpPr>
          <p:cNvPr id="6" name="pole tekstowe 5"/>
          <p:cNvSpPr txBox="1"/>
          <p:nvPr/>
        </p:nvSpPr>
        <p:spPr>
          <a:xfrm>
            <a:off x="1835696" y="6377353"/>
            <a:ext cx="730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Lekcja </a:t>
            </a:r>
            <a:r>
              <a:rPr lang="pl-PL" dirty="0"/>
              <a:t>7</a:t>
            </a:r>
            <a:r>
              <a:rPr lang="it-IT" dirty="0"/>
              <a:t> – </a:t>
            </a:r>
            <a:r>
              <a:rPr lang="pl-PL" dirty="0"/>
              <a:t>widoki i funkcje</a:t>
            </a:r>
          </a:p>
        </p:txBody>
      </p:sp>
      <p:sp>
        <p:nvSpPr>
          <p:cNvPr id="7" name="Shape 24"/>
          <p:cNvSpPr txBox="1">
            <a:spLocks noGrp="1"/>
          </p:cNvSpPr>
          <p:nvPr>
            <p:ph type="body" idx="1"/>
          </p:nvPr>
        </p:nvSpPr>
        <p:spPr>
          <a:xfrm>
            <a:off x="1238944" y="1845802"/>
            <a:ext cx="7905056" cy="403147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indent="-457200">
              <a:buSzPct val="100000"/>
              <a:buFont typeface="Arial" pitchFamily="34" charset="0"/>
              <a:buChar char="•"/>
            </a:pPr>
            <a:r>
              <a:rPr lang="pl-PL" sz="3200" dirty="0" smtClean="0">
                <a:solidFill>
                  <a:schemeClr val="tx2">
                    <a:lumMod val="50000"/>
                  </a:schemeClr>
                </a:solidFill>
              </a:rPr>
              <a:t>Przykład</a:t>
            </a:r>
            <a:endParaRPr lang="pl-PL" sz="2600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636912"/>
            <a:ext cx="6651265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69721468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950912" y="629816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200" b="0" kern="1200" dirty="0" smtClean="0">
                <a:solidFill>
                  <a:schemeClr val="tx1"/>
                </a:solidFill>
              </a:rPr>
              <a:t>Zmienne systemowe</a:t>
            </a:r>
            <a:endParaRPr lang="pl" sz="3200" dirty="0"/>
          </a:p>
        </p:txBody>
      </p:sp>
      <p:sp>
        <p:nvSpPr>
          <p:cNvPr id="3" name="pole tekstowe 2"/>
          <p:cNvSpPr txBox="1"/>
          <p:nvPr/>
        </p:nvSpPr>
        <p:spPr>
          <a:xfrm>
            <a:off x="6516216" y="332656"/>
            <a:ext cx="23920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/>
              <a:t>SQL </a:t>
            </a:r>
            <a:endParaRPr lang="pl-PL" sz="1800" b="1" dirty="0" smtClean="0"/>
          </a:p>
          <a:p>
            <a:pPr algn="ctr"/>
            <a:r>
              <a:rPr lang="pl-PL" i="1" dirty="0" err="1" smtClean="0"/>
              <a:t>Structured</a:t>
            </a:r>
            <a:r>
              <a:rPr lang="pl-PL" i="1" dirty="0" smtClean="0"/>
              <a:t> </a:t>
            </a:r>
            <a:r>
              <a:rPr lang="pl-PL" i="1" dirty="0"/>
              <a:t>Query Language</a:t>
            </a:r>
            <a:endParaRPr lang="pl-PL" dirty="0"/>
          </a:p>
        </p:txBody>
      </p:sp>
      <p:sp>
        <p:nvSpPr>
          <p:cNvPr id="6" name="pole tekstowe 5"/>
          <p:cNvSpPr txBox="1"/>
          <p:nvPr/>
        </p:nvSpPr>
        <p:spPr>
          <a:xfrm>
            <a:off x="1835696" y="6377353"/>
            <a:ext cx="730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Lekcja </a:t>
            </a:r>
            <a:r>
              <a:rPr lang="pl-PL" dirty="0"/>
              <a:t>7</a:t>
            </a:r>
            <a:r>
              <a:rPr lang="it-IT" dirty="0"/>
              <a:t> – </a:t>
            </a:r>
            <a:r>
              <a:rPr lang="pl-PL" dirty="0"/>
              <a:t>widoki i funkcje</a:t>
            </a:r>
          </a:p>
        </p:txBody>
      </p:sp>
      <p:sp>
        <p:nvSpPr>
          <p:cNvPr id="7" name="Shape 24"/>
          <p:cNvSpPr txBox="1">
            <a:spLocks noGrp="1"/>
          </p:cNvSpPr>
          <p:nvPr>
            <p:ph type="body" idx="1"/>
          </p:nvPr>
        </p:nvSpPr>
        <p:spPr>
          <a:xfrm>
            <a:off x="1238944" y="1845802"/>
            <a:ext cx="7905056" cy="403147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indent="-457200">
              <a:buSzPct val="100000"/>
              <a:buFont typeface="Arial" pitchFamily="34" charset="0"/>
              <a:buChar char="•"/>
            </a:pPr>
            <a:r>
              <a:rPr lang="pl-PL" sz="3200" dirty="0">
                <a:solidFill>
                  <a:schemeClr val="tx2">
                    <a:lumMod val="50000"/>
                  </a:schemeClr>
                </a:solidFill>
              </a:rPr>
              <a:t>Zmienne systemowe oznaczone są dwoma znakami "@". </a:t>
            </a:r>
            <a:r>
              <a:rPr lang="pl-PL" sz="3200" dirty="0" smtClean="0">
                <a:solidFill>
                  <a:schemeClr val="tx2">
                    <a:lumMod val="50000"/>
                  </a:schemeClr>
                </a:solidFill>
              </a:rPr>
              <a:t>Często używane </a:t>
            </a:r>
            <a:r>
              <a:rPr lang="pl-PL" sz="3200" dirty="0">
                <a:solidFill>
                  <a:schemeClr val="tx2">
                    <a:lumMod val="50000"/>
                  </a:schemeClr>
                </a:solidFill>
              </a:rPr>
              <a:t>zmienne systemowe</a:t>
            </a:r>
            <a:r>
              <a:rPr lang="pl-PL" sz="3200" dirty="0" smtClean="0">
                <a:solidFill>
                  <a:schemeClr val="tx2">
                    <a:lumMod val="50000"/>
                  </a:schemeClr>
                </a:solidFill>
              </a:rPr>
              <a:t>: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pl-PL" sz="1600" dirty="0">
                <a:solidFill>
                  <a:srgbClr val="FF0000"/>
                </a:solidFill>
              </a:rPr>
              <a:t>@@ERROR</a:t>
            </a:r>
            <a:r>
              <a:rPr lang="pl-PL" sz="1600" dirty="0">
                <a:solidFill>
                  <a:schemeClr val="tx2">
                    <a:lumMod val="50000"/>
                  </a:schemeClr>
                </a:solidFill>
              </a:rPr>
              <a:t> - numer ostatniego błędu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pl-PL" sz="1600" dirty="0" smtClean="0">
                <a:solidFill>
                  <a:srgbClr val="FF0000"/>
                </a:solidFill>
              </a:rPr>
              <a:t>@@</a:t>
            </a:r>
            <a:r>
              <a:rPr lang="pl-PL" sz="1600" dirty="0">
                <a:solidFill>
                  <a:srgbClr val="FF0000"/>
                </a:solidFill>
              </a:rPr>
              <a:t>FETCH_STATUS</a:t>
            </a:r>
            <a:r>
              <a:rPr lang="pl-PL" sz="1600" dirty="0">
                <a:solidFill>
                  <a:schemeClr val="tx2">
                    <a:lumMod val="50000"/>
                  </a:schemeClr>
                </a:solidFill>
              </a:rPr>
              <a:t> - czy kursor pobrał wiersz (0 gdy pobrał)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pl-PL" sz="1600" dirty="0" smtClean="0">
                <a:solidFill>
                  <a:srgbClr val="FF0000"/>
                </a:solidFill>
              </a:rPr>
              <a:t>@@</a:t>
            </a:r>
            <a:r>
              <a:rPr lang="pl-PL" sz="1600" dirty="0">
                <a:solidFill>
                  <a:srgbClr val="FF0000"/>
                </a:solidFill>
              </a:rPr>
              <a:t>IDENTITY</a:t>
            </a:r>
            <a:r>
              <a:rPr lang="pl-PL" sz="1600" dirty="0">
                <a:solidFill>
                  <a:schemeClr val="tx2">
                    <a:lumMod val="50000"/>
                  </a:schemeClr>
                </a:solidFill>
              </a:rPr>
              <a:t> - zawiera ostatnio wygenerowaną </a:t>
            </a:r>
            <a:r>
              <a:rPr lang="pl-PL" sz="1600" dirty="0" smtClean="0">
                <a:solidFill>
                  <a:schemeClr val="tx2">
                    <a:lumMod val="50000"/>
                  </a:schemeClr>
                </a:solidFill>
              </a:rPr>
              <a:t>wartość IDENTITY </a:t>
            </a:r>
            <a:r>
              <a:rPr lang="pl-PL" sz="1600" dirty="0">
                <a:solidFill>
                  <a:schemeClr val="tx2">
                    <a:lumMod val="50000"/>
                  </a:schemeClr>
                </a:solidFill>
              </a:rPr>
              <a:t>(przydatne, gdy chcemy użyć ID wstawionego </a:t>
            </a:r>
            <a:r>
              <a:rPr lang="pl-PL" sz="1600" dirty="0" smtClean="0">
                <a:solidFill>
                  <a:schemeClr val="tx2">
                    <a:lumMod val="50000"/>
                  </a:schemeClr>
                </a:solidFill>
              </a:rPr>
              <a:t>przez INSERT </a:t>
            </a:r>
            <a:r>
              <a:rPr lang="pl-PL" sz="1600" dirty="0">
                <a:solidFill>
                  <a:schemeClr val="tx2">
                    <a:lumMod val="50000"/>
                  </a:schemeClr>
                </a:solidFill>
              </a:rPr>
              <a:t>wiersza)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pl-PL" sz="1600" dirty="0" smtClean="0">
                <a:solidFill>
                  <a:srgbClr val="FF0000"/>
                </a:solidFill>
              </a:rPr>
              <a:t>@@</a:t>
            </a:r>
            <a:r>
              <a:rPr lang="pl-PL" sz="1600" dirty="0">
                <a:solidFill>
                  <a:srgbClr val="FF0000"/>
                </a:solidFill>
              </a:rPr>
              <a:t>ROWCOUNT</a:t>
            </a:r>
            <a:r>
              <a:rPr lang="pl-PL" sz="1600" dirty="0">
                <a:solidFill>
                  <a:schemeClr val="tx2">
                    <a:lumMod val="50000"/>
                  </a:schemeClr>
                </a:solidFill>
              </a:rPr>
              <a:t> - zwraca liczbę wierszy, na których </a:t>
            </a:r>
            <a:r>
              <a:rPr lang="pl-PL" sz="1600" dirty="0" smtClean="0">
                <a:solidFill>
                  <a:schemeClr val="tx2">
                    <a:lumMod val="50000"/>
                  </a:schemeClr>
                </a:solidFill>
              </a:rPr>
              <a:t>operowała ostatnia </a:t>
            </a:r>
            <a:r>
              <a:rPr lang="pl-PL" sz="1600" dirty="0">
                <a:solidFill>
                  <a:schemeClr val="tx2">
                    <a:lumMod val="50000"/>
                  </a:schemeClr>
                </a:solidFill>
              </a:rPr>
              <a:t>instrukcja SQL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pl-PL" sz="1600" dirty="0" smtClean="0">
                <a:solidFill>
                  <a:srgbClr val="FF0000"/>
                </a:solidFill>
              </a:rPr>
              <a:t>@@</a:t>
            </a:r>
            <a:r>
              <a:rPr lang="pl-PL" sz="1600" dirty="0">
                <a:solidFill>
                  <a:srgbClr val="FF0000"/>
                </a:solidFill>
              </a:rPr>
              <a:t>VERSION </a:t>
            </a:r>
            <a:r>
              <a:rPr lang="pl-PL" sz="1600" dirty="0">
                <a:solidFill>
                  <a:schemeClr val="tx2">
                    <a:lumMod val="50000"/>
                  </a:schemeClr>
                </a:solidFill>
              </a:rPr>
              <a:t>- zwraca informację o wersji SQL Serwera</a:t>
            </a:r>
            <a:endParaRPr lang="pl-PL" sz="1600" dirty="0" smtClean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4386349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950912" y="629816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200" b="0" kern="1200" dirty="0" smtClean="0">
                <a:solidFill>
                  <a:schemeClr val="tx1"/>
                </a:solidFill>
              </a:rPr>
              <a:t>Podział funkcji</a:t>
            </a:r>
            <a:endParaRPr lang="pl" sz="3200" dirty="0"/>
          </a:p>
        </p:txBody>
      </p:sp>
      <p:sp>
        <p:nvSpPr>
          <p:cNvPr id="3" name="pole tekstowe 2"/>
          <p:cNvSpPr txBox="1"/>
          <p:nvPr/>
        </p:nvSpPr>
        <p:spPr>
          <a:xfrm>
            <a:off x="6516216" y="332656"/>
            <a:ext cx="23920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/>
              <a:t>SQL </a:t>
            </a:r>
            <a:endParaRPr lang="pl-PL" sz="1800" b="1" dirty="0" smtClean="0"/>
          </a:p>
          <a:p>
            <a:pPr algn="ctr"/>
            <a:r>
              <a:rPr lang="pl-PL" i="1" dirty="0" err="1" smtClean="0"/>
              <a:t>Structured</a:t>
            </a:r>
            <a:r>
              <a:rPr lang="pl-PL" i="1" dirty="0" smtClean="0"/>
              <a:t> </a:t>
            </a:r>
            <a:r>
              <a:rPr lang="pl-PL" i="1" dirty="0"/>
              <a:t>Query Language</a:t>
            </a:r>
            <a:endParaRPr lang="pl-PL" dirty="0"/>
          </a:p>
        </p:txBody>
      </p:sp>
      <p:sp>
        <p:nvSpPr>
          <p:cNvPr id="6" name="pole tekstowe 5"/>
          <p:cNvSpPr txBox="1"/>
          <p:nvPr/>
        </p:nvSpPr>
        <p:spPr>
          <a:xfrm>
            <a:off x="1835696" y="6377353"/>
            <a:ext cx="730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Lekcja </a:t>
            </a:r>
            <a:r>
              <a:rPr lang="pl-PL" dirty="0"/>
              <a:t>7</a:t>
            </a:r>
            <a:r>
              <a:rPr lang="it-IT" dirty="0"/>
              <a:t> – </a:t>
            </a:r>
            <a:r>
              <a:rPr lang="pl-PL" dirty="0"/>
              <a:t>widoki i funkcje</a:t>
            </a:r>
          </a:p>
        </p:txBody>
      </p:sp>
      <p:sp>
        <p:nvSpPr>
          <p:cNvPr id="7" name="Shape 24"/>
          <p:cNvSpPr txBox="1">
            <a:spLocks noGrp="1"/>
          </p:cNvSpPr>
          <p:nvPr>
            <p:ph type="body" idx="1"/>
          </p:nvPr>
        </p:nvSpPr>
        <p:spPr>
          <a:xfrm>
            <a:off x="1238944" y="1845802"/>
            <a:ext cx="7905056" cy="403147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indent="-457200">
              <a:buSzPct val="100000"/>
              <a:buFont typeface="Arial" pitchFamily="34" charset="0"/>
              <a:buChar char="•"/>
            </a:pPr>
            <a:r>
              <a:rPr lang="pl-PL" sz="3200" dirty="0" smtClean="0">
                <a:solidFill>
                  <a:schemeClr val="tx2">
                    <a:lumMod val="50000"/>
                  </a:schemeClr>
                </a:solidFill>
              </a:rPr>
              <a:t>Funkcje systemowe, np. 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pl-PL" sz="2600" dirty="0" smtClean="0">
                <a:solidFill>
                  <a:schemeClr val="tx2">
                    <a:lumMod val="50000"/>
                  </a:schemeClr>
                </a:solidFill>
              </a:rPr>
              <a:t>GETDATE()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pl-PL" sz="2600" dirty="0" smtClean="0">
                <a:solidFill>
                  <a:schemeClr val="tx2">
                    <a:lumMod val="50000"/>
                  </a:schemeClr>
                </a:solidFill>
              </a:rPr>
              <a:t>CAST()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pl-PL" sz="2600" dirty="0" smtClean="0">
                <a:solidFill>
                  <a:schemeClr val="tx2">
                    <a:lumMod val="50000"/>
                  </a:schemeClr>
                </a:solidFill>
              </a:rPr>
              <a:t>ROUND()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pl-PL" sz="2600" dirty="0" smtClean="0">
                <a:solidFill>
                  <a:schemeClr val="tx2">
                    <a:lumMod val="50000"/>
                  </a:schemeClr>
                </a:solidFill>
              </a:rPr>
              <a:t>SIN()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pl-PL" sz="2600" dirty="0" smtClean="0">
                <a:solidFill>
                  <a:schemeClr val="tx2">
                    <a:lumMod val="50000"/>
                  </a:schemeClr>
                </a:solidFill>
              </a:rPr>
              <a:t>HOSTNAME()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pl-PL" sz="2600" dirty="0" smtClean="0">
                <a:solidFill>
                  <a:schemeClr val="tx2">
                    <a:lumMod val="50000"/>
                  </a:schemeClr>
                </a:solidFill>
              </a:rPr>
              <a:t>ISNULL()</a:t>
            </a:r>
          </a:p>
          <a:p>
            <a:pPr marL="457200" indent="-457200">
              <a:buSzPct val="100000"/>
              <a:buFont typeface="Arial" pitchFamily="34" charset="0"/>
              <a:buChar char="•"/>
            </a:pPr>
            <a:r>
              <a:rPr lang="pl-PL" sz="3200" dirty="0" smtClean="0">
                <a:solidFill>
                  <a:schemeClr val="tx2">
                    <a:lumMod val="50000"/>
                  </a:schemeClr>
                </a:solidFill>
              </a:rPr>
              <a:t>Funkcje użytkownika</a:t>
            </a:r>
          </a:p>
          <a:p>
            <a:pPr marL="400050" lvl="1" indent="0">
              <a:buNone/>
            </a:pPr>
            <a:endParaRPr lang="pl-PL" sz="2000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6094" y="2564904"/>
            <a:ext cx="4206881" cy="1944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25921977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950912" y="629816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l"/>
            <a:r>
              <a:rPr lang="pl-PL" sz="3200" dirty="0" smtClean="0"/>
              <a:t>Przypomnienie</a:t>
            </a:r>
            <a:endParaRPr lang="pl" sz="3200" dirty="0"/>
          </a:p>
        </p:txBody>
      </p:sp>
      <p:sp>
        <p:nvSpPr>
          <p:cNvPr id="24" name="Shape 24"/>
          <p:cNvSpPr txBox="1">
            <a:spLocks noGrp="1"/>
          </p:cNvSpPr>
          <p:nvPr>
            <p:ph type="body" idx="1"/>
          </p:nvPr>
        </p:nvSpPr>
        <p:spPr>
          <a:xfrm>
            <a:off x="1238944" y="1845802"/>
            <a:ext cx="7905056" cy="403147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indent="-457200">
              <a:buSzPct val="100000"/>
              <a:buFont typeface="Arial" pitchFamily="34" charset="0"/>
              <a:buChar char="•"/>
            </a:pPr>
            <a:r>
              <a:rPr lang="pl-PL" sz="2400" dirty="0" smtClean="0">
                <a:solidFill>
                  <a:schemeClr val="tx2">
                    <a:lumMod val="50000"/>
                  </a:schemeClr>
                </a:solidFill>
              </a:rPr>
              <a:t>Login</a:t>
            </a:r>
          </a:p>
          <a:p>
            <a:pPr marL="457200" indent="-457200">
              <a:buSzPct val="100000"/>
              <a:buFont typeface="Arial" pitchFamily="34" charset="0"/>
              <a:buChar char="•"/>
            </a:pPr>
            <a:r>
              <a:rPr lang="pl-PL" sz="2400" dirty="0" smtClean="0">
                <a:solidFill>
                  <a:schemeClr val="tx2">
                    <a:lumMod val="50000"/>
                  </a:schemeClr>
                </a:solidFill>
              </a:rPr>
              <a:t>Użytkownik</a:t>
            </a:r>
          </a:p>
          <a:p>
            <a:pPr marL="457200" indent="-457200">
              <a:buSzPct val="100000"/>
              <a:buFont typeface="Arial" pitchFamily="34" charset="0"/>
              <a:buChar char="•"/>
            </a:pPr>
            <a:r>
              <a:rPr lang="pl-PL" sz="2400" dirty="0" smtClean="0">
                <a:solidFill>
                  <a:schemeClr val="tx2">
                    <a:lumMod val="50000"/>
                  </a:schemeClr>
                </a:solidFill>
              </a:rPr>
              <a:t>GRANT</a:t>
            </a:r>
          </a:p>
          <a:p>
            <a:pPr marL="457200" indent="-457200">
              <a:buSzPct val="100000"/>
              <a:buFont typeface="Arial" pitchFamily="34" charset="0"/>
              <a:buChar char="•"/>
            </a:pPr>
            <a:r>
              <a:rPr lang="pl-PL" sz="2400" dirty="0" smtClean="0">
                <a:solidFill>
                  <a:schemeClr val="tx2">
                    <a:lumMod val="50000"/>
                  </a:schemeClr>
                </a:solidFill>
              </a:rPr>
              <a:t>REVOKE</a:t>
            </a:r>
          </a:p>
          <a:p>
            <a:pPr marL="457200" indent="-457200">
              <a:buSzPct val="100000"/>
              <a:buFont typeface="Arial" pitchFamily="34" charset="0"/>
              <a:buChar char="•"/>
            </a:pPr>
            <a:r>
              <a:rPr lang="pl-PL" sz="2400" dirty="0" smtClean="0">
                <a:solidFill>
                  <a:schemeClr val="tx2">
                    <a:lumMod val="50000"/>
                  </a:schemeClr>
                </a:solidFill>
              </a:rPr>
              <a:t>DENY</a:t>
            </a:r>
          </a:p>
        </p:txBody>
      </p:sp>
      <p:sp>
        <p:nvSpPr>
          <p:cNvPr id="2" name="pole tekstowe 1"/>
          <p:cNvSpPr txBox="1"/>
          <p:nvPr/>
        </p:nvSpPr>
        <p:spPr>
          <a:xfrm>
            <a:off x="1835696" y="6377353"/>
            <a:ext cx="730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Lekcja </a:t>
            </a:r>
            <a:r>
              <a:rPr lang="pl-PL" dirty="0" smtClean="0"/>
              <a:t>7</a:t>
            </a:r>
            <a:r>
              <a:rPr lang="it-IT" dirty="0" smtClean="0"/>
              <a:t> – </a:t>
            </a:r>
            <a:r>
              <a:rPr lang="pl-PL" dirty="0" smtClean="0"/>
              <a:t>widoki i funkcje</a:t>
            </a:r>
            <a:endParaRPr lang="pl-PL" dirty="0"/>
          </a:p>
        </p:txBody>
      </p:sp>
      <p:sp>
        <p:nvSpPr>
          <p:cNvPr id="3" name="pole tekstowe 2"/>
          <p:cNvSpPr txBox="1"/>
          <p:nvPr/>
        </p:nvSpPr>
        <p:spPr>
          <a:xfrm>
            <a:off x="6516216" y="332656"/>
            <a:ext cx="23920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/>
              <a:t>SQL </a:t>
            </a:r>
            <a:endParaRPr lang="pl-PL" sz="1800" b="1" dirty="0" smtClean="0"/>
          </a:p>
          <a:p>
            <a:pPr algn="ctr"/>
            <a:r>
              <a:rPr lang="pl-PL" i="1" dirty="0" err="1" smtClean="0"/>
              <a:t>Structured</a:t>
            </a:r>
            <a:r>
              <a:rPr lang="pl-PL" i="1" dirty="0" smtClean="0"/>
              <a:t> </a:t>
            </a:r>
            <a:r>
              <a:rPr lang="pl-PL" i="1" dirty="0"/>
              <a:t>Query Language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755906519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950912" y="629816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200" b="0" kern="1200" dirty="0" smtClean="0">
                <a:solidFill>
                  <a:schemeClr val="tx1"/>
                </a:solidFill>
              </a:rPr>
              <a:t>Funkcje systemowe - przykłady</a:t>
            </a:r>
            <a:endParaRPr lang="pl" sz="3200" dirty="0"/>
          </a:p>
        </p:txBody>
      </p:sp>
      <p:sp>
        <p:nvSpPr>
          <p:cNvPr id="3" name="pole tekstowe 2"/>
          <p:cNvSpPr txBox="1"/>
          <p:nvPr/>
        </p:nvSpPr>
        <p:spPr>
          <a:xfrm>
            <a:off x="6516216" y="332656"/>
            <a:ext cx="23920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/>
              <a:t>SQL </a:t>
            </a:r>
            <a:endParaRPr lang="pl-PL" sz="1800" b="1" dirty="0" smtClean="0"/>
          </a:p>
          <a:p>
            <a:pPr algn="ctr"/>
            <a:r>
              <a:rPr lang="pl-PL" i="1" dirty="0" err="1" smtClean="0"/>
              <a:t>Structured</a:t>
            </a:r>
            <a:r>
              <a:rPr lang="pl-PL" i="1" dirty="0" smtClean="0"/>
              <a:t> </a:t>
            </a:r>
            <a:r>
              <a:rPr lang="pl-PL" i="1" dirty="0"/>
              <a:t>Query Language</a:t>
            </a:r>
            <a:endParaRPr lang="pl-PL" dirty="0"/>
          </a:p>
        </p:txBody>
      </p:sp>
      <p:sp>
        <p:nvSpPr>
          <p:cNvPr id="6" name="pole tekstowe 5"/>
          <p:cNvSpPr txBox="1"/>
          <p:nvPr/>
        </p:nvSpPr>
        <p:spPr>
          <a:xfrm>
            <a:off x="1835696" y="6377353"/>
            <a:ext cx="730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Lekcja </a:t>
            </a:r>
            <a:r>
              <a:rPr lang="pl-PL" dirty="0"/>
              <a:t>7</a:t>
            </a:r>
            <a:r>
              <a:rPr lang="it-IT" dirty="0"/>
              <a:t> – </a:t>
            </a:r>
            <a:r>
              <a:rPr lang="pl-PL" dirty="0"/>
              <a:t>widoki i funkcje</a:t>
            </a:r>
          </a:p>
        </p:txBody>
      </p:sp>
      <p:sp>
        <p:nvSpPr>
          <p:cNvPr id="7" name="Shape 24"/>
          <p:cNvSpPr txBox="1">
            <a:spLocks noGrp="1"/>
          </p:cNvSpPr>
          <p:nvPr>
            <p:ph type="body" idx="1"/>
          </p:nvPr>
        </p:nvSpPr>
        <p:spPr>
          <a:xfrm>
            <a:off x="1238944" y="1700808"/>
            <a:ext cx="7905056" cy="4176464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1" indent="-342900"/>
            <a:r>
              <a:rPr lang="pl-PL" sz="2000" dirty="0">
                <a:solidFill>
                  <a:schemeClr val="tx2">
                    <a:lumMod val="50000"/>
                  </a:schemeClr>
                </a:solidFill>
              </a:rPr>
              <a:t>CONVERT(</a:t>
            </a:r>
            <a:r>
              <a:rPr lang="pl-PL" sz="2000" dirty="0" err="1">
                <a:solidFill>
                  <a:schemeClr val="tx2">
                    <a:lumMod val="50000"/>
                  </a:schemeClr>
                </a:solidFill>
              </a:rPr>
              <a:t>typ_danych</a:t>
            </a:r>
            <a:r>
              <a:rPr lang="pl-PL" sz="2000" dirty="0">
                <a:solidFill>
                  <a:schemeClr val="tx2">
                    <a:lumMod val="50000"/>
                  </a:schemeClr>
                </a:solidFill>
              </a:rPr>
              <a:t>, wyrażenie [, styl]) - dokonuje konwersji </a:t>
            </a:r>
            <a:r>
              <a:rPr lang="pl-PL" sz="2000" dirty="0" smtClean="0">
                <a:solidFill>
                  <a:schemeClr val="tx2">
                    <a:lumMod val="50000"/>
                  </a:schemeClr>
                </a:solidFill>
              </a:rPr>
              <a:t>typów danych </a:t>
            </a:r>
            <a:r>
              <a:rPr lang="pl-PL" sz="2000" dirty="0">
                <a:solidFill>
                  <a:schemeClr val="tx2">
                    <a:lumMod val="50000"/>
                  </a:schemeClr>
                </a:solidFill>
              </a:rPr>
              <a:t>(styl jest używany przy konwersji do daty, typów walutowych itp.)</a:t>
            </a:r>
          </a:p>
          <a:p>
            <a:pPr lvl="1" indent="-342900"/>
            <a:r>
              <a:rPr lang="pl-PL" sz="2000" dirty="0">
                <a:solidFill>
                  <a:schemeClr val="tx2">
                    <a:lumMod val="50000"/>
                  </a:schemeClr>
                </a:solidFill>
              </a:rPr>
              <a:t>GETDATE() - zwraca aktualną datę systemową</a:t>
            </a:r>
          </a:p>
          <a:p>
            <a:pPr lvl="1" indent="-342900"/>
            <a:r>
              <a:rPr lang="pl-PL" sz="2000" dirty="0">
                <a:solidFill>
                  <a:schemeClr val="tx2">
                    <a:lumMod val="50000"/>
                  </a:schemeClr>
                </a:solidFill>
              </a:rPr>
              <a:t>LEFT(napis, </a:t>
            </a:r>
            <a:r>
              <a:rPr lang="pl-PL" sz="2000" dirty="0" err="1">
                <a:solidFill>
                  <a:schemeClr val="tx2">
                    <a:lumMod val="50000"/>
                  </a:schemeClr>
                </a:solidFill>
              </a:rPr>
              <a:t>ile_znaków</a:t>
            </a:r>
            <a:r>
              <a:rPr lang="pl-PL" sz="2000" dirty="0">
                <a:solidFill>
                  <a:schemeClr val="tx2">
                    <a:lumMod val="50000"/>
                  </a:schemeClr>
                </a:solidFill>
              </a:rPr>
              <a:t>) - zwraca określoną liczbę znaków </a:t>
            </a:r>
            <a:r>
              <a:rPr lang="pl-PL" sz="2000" dirty="0" smtClean="0">
                <a:solidFill>
                  <a:schemeClr val="tx2">
                    <a:lumMod val="50000"/>
                  </a:schemeClr>
                </a:solidFill>
              </a:rPr>
              <a:t>napisu rozpoczynając </a:t>
            </a:r>
            <a:r>
              <a:rPr lang="pl-PL" sz="2000" dirty="0">
                <a:solidFill>
                  <a:schemeClr val="tx2">
                    <a:lumMod val="50000"/>
                  </a:schemeClr>
                </a:solidFill>
              </a:rPr>
              <a:t>od lewej</a:t>
            </a:r>
          </a:p>
          <a:p>
            <a:pPr lvl="1" indent="-342900"/>
            <a:r>
              <a:rPr lang="pl-PL" sz="2000" dirty="0">
                <a:solidFill>
                  <a:schemeClr val="tx2">
                    <a:lumMod val="50000"/>
                  </a:schemeClr>
                </a:solidFill>
              </a:rPr>
              <a:t>LEN(napis) - zwraca długość napisu</a:t>
            </a:r>
          </a:p>
          <a:p>
            <a:pPr lvl="1" indent="-342900"/>
            <a:r>
              <a:rPr lang="pl-PL" sz="2000" dirty="0">
                <a:solidFill>
                  <a:schemeClr val="tx2">
                    <a:lumMod val="50000"/>
                  </a:schemeClr>
                </a:solidFill>
              </a:rPr>
              <a:t>REPLACE(napis, wzorzec, </a:t>
            </a:r>
            <a:r>
              <a:rPr lang="pl-PL" sz="2000" dirty="0" err="1">
                <a:solidFill>
                  <a:schemeClr val="tx2">
                    <a:lumMod val="50000"/>
                  </a:schemeClr>
                </a:solidFill>
              </a:rPr>
              <a:t>napis_do_zamiany</a:t>
            </a:r>
            <a:r>
              <a:rPr lang="pl-PL" sz="2000" dirty="0">
                <a:solidFill>
                  <a:schemeClr val="tx2">
                    <a:lumMod val="50000"/>
                  </a:schemeClr>
                </a:solidFill>
              </a:rPr>
              <a:t>) - wyszukuje i </a:t>
            </a:r>
            <a:r>
              <a:rPr lang="pl-PL" sz="2000" dirty="0" smtClean="0">
                <a:solidFill>
                  <a:schemeClr val="tx2">
                    <a:lumMod val="50000"/>
                  </a:schemeClr>
                </a:solidFill>
              </a:rPr>
              <a:t>zamienia fragment </a:t>
            </a:r>
            <a:r>
              <a:rPr lang="pl-PL" sz="2000" dirty="0">
                <a:solidFill>
                  <a:schemeClr val="tx2">
                    <a:lumMod val="50000"/>
                  </a:schemeClr>
                </a:solidFill>
              </a:rPr>
              <a:t>napisu</a:t>
            </a:r>
          </a:p>
          <a:p>
            <a:pPr lvl="1" indent="-342900"/>
            <a:r>
              <a:rPr lang="pl-PL" sz="2000" dirty="0">
                <a:solidFill>
                  <a:schemeClr val="tx2">
                    <a:lumMod val="50000"/>
                  </a:schemeClr>
                </a:solidFill>
              </a:rPr>
              <a:t>RIGHT(napis, </a:t>
            </a:r>
            <a:r>
              <a:rPr lang="pl-PL" sz="2000" dirty="0" err="1">
                <a:solidFill>
                  <a:schemeClr val="tx2">
                    <a:lumMod val="50000"/>
                  </a:schemeClr>
                </a:solidFill>
              </a:rPr>
              <a:t>ile_znaków</a:t>
            </a:r>
            <a:r>
              <a:rPr lang="pl-PL" sz="2000" dirty="0">
                <a:solidFill>
                  <a:schemeClr val="tx2">
                    <a:lumMod val="50000"/>
                  </a:schemeClr>
                </a:solidFill>
              </a:rPr>
              <a:t>) - zwraca określoną liczbę znaków </a:t>
            </a:r>
            <a:r>
              <a:rPr lang="pl-PL" sz="2000" dirty="0" smtClean="0">
                <a:solidFill>
                  <a:schemeClr val="tx2">
                    <a:lumMod val="50000"/>
                  </a:schemeClr>
                </a:solidFill>
              </a:rPr>
              <a:t>napisu rozpoczynając </a:t>
            </a:r>
            <a:r>
              <a:rPr lang="pl-PL" sz="2000" dirty="0">
                <a:solidFill>
                  <a:schemeClr val="tx2">
                    <a:lumMod val="50000"/>
                  </a:schemeClr>
                </a:solidFill>
              </a:rPr>
              <a:t>od prawej</a:t>
            </a:r>
          </a:p>
          <a:p>
            <a:pPr lvl="1" indent="-342900"/>
            <a:r>
              <a:rPr lang="pl-PL" sz="2000" dirty="0">
                <a:solidFill>
                  <a:schemeClr val="tx2">
                    <a:lumMod val="50000"/>
                  </a:schemeClr>
                </a:solidFill>
              </a:rPr>
              <a:t>SUBSTRING(napis, od, do) - zwraca określoną część napisu</a:t>
            </a:r>
            <a:endParaRPr lang="pl-PL" sz="2000" dirty="0" smtClean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213108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950912" y="629816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200" b="0" kern="1200" dirty="0">
                <a:solidFill>
                  <a:schemeClr val="tx1"/>
                </a:solidFill>
              </a:rPr>
              <a:t>Tworzenie funkcji </a:t>
            </a:r>
            <a:r>
              <a:rPr lang="pl-PL" sz="3200" b="0" kern="1200" dirty="0" smtClean="0">
                <a:solidFill>
                  <a:schemeClr val="tx1"/>
                </a:solidFill>
              </a:rPr>
              <a:t>użytkownika</a:t>
            </a:r>
            <a:endParaRPr lang="pl" sz="3200" dirty="0"/>
          </a:p>
        </p:txBody>
      </p:sp>
      <p:sp>
        <p:nvSpPr>
          <p:cNvPr id="3" name="pole tekstowe 2"/>
          <p:cNvSpPr txBox="1"/>
          <p:nvPr/>
        </p:nvSpPr>
        <p:spPr>
          <a:xfrm>
            <a:off x="6516216" y="332656"/>
            <a:ext cx="23920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/>
              <a:t>SQL </a:t>
            </a:r>
            <a:endParaRPr lang="pl-PL" sz="1800" b="1" dirty="0" smtClean="0"/>
          </a:p>
          <a:p>
            <a:pPr algn="ctr"/>
            <a:r>
              <a:rPr lang="pl-PL" i="1" dirty="0" err="1" smtClean="0"/>
              <a:t>Structured</a:t>
            </a:r>
            <a:r>
              <a:rPr lang="pl-PL" i="1" dirty="0" smtClean="0"/>
              <a:t> </a:t>
            </a:r>
            <a:r>
              <a:rPr lang="pl-PL" i="1" dirty="0"/>
              <a:t>Query Language</a:t>
            </a:r>
            <a:endParaRPr lang="pl-PL" dirty="0"/>
          </a:p>
        </p:txBody>
      </p:sp>
      <p:sp>
        <p:nvSpPr>
          <p:cNvPr id="6" name="pole tekstowe 5"/>
          <p:cNvSpPr txBox="1"/>
          <p:nvPr/>
        </p:nvSpPr>
        <p:spPr>
          <a:xfrm>
            <a:off x="1835696" y="6377353"/>
            <a:ext cx="730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Lekcja </a:t>
            </a:r>
            <a:r>
              <a:rPr lang="pl-PL" dirty="0"/>
              <a:t>7</a:t>
            </a:r>
            <a:r>
              <a:rPr lang="it-IT" dirty="0"/>
              <a:t> – </a:t>
            </a:r>
            <a:r>
              <a:rPr lang="pl-PL" dirty="0"/>
              <a:t>widoki i funkcje</a:t>
            </a:r>
          </a:p>
        </p:txBody>
      </p:sp>
      <p:sp>
        <p:nvSpPr>
          <p:cNvPr id="7" name="Shape 24"/>
          <p:cNvSpPr txBox="1">
            <a:spLocks noGrp="1"/>
          </p:cNvSpPr>
          <p:nvPr>
            <p:ph type="body" idx="1"/>
          </p:nvPr>
        </p:nvSpPr>
        <p:spPr>
          <a:xfrm>
            <a:off x="1238944" y="1845802"/>
            <a:ext cx="7905056" cy="403147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indent="-457200">
              <a:buSzPct val="100000"/>
              <a:buFont typeface="Arial" pitchFamily="34" charset="0"/>
              <a:buChar char="•"/>
            </a:pPr>
            <a:r>
              <a:rPr lang="pl-PL" sz="3200" dirty="0" smtClean="0">
                <a:solidFill>
                  <a:schemeClr val="tx2">
                    <a:lumMod val="50000"/>
                  </a:schemeClr>
                </a:solidFill>
              </a:rPr>
              <a:t>Podział funkcji użytkownika: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pl-PL" sz="2800" dirty="0" smtClean="0">
                <a:solidFill>
                  <a:schemeClr val="tx2">
                    <a:lumMod val="50000"/>
                  </a:schemeClr>
                </a:solidFill>
              </a:rPr>
              <a:t>Funkcje skalarne (zwracają wartość)</a:t>
            </a:r>
            <a:r>
              <a:rPr lang="pl-PL" sz="2800" dirty="0">
                <a:solidFill>
                  <a:schemeClr val="tx2">
                    <a:lumMod val="50000"/>
                  </a:schemeClr>
                </a:solidFill>
              </a:rPr>
              <a:t> </a:t>
            </a:r>
            <a:endParaRPr lang="pl-PL" sz="2800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857250" lvl="1" indent="-457200">
              <a:buFont typeface="Arial" pitchFamily="34" charset="0"/>
              <a:buChar char="•"/>
            </a:pPr>
            <a:r>
              <a:rPr lang="pl-PL" sz="2800" dirty="0">
                <a:solidFill>
                  <a:schemeClr val="tx2">
                    <a:lumMod val="50000"/>
                  </a:schemeClr>
                </a:solidFill>
              </a:rPr>
              <a:t>F</a:t>
            </a:r>
            <a:r>
              <a:rPr lang="pl-PL" sz="2800" dirty="0" smtClean="0">
                <a:solidFill>
                  <a:schemeClr val="tx2">
                    <a:lumMod val="50000"/>
                  </a:schemeClr>
                </a:solidFill>
              </a:rPr>
              <a:t>unkcje </a:t>
            </a:r>
            <a:r>
              <a:rPr lang="pl-PL" sz="2800" dirty="0">
                <a:solidFill>
                  <a:schemeClr val="tx2">
                    <a:lumMod val="50000"/>
                  </a:schemeClr>
                </a:solidFill>
              </a:rPr>
              <a:t>tablicowe (zwracają tabelę)</a:t>
            </a:r>
            <a:endParaRPr lang="pl-PL" sz="2600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400050" lvl="1" indent="0">
              <a:buNone/>
            </a:pPr>
            <a:endParaRPr lang="pl-PL" sz="2000" dirty="0" smtClean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1315117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950912" y="629816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200" b="0" kern="1200" dirty="0" smtClean="0">
                <a:solidFill>
                  <a:schemeClr val="tx1"/>
                </a:solidFill>
              </a:rPr>
              <a:t>Funkcje skalarne</a:t>
            </a:r>
            <a:endParaRPr lang="pl" sz="3200" dirty="0"/>
          </a:p>
        </p:txBody>
      </p:sp>
      <p:sp>
        <p:nvSpPr>
          <p:cNvPr id="3" name="pole tekstowe 2"/>
          <p:cNvSpPr txBox="1"/>
          <p:nvPr/>
        </p:nvSpPr>
        <p:spPr>
          <a:xfrm>
            <a:off x="6516216" y="332656"/>
            <a:ext cx="23920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/>
              <a:t>SQL </a:t>
            </a:r>
            <a:endParaRPr lang="pl-PL" sz="1800" b="1" dirty="0" smtClean="0"/>
          </a:p>
          <a:p>
            <a:pPr algn="ctr"/>
            <a:r>
              <a:rPr lang="pl-PL" i="1" dirty="0" err="1" smtClean="0"/>
              <a:t>Structured</a:t>
            </a:r>
            <a:r>
              <a:rPr lang="pl-PL" i="1" dirty="0" smtClean="0"/>
              <a:t> </a:t>
            </a:r>
            <a:r>
              <a:rPr lang="pl-PL" i="1" dirty="0"/>
              <a:t>Query Language</a:t>
            </a:r>
            <a:endParaRPr lang="pl-PL" dirty="0"/>
          </a:p>
        </p:txBody>
      </p:sp>
      <p:sp>
        <p:nvSpPr>
          <p:cNvPr id="6" name="pole tekstowe 5"/>
          <p:cNvSpPr txBox="1"/>
          <p:nvPr/>
        </p:nvSpPr>
        <p:spPr>
          <a:xfrm>
            <a:off x="1835696" y="6377353"/>
            <a:ext cx="730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Lekcja </a:t>
            </a:r>
            <a:r>
              <a:rPr lang="pl-PL" dirty="0"/>
              <a:t>7</a:t>
            </a:r>
            <a:r>
              <a:rPr lang="it-IT" dirty="0"/>
              <a:t> – </a:t>
            </a:r>
            <a:r>
              <a:rPr lang="pl-PL" dirty="0"/>
              <a:t>widoki i funkcje</a:t>
            </a:r>
          </a:p>
        </p:txBody>
      </p:sp>
      <p:sp>
        <p:nvSpPr>
          <p:cNvPr id="7" name="Shape 24"/>
          <p:cNvSpPr txBox="1">
            <a:spLocks noGrp="1"/>
          </p:cNvSpPr>
          <p:nvPr>
            <p:ph type="body" idx="1"/>
          </p:nvPr>
        </p:nvSpPr>
        <p:spPr>
          <a:xfrm>
            <a:off x="1238944" y="1845802"/>
            <a:ext cx="7905056" cy="403147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indent="-457200">
              <a:buSzPct val="100000"/>
              <a:buFont typeface="Arial" pitchFamily="34" charset="0"/>
              <a:buChar char="•"/>
            </a:pPr>
            <a:r>
              <a:rPr lang="pl-PL" sz="2600" dirty="0" smtClean="0">
                <a:solidFill>
                  <a:schemeClr val="tx2">
                    <a:lumMod val="50000"/>
                  </a:schemeClr>
                </a:solidFill>
              </a:rPr>
              <a:t>Składnia:</a:t>
            </a:r>
          </a:p>
          <a:p>
            <a:pPr marL="0" indent="0">
              <a:buSzPct val="100000"/>
              <a:buNone/>
            </a:pPr>
            <a:r>
              <a:rPr lang="en-US" sz="1400" dirty="0" smtClean="0">
                <a:solidFill>
                  <a:schemeClr val="tx2">
                    <a:lumMod val="50000"/>
                  </a:schemeClr>
                </a:solidFill>
              </a:rPr>
              <a:t>CREATE 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</a:rPr>
              <a:t>FUNCTION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</a:rPr>
              <a:t>function_name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  <a:p>
            <a:pPr marL="0" indent="0">
              <a:buSzPct val="100000"/>
              <a:buNone/>
            </a:pPr>
            <a:r>
              <a:rPr lang="en-US" sz="1400" dirty="0">
                <a:solidFill>
                  <a:schemeClr val="tx2">
                    <a:lumMod val="50000"/>
                  </a:schemeClr>
                </a:solidFill>
              </a:rPr>
              <a:t>( @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</a:rPr>
              <a:t>parameter_name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</a:rPr>
              <a:t>parameter_data_type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  <a:p>
            <a:pPr marL="0" indent="0">
              <a:buSzPct val="100000"/>
              <a:buNone/>
            </a:pPr>
            <a:r>
              <a:rPr lang="en-US" sz="1400" dirty="0">
                <a:solidFill>
                  <a:schemeClr val="tx2">
                    <a:lumMod val="50000"/>
                  </a:schemeClr>
                </a:solidFill>
              </a:rPr>
              <a:t>    [ = default ] [ READONLY ] } </a:t>
            </a:r>
          </a:p>
          <a:p>
            <a:pPr marL="0" indent="0">
              <a:buSzPct val="100000"/>
              <a:buNone/>
            </a:pPr>
            <a:r>
              <a:rPr lang="en-US" sz="1400" dirty="0">
                <a:solidFill>
                  <a:schemeClr val="tx2">
                    <a:lumMod val="50000"/>
                  </a:schemeClr>
                </a:solidFill>
              </a:rPr>
              <a:t>    [ ,...n ]</a:t>
            </a:r>
          </a:p>
          <a:p>
            <a:pPr marL="0" indent="0">
              <a:buSzPct val="100000"/>
              <a:buNone/>
            </a:pPr>
            <a:r>
              <a:rPr lang="en-US" sz="1400" dirty="0">
                <a:solidFill>
                  <a:schemeClr val="tx2">
                    <a:lumMod val="50000"/>
                  </a:schemeClr>
                </a:solidFill>
              </a:rPr>
              <a:t>  ]</a:t>
            </a:r>
          </a:p>
          <a:p>
            <a:pPr marL="0" indent="0">
              <a:buSzPct val="100000"/>
              <a:buNone/>
            </a:pPr>
            <a:r>
              <a:rPr lang="en-US" sz="1400" dirty="0">
                <a:solidFill>
                  <a:schemeClr val="tx2">
                    <a:lumMod val="50000"/>
                  </a:schemeClr>
                </a:solidFill>
              </a:rPr>
              <a:t>)</a:t>
            </a:r>
          </a:p>
          <a:p>
            <a:pPr marL="0" indent="0">
              <a:buSzPct val="100000"/>
              <a:buNone/>
            </a:pPr>
            <a:r>
              <a:rPr lang="en-US" sz="1400" dirty="0">
                <a:solidFill>
                  <a:schemeClr val="tx2">
                    <a:lumMod val="50000"/>
                  </a:schemeClr>
                </a:solidFill>
              </a:rPr>
              <a:t>RETURNS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</a:rPr>
              <a:t>return_data_type</a:t>
            </a:r>
            <a:endParaRPr lang="en-US" sz="1400" dirty="0">
              <a:solidFill>
                <a:schemeClr val="tx2">
                  <a:lumMod val="50000"/>
                </a:schemeClr>
              </a:solidFill>
            </a:endParaRPr>
          </a:p>
          <a:p>
            <a:pPr marL="0" indent="0">
              <a:buSzPct val="100000"/>
              <a:buNone/>
            </a:pPr>
            <a:r>
              <a:rPr lang="en-US" sz="1400" dirty="0">
                <a:solidFill>
                  <a:schemeClr val="tx2">
                    <a:lumMod val="50000"/>
                  </a:schemeClr>
                </a:solidFill>
              </a:rPr>
              <a:t>    [ AS ]</a:t>
            </a:r>
          </a:p>
          <a:p>
            <a:pPr marL="0" indent="0">
              <a:buSzPct val="100000"/>
              <a:buNone/>
            </a:pPr>
            <a:r>
              <a:rPr lang="en-US" sz="1400" dirty="0">
                <a:solidFill>
                  <a:schemeClr val="tx2">
                    <a:lumMod val="50000"/>
                  </a:schemeClr>
                </a:solidFill>
              </a:rPr>
              <a:t>    BEGIN </a:t>
            </a:r>
          </a:p>
          <a:p>
            <a:pPr marL="0" indent="0">
              <a:buSzPct val="100000"/>
              <a:buNone/>
            </a:pPr>
            <a:r>
              <a:rPr lang="en-US" sz="1400" dirty="0">
                <a:solidFill>
                  <a:schemeClr val="tx2">
                    <a:lumMod val="50000"/>
                  </a:schemeClr>
                </a:solidFill>
              </a:rPr>
              <a:t>       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</a:rPr>
              <a:t>function_body</a:t>
            </a:r>
            <a:r>
              <a:rPr lang="en-US" sz="1400" dirty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  <a:p>
            <a:pPr marL="0" indent="0">
              <a:buSzPct val="100000"/>
              <a:buNone/>
            </a:pPr>
            <a:r>
              <a:rPr lang="en-US" sz="1400" dirty="0">
                <a:solidFill>
                  <a:schemeClr val="tx2">
                    <a:lumMod val="50000"/>
                  </a:schemeClr>
                </a:solidFill>
              </a:rPr>
              <a:t>        RETURN </a:t>
            </a:r>
            <a:r>
              <a:rPr lang="en-US" sz="1400" dirty="0" err="1">
                <a:solidFill>
                  <a:schemeClr val="tx2">
                    <a:lumMod val="50000"/>
                  </a:schemeClr>
                </a:solidFill>
              </a:rPr>
              <a:t>scalar_expression</a:t>
            </a:r>
            <a:endParaRPr lang="en-US" sz="1400" dirty="0">
              <a:solidFill>
                <a:schemeClr val="tx2">
                  <a:lumMod val="50000"/>
                </a:schemeClr>
              </a:solidFill>
            </a:endParaRPr>
          </a:p>
          <a:p>
            <a:pPr marL="0" indent="0">
              <a:buSzPct val="100000"/>
              <a:buNone/>
            </a:pPr>
            <a:r>
              <a:rPr lang="en-US" sz="1400" dirty="0">
                <a:solidFill>
                  <a:schemeClr val="tx2">
                    <a:lumMod val="50000"/>
                  </a:schemeClr>
                </a:solidFill>
              </a:rPr>
              <a:t>    END</a:t>
            </a:r>
            <a:endParaRPr lang="pl-PL" sz="1400" dirty="0" smtClean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054135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950912" y="629816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200" b="0" kern="1200" dirty="0" smtClean="0">
                <a:solidFill>
                  <a:schemeClr val="tx1"/>
                </a:solidFill>
              </a:rPr>
              <a:t>Funkcje skalarne</a:t>
            </a:r>
            <a:endParaRPr lang="pl" sz="3200" dirty="0"/>
          </a:p>
        </p:txBody>
      </p:sp>
      <p:sp>
        <p:nvSpPr>
          <p:cNvPr id="3" name="pole tekstowe 2"/>
          <p:cNvSpPr txBox="1"/>
          <p:nvPr/>
        </p:nvSpPr>
        <p:spPr>
          <a:xfrm>
            <a:off x="6516216" y="332656"/>
            <a:ext cx="23920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/>
              <a:t>SQL </a:t>
            </a:r>
            <a:endParaRPr lang="pl-PL" sz="1800" b="1" dirty="0" smtClean="0"/>
          </a:p>
          <a:p>
            <a:pPr algn="ctr"/>
            <a:r>
              <a:rPr lang="pl-PL" i="1" dirty="0" err="1" smtClean="0"/>
              <a:t>Structured</a:t>
            </a:r>
            <a:r>
              <a:rPr lang="pl-PL" i="1" dirty="0" smtClean="0"/>
              <a:t> </a:t>
            </a:r>
            <a:r>
              <a:rPr lang="pl-PL" i="1" dirty="0"/>
              <a:t>Query Language</a:t>
            </a:r>
            <a:endParaRPr lang="pl-PL" dirty="0"/>
          </a:p>
        </p:txBody>
      </p:sp>
      <p:sp>
        <p:nvSpPr>
          <p:cNvPr id="6" name="pole tekstowe 5"/>
          <p:cNvSpPr txBox="1"/>
          <p:nvPr/>
        </p:nvSpPr>
        <p:spPr>
          <a:xfrm>
            <a:off x="1835696" y="6377353"/>
            <a:ext cx="730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Lekcja </a:t>
            </a:r>
            <a:r>
              <a:rPr lang="pl-PL" dirty="0"/>
              <a:t>7</a:t>
            </a:r>
            <a:r>
              <a:rPr lang="it-IT" dirty="0"/>
              <a:t> – </a:t>
            </a:r>
            <a:r>
              <a:rPr lang="pl-PL" dirty="0"/>
              <a:t>widoki i funkcje</a:t>
            </a:r>
          </a:p>
        </p:txBody>
      </p:sp>
      <p:sp>
        <p:nvSpPr>
          <p:cNvPr id="7" name="Shape 24"/>
          <p:cNvSpPr txBox="1">
            <a:spLocks noGrp="1"/>
          </p:cNvSpPr>
          <p:nvPr>
            <p:ph type="body" idx="1"/>
          </p:nvPr>
        </p:nvSpPr>
        <p:spPr>
          <a:xfrm>
            <a:off x="1238944" y="1845802"/>
            <a:ext cx="7905056" cy="403147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indent="-457200">
              <a:buSzPct val="100000"/>
              <a:buFont typeface="Arial" pitchFamily="34" charset="0"/>
              <a:buChar char="•"/>
            </a:pPr>
            <a:endParaRPr lang="pl-PL" sz="2600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3167" y="1772816"/>
            <a:ext cx="7920833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4077072"/>
            <a:ext cx="4213185" cy="16691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23493065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950912" y="629816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200" b="0" kern="1200" dirty="0" smtClean="0">
                <a:solidFill>
                  <a:schemeClr val="tx1"/>
                </a:solidFill>
              </a:rPr>
              <a:t>Funkcje tablicowe</a:t>
            </a:r>
            <a:endParaRPr lang="pl" sz="3200" dirty="0"/>
          </a:p>
        </p:txBody>
      </p:sp>
      <p:sp>
        <p:nvSpPr>
          <p:cNvPr id="3" name="pole tekstowe 2"/>
          <p:cNvSpPr txBox="1"/>
          <p:nvPr/>
        </p:nvSpPr>
        <p:spPr>
          <a:xfrm>
            <a:off x="6516216" y="332656"/>
            <a:ext cx="23920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/>
              <a:t>SQL </a:t>
            </a:r>
            <a:endParaRPr lang="pl-PL" sz="1800" b="1" dirty="0" smtClean="0"/>
          </a:p>
          <a:p>
            <a:pPr algn="ctr"/>
            <a:r>
              <a:rPr lang="pl-PL" i="1" dirty="0" err="1" smtClean="0"/>
              <a:t>Structured</a:t>
            </a:r>
            <a:r>
              <a:rPr lang="pl-PL" i="1" dirty="0" smtClean="0"/>
              <a:t> </a:t>
            </a:r>
            <a:r>
              <a:rPr lang="pl-PL" i="1" dirty="0"/>
              <a:t>Query Language</a:t>
            </a:r>
            <a:endParaRPr lang="pl-PL" dirty="0"/>
          </a:p>
        </p:txBody>
      </p:sp>
      <p:sp>
        <p:nvSpPr>
          <p:cNvPr id="6" name="pole tekstowe 5"/>
          <p:cNvSpPr txBox="1"/>
          <p:nvPr/>
        </p:nvSpPr>
        <p:spPr>
          <a:xfrm>
            <a:off x="1835696" y="6377353"/>
            <a:ext cx="730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Lekcja </a:t>
            </a:r>
            <a:r>
              <a:rPr lang="pl-PL" dirty="0"/>
              <a:t>7</a:t>
            </a:r>
            <a:r>
              <a:rPr lang="it-IT" dirty="0"/>
              <a:t> – </a:t>
            </a:r>
            <a:r>
              <a:rPr lang="pl-PL" dirty="0"/>
              <a:t>widoki i funkcje</a:t>
            </a:r>
          </a:p>
        </p:txBody>
      </p:sp>
      <p:sp>
        <p:nvSpPr>
          <p:cNvPr id="7" name="Shape 24"/>
          <p:cNvSpPr txBox="1">
            <a:spLocks noGrp="1"/>
          </p:cNvSpPr>
          <p:nvPr>
            <p:ph type="body" idx="1"/>
          </p:nvPr>
        </p:nvSpPr>
        <p:spPr>
          <a:xfrm>
            <a:off x="1238944" y="1845802"/>
            <a:ext cx="7905056" cy="403147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indent="-457200">
              <a:buSzPct val="100000"/>
              <a:buFont typeface="Arial" pitchFamily="34" charset="0"/>
              <a:buChar char="•"/>
            </a:pPr>
            <a:r>
              <a:rPr lang="pl-PL" sz="2600" dirty="0">
                <a:solidFill>
                  <a:schemeClr val="tx2">
                    <a:lumMod val="50000"/>
                  </a:schemeClr>
                </a:solidFill>
              </a:rPr>
              <a:t>Funkcje o wartościach tabelarycznych (ang. </a:t>
            </a:r>
            <a:r>
              <a:rPr lang="pl-PL" sz="2600" dirty="0" err="1">
                <a:solidFill>
                  <a:schemeClr val="tx2">
                    <a:lumMod val="50000"/>
                  </a:schemeClr>
                </a:solidFill>
              </a:rPr>
              <a:t>table</a:t>
            </a:r>
            <a:r>
              <a:rPr lang="pl-PL" sz="2600" dirty="0">
                <a:solidFill>
                  <a:schemeClr val="tx2">
                    <a:lumMod val="50000"/>
                  </a:schemeClr>
                </a:solidFill>
              </a:rPr>
              <a:t>–</a:t>
            </a:r>
            <a:r>
              <a:rPr lang="pl-PL" sz="2600" dirty="0" err="1">
                <a:solidFill>
                  <a:schemeClr val="tx2">
                    <a:lumMod val="50000"/>
                  </a:schemeClr>
                </a:solidFill>
              </a:rPr>
              <a:t>valued</a:t>
            </a:r>
            <a:r>
              <a:rPr lang="pl-PL" sz="26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pl-PL" sz="2600" dirty="0" err="1">
                <a:solidFill>
                  <a:schemeClr val="tx2">
                    <a:lumMod val="50000"/>
                  </a:schemeClr>
                </a:solidFill>
              </a:rPr>
              <a:t>function</a:t>
            </a:r>
            <a:r>
              <a:rPr lang="pl-PL" sz="2600" dirty="0">
                <a:solidFill>
                  <a:schemeClr val="tx2">
                    <a:lumMod val="50000"/>
                  </a:schemeClr>
                </a:solidFill>
              </a:rPr>
              <a:t>) – są nazywane </a:t>
            </a:r>
            <a:r>
              <a:rPr lang="pl-PL" sz="2600" dirty="0" smtClean="0">
                <a:solidFill>
                  <a:schemeClr val="tx2">
                    <a:lumMod val="50000"/>
                  </a:schemeClr>
                </a:solidFill>
              </a:rPr>
              <a:t>również sparametryzowanymi </a:t>
            </a:r>
            <a:r>
              <a:rPr lang="pl-PL" sz="2600" dirty="0">
                <a:solidFill>
                  <a:schemeClr val="tx2">
                    <a:lumMod val="50000"/>
                  </a:schemeClr>
                </a:solidFill>
              </a:rPr>
              <a:t>widokami, zwracają jako wartość tablicę rekordów, na </a:t>
            </a:r>
            <a:r>
              <a:rPr lang="pl-PL" sz="2600" dirty="0" smtClean="0">
                <a:solidFill>
                  <a:schemeClr val="tx2">
                    <a:lumMod val="50000"/>
                  </a:schemeClr>
                </a:solidFill>
              </a:rPr>
              <a:t>przykład:</a:t>
            </a:r>
          </a:p>
        </p:txBody>
      </p:sp>
    </p:spTree>
    <p:extLst>
      <p:ext uri="{BB962C8B-B14F-4D97-AF65-F5344CB8AC3E}">
        <p14:creationId xmlns:p14="http://schemas.microsoft.com/office/powerpoint/2010/main" val="2697634618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950912" y="629816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200" b="0" kern="1200" dirty="0" smtClean="0">
                <a:solidFill>
                  <a:schemeClr val="tx1"/>
                </a:solidFill>
              </a:rPr>
              <a:t>Funkcje tablicowe</a:t>
            </a:r>
            <a:endParaRPr lang="pl" sz="3200" dirty="0"/>
          </a:p>
        </p:txBody>
      </p:sp>
      <p:sp>
        <p:nvSpPr>
          <p:cNvPr id="3" name="pole tekstowe 2"/>
          <p:cNvSpPr txBox="1"/>
          <p:nvPr/>
        </p:nvSpPr>
        <p:spPr>
          <a:xfrm>
            <a:off x="6516216" y="332656"/>
            <a:ext cx="23920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/>
              <a:t>SQL </a:t>
            </a:r>
            <a:endParaRPr lang="pl-PL" sz="1800" b="1" dirty="0" smtClean="0"/>
          </a:p>
          <a:p>
            <a:pPr algn="ctr"/>
            <a:r>
              <a:rPr lang="pl-PL" i="1" dirty="0" err="1" smtClean="0"/>
              <a:t>Structured</a:t>
            </a:r>
            <a:r>
              <a:rPr lang="pl-PL" i="1" dirty="0" smtClean="0"/>
              <a:t> </a:t>
            </a:r>
            <a:r>
              <a:rPr lang="pl-PL" i="1" dirty="0"/>
              <a:t>Query Language</a:t>
            </a:r>
            <a:endParaRPr lang="pl-PL" dirty="0"/>
          </a:p>
        </p:txBody>
      </p:sp>
      <p:sp>
        <p:nvSpPr>
          <p:cNvPr id="6" name="pole tekstowe 5"/>
          <p:cNvSpPr txBox="1"/>
          <p:nvPr/>
        </p:nvSpPr>
        <p:spPr>
          <a:xfrm>
            <a:off x="1835696" y="6377353"/>
            <a:ext cx="730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Lekcja </a:t>
            </a:r>
            <a:r>
              <a:rPr lang="pl-PL" dirty="0"/>
              <a:t>7</a:t>
            </a:r>
            <a:r>
              <a:rPr lang="it-IT" dirty="0"/>
              <a:t> – </a:t>
            </a:r>
            <a:r>
              <a:rPr lang="pl-PL" dirty="0"/>
              <a:t>widoki i funkcje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2727" y="2300858"/>
            <a:ext cx="7855777" cy="278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08972274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950912" y="629816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200" dirty="0" smtClean="0"/>
              <a:t>Ćwiczenia</a:t>
            </a:r>
            <a:endParaRPr lang="pl" sz="3200" dirty="0"/>
          </a:p>
        </p:txBody>
      </p:sp>
      <p:sp>
        <p:nvSpPr>
          <p:cNvPr id="3" name="pole tekstowe 2"/>
          <p:cNvSpPr txBox="1"/>
          <p:nvPr/>
        </p:nvSpPr>
        <p:spPr>
          <a:xfrm>
            <a:off x="6516216" y="332656"/>
            <a:ext cx="23920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/>
              <a:t>SQL </a:t>
            </a:r>
            <a:endParaRPr lang="pl-PL" sz="1800" b="1" dirty="0" smtClean="0"/>
          </a:p>
          <a:p>
            <a:pPr algn="ctr"/>
            <a:r>
              <a:rPr lang="pl-PL" i="1" dirty="0" err="1" smtClean="0"/>
              <a:t>Structured</a:t>
            </a:r>
            <a:r>
              <a:rPr lang="pl-PL" i="1" dirty="0" smtClean="0"/>
              <a:t> </a:t>
            </a:r>
            <a:r>
              <a:rPr lang="pl-PL" i="1" dirty="0"/>
              <a:t>Query Language</a:t>
            </a:r>
            <a:endParaRPr lang="pl-PL" dirty="0"/>
          </a:p>
        </p:txBody>
      </p:sp>
      <p:sp>
        <p:nvSpPr>
          <p:cNvPr id="6" name="pole tekstowe 5"/>
          <p:cNvSpPr txBox="1"/>
          <p:nvPr/>
        </p:nvSpPr>
        <p:spPr>
          <a:xfrm>
            <a:off x="1835696" y="6377353"/>
            <a:ext cx="730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Lekcja </a:t>
            </a:r>
            <a:r>
              <a:rPr lang="pl-PL" dirty="0"/>
              <a:t>7</a:t>
            </a:r>
            <a:r>
              <a:rPr lang="it-IT" dirty="0"/>
              <a:t> – </a:t>
            </a:r>
            <a:r>
              <a:rPr lang="pl-PL" dirty="0"/>
              <a:t>widoki i funkcje</a:t>
            </a: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0078" y="2060848"/>
            <a:ext cx="7827505" cy="16665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pole tekstowe 1"/>
          <p:cNvSpPr txBox="1"/>
          <p:nvPr/>
        </p:nvSpPr>
        <p:spPr>
          <a:xfrm>
            <a:off x="1343742" y="1762943"/>
            <a:ext cx="11015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Pracownicy</a:t>
            </a:r>
            <a:endParaRPr lang="pl-PL" dirty="0"/>
          </a:p>
        </p:txBody>
      </p:sp>
      <p:sp>
        <p:nvSpPr>
          <p:cNvPr id="4" name="pole tekstowe 3"/>
          <p:cNvSpPr txBox="1"/>
          <p:nvPr/>
        </p:nvSpPr>
        <p:spPr>
          <a:xfrm>
            <a:off x="1343742" y="3933056"/>
            <a:ext cx="7136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Klienci</a:t>
            </a:r>
            <a:endParaRPr lang="pl-PL" dirty="0"/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3742" y="4240833"/>
            <a:ext cx="36576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3830" y="5013176"/>
            <a:ext cx="3781425" cy="71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pole tekstowe 4"/>
          <p:cNvSpPr txBox="1"/>
          <p:nvPr/>
        </p:nvSpPr>
        <p:spPr>
          <a:xfrm>
            <a:off x="5233830" y="4645684"/>
            <a:ext cx="7922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Miejsca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305517282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950912" y="629816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200" dirty="0" smtClean="0"/>
              <a:t>Ćwiczenia</a:t>
            </a:r>
            <a:endParaRPr lang="pl" sz="3200" dirty="0"/>
          </a:p>
        </p:txBody>
      </p:sp>
      <p:sp>
        <p:nvSpPr>
          <p:cNvPr id="3" name="pole tekstowe 2"/>
          <p:cNvSpPr txBox="1"/>
          <p:nvPr/>
        </p:nvSpPr>
        <p:spPr>
          <a:xfrm>
            <a:off x="6516216" y="332656"/>
            <a:ext cx="23920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/>
              <a:t>SQL </a:t>
            </a:r>
            <a:endParaRPr lang="pl-PL" sz="1800" b="1" dirty="0" smtClean="0"/>
          </a:p>
          <a:p>
            <a:pPr algn="ctr"/>
            <a:r>
              <a:rPr lang="pl-PL" i="1" dirty="0" err="1" smtClean="0"/>
              <a:t>Structured</a:t>
            </a:r>
            <a:r>
              <a:rPr lang="pl-PL" i="1" dirty="0" smtClean="0"/>
              <a:t> </a:t>
            </a:r>
            <a:r>
              <a:rPr lang="pl-PL" i="1" dirty="0"/>
              <a:t>Query Language</a:t>
            </a:r>
            <a:endParaRPr lang="pl-PL" dirty="0"/>
          </a:p>
        </p:txBody>
      </p:sp>
      <p:sp>
        <p:nvSpPr>
          <p:cNvPr id="6" name="pole tekstowe 5"/>
          <p:cNvSpPr txBox="1"/>
          <p:nvPr/>
        </p:nvSpPr>
        <p:spPr>
          <a:xfrm>
            <a:off x="1835696" y="6377353"/>
            <a:ext cx="730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Lekcja </a:t>
            </a:r>
            <a:r>
              <a:rPr lang="pl-PL" dirty="0"/>
              <a:t>7</a:t>
            </a:r>
            <a:r>
              <a:rPr lang="it-IT" dirty="0"/>
              <a:t> – </a:t>
            </a:r>
            <a:r>
              <a:rPr lang="pl-PL" dirty="0"/>
              <a:t>widoki i funkcje</a:t>
            </a:r>
          </a:p>
        </p:txBody>
      </p:sp>
      <p:sp>
        <p:nvSpPr>
          <p:cNvPr id="11" name="Shape 24"/>
          <p:cNvSpPr txBox="1">
            <a:spLocks noGrp="1"/>
          </p:cNvSpPr>
          <p:nvPr>
            <p:ph type="body" idx="1"/>
          </p:nvPr>
        </p:nvSpPr>
        <p:spPr>
          <a:xfrm>
            <a:off x="1238944" y="1845802"/>
            <a:ext cx="7905056" cy="403147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indent="-457200">
              <a:buSzPct val="100000"/>
              <a:buFont typeface="Arial" pitchFamily="34" charset="0"/>
              <a:buChar char="•"/>
            </a:pPr>
            <a:r>
              <a:rPr lang="pl-PL" sz="2600" dirty="0" smtClean="0">
                <a:solidFill>
                  <a:schemeClr val="tx2">
                    <a:lumMod val="50000"/>
                  </a:schemeClr>
                </a:solidFill>
              </a:rPr>
              <a:t>Wyświetl bieżącą datę</a:t>
            </a:r>
          </a:p>
        </p:txBody>
      </p:sp>
    </p:spTree>
    <p:extLst>
      <p:ext uri="{BB962C8B-B14F-4D97-AF65-F5344CB8AC3E}">
        <p14:creationId xmlns:p14="http://schemas.microsoft.com/office/powerpoint/2010/main" val="1954793125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950912" y="629816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200" dirty="0" smtClean="0"/>
              <a:t>Ćwiczenia</a:t>
            </a:r>
            <a:endParaRPr lang="pl" sz="3200" dirty="0"/>
          </a:p>
        </p:txBody>
      </p:sp>
      <p:sp>
        <p:nvSpPr>
          <p:cNvPr id="3" name="pole tekstowe 2"/>
          <p:cNvSpPr txBox="1"/>
          <p:nvPr/>
        </p:nvSpPr>
        <p:spPr>
          <a:xfrm>
            <a:off x="6516216" y="332656"/>
            <a:ext cx="23920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/>
              <a:t>SQL </a:t>
            </a:r>
            <a:endParaRPr lang="pl-PL" sz="1800" b="1" dirty="0" smtClean="0"/>
          </a:p>
          <a:p>
            <a:pPr algn="ctr"/>
            <a:r>
              <a:rPr lang="pl-PL" i="1" dirty="0" err="1" smtClean="0"/>
              <a:t>Structured</a:t>
            </a:r>
            <a:r>
              <a:rPr lang="pl-PL" i="1" dirty="0" smtClean="0"/>
              <a:t> </a:t>
            </a:r>
            <a:r>
              <a:rPr lang="pl-PL" i="1" dirty="0"/>
              <a:t>Query Language</a:t>
            </a:r>
            <a:endParaRPr lang="pl-PL" dirty="0"/>
          </a:p>
        </p:txBody>
      </p:sp>
      <p:sp>
        <p:nvSpPr>
          <p:cNvPr id="6" name="pole tekstowe 5"/>
          <p:cNvSpPr txBox="1"/>
          <p:nvPr/>
        </p:nvSpPr>
        <p:spPr>
          <a:xfrm>
            <a:off x="1835696" y="6377353"/>
            <a:ext cx="730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Lekcja </a:t>
            </a:r>
            <a:r>
              <a:rPr lang="pl-PL" dirty="0"/>
              <a:t>7</a:t>
            </a:r>
            <a:r>
              <a:rPr lang="it-IT" dirty="0"/>
              <a:t> – </a:t>
            </a:r>
            <a:r>
              <a:rPr lang="pl-PL" dirty="0"/>
              <a:t>widoki i funkcje</a:t>
            </a:r>
          </a:p>
        </p:txBody>
      </p:sp>
      <p:sp>
        <p:nvSpPr>
          <p:cNvPr id="11" name="Shape 24"/>
          <p:cNvSpPr txBox="1">
            <a:spLocks noGrp="1"/>
          </p:cNvSpPr>
          <p:nvPr>
            <p:ph type="body" idx="1"/>
          </p:nvPr>
        </p:nvSpPr>
        <p:spPr>
          <a:xfrm>
            <a:off x="1238944" y="1845802"/>
            <a:ext cx="7905056" cy="403147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indent="-457200">
              <a:buSzPct val="100000"/>
              <a:buFont typeface="Arial" pitchFamily="34" charset="0"/>
              <a:buChar char="•"/>
            </a:pPr>
            <a:r>
              <a:rPr lang="pl-PL" sz="2600" dirty="0" smtClean="0">
                <a:solidFill>
                  <a:schemeClr val="tx2">
                    <a:lumMod val="50000"/>
                  </a:schemeClr>
                </a:solidFill>
              </a:rPr>
              <a:t>Wyświetl ostatni kod błędu</a:t>
            </a:r>
          </a:p>
        </p:txBody>
      </p:sp>
    </p:spTree>
    <p:extLst>
      <p:ext uri="{BB962C8B-B14F-4D97-AF65-F5344CB8AC3E}">
        <p14:creationId xmlns:p14="http://schemas.microsoft.com/office/powerpoint/2010/main" val="3453738938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950912" y="629816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200" dirty="0" smtClean="0"/>
              <a:t>Ćwiczenia</a:t>
            </a:r>
            <a:endParaRPr lang="pl" sz="3200" dirty="0"/>
          </a:p>
        </p:txBody>
      </p:sp>
      <p:sp>
        <p:nvSpPr>
          <p:cNvPr id="3" name="pole tekstowe 2"/>
          <p:cNvSpPr txBox="1"/>
          <p:nvPr/>
        </p:nvSpPr>
        <p:spPr>
          <a:xfrm>
            <a:off x="6516216" y="332656"/>
            <a:ext cx="23920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/>
              <a:t>SQL </a:t>
            </a:r>
            <a:endParaRPr lang="pl-PL" sz="1800" b="1" dirty="0" smtClean="0"/>
          </a:p>
          <a:p>
            <a:pPr algn="ctr"/>
            <a:r>
              <a:rPr lang="pl-PL" i="1" dirty="0" err="1" smtClean="0"/>
              <a:t>Structured</a:t>
            </a:r>
            <a:r>
              <a:rPr lang="pl-PL" i="1" dirty="0" smtClean="0"/>
              <a:t> </a:t>
            </a:r>
            <a:r>
              <a:rPr lang="pl-PL" i="1" dirty="0"/>
              <a:t>Query Language</a:t>
            </a:r>
            <a:endParaRPr lang="pl-PL" dirty="0"/>
          </a:p>
        </p:txBody>
      </p:sp>
      <p:sp>
        <p:nvSpPr>
          <p:cNvPr id="6" name="pole tekstowe 5"/>
          <p:cNvSpPr txBox="1"/>
          <p:nvPr/>
        </p:nvSpPr>
        <p:spPr>
          <a:xfrm>
            <a:off x="1835696" y="6377353"/>
            <a:ext cx="730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Lekcja </a:t>
            </a:r>
            <a:r>
              <a:rPr lang="pl-PL" dirty="0"/>
              <a:t>7</a:t>
            </a:r>
            <a:r>
              <a:rPr lang="it-IT" dirty="0"/>
              <a:t> – </a:t>
            </a:r>
            <a:r>
              <a:rPr lang="pl-PL" dirty="0"/>
              <a:t>widoki i funkcje</a:t>
            </a:r>
          </a:p>
        </p:txBody>
      </p:sp>
      <p:sp>
        <p:nvSpPr>
          <p:cNvPr id="11" name="Shape 24"/>
          <p:cNvSpPr txBox="1">
            <a:spLocks noGrp="1"/>
          </p:cNvSpPr>
          <p:nvPr>
            <p:ph type="body" idx="1"/>
          </p:nvPr>
        </p:nvSpPr>
        <p:spPr>
          <a:xfrm>
            <a:off x="1238944" y="1845802"/>
            <a:ext cx="7905056" cy="403147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indent="-457200">
              <a:buSzPct val="100000"/>
              <a:buFont typeface="Arial" pitchFamily="34" charset="0"/>
              <a:buChar char="•"/>
            </a:pPr>
            <a:r>
              <a:rPr lang="pl-PL" sz="2600" dirty="0" smtClean="0">
                <a:solidFill>
                  <a:schemeClr val="tx2">
                    <a:lumMod val="50000"/>
                  </a:schemeClr>
                </a:solidFill>
              </a:rPr>
              <a:t>Zadeklaruj zmienną liczbową ILE i przypisz jej wartość 5</a:t>
            </a:r>
          </a:p>
        </p:txBody>
      </p:sp>
    </p:spTree>
    <p:extLst>
      <p:ext uri="{BB962C8B-B14F-4D97-AF65-F5344CB8AC3E}">
        <p14:creationId xmlns:p14="http://schemas.microsoft.com/office/powerpoint/2010/main" val="525873936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950912" y="629816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200" b="0" kern="1200" dirty="0" smtClean="0">
                <a:solidFill>
                  <a:schemeClr val="tx1"/>
                </a:solidFill>
              </a:rPr>
              <a:t>Widoki</a:t>
            </a:r>
            <a:endParaRPr lang="pl" sz="3200" dirty="0"/>
          </a:p>
        </p:txBody>
      </p:sp>
      <p:sp>
        <p:nvSpPr>
          <p:cNvPr id="3" name="pole tekstowe 2"/>
          <p:cNvSpPr txBox="1"/>
          <p:nvPr/>
        </p:nvSpPr>
        <p:spPr>
          <a:xfrm>
            <a:off x="6516216" y="332656"/>
            <a:ext cx="23920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/>
              <a:t>SQL </a:t>
            </a:r>
            <a:endParaRPr lang="pl-PL" sz="1800" b="1" dirty="0" smtClean="0"/>
          </a:p>
          <a:p>
            <a:pPr algn="ctr"/>
            <a:r>
              <a:rPr lang="pl-PL" i="1" dirty="0" err="1" smtClean="0"/>
              <a:t>Structured</a:t>
            </a:r>
            <a:r>
              <a:rPr lang="pl-PL" i="1" dirty="0" smtClean="0"/>
              <a:t> </a:t>
            </a:r>
            <a:r>
              <a:rPr lang="pl-PL" i="1" dirty="0"/>
              <a:t>Query Language</a:t>
            </a:r>
            <a:endParaRPr lang="pl-PL" dirty="0"/>
          </a:p>
        </p:txBody>
      </p:sp>
      <p:sp>
        <p:nvSpPr>
          <p:cNvPr id="6" name="pole tekstowe 5"/>
          <p:cNvSpPr txBox="1"/>
          <p:nvPr/>
        </p:nvSpPr>
        <p:spPr>
          <a:xfrm>
            <a:off x="1835696" y="6377353"/>
            <a:ext cx="730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Lekcja </a:t>
            </a:r>
            <a:r>
              <a:rPr lang="pl-PL" dirty="0"/>
              <a:t>7</a:t>
            </a:r>
            <a:r>
              <a:rPr lang="it-IT" dirty="0"/>
              <a:t> – </a:t>
            </a:r>
            <a:r>
              <a:rPr lang="pl-PL" dirty="0"/>
              <a:t>widoki i funkcje</a:t>
            </a:r>
          </a:p>
        </p:txBody>
      </p:sp>
      <p:sp>
        <p:nvSpPr>
          <p:cNvPr id="7" name="Shape 24"/>
          <p:cNvSpPr txBox="1">
            <a:spLocks noGrp="1"/>
          </p:cNvSpPr>
          <p:nvPr>
            <p:ph type="body" idx="1"/>
          </p:nvPr>
        </p:nvSpPr>
        <p:spPr>
          <a:xfrm>
            <a:off x="1238944" y="1845802"/>
            <a:ext cx="7905056" cy="403147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indent="-457200">
              <a:buSzPct val="100000"/>
              <a:buFont typeface="Arial" pitchFamily="34" charset="0"/>
              <a:buChar char="•"/>
            </a:pPr>
            <a:r>
              <a:rPr lang="pl-PL" sz="2400" dirty="0" smtClean="0">
                <a:solidFill>
                  <a:schemeClr val="tx2">
                    <a:lumMod val="50000"/>
                  </a:schemeClr>
                </a:solidFill>
              </a:rPr>
              <a:t>Widok (lub perspektywa) </a:t>
            </a:r>
            <a:r>
              <a:rPr lang="pl-PL" sz="2400" dirty="0">
                <a:solidFill>
                  <a:schemeClr val="tx2">
                    <a:lumMod val="50000"/>
                  </a:schemeClr>
                </a:solidFill>
              </a:rPr>
              <a:t>to tabela wirtualna określona przez zapytanie SQL-owe. </a:t>
            </a:r>
            <a:endParaRPr lang="pl-PL" sz="2400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457200" indent="-457200">
              <a:buSzPct val="100000"/>
              <a:buFont typeface="Arial" pitchFamily="34" charset="0"/>
              <a:buChar char="•"/>
            </a:pPr>
            <a:r>
              <a:rPr lang="pl-PL" sz="2400" dirty="0" smtClean="0">
                <a:solidFill>
                  <a:schemeClr val="tx2">
                    <a:lumMod val="50000"/>
                  </a:schemeClr>
                </a:solidFill>
              </a:rPr>
              <a:t>Zapytanie ma </a:t>
            </a:r>
            <a:r>
              <a:rPr lang="pl-PL" sz="2400" dirty="0">
                <a:solidFill>
                  <a:schemeClr val="tx2">
                    <a:lumMod val="50000"/>
                  </a:schemeClr>
                </a:solidFill>
              </a:rPr>
              <a:t>własna nazwę i jest przechowywane w bazie danych. Zmiana danych w </a:t>
            </a:r>
            <a:r>
              <a:rPr lang="pl-PL" sz="2400" dirty="0" smtClean="0">
                <a:solidFill>
                  <a:schemeClr val="tx2">
                    <a:lumMod val="50000"/>
                  </a:schemeClr>
                </a:solidFill>
              </a:rPr>
              <a:t>tabeli bazowej </a:t>
            </a:r>
            <a:r>
              <a:rPr lang="pl-PL" sz="2400" dirty="0">
                <a:solidFill>
                  <a:schemeClr val="tx2">
                    <a:lumMod val="50000"/>
                  </a:schemeClr>
                </a:solidFill>
              </a:rPr>
              <a:t>na ogół ma wpływ na dane w widoku zbudowanym na bazie tej tabeli.</a:t>
            </a:r>
          </a:p>
          <a:p>
            <a:pPr marL="457200" indent="-457200">
              <a:buSzPct val="100000"/>
              <a:buFont typeface="Arial" pitchFamily="34" charset="0"/>
              <a:buChar char="•"/>
            </a:pPr>
            <a:r>
              <a:rPr lang="pl-PL" sz="2400" dirty="0">
                <a:solidFill>
                  <a:schemeClr val="tx2">
                    <a:lumMod val="50000"/>
                  </a:schemeClr>
                </a:solidFill>
              </a:rPr>
              <a:t>Perspektywy dają duże możliwości odnośnie przetwarzania danych.</a:t>
            </a:r>
            <a:endParaRPr lang="pl-PL" sz="2400" dirty="0" smtClean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3738687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950912" y="629816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200" dirty="0" smtClean="0"/>
              <a:t>Ćwiczenia</a:t>
            </a:r>
            <a:endParaRPr lang="pl" sz="3200" dirty="0"/>
          </a:p>
        </p:txBody>
      </p:sp>
      <p:sp>
        <p:nvSpPr>
          <p:cNvPr id="3" name="pole tekstowe 2"/>
          <p:cNvSpPr txBox="1"/>
          <p:nvPr/>
        </p:nvSpPr>
        <p:spPr>
          <a:xfrm>
            <a:off x="6516216" y="332656"/>
            <a:ext cx="23920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/>
              <a:t>SQL </a:t>
            </a:r>
            <a:endParaRPr lang="pl-PL" sz="1800" b="1" dirty="0" smtClean="0"/>
          </a:p>
          <a:p>
            <a:pPr algn="ctr"/>
            <a:r>
              <a:rPr lang="pl-PL" i="1" dirty="0" err="1" smtClean="0"/>
              <a:t>Structured</a:t>
            </a:r>
            <a:r>
              <a:rPr lang="pl-PL" i="1" dirty="0" smtClean="0"/>
              <a:t> </a:t>
            </a:r>
            <a:r>
              <a:rPr lang="pl-PL" i="1" dirty="0"/>
              <a:t>Query Language</a:t>
            </a:r>
            <a:endParaRPr lang="pl-PL" dirty="0"/>
          </a:p>
        </p:txBody>
      </p:sp>
      <p:sp>
        <p:nvSpPr>
          <p:cNvPr id="6" name="pole tekstowe 5"/>
          <p:cNvSpPr txBox="1"/>
          <p:nvPr/>
        </p:nvSpPr>
        <p:spPr>
          <a:xfrm>
            <a:off x="1835696" y="6377353"/>
            <a:ext cx="730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Lekcja </a:t>
            </a:r>
            <a:r>
              <a:rPr lang="pl-PL" dirty="0"/>
              <a:t>7</a:t>
            </a:r>
            <a:r>
              <a:rPr lang="it-IT" dirty="0"/>
              <a:t> – </a:t>
            </a:r>
            <a:r>
              <a:rPr lang="pl-PL" dirty="0"/>
              <a:t>widoki i funkcje</a:t>
            </a:r>
          </a:p>
        </p:txBody>
      </p:sp>
      <p:sp>
        <p:nvSpPr>
          <p:cNvPr id="11" name="Shape 24"/>
          <p:cNvSpPr txBox="1">
            <a:spLocks noGrp="1"/>
          </p:cNvSpPr>
          <p:nvPr>
            <p:ph type="body" idx="1"/>
          </p:nvPr>
        </p:nvSpPr>
        <p:spPr>
          <a:xfrm>
            <a:off x="1238944" y="1845802"/>
            <a:ext cx="7905056" cy="403147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indent="-457200">
              <a:buSzPct val="100000"/>
              <a:buFont typeface="Arial" pitchFamily="34" charset="0"/>
              <a:buChar char="•"/>
            </a:pPr>
            <a:r>
              <a:rPr lang="pl-PL" sz="2600" dirty="0" smtClean="0">
                <a:solidFill>
                  <a:schemeClr val="tx2">
                    <a:lumMod val="50000"/>
                  </a:schemeClr>
                </a:solidFill>
              </a:rPr>
              <a:t>Utwórz widok wyświetlający wszystkie kolumny tabeli TBL_UCZEN</a:t>
            </a:r>
          </a:p>
        </p:txBody>
      </p:sp>
    </p:spTree>
    <p:extLst>
      <p:ext uri="{BB962C8B-B14F-4D97-AF65-F5344CB8AC3E}">
        <p14:creationId xmlns:p14="http://schemas.microsoft.com/office/powerpoint/2010/main" val="737567515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950912" y="629816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200" dirty="0" smtClean="0"/>
              <a:t>Ćwiczenia</a:t>
            </a:r>
            <a:endParaRPr lang="pl" sz="3200" dirty="0"/>
          </a:p>
        </p:txBody>
      </p:sp>
      <p:sp>
        <p:nvSpPr>
          <p:cNvPr id="3" name="pole tekstowe 2"/>
          <p:cNvSpPr txBox="1"/>
          <p:nvPr/>
        </p:nvSpPr>
        <p:spPr>
          <a:xfrm>
            <a:off x="6516216" y="332656"/>
            <a:ext cx="23920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/>
              <a:t>SQL </a:t>
            </a:r>
            <a:endParaRPr lang="pl-PL" sz="1800" b="1" dirty="0" smtClean="0"/>
          </a:p>
          <a:p>
            <a:pPr algn="ctr"/>
            <a:r>
              <a:rPr lang="pl-PL" i="1" dirty="0" err="1" smtClean="0"/>
              <a:t>Structured</a:t>
            </a:r>
            <a:r>
              <a:rPr lang="pl-PL" i="1" dirty="0" smtClean="0"/>
              <a:t> </a:t>
            </a:r>
            <a:r>
              <a:rPr lang="pl-PL" i="1" dirty="0"/>
              <a:t>Query Language</a:t>
            </a:r>
            <a:endParaRPr lang="pl-PL" dirty="0"/>
          </a:p>
        </p:txBody>
      </p:sp>
      <p:sp>
        <p:nvSpPr>
          <p:cNvPr id="6" name="pole tekstowe 5"/>
          <p:cNvSpPr txBox="1"/>
          <p:nvPr/>
        </p:nvSpPr>
        <p:spPr>
          <a:xfrm>
            <a:off x="1835696" y="6377353"/>
            <a:ext cx="730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Lekcja </a:t>
            </a:r>
            <a:r>
              <a:rPr lang="pl-PL" dirty="0"/>
              <a:t>7</a:t>
            </a:r>
            <a:r>
              <a:rPr lang="it-IT" dirty="0"/>
              <a:t> – </a:t>
            </a:r>
            <a:r>
              <a:rPr lang="pl-PL" dirty="0"/>
              <a:t>widoki i funkcje</a:t>
            </a:r>
          </a:p>
        </p:txBody>
      </p:sp>
      <p:sp>
        <p:nvSpPr>
          <p:cNvPr id="11" name="Shape 24"/>
          <p:cNvSpPr txBox="1">
            <a:spLocks noGrp="1"/>
          </p:cNvSpPr>
          <p:nvPr>
            <p:ph type="body" idx="1"/>
          </p:nvPr>
        </p:nvSpPr>
        <p:spPr>
          <a:xfrm>
            <a:off x="1238944" y="1845802"/>
            <a:ext cx="7905056" cy="403147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indent="-457200">
              <a:buSzPct val="100000"/>
              <a:buFont typeface="Arial" pitchFamily="34" charset="0"/>
              <a:buChar char="•"/>
            </a:pPr>
            <a:r>
              <a:rPr lang="pl-PL" sz="2600" dirty="0" smtClean="0">
                <a:solidFill>
                  <a:schemeClr val="tx2">
                    <a:lumMod val="50000"/>
                  </a:schemeClr>
                </a:solidFill>
              </a:rPr>
              <a:t>Utwórz funkcję zwracającą liczbę uczniów w klasie. Funkcja przyjmuje nazwę klasy w parametrze</a:t>
            </a:r>
          </a:p>
        </p:txBody>
      </p:sp>
    </p:spTree>
    <p:extLst>
      <p:ext uri="{BB962C8B-B14F-4D97-AF65-F5344CB8AC3E}">
        <p14:creationId xmlns:p14="http://schemas.microsoft.com/office/powerpoint/2010/main" val="3830642813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950912" y="629816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200" dirty="0" smtClean="0"/>
              <a:t>Podsumowanie</a:t>
            </a:r>
            <a:endParaRPr lang="pl" sz="3200" dirty="0"/>
          </a:p>
        </p:txBody>
      </p:sp>
      <p:sp>
        <p:nvSpPr>
          <p:cNvPr id="3" name="pole tekstowe 2"/>
          <p:cNvSpPr txBox="1"/>
          <p:nvPr/>
        </p:nvSpPr>
        <p:spPr>
          <a:xfrm>
            <a:off x="6516216" y="332656"/>
            <a:ext cx="23920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/>
              <a:t>SQL </a:t>
            </a:r>
            <a:endParaRPr lang="pl-PL" sz="1800" b="1" dirty="0" smtClean="0"/>
          </a:p>
          <a:p>
            <a:pPr algn="ctr"/>
            <a:r>
              <a:rPr lang="pl-PL" i="1" dirty="0" err="1" smtClean="0"/>
              <a:t>Structured</a:t>
            </a:r>
            <a:r>
              <a:rPr lang="pl-PL" i="1" dirty="0" smtClean="0"/>
              <a:t> </a:t>
            </a:r>
            <a:r>
              <a:rPr lang="pl-PL" i="1" dirty="0"/>
              <a:t>Query Language</a:t>
            </a:r>
            <a:endParaRPr lang="pl-PL" dirty="0"/>
          </a:p>
        </p:txBody>
      </p:sp>
      <p:sp>
        <p:nvSpPr>
          <p:cNvPr id="6" name="pole tekstowe 5"/>
          <p:cNvSpPr txBox="1"/>
          <p:nvPr/>
        </p:nvSpPr>
        <p:spPr>
          <a:xfrm>
            <a:off x="1835696" y="6377353"/>
            <a:ext cx="730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Lekcja </a:t>
            </a:r>
            <a:r>
              <a:rPr lang="pl-PL" dirty="0"/>
              <a:t>7</a:t>
            </a:r>
            <a:r>
              <a:rPr lang="it-IT" dirty="0"/>
              <a:t> – </a:t>
            </a:r>
            <a:r>
              <a:rPr lang="pl-PL" dirty="0"/>
              <a:t>widoki i funkcje</a:t>
            </a:r>
          </a:p>
        </p:txBody>
      </p:sp>
      <p:sp>
        <p:nvSpPr>
          <p:cNvPr id="7" name="Shape 24"/>
          <p:cNvSpPr txBox="1">
            <a:spLocks noGrp="1"/>
          </p:cNvSpPr>
          <p:nvPr>
            <p:ph type="body" idx="1"/>
          </p:nvPr>
        </p:nvSpPr>
        <p:spPr>
          <a:xfrm>
            <a:off x="1238944" y="1845802"/>
            <a:ext cx="7905056" cy="403147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buNone/>
            </a:pPr>
            <a:r>
              <a:rPr lang="pl-PL" sz="1400" b="1" dirty="0" smtClean="0"/>
              <a:t> </a:t>
            </a:r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2907752"/>
              </p:ext>
            </p:extLst>
          </p:nvPr>
        </p:nvGraphicFramePr>
        <p:xfrm>
          <a:off x="1691680" y="2060848"/>
          <a:ext cx="7000665" cy="2468880"/>
        </p:xfrm>
        <a:graphic>
          <a:graphicData uri="http://schemas.openxmlformats.org/drawingml/2006/table">
            <a:tbl>
              <a:tblPr firstRow="1" bandRow="1"/>
              <a:tblGrid>
                <a:gridCol w="1837520"/>
                <a:gridCol w="5163145"/>
              </a:tblGrid>
              <a:tr h="216024">
                <a:tc>
                  <a:txBody>
                    <a:bodyPr/>
                    <a:lstStyle/>
                    <a:p>
                      <a:r>
                        <a:rPr lang="pl-PL" sz="1800" dirty="0" smtClean="0"/>
                        <a:t>Widok</a:t>
                      </a:r>
                      <a:endParaRPr lang="pl-PL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8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tabela wirtualna określona przez zapytanie SQL-owe</a:t>
                      </a:r>
                      <a:endParaRPr lang="pl-PL" sz="1800" dirty="0"/>
                    </a:p>
                  </a:txBody>
                  <a:tcPr/>
                </a:tc>
              </a:tr>
              <a:tr h="301744">
                <a:tc>
                  <a:txBody>
                    <a:bodyPr/>
                    <a:lstStyle/>
                    <a:p>
                      <a:r>
                        <a:rPr lang="pl-PL" sz="1800" dirty="0" smtClean="0"/>
                        <a:t>Funkcje o wartościach skalarnych</a:t>
                      </a:r>
                      <a:endParaRPr lang="pl-PL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800" dirty="0" smtClean="0"/>
                        <a:t>zwracają jako wynik pojedynczą wartość</a:t>
                      </a:r>
                      <a:endParaRPr lang="pl-PL" sz="1800" dirty="0"/>
                    </a:p>
                  </a:txBody>
                  <a:tcPr/>
                </a:tc>
              </a:tr>
              <a:tr h="216024">
                <a:tc>
                  <a:txBody>
                    <a:bodyPr/>
                    <a:lstStyle/>
                    <a:p>
                      <a:r>
                        <a:rPr lang="pl-PL" sz="1800" dirty="0" smtClean="0"/>
                        <a:t>Funkcje o wartościach tabelarycznych</a:t>
                      </a:r>
                      <a:endParaRPr lang="pl-PL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800" dirty="0" smtClean="0"/>
                        <a:t>są nazywane również sparametryzowanymi widokami, zwracają jako wartość tablicę rekordów</a:t>
                      </a:r>
                      <a:endParaRPr lang="pl-PL" sz="18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8" name="Obraz 7" descr="PO KL_z podpisem_kolor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6637" y="4715941"/>
            <a:ext cx="5753100" cy="10858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53388639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950912" y="629816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200" b="0" kern="1200" dirty="0" smtClean="0">
                <a:solidFill>
                  <a:schemeClr val="tx1"/>
                </a:solidFill>
              </a:rPr>
              <a:t>Widoki</a:t>
            </a:r>
            <a:endParaRPr lang="pl" sz="3200" dirty="0"/>
          </a:p>
        </p:txBody>
      </p:sp>
      <p:sp>
        <p:nvSpPr>
          <p:cNvPr id="3" name="pole tekstowe 2"/>
          <p:cNvSpPr txBox="1"/>
          <p:nvPr/>
        </p:nvSpPr>
        <p:spPr>
          <a:xfrm>
            <a:off x="6516216" y="332656"/>
            <a:ext cx="23920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/>
              <a:t>SQL </a:t>
            </a:r>
            <a:endParaRPr lang="pl-PL" sz="1800" b="1" dirty="0" smtClean="0"/>
          </a:p>
          <a:p>
            <a:pPr algn="ctr"/>
            <a:r>
              <a:rPr lang="pl-PL" i="1" dirty="0" err="1" smtClean="0"/>
              <a:t>Structured</a:t>
            </a:r>
            <a:r>
              <a:rPr lang="pl-PL" i="1" dirty="0" smtClean="0"/>
              <a:t> </a:t>
            </a:r>
            <a:r>
              <a:rPr lang="pl-PL" i="1" dirty="0"/>
              <a:t>Query Language</a:t>
            </a:r>
            <a:endParaRPr lang="pl-PL" dirty="0"/>
          </a:p>
        </p:txBody>
      </p:sp>
      <p:sp>
        <p:nvSpPr>
          <p:cNvPr id="6" name="pole tekstowe 5"/>
          <p:cNvSpPr txBox="1"/>
          <p:nvPr/>
        </p:nvSpPr>
        <p:spPr>
          <a:xfrm>
            <a:off x="1835696" y="6377353"/>
            <a:ext cx="730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Lekcja </a:t>
            </a:r>
            <a:r>
              <a:rPr lang="pl-PL" dirty="0"/>
              <a:t>7</a:t>
            </a:r>
            <a:r>
              <a:rPr lang="it-IT" dirty="0"/>
              <a:t> – </a:t>
            </a:r>
            <a:r>
              <a:rPr lang="pl-PL" dirty="0"/>
              <a:t>widoki i funkcje</a:t>
            </a:r>
          </a:p>
        </p:txBody>
      </p:sp>
      <p:sp>
        <p:nvSpPr>
          <p:cNvPr id="7" name="Shape 24"/>
          <p:cNvSpPr txBox="1">
            <a:spLocks noGrp="1"/>
          </p:cNvSpPr>
          <p:nvPr>
            <p:ph type="body" idx="1"/>
          </p:nvPr>
        </p:nvSpPr>
        <p:spPr>
          <a:xfrm>
            <a:off x="1238944" y="1845802"/>
            <a:ext cx="7905056" cy="403147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indent="-457200">
              <a:buSzPct val="100000"/>
              <a:buFont typeface="Arial" pitchFamily="34" charset="0"/>
              <a:buChar char="•"/>
            </a:pPr>
            <a:r>
              <a:rPr lang="pl-PL" sz="2400" dirty="0" smtClean="0">
                <a:solidFill>
                  <a:schemeClr val="tx2">
                    <a:lumMod val="50000"/>
                  </a:schemeClr>
                </a:solidFill>
              </a:rPr>
              <a:t>Przy </a:t>
            </a:r>
            <a:r>
              <a:rPr lang="pl-PL" sz="2400" dirty="0">
                <a:solidFill>
                  <a:schemeClr val="tx2">
                    <a:lumMod val="50000"/>
                  </a:schemeClr>
                </a:solidFill>
              </a:rPr>
              <a:t>tworzeniu </a:t>
            </a:r>
            <a:r>
              <a:rPr lang="pl-PL" sz="2400" dirty="0" smtClean="0">
                <a:solidFill>
                  <a:schemeClr val="tx2">
                    <a:lumMod val="50000"/>
                  </a:schemeClr>
                </a:solidFill>
              </a:rPr>
              <a:t>widoków możliwe jest</a:t>
            </a:r>
            <a:r>
              <a:rPr lang="pl-PL" sz="2400" dirty="0">
                <a:solidFill>
                  <a:schemeClr val="tx2">
                    <a:lumMod val="50000"/>
                  </a:schemeClr>
                </a:solidFill>
              </a:rPr>
              <a:t>: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pl-PL" sz="1800" dirty="0" smtClean="0">
                <a:solidFill>
                  <a:schemeClr val="tx2">
                    <a:lumMod val="50000"/>
                  </a:schemeClr>
                </a:solidFill>
              </a:rPr>
              <a:t>złączenie, </a:t>
            </a:r>
            <a:r>
              <a:rPr lang="pl-PL" sz="1800" dirty="0">
                <a:solidFill>
                  <a:schemeClr val="tx2">
                    <a:lumMod val="50000"/>
                  </a:schemeClr>
                </a:solidFill>
              </a:rPr>
              <a:t>dowolnie wybranych tabel,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pl-PL" sz="1800" dirty="0">
                <a:solidFill>
                  <a:schemeClr val="tx2">
                    <a:lumMod val="50000"/>
                  </a:schemeClr>
                </a:solidFill>
              </a:rPr>
              <a:t>wykonanie operacji selekcji, projekcji i sortowania,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pl-PL" sz="1800" dirty="0">
                <a:solidFill>
                  <a:schemeClr val="tx2">
                    <a:lumMod val="50000"/>
                  </a:schemeClr>
                </a:solidFill>
              </a:rPr>
              <a:t>wykonanie instrukcje grupowania,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pl-PL" sz="1800" dirty="0" smtClean="0">
                <a:solidFill>
                  <a:schemeClr val="tx2">
                    <a:lumMod val="50000"/>
                  </a:schemeClr>
                </a:solidFill>
              </a:rPr>
              <a:t>użycie podzapytania.</a:t>
            </a:r>
          </a:p>
        </p:txBody>
      </p:sp>
    </p:spTree>
    <p:extLst>
      <p:ext uri="{BB962C8B-B14F-4D97-AF65-F5344CB8AC3E}">
        <p14:creationId xmlns:p14="http://schemas.microsoft.com/office/powerpoint/2010/main" val="4161759745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950912" y="629816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200" b="0" kern="1200" dirty="0" smtClean="0">
                <a:solidFill>
                  <a:schemeClr val="tx1"/>
                </a:solidFill>
              </a:rPr>
              <a:t>Widoki</a:t>
            </a:r>
            <a:endParaRPr lang="pl" sz="3200" dirty="0"/>
          </a:p>
        </p:txBody>
      </p:sp>
      <p:sp>
        <p:nvSpPr>
          <p:cNvPr id="3" name="pole tekstowe 2"/>
          <p:cNvSpPr txBox="1"/>
          <p:nvPr/>
        </p:nvSpPr>
        <p:spPr>
          <a:xfrm>
            <a:off x="6516216" y="332656"/>
            <a:ext cx="23920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/>
              <a:t>SQL </a:t>
            </a:r>
            <a:endParaRPr lang="pl-PL" sz="1800" b="1" dirty="0" smtClean="0"/>
          </a:p>
          <a:p>
            <a:pPr algn="ctr"/>
            <a:r>
              <a:rPr lang="pl-PL" i="1" dirty="0" err="1" smtClean="0"/>
              <a:t>Structured</a:t>
            </a:r>
            <a:r>
              <a:rPr lang="pl-PL" i="1" dirty="0" smtClean="0"/>
              <a:t> </a:t>
            </a:r>
            <a:r>
              <a:rPr lang="pl-PL" i="1" dirty="0"/>
              <a:t>Query Language</a:t>
            </a:r>
            <a:endParaRPr lang="pl-PL" dirty="0"/>
          </a:p>
        </p:txBody>
      </p:sp>
      <p:sp>
        <p:nvSpPr>
          <p:cNvPr id="6" name="pole tekstowe 5"/>
          <p:cNvSpPr txBox="1"/>
          <p:nvPr/>
        </p:nvSpPr>
        <p:spPr>
          <a:xfrm>
            <a:off x="1835696" y="6377353"/>
            <a:ext cx="730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Lekcja </a:t>
            </a:r>
            <a:r>
              <a:rPr lang="pl-PL" dirty="0"/>
              <a:t>7</a:t>
            </a:r>
            <a:r>
              <a:rPr lang="it-IT" dirty="0"/>
              <a:t> – </a:t>
            </a:r>
            <a:r>
              <a:rPr lang="pl-PL" dirty="0"/>
              <a:t>widoki i funkcje</a:t>
            </a:r>
          </a:p>
        </p:txBody>
      </p:sp>
      <p:sp>
        <p:nvSpPr>
          <p:cNvPr id="7" name="Shape 24"/>
          <p:cNvSpPr txBox="1">
            <a:spLocks noGrp="1"/>
          </p:cNvSpPr>
          <p:nvPr>
            <p:ph type="body" idx="1"/>
          </p:nvPr>
        </p:nvSpPr>
        <p:spPr>
          <a:xfrm>
            <a:off x="1238944" y="1845802"/>
            <a:ext cx="7905056" cy="403147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indent="-457200">
              <a:buSzPct val="100000"/>
              <a:buFont typeface="Arial" pitchFamily="34" charset="0"/>
              <a:buChar char="•"/>
            </a:pPr>
            <a:r>
              <a:rPr lang="pl-PL" sz="2400" dirty="0">
                <a:solidFill>
                  <a:schemeClr val="tx2">
                    <a:lumMod val="50000"/>
                  </a:schemeClr>
                </a:solidFill>
              </a:rPr>
              <a:t>Standardowa składnia deﬁnicji instrukcji tworzenia </a:t>
            </a:r>
            <a:r>
              <a:rPr lang="pl-PL" sz="2400" dirty="0" smtClean="0">
                <a:solidFill>
                  <a:schemeClr val="tx2">
                    <a:lumMod val="50000"/>
                  </a:schemeClr>
                </a:solidFill>
              </a:rPr>
              <a:t>widoku:</a:t>
            </a:r>
            <a:endParaRPr lang="pl-PL" sz="2400" dirty="0">
              <a:solidFill>
                <a:schemeClr val="tx2">
                  <a:lumMod val="50000"/>
                </a:schemeClr>
              </a:solidFill>
            </a:endParaRPr>
          </a:p>
          <a:p>
            <a:pPr marL="0" indent="0">
              <a:buSzPct val="100000"/>
              <a:buNone/>
            </a:pPr>
            <a:r>
              <a:rPr lang="pl-PL" sz="2400" dirty="0">
                <a:solidFill>
                  <a:schemeClr val="tx2">
                    <a:lumMod val="50000"/>
                  </a:schemeClr>
                </a:solidFill>
              </a:rPr>
              <a:t>CREATE VIEW &lt;nazwa </a:t>
            </a:r>
            <a:r>
              <a:rPr lang="pl-PL" sz="2400" dirty="0" smtClean="0">
                <a:solidFill>
                  <a:schemeClr val="tx2">
                    <a:lumMod val="50000"/>
                  </a:schemeClr>
                </a:solidFill>
              </a:rPr>
              <a:t>widoku&gt; </a:t>
            </a:r>
            <a:r>
              <a:rPr lang="pl-PL" sz="2400" dirty="0">
                <a:solidFill>
                  <a:schemeClr val="tx2">
                    <a:lumMod val="50000"/>
                  </a:schemeClr>
                </a:solidFill>
              </a:rPr>
              <a:t>[ (&lt;nazwa kol&gt; [, &lt;nazwa kol&gt; ...)]</a:t>
            </a:r>
          </a:p>
          <a:p>
            <a:pPr marL="0" indent="0">
              <a:buSzPct val="100000"/>
              <a:buNone/>
            </a:pPr>
            <a:r>
              <a:rPr lang="pl-PL" sz="2400" dirty="0">
                <a:solidFill>
                  <a:schemeClr val="tx2">
                    <a:lumMod val="50000"/>
                  </a:schemeClr>
                </a:solidFill>
              </a:rPr>
              <a:t>AS</a:t>
            </a:r>
          </a:p>
          <a:p>
            <a:pPr marL="0" indent="0">
              <a:buSzPct val="100000"/>
              <a:buNone/>
            </a:pPr>
            <a:r>
              <a:rPr lang="pl-PL" sz="2400" dirty="0">
                <a:solidFill>
                  <a:schemeClr val="tx2">
                    <a:lumMod val="50000"/>
                  </a:schemeClr>
                </a:solidFill>
              </a:rPr>
              <a:t>(SELECT &lt;instrukcja&gt;</a:t>
            </a:r>
          </a:p>
          <a:p>
            <a:pPr marL="0" indent="0">
              <a:buSzPct val="100000"/>
              <a:buNone/>
            </a:pPr>
            <a:r>
              <a:rPr lang="pl-PL" sz="2400" dirty="0">
                <a:solidFill>
                  <a:schemeClr val="tx2">
                    <a:lumMod val="50000"/>
                  </a:schemeClr>
                </a:solidFill>
              </a:rPr>
              <a:t>[WITH [CASCADED|LOCAL] CHECK OPTION] </a:t>
            </a:r>
            <a:r>
              <a:rPr lang="pl-PL" sz="2400" dirty="0" smtClean="0">
                <a:solidFill>
                  <a:schemeClr val="tx2">
                    <a:lumMod val="50000"/>
                  </a:schemeClr>
                </a:solidFill>
              </a:rPr>
              <a:t>);</a:t>
            </a:r>
            <a:endParaRPr lang="pl-PL" sz="1800" dirty="0" smtClean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3841440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950912" y="629816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200" b="0" kern="1200" dirty="0" smtClean="0">
                <a:solidFill>
                  <a:schemeClr val="tx1"/>
                </a:solidFill>
              </a:rPr>
              <a:t>Widoki</a:t>
            </a:r>
            <a:endParaRPr lang="pl" sz="3200" dirty="0"/>
          </a:p>
        </p:txBody>
      </p:sp>
      <p:sp>
        <p:nvSpPr>
          <p:cNvPr id="3" name="pole tekstowe 2"/>
          <p:cNvSpPr txBox="1"/>
          <p:nvPr/>
        </p:nvSpPr>
        <p:spPr>
          <a:xfrm>
            <a:off x="6516216" y="332656"/>
            <a:ext cx="23920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/>
              <a:t>SQL </a:t>
            </a:r>
            <a:endParaRPr lang="pl-PL" sz="1800" b="1" dirty="0" smtClean="0"/>
          </a:p>
          <a:p>
            <a:pPr algn="ctr"/>
            <a:r>
              <a:rPr lang="pl-PL" i="1" dirty="0" err="1" smtClean="0"/>
              <a:t>Structured</a:t>
            </a:r>
            <a:r>
              <a:rPr lang="pl-PL" i="1" dirty="0" smtClean="0"/>
              <a:t> </a:t>
            </a:r>
            <a:r>
              <a:rPr lang="pl-PL" i="1" dirty="0"/>
              <a:t>Query Language</a:t>
            </a:r>
            <a:endParaRPr lang="pl-PL" dirty="0"/>
          </a:p>
        </p:txBody>
      </p:sp>
      <p:sp>
        <p:nvSpPr>
          <p:cNvPr id="6" name="pole tekstowe 5"/>
          <p:cNvSpPr txBox="1"/>
          <p:nvPr/>
        </p:nvSpPr>
        <p:spPr>
          <a:xfrm>
            <a:off x="1835696" y="6377353"/>
            <a:ext cx="730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Lekcja </a:t>
            </a:r>
            <a:r>
              <a:rPr lang="pl-PL" dirty="0"/>
              <a:t>7</a:t>
            </a:r>
            <a:r>
              <a:rPr lang="it-IT" dirty="0"/>
              <a:t> – </a:t>
            </a:r>
            <a:r>
              <a:rPr lang="pl-PL" dirty="0"/>
              <a:t>widoki i funkcje</a:t>
            </a:r>
          </a:p>
        </p:txBody>
      </p:sp>
      <p:sp>
        <p:nvSpPr>
          <p:cNvPr id="7" name="Shape 24"/>
          <p:cNvSpPr txBox="1">
            <a:spLocks noGrp="1"/>
          </p:cNvSpPr>
          <p:nvPr>
            <p:ph type="body" idx="1"/>
          </p:nvPr>
        </p:nvSpPr>
        <p:spPr>
          <a:xfrm>
            <a:off x="1238944" y="1845802"/>
            <a:ext cx="7905056" cy="403147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indent="-457200">
              <a:buSzPct val="100000"/>
              <a:buFont typeface="Arial" pitchFamily="34" charset="0"/>
              <a:buChar char="•"/>
            </a:pPr>
            <a:r>
              <a:rPr lang="pl-PL" sz="3200" dirty="0">
                <a:solidFill>
                  <a:schemeClr val="tx2">
                    <a:lumMod val="50000"/>
                  </a:schemeClr>
                </a:solidFill>
              </a:rPr>
              <a:t>Listy kolumn </a:t>
            </a:r>
            <a:r>
              <a:rPr lang="pl-PL" sz="3200" dirty="0" smtClean="0">
                <a:solidFill>
                  <a:schemeClr val="tx2">
                    <a:lumMod val="50000"/>
                  </a:schemeClr>
                </a:solidFill>
              </a:rPr>
              <a:t>używa się </a:t>
            </a:r>
            <a:r>
              <a:rPr lang="pl-PL" sz="3200" dirty="0">
                <a:solidFill>
                  <a:schemeClr val="tx2">
                    <a:lumMod val="50000"/>
                  </a:schemeClr>
                </a:solidFill>
              </a:rPr>
              <a:t>gdy: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pl-PL" dirty="0">
                <a:solidFill>
                  <a:schemeClr val="tx2">
                    <a:lumMod val="50000"/>
                  </a:schemeClr>
                </a:solidFill>
              </a:rPr>
              <a:t>jakiekolwiek dwie kolumny </a:t>
            </a:r>
            <a:r>
              <a:rPr lang="pl-PL" dirty="0" smtClean="0">
                <a:solidFill>
                  <a:schemeClr val="tx2">
                    <a:lumMod val="50000"/>
                  </a:schemeClr>
                </a:solidFill>
              </a:rPr>
              <a:t>mają identyczne </a:t>
            </a:r>
            <a:r>
              <a:rPr lang="pl-PL" dirty="0">
                <a:solidFill>
                  <a:schemeClr val="tx2">
                    <a:lumMod val="50000"/>
                  </a:schemeClr>
                </a:solidFill>
              </a:rPr>
              <a:t>nazwy,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pl-PL" dirty="0" smtClean="0">
                <a:solidFill>
                  <a:schemeClr val="tx2">
                    <a:lumMod val="50000"/>
                  </a:schemeClr>
                </a:solidFill>
              </a:rPr>
              <a:t>kolumny zawierają wartości </a:t>
            </a:r>
            <a:r>
              <a:rPr lang="pl-PL" dirty="0">
                <a:solidFill>
                  <a:schemeClr val="tx2">
                    <a:lumMod val="50000"/>
                  </a:schemeClr>
                </a:solidFill>
              </a:rPr>
              <a:t>wyliczalne,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pl-PL" dirty="0" smtClean="0">
                <a:solidFill>
                  <a:schemeClr val="tx2">
                    <a:lumMod val="50000"/>
                  </a:schemeClr>
                </a:solidFill>
              </a:rPr>
              <a:t>występują połączone </a:t>
            </a:r>
            <a:r>
              <a:rPr lang="pl-PL" dirty="0">
                <a:solidFill>
                  <a:schemeClr val="tx2">
                    <a:lumMod val="50000"/>
                  </a:schemeClr>
                </a:solidFill>
              </a:rPr>
              <a:t>kolumny o </a:t>
            </a:r>
            <a:r>
              <a:rPr lang="pl-PL" dirty="0" smtClean="0">
                <a:solidFill>
                  <a:schemeClr val="tx2">
                    <a:lumMod val="50000"/>
                  </a:schemeClr>
                </a:solidFill>
              </a:rPr>
              <a:t>różnych </a:t>
            </a:r>
            <a:r>
              <a:rPr lang="pl-PL" dirty="0">
                <a:solidFill>
                  <a:schemeClr val="tx2">
                    <a:lumMod val="50000"/>
                  </a:schemeClr>
                </a:solidFill>
              </a:rPr>
              <a:t>nazwach.</a:t>
            </a:r>
            <a:endParaRPr lang="pl-PL" dirty="0" smtClean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535410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950912" y="629816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200" b="0" kern="1200" dirty="0" smtClean="0">
                <a:solidFill>
                  <a:schemeClr val="tx1"/>
                </a:solidFill>
              </a:rPr>
              <a:t>Widoki</a:t>
            </a:r>
            <a:endParaRPr lang="pl" sz="3200" dirty="0"/>
          </a:p>
        </p:txBody>
      </p:sp>
      <p:sp>
        <p:nvSpPr>
          <p:cNvPr id="3" name="pole tekstowe 2"/>
          <p:cNvSpPr txBox="1"/>
          <p:nvPr/>
        </p:nvSpPr>
        <p:spPr>
          <a:xfrm>
            <a:off x="6516216" y="332656"/>
            <a:ext cx="23920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/>
              <a:t>SQL </a:t>
            </a:r>
            <a:endParaRPr lang="pl-PL" sz="1800" b="1" dirty="0" smtClean="0"/>
          </a:p>
          <a:p>
            <a:pPr algn="ctr"/>
            <a:r>
              <a:rPr lang="pl-PL" i="1" dirty="0" err="1" smtClean="0"/>
              <a:t>Structured</a:t>
            </a:r>
            <a:r>
              <a:rPr lang="pl-PL" i="1" dirty="0" smtClean="0"/>
              <a:t> </a:t>
            </a:r>
            <a:r>
              <a:rPr lang="pl-PL" i="1" dirty="0"/>
              <a:t>Query Language</a:t>
            </a:r>
            <a:endParaRPr lang="pl-PL" dirty="0"/>
          </a:p>
        </p:txBody>
      </p:sp>
      <p:sp>
        <p:nvSpPr>
          <p:cNvPr id="6" name="pole tekstowe 5"/>
          <p:cNvSpPr txBox="1"/>
          <p:nvPr/>
        </p:nvSpPr>
        <p:spPr>
          <a:xfrm>
            <a:off x="1835696" y="6377353"/>
            <a:ext cx="730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Lekcja </a:t>
            </a:r>
            <a:r>
              <a:rPr lang="pl-PL" dirty="0"/>
              <a:t>7</a:t>
            </a:r>
            <a:r>
              <a:rPr lang="it-IT" dirty="0"/>
              <a:t> – </a:t>
            </a:r>
            <a:r>
              <a:rPr lang="pl-PL" dirty="0"/>
              <a:t>widoki i funkcje</a:t>
            </a:r>
          </a:p>
        </p:txBody>
      </p:sp>
      <p:sp>
        <p:nvSpPr>
          <p:cNvPr id="7" name="Shape 24"/>
          <p:cNvSpPr txBox="1">
            <a:spLocks noGrp="1"/>
          </p:cNvSpPr>
          <p:nvPr>
            <p:ph type="body" idx="1"/>
          </p:nvPr>
        </p:nvSpPr>
        <p:spPr>
          <a:xfrm>
            <a:off x="1238944" y="1845802"/>
            <a:ext cx="7905056" cy="403147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indent="-457200">
              <a:buSzPct val="100000"/>
              <a:buFont typeface="Arial" pitchFamily="34" charset="0"/>
              <a:buChar char="•"/>
            </a:pPr>
            <a:r>
              <a:rPr lang="pl-PL" sz="3200" dirty="0" smtClean="0">
                <a:solidFill>
                  <a:schemeClr val="tx2">
                    <a:lumMod val="50000"/>
                  </a:schemeClr>
                </a:solidFill>
              </a:rPr>
              <a:t>Usuwanie widoków:</a:t>
            </a:r>
            <a:endParaRPr lang="pl-PL" sz="3200" dirty="0">
              <a:solidFill>
                <a:schemeClr val="tx2">
                  <a:lumMod val="50000"/>
                </a:schemeClr>
              </a:solidFill>
            </a:endParaRPr>
          </a:p>
          <a:p>
            <a:pPr marL="857250" lvl="1" indent="-457200">
              <a:buFont typeface="Arial" pitchFamily="34" charset="0"/>
              <a:buChar char="•"/>
            </a:pPr>
            <a:r>
              <a:rPr lang="pl-PL" dirty="0" smtClean="0">
                <a:solidFill>
                  <a:schemeClr val="tx2">
                    <a:lumMod val="50000"/>
                  </a:schemeClr>
                </a:solidFill>
              </a:rPr>
              <a:t>Podobnie jak w przypadku tabel, do kasowania widoków stosuje się DROP:</a:t>
            </a:r>
          </a:p>
          <a:p>
            <a:pPr marL="400050" lvl="1" indent="0">
              <a:buNone/>
            </a:pPr>
            <a:r>
              <a:rPr lang="pl-PL" dirty="0" smtClean="0">
                <a:solidFill>
                  <a:schemeClr val="tx2">
                    <a:lumMod val="50000"/>
                  </a:schemeClr>
                </a:solidFill>
              </a:rPr>
              <a:t>DROP </a:t>
            </a:r>
            <a:r>
              <a:rPr lang="pl-PL" dirty="0">
                <a:solidFill>
                  <a:schemeClr val="tx2">
                    <a:lumMod val="50000"/>
                  </a:schemeClr>
                </a:solidFill>
              </a:rPr>
              <a:t>VIEW &lt;nazwa perspektywy</a:t>
            </a:r>
            <a:r>
              <a:rPr lang="pl-PL" dirty="0" smtClean="0">
                <a:solidFill>
                  <a:schemeClr val="tx2">
                    <a:lumMod val="50000"/>
                  </a:schemeClr>
                </a:solidFill>
              </a:rPr>
              <a:t>&gt;</a:t>
            </a:r>
            <a:endParaRPr lang="pl-PL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060224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950912" y="629816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200" b="0" kern="1200" dirty="0" smtClean="0">
                <a:solidFill>
                  <a:schemeClr val="tx1"/>
                </a:solidFill>
              </a:rPr>
              <a:t>Widoki - przykład</a:t>
            </a:r>
            <a:endParaRPr lang="pl" sz="3200" dirty="0"/>
          </a:p>
        </p:txBody>
      </p:sp>
      <p:sp>
        <p:nvSpPr>
          <p:cNvPr id="3" name="pole tekstowe 2"/>
          <p:cNvSpPr txBox="1"/>
          <p:nvPr/>
        </p:nvSpPr>
        <p:spPr>
          <a:xfrm>
            <a:off x="6516216" y="332656"/>
            <a:ext cx="23920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/>
              <a:t>SQL </a:t>
            </a:r>
            <a:endParaRPr lang="pl-PL" sz="1800" b="1" dirty="0" smtClean="0"/>
          </a:p>
          <a:p>
            <a:pPr algn="ctr"/>
            <a:r>
              <a:rPr lang="pl-PL" i="1" dirty="0" err="1" smtClean="0"/>
              <a:t>Structured</a:t>
            </a:r>
            <a:r>
              <a:rPr lang="pl-PL" i="1" dirty="0" smtClean="0"/>
              <a:t> </a:t>
            </a:r>
            <a:r>
              <a:rPr lang="pl-PL" i="1" dirty="0"/>
              <a:t>Query Language</a:t>
            </a:r>
            <a:endParaRPr lang="pl-PL" dirty="0"/>
          </a:p>
        </p:txBody>
      </p:sp>
      <p:sp>
        <p:nvSpPr>
          <p:cNvPr id="6" name="pole tekstowe 5"/>
          <p:cNvSpPr txBox="1"/>
          <p:nvPr/>
        </p:nvSpPr>
        <p:spPr>
          <a:xfrm>
            <a:off x="1835696" y="6377353"/>
            <a:ext cx="730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Lekcja </a:t>
            </a:r>
            <a:r>
              <a:rPr lang="pl-PL" dirty="0"/>
              <a:t>7</a:t>
            </a:r>
            <a:r>
              <a:rPr lang="it-IT" dirty="0"/>
              <a:t> – </a:t>
            </a:r>
            <a:r>
              <a:rPr lang="pl-PL" dirty="0"/>
              <a:t>widoki i funkcje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510392"/>
            <a:ext cx="7297836" cy="27415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09614766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950912" y="629816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200" b="0" kern="1200" dirty="0" smtClean="0">
                <a:solidFill>
                  <a:schemeClr val="tx1"/>
                </a:solidFill>
              </a:rPr>
              <a:t>Widoki - przykład</a:t>
            </a:r>
            <a:endParaRPr lang="pl" sz="3200" dirty="0"/>
          </a:p>
        </p:txBody>
      </p:sp>
      <p:sp>
        <p:nvSpPr>
          <p:cNvPr id="3" name="pole tekstowe 2"/>
          <p:cNvSpPr txBox="1"/>
          <p:nvPr/>
        </p:nvSpPr>
        <p:spPr>
          <a:xfrm>
            <a:off x="6516216" y="332656"/>
            <a:ext cx="23920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/>
              <a:t>SQL </a:t>
            </a:r>
            <a:endParaRPr lang="pl-PL" sz="1800" b="1" dirty="0" smtClean="0"/>
          </a:p>
          <a:p>
            <a:pPr algn="ctr"/>
            <a:r>
              <a:rPr lang="pl-PL" i="1" dirty="0" err="1" smtClean="0"/>
              <a:t>Structured</a:t>
            </a:r>
            <a:r>
              <a:rPr lang="pl-PL" i="1" dirty="0" smtClean="0"/>
              <a:t> </a:t>
            </a:r>
            <a:r>
              <a:rPr lang="pl-PL" i="1" dirty="0"/>
              <a:t>Query Language</a:t>
            </a:r>
            <a:endParaRPr lang="pl-PL" dirty="0"/>
          </a:p>
        </p:txBody>
      </p:sp>
      <p:sp>
        <p:nvSpPr>
          <p:cNvPr id="6" name="pole tekstowe 5"/>
          <p:cNvSpPr txBox="1"/>
          <p:nvPr/>
        </p:nvSpPr>
        <p:spPr>
          <a:xfrm>
            <a:off x="1835696" y="6377353"/>
            <a:ext cx="730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Lekcja </a:t>
            </a:r>
            <a:r>
              <a:rPr lang="pl-PL" dirty="0"/>
              <a:t>7</a:t>
            </a:r>
            <a:r>
              <a:rPr lang="it-IT" dirty="0"/>
              <a:t> – </a:t>
            </a:r>
            <a:r>
              <a:rPr lang="pl-PL" dirty="0"/>
              <a:t>widoki i funkcje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7963" y="2499182"/>
            <a:ext cx="7906037" cy="14338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22979187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1457</TotalTime>
  <Words>1888</Words>
  <Application>Microsoft Office PowerPoint</Application>
  <PresentationFormat>Pokaz na ekranie (4:3)</PresentationFormat>
  <Paragraphs>294</Paragraphs>
  <Slides>32</Slides>
  <Notes>32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32</vt:i4>
      </vt:variant>
    </vt:vector>
  </HeadingPairs>
  <TitlesOfParts>
    <vt:vector size="36" baseType="lpstr">
      <vt:lpstr>Arial</vt:lpstr>
      <vt:lpstr>Courier New</vt:lpstr>
      <vt:lpstr>Wingdings</vt:lpstr>
      <vt:lpstr/>
      <vt:lpstr>SQL Structured Query Language</vt:lpstr>
      <vt:lpstr>Przypomnienie</vt:lpstr>
      <vt:lpstr>Widoki</vt:lpstr>
      <vt:lpstr>Widoki</vt:lpstr>
      <vt:lpstr>Widoki</vt:lpstr>
      <vt:lpstr>Widoki</vt:lpstr>
      <vt:lpstr>Widoki</vt:lpstr>
      <vt:lpstr>Widoki - przykład</vt:lpstr>
      <vt:lpstr>Widoki - przykład</vt:lpstr>
      <vt:lpstr>Widoki - przykład</vt:lpstr>
      <vt:lpstr>Widoki modyfikowalne</vt:lpstr>
      <vt:lpstr>Więź CHECK w widokach</vt:lpstr>
      <vt:lpstr>Definiowanie zmiennych w SQL</vt:lpstr>
      <vt:lpstr>Definiowanie zmiennych w SQL</vt:lpstr>
      <vt:lpstr>Definiowanie zmiennych w SQL</vt:lpstr>
      <vt:lpstr>Zmienne tablicowe</vt:lpstr>
      <vt:lpstr>Zmienne tablicowe</vt:lpstr>
      <vt:lpstr>Zmienne systemowe</vt:lpstr>
      <vt:lpstr>Podział funkcji</vt:lpstr>
      <vt:lpstr>Funkcje systemowe - przykłady</vt:lpstr>
      <vt:lpstr>Tworzenie funkcji użytkownika</vt:lpstr>
      <vt:lpstr>Funkcje skalarne</vt:lpstr>
      <vt:lpstr>Funkcje skalarne</vt:lpstr>
      <vt:lpstr>Funkcje tablicowe</vt:lpstr>
      <vt:lpstr>Funkcje tablicowe</vt:lpstr>
      <vt:lpstr>Ćwiczenia</vt:lpstr>
      <vt:lpstr>Ćwiczenia</vt:lpstr>
      <vt:lpstr>Ćwiczenia</vt:lpstr>
      <vt:lpstr>Ćwiczenia</vt:lpstr>
      <vt:lpstr>Ćwiczenia</vt:lpstr>
      <vt:lpstr>Ćwiczenia</vt:lpstr>
      <vt:lpstr>Podsumowanie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SQL</dc:title>
  <dc:creator>Michał Galas</dc:creator>
  <cp:lastModifiedBy>Michał Galas</cp:lastModifiedBy>
  <cp:revision>75</cp:revision>
  <dcterms:modified xsi:type="dcterms:W3CDTF">2014-11-27T11:17:00Z</dcterms:modified>
</cp:coreProperties>
</file>