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27"/>
  </p:notesMasterIdLst>
  <p:sldIdLst>
    <p:sldId id="256" r:id="rId2"/>
    <p:sldId id="258" r:id="rId3"/>
    <p:sldId id="259" r:id="rId4"/>
    <p:sldId id="283" r:id="rId5"/>
    <p:sldId id="284" r:id="rId6"/>
    <p:sldId id="285" r:id="rId7"/>
    <p:sldId id="286" r:id="rId8"/>
    <p:sldId id="280" r:id="rId9"/>
    <p:sldId id="281" r:id="rId10"/>
    <p:sldId id="287" r:id="rId11"/>
    <p:sldId id="288" r:id="rId12"/>
    <p:sldId id="289" r:id="rId13"/>
    <p:sldId id="290" r:id="rId14"/>
    <p:sldId id="291" r:id="rId15"/>
    <p:sldId id="292" r:id="rId16"/>
    <p:sldId id="293" r:id="rId17"/>
    <p:sldId id="282" r:id="rId18"/>
    <p:sldId id="295" r:id="rId19"/>
    <p:sldId id="294" r:id="rId20"/>
    <p:sldId id="296" r:id="rId21"/>
    <p:sldId id="298" r:id="rId22"/>
    <p:sldId id="299" r:id="rId23"/>
    <p:sldId id="300" r:id="rId24"/>
    <p:sldId id="297" r:id="rId25"/>
    <p:sldId id="279" r:id="rId26"/>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153" autoAdjust="0"/>
  </p:normalViewPr>
  <p:slideViewPr>
    <p:cSldViewPr>
      <p:cViewPr varScale="1">
        <p:scale>
          <a:sx n="69" d="100"/>
          <a:sy n="69" d="100"/>
        </p:scale>
        <p:origin x="1858" y="7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60118106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Ostatnia lekcja w kursie</a:t>
            </a:r>
            <a:r>
              <a:rPr lang="pl-PL" baseline="0" dirty="0" smtClean="0"/>
              <a:t> SQL dotyczyć będzie transakcyjności baz danych. Omówimy istotę obsługi błędów. Oraz zajmiemy się zagadnieniami związanymi z normalizacją baz danych – jako podstawy do projektowania baz.</a:t>
            </a:r>
            <a:endParaRPr dirty="0"/>
          </a:p>
        </p:txBody>
      </p:sp>
    </p:spTree>
    <p:extLst>
      <p:ext uri="{BB962C8B-B14F-4D97-AF65-F5344CB8AC3E}">
        <p14:creationId xmlns:p14="http://schemas.microsoft.com/office/powerpoint/2010/main" val="2421349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lgn="l" fontAlgn="base">
              <a:buNone/>
            </a:pPr>
            <a:r>
              <a:rPr lang="pl-PL" sz="1100" dirty="0" smtClean="0">
                <a:solidFill>
                  <a:schemeClr val="tx2">
                    <a:lumMod val="50000"/>
                  </a:schemeClr>
                </a:solidFill>
              </a:rPr>
              <a:t>Przykład:</a:t>
            </a:r>
          </a:p>
          <a:p>
            <a:pPr marL="0" indent="0" algn="l" fontAlgn="base">
              <a:buNone/>
            </a:pPr>
            <a:r>
              <a:rPr lang="pl-PL" sz="1100" dirty="0" smtClean="0">
                <a:solidFill>
                  <a:schemeClr val="tx2">
                    <a:lumMod val="50000"/>
                  </a:schemeClr>
                </a:solidFill>
              </a:rPr>
              <a:t>Czy pole adres jest polem elementarnym czy nie?</a:t>
            </a:r>
          </a:p>
          <a:p>
            <a:pPr marL="0" indent="0" algn="l" fontAlgn="base">
              <a:buNone/>
            </a:pPr>
            <a:r>
              <a:rPr lang="pl-PL" sz="1100" dirty="0" smtClean="0">
                <a:solidFill>
                  <a:schemeClr val="tx2">
                    <a:lumMod val="50000"/>
                  </a:schemeClr>
                </a:solidFill>
              </a:rPr>
              <a:t>Jeśli wiemy, że w czasie operowania na bazie zawsze będziemy potrzebowali całego adresu, to pole adres możemy uznać za elementarne. Jeśli jednak dopuszczamy możliwość, że będziemy potrzebowali tylko samej miejscowości, to wtedy pole adres nie jest już elementarne i nie spełnia 1NF. Należy więc rozbić pole adres, np. na pola: ulica, miejscowość, kod pocztowy (czyli na pola elementarne).</a:t>
            </a:r>
            <a:endParaRPr lang="en-US" sz="1100" dirty="0">
              <a:solidFill>
                <a:schemeClr val="tx2">
                  <a:lumMod val="50000"/>
                </a:schemeClr>
              </a:solidFill>
            </a:endParaRPr>
          </a:p>
        </p:txBody>
      </p:sp>
    </p:spTree>
    <p:extLst>
      <p:ext uri="{BB962C8B-B14F-4D97-AF65-F5344CB8AC3E}">
        <p14:creationId xmlns:p14="http://schemas.microsoft.com/office/powerpoint/2010/main" val="27553233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lgn="l" fontAlgn="base">
              <a:buNone/>
            </a:pPr>
            <a:r>
              <a:rPr lang="pl-PL" sz="1100" b="0" i="0" kern="1200" dirty="0" smtClean="0">
                <a:solidFill>
                  <a:schemeClr val="tx1"/>
                </a:solidFill>
                <a:effectLst/>
                <a:latin typeface="+mn-lt"/>
                <a:ea typeface="+mn-ea"/>
                <a:cs typeface="+mn-cs"/>
              </a:rPr>
              <a:t>Rekordy nie powinny zależeć od niczego innego tylko od klucza podstawowego tabeli (w razie potrzeby może to być klucz złożony). Rozważmy na przykład adres klienta w systemie księgowym. Obecność adresu konieczna jest w tabeli Klienci, ale również w tabelach Zamówienia, Wysyłka, Faktury, Należności i Inkaso. Zamiast przechowywać adres w postaci wpisu w każdej tabeli, przechowuje się go w jednym miejscu: albo w tabeli Klienci, albo w oddzielnej tabeli Adresy.</a:t>
            </a:r>
            <a:endParaRPr lang="en-US" sz="1100" dirty="0">
              <a:solidFill>
                <a:schemeClr val="tx2">
                  <a:lumMod val="50000"/>
                </a:schemeClr>
              </a:solidFill>
            </a:endParaRPr>
          </a:p>
        </p:txBody>
      </p:sp>
    </p:spTree>
    <p:extLst>
      <p:ext uri="{BB962C8B-B14F-4D97-AF65-F5344CB8AC3E}">
        <p14:creationId xmlns:p14="http://schemas.microsoft.com/office/powerpoint/2010/main" val="28052407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lgn="l" fontAlgn="base">
              <a:buNone/>
            </a:pPr>
            <a:r>
              <a:rPr lang="pl-PL" sz="1100" b="0" i="0" kern="1200" dirty="0" smtClean="0">
                <a:solidFill>
                  <a:schemeClr val="tx1"/>
                </a:solidFill>
                <a:effectLst/>
                <a:latin typeface="+mn-lt"/>
                <a:ea typeface="+mn-ea"/>
                <a:cs typeface="+mn-cs"/>
              </a:rPr>
              <a:t>Wartości rekordu, które nie są częścią jego klucza, nie należą do tabeli. Zazwyczaj, jeśli zawartość grupy pól odnosi się do więcej niż jednego rekordu tabeli, należy rozważyć umieszczenie tych pól w oddzielnej tabeli. </a:t>
            </a:r>
            <a:r>
              <a:rPr lang="pl-PL" dirty="0" smtClean="0"/>
              <a:t/>
            </a:r>
            <a:br>
              <a:rPr lang="pl-PL" dirty="0" smtClean="0"/>
            </a:br>
            <a:r>
              <a:rPr lang="pl-PL" dirty="0" smtClean="0"/>
              <a:t/>
            </a:r>
            <a:br>
              <a:rPr lang="pl-PL" dirty="0" smtClean="0"/>
            </a:br>
            <a:r>
              <a:rPr lang="pl-PL" sz="1100" b="0" i="0" kern="1200" dirty="0" smtClean="0">
                <a:solidFill>
                  <a:schemeClr val="tx1"/>
                </a:solidFill>
                <a:effectLst/>
                <a:latin typeface="+mn-lt"/>
                <a:ea typeface="+mn-ea"/>
                <a:cs typeface="+mn-cs"/>
              </a:rPr>
              <a:t>Na przykład w tabeli Rekrutacja pracowników może znajdować się nazwa i adres uczelni, którą ukończył kandydat. Do korespondencji seryjnej potrzebna jest jednak kompletna lista uczelni. Jeśli informacje o uczelniach przechowywane są w tabeli Kandydaci, nie ma możliwości wyświetlenia listy uczelni bez aktualnych kandydatów. Utwórz oddzielną tabelę Uczelnie i połącz ją z tabelą Kandydaci za pomocą klucza z kodem uczelni. </a:t>
            </a:r>
            <a:r>
              <a:rPr lang="pl-PL" dirty="0" smtClean="0"/>
              <a:t/>
            </a:r>
            <a:br>
              <a:rPr lang="pl-PL" dirty="0" smtClean="0"/>
            </a:br>
            <a:r>
              <a:rPr lang="pl-PL" dirty="0" smtClean="0"/>
              <a:t/>
            </a:r>
            <a:br>
              <a:rPr lang="pl-PL" dirty="0" smtClean="0"/>
            </a:br>
            <a:r>
              <a:rPr lang="pl-PL" sz="1100" b="0" i="0" kern="1200" dirty="0" smtClean="0">
                <a:solidFill>
                  <a:schemeClr val="tx1"/>
                </a:solidFill>
                <a:effectLst/>
                <a:latin typeface="+mn-lt"/>
                <a:ea typeface="+mn-ea"/>
                <a:cs typeface="+mn-cs"/>
              </a:rPr>
              <a:t>WYJĄTEK: Stosowanie reguł trzeciej postaci normalnej, chociaż teoretycznie wskazane, nie zawsze jest praktyczne. Chcąc wyeliminować wszystkie możliwe wewnętrzne zależności pomiędzy polami tabeli Klienci, należałoby utworzyć oddzielne tabele dla miast, kodów pocztowych, przedstawicieli handlowych, klas klienta i innych czynników, które mogą być zduplikowane w wielu rekordach. Normalizacja oznacza teoretycznie poprawę wydajności. Jednak wiele mniejszych tabel może spowodować spadek wydajności lub brak możliwości otwarcia pliku i przekroczenie pojemności pamięci. </a:t>
            </a:r>
            <a:r>
              <a:rPr lang="pl-PL" dirty="0" smtClean="0"/>
              <a:t/>
            </a:r>
            <a:br>
              <a:rPr lang="pl-PL" dirty="0" smtClean="0"/>
            </a:br>
            <a:endParaRPr lang="en-US" sz="1100" dirty="0">
              <a:solidFill>
                <a:schemeClr val="tx2">
                  <a:lumMod val="50000"/>
                </a:schemeClr>
              </a:solidFill>
            </a:endParaRPr>
          </a:p>
        </p:txBody>
      </p:sp>
    </p:spTree>
    <p:extLst>
      <p:ext uri="{BB962C8B-B14F-4D97-AF65-F5344CB8AC3E}">
        <p14:creationId xmlns:p14="http://schemas.microsoft.com/office/powerpoint/2010/main" val="18863760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lgn="l" fontAlgn="base">
              <a:buNone/>
            </a:pPr>
            <a:r>
              <a:rPr lang="pl-PL" sz="1100" dirty="0" smtClean="0">
                <a:solidFill>
                  <a:schemeClr val="tx2">
                    <a:lumMod val="50000"/>
                  </a:schemeClr>
                </a:solidFill>
              </a:rPr>
              <a:t>Spróbujmy na innej tabeli: jak powinna wyglądać ta tabela</a:t>
            </a:r>
            <a:r>
              <a:rPr lang="pl-PL" sz="1100" baseline="0" dirty="0" smtClean="0">
                <a:solidFill>
                  <a:schemeClr val="tx2">
                    <a:lumMod val="50000"/>
                  </a:schemeClr>
                </a:solidFill>
              </a:rPr>
              <a:t> w 1NF?</a:t>
            </a:r>
            <a:endParaRPr lang="en-US" sz="1100" dirty="0">
              <a:solidFill>
                <a:schemeClr val="tx2">
                  <a:lumMod val="50000"/>
                </a:schemeClr>
              </a:solidFill>
            </a:endParaRPr>
          </a:p>
        </p:txBody>
      </p:sp>
    </p:spTree>
    <p:extLst>
      <p:ext uri="{BB962C8B-B14F-4D97-AF65-F5344CB8AC3E}">
        <p14:creationId xmlns:p14="http://schemas.microsoft.com/office/powerpoint/2010/main" val="17493184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lgn="l" fontAlgn="base">
              <a:buNone/>
            </a:pPr>
            <a:r>
              <a:rPr lang="pl-PL" sz="1100" b="0" i="0" kern="1200" dirty="0" smtClean="0">
                <a:solidFill>
                  <a:schemeClr val="tx1"/>
                </a:solidFill>
                <a:effectLst/>
                <a:latin typeface="+mn-lt"/>
                <a:ea typeface="+mn-ea"/>
                <a:cs typeface="+mn-cs"/>
              </a:rPr>
              <a:t>Rozwiązaniem problemu jest relacja jeden-do-wielu, w której nie należy strony jeden i strony wielu umieszczać w tej samej tabeli. Zamiast tego, należy utworzyć inną tabelę w pierwszej postaci normalnej, eliminując powtarzające się grupy (</a:t>
            </a:r>
            <a:r>
              <a:rPr lang="pl-PL" sz="1100" b="0" i="0" kern="1200" dirty="0" err="1" smtClean="0">
                <a:solidFill>
                  <a:schemeClr val="tx1"/>
                </a:solidFill>
                <a:effectLst/>
                <a:latin typeface="+mn-lt"/>
                <a:ea typeface="+mn-ea"/>
                <a:cs typeface="+mn-cs"/>
              </a:rPr>
              <a:t>NrKlasy</a:t>
            </a:r>
            <a:r>
              <a:rPr lang="pl-PL" sz="1100" b="0" i="0" kern="1200" dirty="0" smtClean="0">
                <a:solidFill>
                  <a:schemeClr val="tx1"/>
                </a:solidFill>
                <a:effectLst/>
                <a:latin typeface="+mn-lt"/>
                <a:ea typeface="+mn-ea"/>
                <a:cs typeface="+mn-cs"/>
              </a:rPr>
              <a:t>), tak jak to przedstawiono na slajdzie</a:t>
            </a:r>
            <a:endParaRPr lang="en-US" sz="1100" dirty="0">
              <a:solidFill>
                <a:schemeClr val="tx2">
                  <a:lumMod val="50000"/>
                </a:schemeClr>
              </a:solidFill>
            </a:endParaRPr>
          </a:p>
        </p:txBody>
      </p:sp>
    </p:spTree>
    <p:extLst>
      <p:ext uri="{BB962C8B-B14F-4D97-AF65-F5344CB8AC3E}">
        <p14:creationId xmlns:p14="http://schemas.microsoft.com/office/powerpoint/2010/main" val="34398826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fontAlgn="base"/>
            <a:r>
              <a:rPr lang="pl-PL" sz="1100" dirty="0" smtClean="0">
                <a:solidFill>
                  <a:schemeClr val="tx2">
                    <a:lumMod val="50000"/>
                  </a:schemeClr>
                </a:solidFill>
              </a:rPr>
              <a:t>W poprzedniej tabeli dla każdego pola </a:t>
            </a:r>
            <a:r>
              <a:rPr lang="pl-PL" sz="1100" dirty="0" err="1" smtClean="0">
                <a:solidFill>
                  <a:schemeClr val="tx2">
                    <a:lumMod val="50000"/>
                  </a:schemeClr>
                </a:solidFill>
              </a:rPr>
              <a:t>NrStudenta</a:t>
            </a:r>
            <a:r>
              <a:rPr lang="pl-PL" sz="1100" dirty="0" smtClean="0">
                <a:solidFill>
                  <a:schemeClr val="tx2">
                    <a:lumMod val="50000"/>
                  </a:schemeClr>
                </a:solidFill>
              </a:rPr>
              <a:t> istnieje wiele wartości w polach </a:t>
            </a:r>
            <a:r>
              <a:rPr lang="pl-PL" sz="1100" dirty="0" err="1" smtClean="0">
                <a:solidFill>
                  <a:schemeClr val="tx2">
                    <a:lumMod val="50000"/>
                  </a:schemeClr>
                </a:solidFill>
              </a:rPr>
              <a:t>NrKlasy</a:t>
            </a:r>
            <a:r>
              <a:rPr lang="pl-PL" sz="1100" dirty="0" smtClean="0">
                <a:solidFill>
                  <a:schemeClr val="tx2">
                    <a:lumMod val="50000"/>
                  </a:schemeClr>
                </a:solidFill>
              </a:rPr>
              <a:t>. Pole </a:t>
            </a:r>
            <a:r>
              <a:rPr lang="pl-PL" sz="1100" dirty="0" err="1" smtClean="0">
                <a:solidFill>
                  <a:schemeClr val="tx2">
                    <a:lumMod val="50000"/>
                  </a:schemeClr>
                </a:solidFill>
              </a:rPr>
              <a:t>NrKlasy</a:t>
            </a:r>
            <a:r>
              <a:rPr lang="pl-PL" sz="1100" dirty="0" smtClean="0">
                <a:solidFill>
                  <a:schemeClr val="tx2">
                    <a:lumMod val="50000"/>
                  </a:schemeClr>
                </a:solidFill>
              </a:rPr>
              <a:t> nie jest czynnościowo zależne od pola </a:t>
            </a:r>
            <a:r>
              <a:rPr lang="pl-PL" sz="1100" dirty="0" err="1" smtClean="0">
                <a:solidFill>
                  <a:schemeClr val="tx2">
                    <a:lumMod val="50000"/>
                  </a:schemeClr>
                </a:solidFill>
              </a:rPr>
              <a:t>NrStudenta</a:t>
            </a:r>
            <a:r>
              <a:rPr lang="pl-PL" sz="1100" dirty="0" smtClean="0">
                <a:solidFill>
                  <a:schemeClr val="tx2">
                    <a:lumMod val="50000"/>
                  </a:schemeClr>
                </a:solidFill>
              </a:rPr>
              <a:t> (klucz podstawowy), dlatego ta relacja nie znajduje się w drugiej postaci normalnej.</a:t>
            </a:r>
          </a:p>
          <a:p>
            <a:pPr fontAlgn="base"/>
            <a:endParaRPr lang="pl-PL" sz="1100" dirty="0" smtClean="0">
              <a:solidFill>
                <a:schemeClr val="tx2">
                  <a:lumMod val="50000"/>
                </a:schemeClr>
              </a:solidFill>
            </a:endParaRPr>
          </a:p>
          <a:p>
            <a:pPr fontAlgn="base"/>
            <a:r>
              <a:rPr lang="pl-PL" sz="1100" dirty="0" smtClean="0">
                <a:solidFill>
                  <a:schemeClr val="tx2">
                    <a:lumMod val="50000"/>
                  </a:schemeClr>
                </a:solidFill>
              </a:rPr>
              <a:t>Drugą postać normalną przedstawiono na podstawie następujących dwóch tabel: Pierwsza postać normalna: studenci i rejestracja</a:t>
            </a:r>
            <a:endParaRPr lang="pl-PL" sz="1000" dirty="0">
              <a:solidFill>
                <a:schemeClr val="tx2">
                  <a:lumMod val="50000"/>
                </a:schemeClr>
              </a:solidFill>
            </a:endParaRPr>
          </a:p>
        </p:txBody>
      </p:sp>
    </p:spTree>
    <p:extLst>
      <p:ext uri="{BB962C8B-B14F-4D97-AF65-F5344CB8AC3E}">
        <p14:creationId xmlns:p14="http://schemas.microsoft.com/office/powerpoint/2010/main" val="7685692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pl-PL" sz="1000" dirty="0" smtClean="0">
                <a:solidFill>
                  <a:schemeClr val="tx2">
                    <a:lumMod val="50000"/>
                  </a:schemeClr>
                </a:solidFill>
              </a:rPr>
              <a:t>W ostatnim przykładzie pole </a:t>
            </a:r>
            <a:r>
              <a:rPr lang="pl-PL" sz="1000" dirty="0" err="1" smtClean="0">
                <a:solidFill>
                  <a:schemeClr val="tx2">
                    <a:lumMod val="50000"/>
                  </a:schemeClr>
                </a:solidFill>
              </a:rPr>
              <a:t>Pok</a:t>
            </a:r>
            <a:r>
              <a:rPr lang="pl-PL" sz="1000" dirty="0" smtClean="0">
                <a:solidFill>
                  <a:schemeClr val="tx2">
                    <a:lumMod val="50000"/>
                  </a:schemeClr>
                </a:solidFill>
              </a:rPr>
              <a:t>-Dor (numer pokoju doradcy) jest czynnościowo zależne od atrybutu Doradca. Rozwiązaniem jest przeniesienie tego atrybutu z tabeli Studenci do tabeli Wydział, tak jak to przedstawiono na slajdzie</a:t>
            </a:r>
          </a:p>
          <a:p>
            <a:pPr fontAlgn="base"/>
            <a:endParaRPr lang="pl-PL" sz="1000" b="1" dirty="0">
              <a:solidFill>
                <a:schemeClr val="tx2">
                  <a:lumMod val="50000"/>
                </a:schemeClr>
              </a:solidFill>
            </a:endParaRPr>
          </a:p>
        </p:txBody>
      </p:sp>
    </p:spTree>
    <p:extLst>
      <p:ext uri="{BB962C8B-B14F-4D97-AF65-F5344CB8AC3E}">
        <p14:creationId xmlns:p14="http://schemas.microsoft.com/office/powerpoint/2010/main" val="1458319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Normalizacja ma swoje wady i zalety. W praktyce podczas projektowania baz danych najczęściej</a:t>
            </a:r>
            <a:r>
              <a:rPr lang="pl-PL" baseline="0" dirty="0" smtClean="0"/>
              <a:t> szukamy kompromisu.</a:t>
            </a:r>
            <a:endParaRPr dirty="0"/>
          </a:p>
        </p:txBody>
      </p:sp>
    </p:spTree>
    <p:extLst>
      <p:ext uri="{BB962C8B-B14F-4D97-AF65-F5344CB8AC3E}">
        <p14:creationId xmlns:p14="http://schemas.microsoft.com/office/powerpoint/2010/main" val="26944936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Np.</a:t>
            </a:r>
          </a:p>
          <a:p>
            <a:r>
              <a:rPr lang="pl-PL" dirty="0" smtClean="0"/>
              <a:t>CREATE PROCEDURE podziel1</a:t>
            </a:r>
          </a:p>
          <a:p>
            <a:r>
              <a:rPr lang="pl-PL" dirty="0" smtClean="0"/>
              <a:t>(</a:t>
            </a:r>
          </a:p>
          <a:p>
            <a:r>
              <a:rPr lang="pl-PL" dirty="0" smtClean="0"/>
              <a:t>@dzielna </a:t>
            </a:r>
            <a:r>
              <a:rPr lang="pl-PL" dirty="0" err="1" smtClean="0"/>
              <a:t>ﬂoat</a:t>
            </a:r>
            <a:r>
              <a:rPr lang="pl-PL" dirty="0" smtClean="0"/>
              <a:t>,</a:t>
            </a:r>
          </a:p>
          <a:p>
            <a:r>
              <a:rPr lang="pl-PL" dirty="0" smtClean="0"/>
              <a:t>@dzielnik </a:t>
            </a:r>
            <a:r>
              <a:rPr lang="pl-PL" dirty="0" err="1" smtClean="0"/>
              <a:t>ﬂoat</a:t>
            </a:r>
            <a:endParaRPr lang="pl-PL" dirty="0" smtClean="0"/>
          </a:p>
          <a:p>
            <a:r>
              <a:rPr lang="pl-PL" dirty="0" smtClean="0"/>
              <a:t>)</a:t>
            </a:r>
          </a:p>
          <a:p>
            <a:r>
              <a:rPr lang="pl-PL" dirty="0" smtClean="0"/>
              <a:t>AS</a:t>
            </a:r>
          </a:p>
          <a:p>
            <a:r>
              <a:rPr lang="pl-PL" dirty="0" smtClean="0"/>
              <a:t>	IF @dzielnik = 0</a:t>
            </a:r>
          </a:p>
          <a:p>
            <a:r>
              <a:rPr lang="pl-PL" dirty="0" smtClean="0"/>
              <a:t>		RAISERROR(’Dzielenie przez ZERO!’,14,1)</a:t>
            </a:r>
          </a:p>
          <a:p>
            <a:r>
              <a:rPr lang="pl-PL" dirty="0" smtClean="0"/>
              <a:t>	ELSE</a:t>
            </a:r>
          </a:p>
          <a:p>
            <a:r>
              <a:rPr lang="pl-PL" dirty="0" smtClean="0"/>
              <a:t>		SELECT @dzielna / @dzielnik</a:t>
            </a:r>
          </a:p>
          <a:p>
            <a:r>
              <a:rPr lang="pl-PL" dirty="0" smtClean="0"/>
              <a:t>END</a:t>
            </a:r>
            <a:endParaRPr dirty="0"/>
          </a:p>
        </p:txBody>
      </p:sp>
    </p:spTree>
    <p:extLst>
      <p:ext uri="{BB962C8B-B14F-4D97-AF65-F5344CB8AC3E}">
        <p14:creationId xmlns:p14="http://schemas.microsoft.com/office/powerpoint/2010/main" val="29039747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2661404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Podsumowanie zagadnień</a:t>
            </a:r>
            <a:r>
              <a:rPr lang="pl-PL" baseline="0" dirty="0" smtClean="0"/>
              <a:t> z poprzedniej lekcji</a:t>
            </a:r>
            <a:endParaRPr dirty="0"/>
          </a:p>
        </p:txBody>
      </p:sp>
    </p:spTree>
    <p:extLst>
      <p:ext uri="{BB962C8B-B14F-4D97-AF65-F5344CB8AC3E}">
        <p14:creationId xmlns:p14="http://schemas.microsoft.com/office/powerpoint/2010/main" val="19547807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en-US" sz="1100" b="0" i="1" kern="1200" dirty="0" smtClean="0">
                <a:solidFill>
                  <a:schemeClr val="tx1"/>
                </a:solidFill>
                <a:effectLst/>
                <a:latin typeface="+mn-lt"/>
                <a:ea typeface="+mn-ea"/>
                <a:cs typeface="+mn-cs"/>
              </a:rPr>
              <a:t>CREATE PROCEDURE dbo.p_dziel_przez_0</a:t>
            </a:r>
            <a:r>
              <a:rPr lang="en-US" dirty="0" smtClean="0"/>
              <a:t/>
            </a:r>
            <a:br>
              <a:rPr lang="en-US" dirty="0" smtClean="0"/>
            </a:br>
            <a:r>
              <a:rPr lang="en-US" sz="1100" b="0" i="1" kern="1200" dirty="0" smtClean="0">
                <a:solidFill>
                  <a:schemeClr val="tx1"/>
                </a:solidFill>
                <a:effectLst/>
                <a:latin typeface="+mn-lt"/>
                <a:ea typeface="+mn-ea"/>
                <a:cs typeface="+mn-cs"/>
              </a:rPr>
              <a:t>AS</a:t>
            </a:r>
            <a:r>
              <a:rPr lang="en-US" dirty="0" smtClean="0"/>
              <a:t/>
            </a:r>
            <a:br>
              <a:rPr lang="en-US" dirty="0" smtClean="0"/>
            </a:br>
            <a:r>
              <a:rPr lang="en-US" sz="1100" b="0" i="1" kern="1200" dirty="0" smtClean="0">
                <a:solidFill>
                  <a:schemeClr val="tx1"/>
                </a:solidFill>
                <a:effectLst/>
                <a:latin typeface="+mn-lt"/>
                <a:ea typeface="+mn-ea"/>
                <a:cs typeface="+mn-cs"/>
              </a:rPr>
              <a:t>BEGIN</a:t>
            </a:r>
            <a:r>
              <a:rPr lang="en-US" dirty="0" smtClean="0"/>
              <a:t/>
            </a:r>
            <a:br>
              <a:rPr lang="en-US" dirty="0" smtClean="0"/>
            </a:br>
            <a:r>
              <a:rPr lang="en-US" sz="1100" b="0" i="1" kern="1200" dirty="0" err="1" smtClean="0">
                <a:solidFill>
                  <a:schemeClr val="tx1"/>
                </a:solidFill>
                <a:effectLst/>
                <a:latin typeface="+mn-lt"/>
                <a:ea typeface="+mn-ea"/>
                <a:cs typeface="+mn-cs"/>
              </a:rPr>
              <a:t>BEGIN</a:t>
            </a:r>
            <a:r>
              <a:rPr lang="en-US" sz="1100" b="0" i="1" kern="1200" dirty="0" smtClean="0">
                <a:solidFill>
                  <a:schemeClr val="tx1"/>
                </a:solidFill>
                <a:effectLst/>
                <a:latin typeface="+mn-lt"/>
                <a:ea typeface="+mn-ea"/>
                <a:cs typeface="+mn-cs"/>
              </a:rPr>
              <a:t> TRY</a:t>
            </a:r>
            <a:r>
              <a:rPr lang="en-US" dirty="0" smtClean="0"/>
              <a:t/>
            </a:r>
            <a:br>
              <a:rPr lang="en-US" dirty="0" smtClean="0"/>
            </a:br>
            <a:r>
              <a:rPr lang="en-US" sz="1100" b="0" i="1" kern="1200" dirty="0" smtClean="0">
                <a:solidFill>
                  <a:schemeClr val="tx1"/>
                </a:solidFill>
                <a:effectLst/>
                <a:latin typeface="+mn-lt"/>
                <a:ea typeface="+mn-ea"/>
                <a:cs typeface="+mn-cs"/>
              </a:rPr>
              <a:t>DECLARE @</a:t>
            </a:r>
            <a:r>
              <a:rPr lang="en-US" sz="1100" b="0" i="1" kern="1200" dirty="0" err="1" smtClean="0">
                <a:solidFill>
                  <a:schemeClr val="tx1"/>
                </a:solidFill>
                <a:effectLst/>
                <a:latin typeface="+mn-lt"/>
                <a:ea typeface="+mn-ea"/>
                <a:cs typeface="+mn-cs"/>
              </a:rPr>
              <a:t>wynik</a:t>
            </a:r>
            <a:r>
              <a:rPr lang="en-US" sz="1100" b="0" i="1" kern="1200" dirty="0" smtClean="0">
                <a:solidFill>
                  <a:schemeClr val="tx1"/>
                </a:solidFill>
                <a:effectLst/>
                <a:latin typeface="+mn-lt"/>
                <a:ea typeface="+mn-ea"/>
                <a:cs typeface="+mn-cs"/>
              </a:rPr>
              <a:t> </a:t>
            </a:r>
            <a:r>
              <a:rPr lang="en-US" sz="1100" b="0" i="1" kern="1200" dirty="0" err="1" smtClean="0">
                <a:solidFill>
                  <a:schemeClr val="tx1"/>
                </a:solidFill>
                <a:effectLst/>
                <a:latin typeface="+mn-lt"/>
                <a:ea typeface="+mn-ea"/>
                <a:cs typeface="+mn-cs"/>
              </a:rPr>
              <a:t>int</a:t>
            </a:r>
            <a:r>
              <a:rPr lang="en-US" sz="1100" b="0" i="1" kern="1200" dirty="0" smtClean="0">
                <a:solidFill>
                  <a:schemeClr val="tx1"/>
                </a:solidFill>
                <a:effectLst/>
                <a:latin typeface="+mn-lt"/>
                <a:ea typeface="+mn-ea"/>
                <a:cs typeface="+mn-cs"/>
              </a:rPr>
              <a:t>;</a:t>
            </a:r>
            <a:r>
              <a:rPr lang="en-US" dirty="0" smtClean="0"/>
              <a:t/>
            </a:r>
            <a:br>
              <a:rPr lang="en-US" dirty="0" smtClean="0"/>
            </a:br>
            <a:r>
              <a:rPr lang="en-US" sz="1100" b="0" i="1" kern="1200" dirty="0" smtClean="0">
                <a:solidFill>
                  <a:schemeClr val="tx1"/>
                </a:solidFill>
                <a:effectLst/>
                <a:latin typeface="+mn-lt"/>
                <a:ea typeface="+mn-ea"/>
                <a:cs typeface="+mn-cs"/>
              </a:rPr>
              <a:t>SELECT @</a:t>
            </a:r>
            <a:r>
              <a:rPr lang="en-US" sz="1100" b="0" i="1" kern="1200" dirty="0" err="1" smtClean="0">
                <a:solidFill>
                  <a:schemeClr val="tx1"/>
                </a:solidFill>
                <a:effectLst/>
                <a:latin typeface="+mn-lt"/>
                <a:ea typeface="+mn-ea"/>
                <a:cs typeface="+mn-cs"/>
              </a:rPr>
              <a:t>wynik</a:t>
            </a:r>
            <a:r>
              <a:rPr lang="en-US" sz="1100" b="0" i="1" kern="1200" dirty="0" smtClean="0">
                <a:solidFill>
                  <a:schemeClr val="tx1"/>
                </a:solidFill>
                <a:effectLst/>
                <a:latin typeface="+mn-lt"/>
                <a:ea typeface="+mn-ea"/>
                <a:cs typeface="+mn-cs"/>
              </a:rPr>
              <a:t> = </a:t>
            </a:r>
            <a:r>
              <a:rPr lang="pl-PL" sz="1100" b="0" i="1" kern="1200" smtClean="0">
                <a:solidFill>
                  <a:schemeClr val="tx1"/>
                </a:solidFill>
                <a:effectLst/>
                <a:latin typeface="+mn-lt"/>
                <a:ea typeface="+mn-ea"/>
                <a:cs typeface="+mn-cs"/>
              </a:rPr>
              <a:t>1/0</a:t>
            </a:r>
            <a:r>
              <a:rPr lang="en-US" sz="1100" b="0" i="1" kern="1200" smtClean="0">
                <a:solidFill>
                  <a:schemeClr val="tx1"/>
                </a:solidFill>
                <a:effectLst/>
                <a:latin typeface="+mn-lt"/>
                <a:ea typeface="+mn-ea"/>
                <a:cs typeface="+mn-cs"/>
              </a:rPr>
              <a:t>;</a:t>
            </a:r>
            <a:r>
              <a:rPr lang="en-US" dirty="0" smtClean="0"/>
              <a:t/>
            </a:r>
            <a:br>
              <a:rPr lang="en-US" dirty="0" smtClean="0"/>
            </a:br>
            <a:r>
              <a:rPr lang="en-US" sz="1100" b="0" i="1" kern="1200" dirty="0" smtClean="0">
                <a:solidFill>
                  <a:schemeClr val="tx1"/>
                </a:solidFill>
                <a:effectLst/>
                <a:latin typeface="+mn-lt"/>
                <a:ea typeface="+mn-ea"/>
                <a:cs typeface="+mn-cs"/>
              </a:rPr>
              <a:t>RETURN @</a:t>
            </a:r>
            <a:r>
              <a:rPr lang="en-US" sz="1100" b="0" i="1" kern="1200" dirty="0" err="1" smtClean="0">
                <a:solidFill>
                  <a:schemeClr val="tx1"/>
                </a:solidFill>
                <a:effectLst/>
                <a:latin typeface="+mn-lt"/>
                <a:ea typeface="+mn-ea"/>
                <a:cs typeface="+mn-cs"/>
              </a:rPr>
              <a:t>wynik</a:t>
            </a:r>
            <a:r>
              <a:rPr lang="en-US" sz="1100" b="0" i="1" kern="1200" dirty="0" smtClean="0">
                <a:solidFill>
                  <a:schemeClr val="tx1"/>
                </a:solidFill>
                <a:effectLst/>
                <a:latin typeface="+mn-lt"/>
                <a:ea typeface="+mn-ea"/>
                <a:cs typeface="+mn-cs"/>
              </a:rPr>
              <a:t>;</a:t>
            </a:r>
            <a:r>
              <a:rPr lang="en-US" dirty="0" smtClean="0"/>
              <a:t/>
            </a:r>
            <a:br>
              <a:rPr lang="en-US" dirty="0" smtClean="0"/>
            </a:br>
            <a:r>
              <a:rPr lang="en-US" sz="1100" b="0" i="1" kern="1200" dirty="0" smtClean="0">
                <a:solidFill>
                  <a:schemeClr val="tx1"/>
                </a:solidFill>
                <a:effectLst/>
                <a:latin typeface="+mn-lt"/>
                <a:ea typeface="+mn-ea"/>
                <a:cs typeface="+mn-cs"/>
              </a:rPr>
              <a:t>END TRY</a:t>
            </a:r>
            <a:r>
              <a:rPr lang="en-US" dirty="0" smtClean="0"/>
              <a:t/>
            </a:r>
            <a:br>
              <a:rPr lang="en-US" dirty="0" smtClean="0"/>
            </a:br>
            <a:r>
              <a:rPr lang="en-US" sz="1100" b="0" i="1" kern="1200" dirty="0" smtClean="0">
                <a:solidFill>
                  <a:schemeClr val="tx1"/>
                </a:solidFill>
                <a:effectLst/>
                <a:latin typeface="+mn-lt"/>
                <a:ea typeface="+mn-ea"/>
                <a:cs typeface="+mn-cs"/>
              </a:rPr>
              <a:t>BEGIN CATCH</a:t>
            </a:r>
            <a:r>
              <a:rPr lang="en-US" dirty="0" smtClean="0"/>
              <a:t/>
            </a:r>
            <a:br>
              <a:rPr lang="en-US" dirty="0" smtClean="0"/>
            </a:br>
            <a:r>
              <a:rPr lang="en-US" sz="1100" b="0" i="1" kern="1200" dirty="0" smtClean="0">
                <a:solidFill>
                  <a:schemeClr val="tx1"/>
                </a:solidFill>
                <a:effectLst/>
                <a:latin typeface="+mn-lt"/>
                <a:ea typeface="+mn-ea"/>
                <a:cs typeface="+mn-cs"/>
              </a:rPr>
              <a:t>RETURN -1;</a:t>
            </a:r>
            <a:r>
              <a:rPr lang="en-US" dirty="0" smtClean="0"/>
              <a:t/>
            </a:r>
            <a:br>
              <a:rPr lang="en-US" dirty="0" smtClean="0"/>
            </a:br>
            <a:r>
              <a:rPr lang="en-US" sz="1100" b="0" i="1" kern="1200" dirty="0" smtClean="0">
                <a:solidFill>
                  <a:schemeClr val="tx1"/>
                </a:solidFill>
                <a:effectLst/>
                <a:latin typeface="+mn-lt"/>
                <a:ea typeface="+mn-ea"/>
                <a:cs typeface="+mn-cs"/>
              </a:rPr>
              <a:t>END CATCH</a:t>
            </a:r>
            <a:r>
              <a:rPr lang="en-US" dirty="0" smtClean="0"/>
              <a:t/>
            </a:r>
            <a:br>
              <a:rPr lang="en-US" dirty="0" smtClean="0"/>
            </a:br>
            <a:r>
              <a:rPr lang="en-US" sz="1100" b="0" i="1" kern="1200" dirty="0" smtClean="0">
                <a:solidFill>
                  <a:schemeClr val="tx1"/>
                </a:solidFill>
                <a:effectLst/>
                <a:latin typeface="+mn-lt"/>
                <a:ea typeface="+mn-ea"/>
                <a:cs typeface="+mn-cs"/>
              </a:rPr>
              <a:t>END</a:t>
            </a:r>
            <a:r>
              <a:rPr lang="en-US" dirty="0" smtClean="0"/>
              <a:t/>
            </a:r>
            <a:br>
              <a:rPr lang="en-US" dirty="0" smtClean="0"/>
            </a:br>
            <a:r>
              <a:rPr lang="en-US" sz="1100" b="0" i="1" kern="1200" dirty="0" smtClean="0">
                <a:solidFill>
                  <a:schemeClr val="tx1"/>
                </a:solidFill>
                <a:effectLst/>
                <a:latin typeface="+mn-lt"/>
                <a:ea typeface="+mn-ea"/>
                <a:cs typeface="+mn-cs"/>
              </a:rPr>
              <a:t>GO</a:t>
            </a:r>
            <a:endParaRPr dirty="0"/>
          </a:p>
        </p:txBody>
      </p:sp>
    </p:spTree>
    <p:extLst>
      <p:ext uri="{BB962C8B-B14F-4D97-AF65-F5344CB8AC3E}">
        <p14:creationId xmlns:p14="http://schemas.microsoft.com/office/powerpoint/2010/main" val="41593497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b="0" i="1" kern="1200" dirty="0" smtClean="0">
                <a:solidFill>
                  <a:schemeClr val="tx1"/>
                </a:solidFill>
                <a:effectLst/>
                <a:latin typeface="+mn-lt"/>
                <a:ea typeface="+mn-ea"/>
                <a:cs typeface="+mn-cs"/>
              </a:rPr>
              <a:t>CREATE PROCEDURE dbo.p_dziel_przez_0</a:t>
            </a:r>
            <a:r>
              <a:rPr lang="en-US" dirty="0" smtClean="0"/>
              <a:t/>
            </a:r>
            <a:br>
              <a:rPr lang="en-US" dirty="0" smtClean="0"/>
            </a:br>
            <a:r>
              <a:rPr lang="en-US" sz="1100" b="0" i="1" kern="1200" dirty="0" smtClean="0">
                <a:solidFill>
                  <a:schemeClr val="tx1"/>
                </a:solidFill>
                <a:effectLst/>
                <a:latin typeface="+mn-lt"/>
                <a:ea typeface="+mn-ea"/>
                <a:cs typeface="+mn-cs"/>
              </a:rPr>
              <a:t>AS</a:t>
            </a:r>
            <a:r>
              <a:rPr lang="en-US" dirty="0" smtClean="0"/>
              <a:t/>
            </a:r>
            <a:br>
              <a:rPr lang="en-US" dirty="0" smtClean="0"/>
            </a:br>
            <a:r>
              <a:rPr lang="en-US" sz="1100" b="0" i="1" kern="1200" dirty="0" smtClean="0">
                <a:solidFill>
                  <a:schemeClr val="tx1"/>
                </a:solidFill>
                <a:effectLst/>
                <a:latin typeface="+mn-lt"/>
                <a:ea typeface="+mn-ea"/>
                <a:cs typeface="+mn-cs"/>
              </a:rPr>
              <a:t>BEGIN</a:t>
            </a:r>
            <a:r>
              <a:rPr lang="en-US" dirty="0" smtClean="0"/>
              <a:t/>
            </a:r>
            <a:br>
              <a:rPr lang="en-US" dirty="0" smtClean="0"/>
            </a:br>
            <a:r>
              <a:rPr lang="en-US" sz="1100" b="0" i="1" kern="1200" dirty="0" err="1" smtClean="0">
                <a:solidFill>
                  <a:schemeClr val="tx1"/>
                </a:solidFill>
                <a:effectLst/>
                <a:latin typeface="+mn-lt"/>
                <a:ea typeface="+mn-ea"/>
                <a:cs typeface="+mn-cs"/>
              </a:rPr>
              <a:t>BEGIN</a:t>
            </a:r>
            <a:r>
              <a:rPr lang="en-US" sz="1100" b="0" i="1" kern="1200" dirty="0" smtClean="0">
                <a:solidFill>
                  <a:schemeClr val="tx1"/>
                </a:solidFill>
                <a:effectLst/>
                <a:latin typeface="+mn-lt"/>
                <a:ea typeface="+mn-ea"/>
                <a:cs typeface="+mn-cs"/>
              </a:rPr>
              <a:t> TRY</a:t>
            </a:r>
            <a:r>
              <a:rPr lang="en-US" dirty="0" smtClean="0"/>
              <a:t/>
            </a:r>
            <a:br>
              <a:rPr lang="en-US" dirty="0" smtClean="0"/>
            </a:br>
            <a:r>
              <a:rPr lang="en-US" sz="1100" b="0" i="1" kern="1200" dirty="0" smtClean="0">
                <a:solidFill>
                  <a:schemeClr val="tx1"/>
                </a:solidFill>
                <a:effectLst/>
                <a:latin typeface="+mn-lt"/>
                <a:ea typeface="+mn-ea"/>
                <a:cs typeface="+mn-cs"/>
              </a:rPr>
              <a:t>DECLARE @</a:t>
            </a:r>
            <a:r>
              <a:rPr lang="en-US" sz="1100" b="0" i="1" kern="1200" dirty="0" err="1" smtClean="0">
                <a:solidFill>
                  <a:schemeClr val="tx1"/>
                </a:solidFill>
                <a:effectLst/>
                <a:latin typeface="+mn-lt"/>
                <a:ea typeface="+mn-ea"/>
                <a:cs typeface="+mn-cs"/>
              </a:rPr>
              <a:t>wynik</a:t>
            </a:r>
            <a:r>
              <a:rPr lang="en-US" sz="1100" b="0" i="1" kern="1200" dirty="0" smtClean="0">
                <a:solidFill>
                  <a:schemeClr val="tx1"/>
                </a:solidFill>
                <a:effectLst/>
                <a:latin typeface="+mn-lt"/>
                <a:ea typeface="+mn-ea"/>
                <a:cs typeface="+mn-cs"/>
              </a:rPr>
              <a:t> </a:t>
            </a:r>
            <a:r>
              <a:rPr lang="en-US" sz="1100" b="0" i="1" kern="1200" dirty="0" err="1" smtClean="0">
                <a:solidFill>
                  <a:schemeClr val="tx1"/>
                </a:solidFill>
                <a:effectLst/>
                <a:latin typeface="+mn-lt"/>
                <a:ea typeface="+mn-ea"/>
                <a:cs typeface="+mn-cs"/>
              </a:rPr>
              <a:t>int</a:t>
            </a:r>
            <a:r>
              <a:rPr lang="en-US" sz="1100" b="0" i="1" kern="1200" dirty="0" smtClean="0">
                <a:solidFill>
                  <a:schemeClr val="tx1"/>
                </a:solidFill>
                <a:effectLst/>
                <a:latin typeface="+mn-lt"/>
                <a:ea typeface="+mn-ea"/>
                <a:cs typeface="+mn-cs"/>
              </a:rPr>
              <a:t>;</a:t>
            </a:r>
            <a:r>
              <a:rPr lang="en-US" dirty="0" smtClean="0"/>
              <a:t/>
            </a:r>
            <a:br>
              <a:rPr lang="en-US" dirty="0" smtClean="0"/>
            </a:br>
            <a:r>
              <a:rPr lang="en-US" sz="1100" b="0" i="1" kern="1200" dirty="0" smtClean="0">
                <a:solidFill>
                  <a:schemeClr val="tx1"/>
                </a:solidFill>
                <a:effectLst/>
                <a:latin typeface="+mn-lt"/>
                <a:ea typeface="+mn-ea"/>
                <a:cs typeface="+mn-cs"/>
              </a:rPr>
              <a:t>SELECT @</a:t>
            </a:r>
            <a:r>
              <a:rPr lang="en-US" sz="1100" b="0" i="1" kern="1200" dirty="0" err="1" smtClean="0">
                <a:solidFill>
                  <a:schemeClr val="tx1"/>
                </a:solidFill>
                <a:effectLst/>
                <a:latin typeface="+mn-lt"/>
                <a:ea typeface="+mn-ea"/>
                <a:cs typeface="+mn-cs"/>
              </a:rPr>
              <a:t>wynik</a:t>
            </a:r>
            <a:r>
              <a:rPr lang="en-US" sz="1100" b="0" i="1" kern="1200" dirty="0" smtClean="0">
                <a:solidFill>
                  <a:schemeClr val="tx1"/>
                </a:solidFill>
                <a:effectLst/>
                <a:latin typeface="+mn-lt"/>
                <a:ea typeface="+mn-ea"/>
                <a:cs typeface="+mn-cs"/>
              </a:rPr>
              <a:t> = </a:t>
            </a:r>
            <a:r>
              <a:rPr lang="pl-PL" sz="1100" b="0" i="1" kern="1200" dirty="0" smtClean="0">
                <a:solidFill>
                  <a:schemeClr val="tx1"/>
                </a:solidFill>
                <a:effectLst/>
                <a:latin typeface="+mn-lt"/>
                <a:ea typeface="+mn-ea"/>
                <a:cs typeface="+mn-cs"/>
              </a:rPr>
              <a:t>1/0</a:t>
            </a:r>
            <a:r>
              <a:rPr lang="en-US" sz="1100" b="0" i="1" kern="1200" dirty="0" smtClean="0">
                <a:solidFill>
                  <a:schemeClr val="tx1"/>
                </a:solidFill>
                <a:effectLst/>
                <a:latin typeface="+mn-lt"/>
                <a:ea typeface="+mn-ea"/>
                <a:cs typeface="+mn-cs"/>
              </a:rPr>
              <a:t>;</a:t>
            </a:r>
            <a:r>
              <a:rPr lang="en-US" dirty="0" smtClean="0"/>
              <a:t/>
            </a:r>
            <a:br>
              <a:rPr lang="en-US" dirty="0" smtClean="0"/>
            </a:br>
            <a:r>
              <a:rPr lang="en-US" sz="1100" b="0" i="1" kern="1200" dirty="0" smtClean="0">
                <a:solidFill>
                  <a:schemeClr val="tx1"/>
                </a:solidFill>
                <a:effectLst/>
                <a:latin typeface="+mn-lt"/>
                <a:ea typeface="+mn-ea"/>
                <a:cs typeface="+mn-cs"/>
              </a:rPr>
              <a:t>RETURN @</a:t>
            </a:r>
            <a:r>
              <a:rPr lang="en-US" sz="1100" b="0" i="1" kern="1200" dirty="0" err="1" smtClean="0">
                <a:solidFill>
                  <a:schemeClr val="tx1"/>
                </a:solidFill>
                <a:effectLst/>
                <a:latin typeface="+mn-lt"/>
                <a:ea typeface="+mn-ea"/>
                <a:cs typeface="+mn-cs"/>
              </a:rPr>
              <a:t>wynik</a:t>
            </a:r>
            <a:r>
              <a:rPr lang="en-US" sz="1100" b="0" i="1" kern="1200" dirty="0" smtClean="0">
                <a:solidFill>
                  <a:schemeClr val="tx1"/>
                </a:solidFill>
                <a:effectLst/>
                <a:latin typeface="+mn-lt"/>
                <a:ea typeface="+mn-ea"/>
                <a:cs typeface="+mn-cs"/>
              </a:rPr>
              <a:t>;</a:t>
            </a:r>
            <a:r>
              <a:rPr lang="en-US" dirty="0" smtClean="0"/>
              <a:t/>
            </a:r>
            <a:br>
              <a:rPr lang="en-US" dirty="0" smtClean="0"/>
            </a:br>
            <a:r>
              <a:rPr lang="en-US" sz="1100" b="0" i="1" kern="1200" dirty="0" smtClean="0">
                <a:solidFill>
                  <a:schemeClr val="tx1"/>
                </a:solidFill>
                <a:effectLst/>
                <a:latin typeface="+mn-lt"/>
                <a:ea typeface="+mn-ea"/>
                <a:cs typeface="+mn-cs"/>
              </a:rPr>
              <a:t>END TRY</a:t>
            </a:r>
            <a:r>
              <a:rPr lang="en-US" dirty="0" smtClean="0"/>
              <a:t/>
            </a:r>
            <a:br>
              <a:rPr lang="en-US" dirty="0" smtClean="0"/>
            </a:br>
            <a:r>
              <a:rPr lang="en-US" sz="1100" b="0" i="1" kern="1200" dirty="0" smtClean="0">
                <a:solidFill>
                  <a:schemeClr val="tx1"/>
                </a:solidFill>
                <a:effectLst/>
                <a:latin typeface="+mn-lt"/>
                <a:ea typeface="+mn-ea"/>
                <a:cs typeface="+mn-cs"/>
              </a:rPr>
              <a:t>BEGIN CATCH</a:t>
            </a:r>
            <a:endParaRPr lang="pl-PL" sz="1100" b="0" i="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pl-PL" sz="1100" b="0" i="1" kern="1200" dirty="0" smtClean="0">
                <a:solidFill>
                  <a:schemeClr val="tx1"/>
                </a:solidFill>
                <a:effectLst/>
                <a:latin typeface="+mn-lt"/>
                <a:ea typeface="+mn-ea"/>
                <a:cs typeface="+mn-cs"/>
              </a:rPr>
              <a:t>SELECT -1, ERROR_NUMBER() AS </a:t>
            </a:r>
            <a:r>
              <a:rPr lang="pl-PL" sz="1100" b="0" i="1" kern="1200" dirty="0" err="1" smtClean="0">
                <a:solidFill>
                  <a:schemeClr val="tx1"/>
                </a:solidFill>
                <a:effectLst/>
                <a:latin typeface="+mn-lt"/>
                <a:ea typeface="+mn-ea"/>
                <a:cs typeface="+mn-cs"/>
              </a:rPr>
              <a:t>ErrorNumber</a:t>
            </a:r>
            <a:r>
              <a:rPr lang="en-US" dirty="0" smtClean="0"/>
              <a:t/>
            </a:r>
            <a:br>
              <a:rPr lang="en-US" dirty="0" smtClean="0"/>
            </a:br>
            <a:r>
              <a:rPr lang="en-US" sz="1100" b="0" i="1" kern="1200" dirty="0" smtClean="0">
                <a:solidFill>
                  <a:schemeClr val="tx1"/>
                </a:solidFill>
                <a:effectLst/>
                <a:latin typeface="+mn-lt"/>
                <a:ea typeface="+mn-ea"/>
                <a:cs typeface="+mn-cs"/>
              </a:rPr>
              <a:t>RETURN -1;</a:t>
            </a:r>
            <a:r>
              <a:rPr lang="en-US" dirty="0" smtClean="0"/>
              <a:t/>
            </a:r>
            <a:br>
              <a:rPr lang="en-US" dirty="0" smtClean="0"/>
            </a:br>
            <a:r>
              <a:rPr lang="en-US" sz="1100" b="0" i="1" kern="1200" dirty="0" smtClean="0">
                <a:solidFill>
                  <a:schemeClr val="tx1"/>
                </a:solidFill>
                <a:effectLst/>
                <a:latin typeface="+mn-lt"/>
                <a:ea typeface="+mn-ea"/>
                <a:cs typeface="+mn-cs"/>
              </a:rPr>
              <a:t>END CATCH</a:t>
            </a:r>
            <a:r>
              <a:rPr lang="en-US" dirty="0" smtClean="0"/>
              <a:t/>
            </a:r>
            <a:br>
              <a:rPr lang="en-US" dirty="0" smtClean="0"/>
            </a:br>
            <a:r>
              <a:rPr lang="en-US" sz="1100" b="0" i="1" kern="1200" dirty="0" smtClean="0">
                <a:solidFill>
                  <a:schemeClr val="tx1"/>
                </a:solidFill>
                <a:effectLst/>
                <a:latin typeface="+mn-lt"/>
                <a:ea typeface="+mn-ea"/>
                <a:cs typeface="+mn-cs"/>
              </a:rPr>
              <a:t>END</a:t>
            </a:r>
            <a:r>
              <a:rPr lang="en-US" dirty="0" smtClean="0"/>
              <a:t/>
            </a:r>
            <a:br>
              <a:rPr lang="en-US" dirty="0" smtClean="0"/>
            </a:br>
            <a:r>
              <a:rPr lang="en-US" sz="1100" b="0" i="1" kern="1200" dirty="0" smtClean="0">
                <a:solidFill>
                  <a:schemeClr val="tx1"/>
                </a:solidFill>
                <a:effectLst/>
                <a:latin typeface="+mn-lt"/>
                <a:ea typeface="+mn-ea"/>
                <a:cs typeface="+mn-cs"/>
              </a:rPr>
              <a:t>GO</a:t>
            </a:r>
            <a:endParaRPr lang="en-US" dirty="0" smtClean="0"/>
          </a:p>
          <a:p>
            <a:endParaRPr dirty="0"/>
          </a:p>
        </p:txBody>
      </p:sp>
    </p:spTree>
    <p:extLst>
      <p:ext uri="{BB962C8B-B14F-4D97-AF65-F5344CB8AC3E}">
        <p14:creationId xmlns:p14="http://schemas.microsoft.com/office/powerpoint/2010/main" val="27325063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SELECT @@ERROR</a:t>
            </a:r>
            <a:endParaRPr dirty="0"/>
          </a:p>
        </p:txBody>
      </p:sp>
    </p:spTree>
    <p:extLst>
      <p:ext uri="{BB962C8B-B14F-4D97-AF65-F5344CB8AC3E}">
        <p14:creationId xmlns:p14="http://schemas.microsoft.com/office/powerpoint/2010/main" val="29388586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solidFill>
                  <a:schemeClr val="tx2">
                    <a:lumMod val="50000"/>
                  </a:schemeClr>
                </a:solidFill>
              </a:rPr>
              <a:t>BEGIN TRANSACTION </a:t>
            </a:r>
            <a:r>
              <a:rPr lang="pl-PL" sz="1100" dirty="0" err="1" smtClean="0">
                <a:solidFill>
                  <a:schemeClr val="tx2">
                    <a:lumMod val="50000"/>
                  </a:schemeClr>
                </a:solidFill>
              </a:rPr>
              <a:t>MojaTransakcja</a:t>
            </a:r>
            <a:endParaRPr lang="pl-PL" sz="1100" dirty="0" smtClean="0">
              <a:solidFill>
                <a:schemeClr val="tx2">
                  <a:lumMod val="5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solidFill>
                  <a:schemeClr val="tx2">
                    <a:lumMod val="50000"/>
                  </a:schemeClr>
                </a:solidFill>
              </a:rPr>
              <a:t>GO</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solidFill>
                  <a:schemeClr val="tx2">
                    <a:lumMod val="50000"/>
                  </a:schemeClr>
                </a:solidFill>
              </a:rPr>
              <a:t>SELECT </a:t>
            </a:r>
            <a:r>
              <a:rPr lang="pl-PL" sz="1100" dirty="0" err="1" smtClean="0">
                <a:solidFill>
                  <a:schemeClr val="tx2">
                    <a:lumMod val="50000"/>
                  </a:schemeClr>
                </a:solidFill>
              </a:rPr>
              <a:t>Imie</a:t>
            </a:r>
            <a:r>
              <a:rPr lang="pl-PL" sz="1100" dirty="0" smtClean="0">
                <a:solidFill>
                  <a:schemeClr val="tx2">
                    <a:lumMod val="50000"/>
                  </a:schemeClr>
                </a:solidFill>
              </a:rPr>
              <a:t>, Nazwisko, Klasa FROM TBL_UCZEN</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solidFill>
                  <a:schemeClr val="tx2">
                    <a:lumMod val="50000"/>
                  </a:schemeClr>
                </a:solidFill>
              </a:rPr>
              <a:t>GO</a:t>
            </a:r>
          </a:p>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solidFill>
                  <a:schemeClr val="tx2">
                    <a:lumMod val="50000"/>
                  </a:schemeClr>
                </a:solidFill>
              </a:rPr>
              <a:t>COMMIT TRANSACTION </a:t>
            </a:r>
            <a:r>
              <a:rPr lang="pl-PL" sz="1100" dirty="0" err="1" smtClean="0">
                <a:solidFill>
                  <a:schemeClr val="tx2">
                    <a:lumMod val="50000"/>
                  </a:schemeClr>
                </a:solidFill>
              </a:rPr>
              <a:t>MojaTransakcja</a:t>
            </a:r>
            <a:endParaRPr lang="pl-PL" sz="1100" dirty="0" smtClean="0">
              <a:solidFill>
                <a:schemeClr val="tx2">
                  <a:lumMod val="50000"/>
                </a:schemeClr>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pl-PL" sz="1100" dirty="0" smtClean="0">
                <a:solidFill>
                  <a:schemeClr val="tx2">
                    <a:lumMod val="50000"/>
                  </a:schemeClr>
                </a:solidFill>
              </a:rPr>
              <a:t>GO</a:t>
            </a:r>
            <a:endParaRPr dirty="0"/>
          </a:p>
        </p:txBody>
      </p:sp>
    </p:spTree>
    <p:extLst>
      <p:ext uri="{BB962C8B-B14F-4D97-AF65-F5344CB8AC3E}">
        <p14:creationId xmlns:p14="http://schemas.microsoft.com/office/powerpoint/2010/main" val="25826375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33145782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Tabela</a:t>
            </a:r>
            <a:r>
              <a:rPr lang="pl-PL" baseline="0" dirty="0" smtClean="0"/>
              <a:t> podsumowująca poznane wyrażenia</a:t>
            </a:r>
            <a:endParaRPr dirty="0"/>
          </a:p>
        </p:txBody>
      </p:sp>
    </p:spTree>
    <p:extLst>
      <p:ext uri="{BB962C8B-B14F-4D97-AF65-F5344CB8AC3E}">
        <p14:creationId xmlns:p14="http://schemas.microsoft.com/office/powerpoint/2010/main" val="622399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Podstawowe</a:t>
            </a:r>
            <a:r>
              <a:rPr lang="pl-PL" baseline="0" dirty="0" smtClean="0"/>
              <a:t> komendy związane z transakcjami.</a:t>
            </a:r>
            <a:endParaRPr dirty="0"/>
          </a:p>
        </p:txBody>
      </p:sp>
    </p:spTree>
    <p:extLst>
      <p:ext uri="{BB962C8B-B14F-4D97-AF65-F5344CB8AC3E}">
        <p14:creationId xmlns:p14="http://schemas.microsoft.com/office/powerpoint/2010/main" val="34219307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WITH</a:t>
            </a:r>
            <a:r>
              <a:rPr lang="pl-PL" baseline="0" dirty="0" smtClean="0"/>
              <a:t> MARK – oznacza transakcje odpowiednim opisem (można go później odnaleźć w logu transakcji).</a:t>
            </a:r>
            <a:endParaRPr dirty="0"/>
          </a:p>
        </p:txBody>
      </p:sp>
    </p:spTree>
    <p:extLst>
      <p:ext uri="{BB962C8B-B14F-4D97-AF65-F5344CB8AC3E}">
        <p14:creationId xmlns:p14="http://schemas.microsoft.com/office/powerpoint/2010/main" val="41190300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Tak jak w innych językach programowania, tak w </a:t>
            </a:r>
            <a:r>
              <a:rPr lang="pl-PL" dirty="0" err="1" smtClean="0"/>
              <a:t>SQLu</a:t>
            </a:r>
            <a:r>
              <a:rPr lang="pl-PL" dirty="0" smtClean="0"/>
              <a:t> powinniśmy zadbać</a:t>
            </a:r>
            <a:r>
              <a:rPr lang="pl-PL" baseline="0" dirty="0" smtClean="0"/>
              <a:t> o obsługę błędów – to znaczy jeśli coś pójdzie nie tak w trakcie wykonywania kodu, powinniśmy „obsłużyć” problem i odpowiednio zareagować. Na slajdzie przedstawiono przykład prawidłowej obsługi błędów w SQL.</a:t>
            </a:r>
          </a:p>
          <a:p>
            <a:endParaRPr lang="pl-PL" baseline="0" dirty="0" smtClean="0"/>
          </a:p>
          <a:p>
            <a:r>
              <a:rPr lang="pl-PL" baseline="0" dirty="0" smtClean="0"/>
              <a:t>Przykład przedstawia celowe spowodowanie błędu: dzielenie przez 0, jego obsługa polega na odczytaniu z systemu wszystkich możliwych danych i zaprezentowanie użytkownikowi.</a:t>
            </a:r>
            <a:endParaRPr dirty="0"/>
          </a:p>
        </p:txBody>
      </p:sp>
    </p:spTree>
    <p:extLst>
      <p:ext uri="{BB962C8B-B14F-4D97-AF65-F5344CB8AC3E}">
        <p14:creationId xmlns:p14="http://schemas.microsoft.com/office/powerpoint/2010/main" val="17462252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Kiedy obsługa błędów jest niezbędna.</a:t>
            </a:r>
            <a:endParaRPr dirty="0"/>
          </a:p>
        </p:txBody>
      </p:sp>
    </p:spTree>
    <p:extLst>
      <p:ext uri="{BB962C8B-B14F-4D97-AF65-F5344CB8AC3E}">
        <p14:creationId xmlns:p14="http://schemas.microsoft.com/office/powerpoint/2010/main" val="2735649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Jak można wykrywać błędy? Metod na to jest wiele. Po pierwsze można zastosować instrukcje warunkowe, np. IF...ELSE, do sprawdzania wartości </a:t>
            </a:r>
          </a:p>
          <a:p>
            <a:r>
              <a:rPr lang="pl-PL" dirty="0" smtClean="0"/>
              <a:t>zmiennych jeszcze przed wystąpieniem błędu. Druga metoda to wykorzystanie istniejących w SZBD funkcji wykrywających błędy. W systemie Microsoft SQL </a:t>
            </a:r>
          </a:p>
          <a:p>
            <a:r>
              <a:rPr lang="pl-PL" dirty="0" smtClean="0"/>
              <a:t>Server taką funkcją jest @@ERROR, która zwraca numer błędu napotkanego w ostatnio napotkanego błędu w bieżącej sesji. </a:t>
            </a:r>
          </a:p>
          <a:p>
            <a:r>
              <a:rPr lang="pl-PL" dirty="0" smtClean="0"/>
              <a:t>Aktualnie istnieją także inne - lepsze metody wykrywania i obsługi błędów. Chodzi o strukturalną obsługę wyjątków. Jako wyjątek rozumiemy błąd, który wymaga obsługi,</a:t>
            </a:r>
            <a:r>
              <a:rPr lang="pl-PL" baseline="0" dirty="0" smtClean="0"/>
              <a:t> jedną z takich metod jest </a:t>
            </a:r>
            <a:r>
              <a:rPr lang="pl-PL" dirty="0" smtClean="0"/>
              <a:t>TRY...CATCH (TRY - próbuj, CATCH - przechwyć i obsłuż)</a:t>
            </a:r>
            <a:endParaRPr dirty="0"/>
          </a:p>
        </p:txBody>
      </p:sp>
    </p:spTree>
    <p:extLst>
      <p:ext uri="{BB962C8B-B14F-4D97-AF65-F5344CB8AC3E}">
        <p14:creationId xmlns:p14="http://schemas.microsoft.com/office/powerpoint/2010/main" val="997823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Wyjaśnienie </a:t>
            </a:r>
            <a:r>
              <a:rPr lang="pl-PL" dirty="0" err="1" smtClean="0"/>
              <a:t>try</a:t>
            </a:r>
            <a:r>
              <a:rPr lang="pl-PL" dirty="0" smtClean="0"/>
              <a:t> – </a:t>
            </a:r>
            <a:r>
              <a:rPr lang="pl-PL" dirty="0" err="1" smtClean="0"/>
              <a:t>catch</a:t>
            </a:r>
            <a:r>
              <a:rPr lang="pl-PL" dirty="0" smtClean="0"/>
              <a:t>. Konstrukcja stosowana jest w większości obecnych</a:t>
            </a:r>
            <a:r>
              <a:rPr lang="pl-PL" baseline="0" dirty="0" smtClean="0"/>
              <a:t> języków programowania i jest jednym ze sposobów obsługi wyjątków. Jeśli w bloku TRY nastąpi błąd – nastąpi przejście do bloku CATCH. Jeśli nie będzie błędu – blok CATCH nigdy nie zostanie wywołany.</a:t>
            </a:r>
            <a:endParaRPr dirty="0"/>
          </a:p>
        </p:txBody>
      </p:sp>
    </p:spTree>
    <p:extLst>
      <p:ext uri="{BB962C8B-B14F-4D97-AF65-F5344CB8AC3E}">
        <p14:creationId xmlns:p14="http://schemas.microsoft.com/office/powerpoint/2010/main" val="1969515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Główna idea polega na trzymaniu danych w jednym miejscu, a w razie potrzeby linkowania do danych. Taki sposób tworzenia bazy danych zwiększa bezpieczeństwo danych i zmniejsza ryzyko powstania niespójności (w szczególności problemów anomalii).</a:t>
            </a:r>
          </a:p>
          <a:p>
            <a:r>
              <a:rPr lang="pl-PL" dirty="0" smtClean="0"/>
              <a:t>Istnieją sposoby ustalenia czy dany schemat bazy danych jest "znormalizowany", a jeżeli jest to jak bardzo. Jednym ze sposobów jest przyrównanie danej bazy do schematów zwanych postaciami normalnymi (ang. </a:t>
            </a:r>
            <a:r>
              <a:rPr lang="pl-PL" dirty="0" err="1" smtClean="0"/>
              <a:t>normal</a:t>
            </a:r>
            <a:r>
              <a:rPr lang="pl-PL" dirty="0" smtClean="0"/>
              <a:t> </a:t>
            </a:r>
            <a:r>
              <a:rPr lang="pl-PL" dirty="0" err="1" smtClean="0"/>
              <a:t>forms</a:t>
            </a:r>
            <a:r>
              <a:rPr lang="pl-PL" dirty="0" smtClean="0"/>
              <a:t> lub NF). </a:t>
            </a:r>
            <a:endParaRPr dirty="0"/>
          </a:p>
        </p:txBody>
      </p:sp>
    </p:spTree>
    <p:extLst>
      <p:ext uri="{BB962C8B-B14F-4D97-AF65-F5344CB8AC3E}">
        <p14:creationId xmlns:p14="http://schemas.microsoft.com/office/powerpoint/2010/main" val="922715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043608" y="1340768"/>
            <a:ext cx="7772400" cy="1546474"/>
          </a:xfrm>
          <a:prstGeom prst="rect">
            <a:avLst/>
          </a:prstGeom>
        </p:spPr>
        <p:txBody>
          <a:bodyPr lIns="91425" tIns="91425" rIns="91425" bIns="91425" anchor="b" anchorCtr="0">
            <a:noAutofit/>
          </a:bodyPr>
          <a:lstStyle/>
          <a:p>
            <a:r>
              <a:rPr lang="pl-PL" dirty="0" smtClean="0"/>
              <a:t>SQL</a:t>
            </a:r>
            <a:br>
              <a:rPr lang="pl-PL" dirty="0" smtClean="0"/>
            </a:br>
            <a:r>
              <a:rPr lang="pl-PL" sz="4000" i="1" dirty="0" err="1"/>
              <a:t>Structured</a:t>
            </a:r>
            <a:r>
              <a:rPr lang="pl-PL" sz="4000" i="1" dirty="0"/>
              <a:t> Query </a:t>
            </a:r>
            <a:r>
              <a:rPr lang="pl-PL" sz="4000" i="1" dirty="0" smtClean="0"/>
              <a:t>Language</a:t>
            </a:r>
            <a:endParaRPr lang="pl" sz="4000" dirty="0"/>
          </a:p>
        </p:txBody>
      </p:sp>
      <p:sp>
        <p:nvSpPr>
          <p:cNvPr id="24" name="Shape 24"/>
          <p:cNvSpPr txBox="1">
            <a:spLocks noGrp="1"/>
          </p:cNvSpPr>
          <p:nvPr>
            <p:ph type="subTitle" idx="1"/>
          </p:nvPr>
        </p:nvSpPr>
        <p:spPr>
          <a:xfrm>
            <a:off x="1023205" y="2755274"/>
            <a:ext cx="7772400" cy="1046317"/>
          </a:xfrm>
          <a:prstGeom prst="rect">
            <a:avLst/>
          </a:prstGeom>
        </p:spPr>
        <p:txBody>
          <a:bodyPr lIns="91425" tIns="91425" rIns="91425" bIns="91425" anchor="t" anchorCtr="0">
            <a:noAutofit/>
          </a:bodyPr>
          <a:lstStyle/>
          <a:p>
            <a:r>
              <a:rPr lang="pl-PL" i="1" dirty="0"/>
              <a:t>Lekcja </a:t>
            </a:r>
            <a:r>
              <a:rPr lang="pl-PL" i="1" dirty="0" smtClean="0"/>
              <a:t>10:</a:t>
            </a:r>
          </a:p>
          <a:p>
            <a:r>
              <a:rPr lang="pl-PL" dirty="0"/>
              <a:t>Transakcje, zatwierdzanie zmian, obsługa błędów, wprowadzenie do projektowania bazy danych</a:t>
            </a:r>
            <a:endParaRPr lang="pl" b="1" dirty="0"/>
          </a:p>
        </p:txBody>
      </p:sp>
      <p:sp>
        <p:nvSpPr>
          <p:cNvPr id="2" name="pole tekstowe 1"/>
          <p:cNvSpPr txBox="1"/>
          <p:nvPr/>
        </p:nvSpPr>
        <p:spPr>
          <a:xfrm>
            <a:off x="1835696" y="6381328"/>
            <a:ext cx="4248472" cy="307777"/>
          </a:xfrm>
          <a:prstGeom prst="rect">
            <a:avLst/>
          </a:prstGeom>
          <a:noFill/>
        </p:spPr>
        <p:txBody>
          <a:bodyPr wrap="square" rtlCol="0">
            <a:spAutoFit/>
          </a:bodyPr>
          <a:lstStyle/>
          <a:p>
            <a:r>
              <a:rPr lang="pl-PL" dirty="0"/>
              <a:t>SQL </a:t>
            </a:r>
            <a:r>
              <a:rPr lang="pl-PL" i="1" dirty="0" err="1"/>
              <a:t>Structured</a:t>
            </a:r>
            <a:r>
              <a:rPr lang="pl-PL" i="1" dirty="0"/>
              <a:t> Query Language </a:t>
            </a:r>
            <a:r>
              <a:rPr lang="pl-PL" dirty="0" smtClean="0"/>
              <a:t>Lekcja 10</a:t>
            </a:r>
            <a:endParaRPr lang="pl-PL" dirty="0"/>
          </a:p>
        </p:txBody>
      </p:sp>
      <p:pic>
        <p:nvPicPr>
          <p:cNvPr id="5" name="Obraz 4" descr="PO KL_z podpisem_kolor.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06637" y="4715941"/>
            <a:ext cx="5753100" cy="1085850"/>
          </a:xfrm>
          <a:prstGeom prst="rect">
            <a:avLst/>
          </a:prstGeom>
          <a:noFill/>
          <a:ln>
            <a:noFill/>
          </a:ln>
        </p:spPr>
      </p:pic>
      <p:sp>
        <p:nvSpPr>
          <p:cNvPr id="6" name="pole tekstowe 5"/>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 sz="3200" dirty="0"/>
              <a:t>1NF </a:t>
            </a:r>
            <a:r>
              <a:rPr lang="pl" sz="3200" dirty="0" smtClean="0"/>
              <a:t>- Pierwsza </a:t>
            </a:r>
            <a:r>
              <a:rPr lang="pl" sz="3200" dirty="0"/>
              <a:t>postać normalna</a:t>
            </a:r>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fontAlgn="base">
              <a:buNone/>
            </a:pPr>
            <a:r>
              <a:rPr lang="pl-PL" sz="2800" dirty="0" smtClean="0">
                <a:solidFill>
                  <a:schemeClr val="tx2">
                    <a:lumMod val="50000"/>
                  </a:schemeClr>
                </a:solidFill>
              </a:rPr>
              <a:t>Jej </a:t>
            </a:r>
            <a:r>
              <a:rPr lang="pl-PL" sz="2800" dirty="0">
                <a:solidFill>
                  <a:schemeClr val="tx2">
                    <a:lumMod val="50000"/>
                  </a:schemeClr>
                </a:solidFill>
              </a:rPr>
              <a:t>jedynym warunkiem jest aby każda składowa w każdej krotce była elementarna (nie dawała podzielić się na mniejsze wartości). Ważną cechą relacji utworzonych zgodnie z modelem relacyjnym jest to, że zawsze są </a:t>
            </a:r>
            <a:r>
              <a:rPr lang="pl-PL" sz="2800" dirty="0" smtClean="0">
                <a:solidFill>
                  <a:schemeClr val="tx2">
                    <a:lumMod val="50000"/>
                  </a:schemeClr>
                </a:solidFill>
              </a:rPr>
              <a:t>znormalizowane </a:t>
            </a:r>
            <a:r>
              <a:rPr lang="pl-PL" sz="2800" dirty="0">
                <a:solidFill>
                  <a:schemeClr val="tx2">
                    <a:lumMod val="50000"/>
                  </a:schemeClr>
                </a:solidFill>
              </a:rPr>
              <a:t>- spełniają 1NF</a:t>
            </a:r>
            <a:r>
              <a:rPr lang="pl-PL" sz="2000" dirty="0" smtClean="0">
                <a:solidFill>
                  <a:schemeClr val="tx2">
                    <a:lumMod val="50000"/>
                  </a:schemeClr>
                </a:solidFill>
              </a:rPr>
              <a:t>.</a:t>
            </a:r>
            <a:endParaRPr lang="pl-PL"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Tree>
    <p:extLst>
      <p:ext uri="{BB962C8B-B14F-4D97-AF65-F5344CB8AC3E}">
        <p14:creationId xmlns:p14="http://schemas.microsoft.com/office/powerpoint/2010/main" val="2109980557"/>
      </p:ext>
    </p:extLst>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 sz="3200" dirty="0" smtClean="0"/>
              <a:t>2NF - Druga </a:t>
            </a:r>
            <a:r>
              <a:rPr lang="pl" sz="3200" dirty="0"/>
              <a:t>postać normalna</a:t>
            </a:r>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a:solidFill>
                  <a:schemeClr val="tx2">
                    <a:lumMod val="50000"/>
                  </a:schemeClr>
                </a:solidFill>
              </a:rPr>
              <a:t>Utwórz oddzielne tabele dla zestawów wartości, odnoszących się do wielu rekordów.</a:t>
            </a:r>
          </a:p>
          <a:p>
            <a:pPr fontAlgn="base"/>
            <a:r>
              <a:rPr lang="pl-PL" sz="2800" dirty="0">
                <a:solidFill>
                  <a:schemeClr val="tx2">
                    <a:lumMod val="50000"/>
                  </a:schemeClr>
                </a:solidFill>
              </a:rPr>
              <a:t>Ustal powiązania tabel za pomocą klucza obcego.</a:t>
            </a:r>
            <a:endParaRPr lang="pl-PL"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Tree>
    <p:extLst>
      <p:ext uri="{BB962C8B-B14F-4D97-AF65-F5344CB8AC3E}">
        <p14:creationId xmlns:p14="http://schemas.microsoft.com/office/powerpoint/2010/main" val="1189563029"/>
      </p:ext>
    </p:extLst>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 sz="3200" dirty="0"/>
              <a:t>3</a:t>
            </a:r>
            <a:r>
              <a:rPr lang="pl" sz="3200" dirty="0" smtClean="0"/>
              <a:t>NF - Trzecia </a:t>
            </a:r>
            <a:r>
              <a:rPr lang="pl" sz="3200" dirty="0"/>
              <a:t>postać normalna</a:t>
            </a:r>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a:solidFill>
                  <a:schemeClr val="tx2">
                    <a:lumMod val="50000"/>
                  </a:schemeClr>
                </a:solidFill>
              </a:rPr>
              <a:t>Wyeliminuj pola, które nie zależą od klucza.</a:t>
            </a:r>
            <a:endParaRPr lang="pl-PL"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Tree>
    <p:extLst>
      <p:ext uri="{BB962C8B-B14F-4D97-AF65-F5344CB8AC3E}">
        <p14:creationId xmlns:p14="http://schemas.microsoft.com/office/powerpoint/2010/main" val="3085295508"/>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 sz="3200" dirty="0" smtClean="0"/>
              <a:t>Ćwiczenie normalizacja</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a:solidFill>
                  <a:schemeClr val="tx2">
                    <a:lumMod val="50000"/>
                  </a:schemeClr>
                </a:solidFill>
              </a:rPr>
              <a:t>Wyeliminuj pola, które nie zależą od klucza</a:t>
            </a:r>
            <a:r>
              <a:rPr lang="pl-PL" sz="2800" dirty="0" smtClean="0">
                <a:solidFill>
                  <a:schemeClr val="tx2">
                    <a:lumMod val="50000"/>
                  </a:schemeClr>
                </a:solidFill>
              </a:rPr>
              <a:t>. (uzyskaj 1NF)</a:t>
            </a:r>
            <a:endParaRPr lang="pl-PL"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graphicFrame>
        <p:nvGraphicFramePr>
          <p:cNvPr id="2" name="Tabela 1"/>
          <p:cNvGraphicFramePr>
            <a:graphicFrameLocks noGrp="1"/>
          </p:cNvGraphicFramePr>
          <p:nvPr>
            <p:extLst>
              <p:ext uri="{D42A27DB-BD31-4B8C-83A1-F6EECF244321}">
                <p14:modId xmlns:p14="http://schemas.microsoft.com/office/powerpoint/2010/main" val="1725295571"/>
              </p:ext>
            </p:extLst>
          </p:nvPr>
        </p:nvGraphicFramePr>
        <p:xfrm>
          <a:off x="1444658" y="3356992"/>
          <a:ext cx="7681122" cy="925830"/>
        </p:xfrm>
        <a:graphic>
          <a:graphicData uri="http://schemas.openxmlformats.org/drawingml/2006/table">
            <a:tbl>
              <a:tblPr/>
              <a:tblGrid>
                <a:gridCol w="1280187"/>
                <a:gridCol w="1280187"/>
                <a:gridCol w="1280187"/>
                <a:gridCol w="1280187"/>
                <a:gridCol w="1280187"/>
                <a:gridCol w="1280187"/>
              </a:tblGrid>
              <a:tr h="0">
                <a:tc>
                  <a:txBody>
                    <a:bodyPr/>
                    <a:lstStyle/>
                    <a:p>
                      <a:pPr algn="l"/>
                      <a:r>
                        <a:rPr lang="pl-PL" b="0" dirty="0" err="1">
                          <a:effectLst/>
                        </a:rPr>
                        <a:t>NrStudenta</a:t>
                      </a:r>
                      <a:endParaRPr lang="pl-PL" b="0" dirty="0">
                        <a:effectLst/>
                      </a:endParaRP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tcPr>
                </a:tc>
                <a:tc>
                  <a:txBody>
                    <a:bodyPr/>
                    <a:lstStyle/>
                    <a:p>
                      <a:pPr algn="l"/>
                      <a:r>
                        <a:rPr lang="pl-PL" b="0">
                          <a:effectLst/>
                        </a:rPr>
                        <a:t>Doradca</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tcPr>
                </a:tc>
                <a:tc>
                  <a:txBody>
                    <a:bodyPr/>
                    <a:lstStyle/>
                    <a:p>
                      <a:pPr algn="l"/>
                      <a:r>
                        <a:rPr lang="pl-PL" b="0">
                          <a:effectLst/>
                        </a:rPr>
                        <a:t>Pok-Dor</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tcPr>
                </a:tc>
                <a:tc>
                  <a:txBody>
                    <a:bodyPr/>
                    <a:lstStyle/>
                    <a:p>
                      <a:pPr algn="l"/>
                      <a:r>
                        <a:rPr lang="pl-PL" b="0">
                          <a:effectLst/>
                        </a:rPr>
                        <a:t>Klasa1</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tcPr>
                </a:tc>
                <a:tc>
                  <a:txBody>
                    <a:bodyPr/>
                    <a:lstStyle/>
                    <a:p>
                      <a:pPr algn="l"/>
                      <a:r>
                        <a:rPr lang="pl-PL" b="0">
                          <a:effectLst/>
                        </a:rPr>
                        <a:t>Klasa2</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tcPr>
                </a:tc>
                <a:tc>
                  <a:txBody>
                    <a:bodyPr/>
                    <a:lstStyle/>
                    <a:p>
                      <a:pPr algn="l"/>
                      <a:r>
                        <a:rPr lang="pl-PL" b="0">
                          <a:effectLst/>
                        </a:rPr>
                        <a:t>Klasa3</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tcPr>
                </a:tc>
              </a:tr>
              <a:tr h="0">
                <a:tc>
                  <a:txBody>
                    <a:bodyPr/>
                    <a:lstStyle/>
                    <a:p>
                      <a:pPr algn="l" fontAlgn="t"/>
                      <a:r>
                        <a:rPr lang="pl-PL">
                          <a:effectLst/>
                        </a:rPr>
                        <a:t>1022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tcPr>
                </a:tc>
                <a:tc>
                  <a:txBody>
                    <a:bodyPr/>
                    <a:lstStyle/>
                    <a:p>
                      <a:pPr algn="l" fontAlgn="t"/>
                      <a:r>
                        <a:rPr lang="pl-PL">
                          <a:effectLst/>
                        </a:rPr>
                        <a:t>Nowak</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tcPr>
                </a:tc>
                <a:tc>
                  <a:txBody>
                    <a:bodyPr/>
                    <a:lstStyle/>
                    <a:p>
                      <a:pPr algn="l" fontAlgn="t"/>
                      <a:r>
                        <a:rPr lang="pl-PL">
                          <a:effectLst/>
                        </a:rPr>
                        <a:t>412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tcPr>
                </a:tc>
                <a:tc>
                  <a:txBody>
                    <a:bodyPr/>
                    <a:lstStyle/>
                    <a:p>
                      <a:pPr algn="l" fontAlgn="t"/>
                      <a:r>
                        <a:rPr lang="pl-PL">
                          <a:effectLst/>
                        </a:rPr>
                        <a:t>101-07</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tcPr>
                </a:tc>
                <a:tc>
                  <a:txBody>
                    <a:bodyPr/>
                    <a:lstStyle/>
                    <a:p>
                      <a:pPr algn="l" fontAlgn="t"/>
                      <a:r>
                        <a:rPr lang="pl-PL">
                          <a:effectLst/>
                        </a:rPr>
                        <a:t>143-01</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tcPr>
                </a:tc>
                <a:tc>
                  <a:txBody>
                    <a:bodyPr/>
                    <a:lstStyle/>
                    <a:p>
                      <a:pPr algn="l" fontAlgn="t"/>
                      <a:r>
                        <a:rPr lang="pl-PL">
                          <a:effectLst/>
                        </a:rPr>
                        <a:t>159-02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tcPr>
                </a:tc>
              </a:tr>
              <a:tr h="0">
                <a:tc>
                  <a:txBody>
                    <a:bodyPr/>
                    <a:lstStyle/>
                    <a:p>
                      <a:pPr algn="l" fontAlgn="t"/>
                      <a:r>
                        <a:rPr lang="pl-PL">
                          <a:effectLst/>
                        </a:rPr>
                        <a:t>4123</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fontAlgn="t"/>
                      <a:r>
                        <a:rPr lang="pl-PL" dirty="0">
                          <a:effectLst/>
                        </a:rPr>
                        <a:t>Kowalski</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fontAlgn="t"/>
                      <a:r>
                        <a:rPr lang="pl-PL">
                          <a:effectLst/>
                        </a:rPr>
                        <a:t>216</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fontAlgn="t"/>
                      <a:r>
                        <a:rPr lang="pl-PL">
                          <a:effectLst/>
                        </a:rPr>
                        <a:t>201-01</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fontAlgn="t"/>
                      <a:r>
                        <a:rPr lang="pl-PL">
                          <a:effectLst/>
                        </a:rPr>
                        <a:t>211-02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fontAlgn="t"/>
                      <a:r>
                        <a:rPr lang="pl-PL" dirty="0">
                          <a:effectLst/>
                        </a:rPr>
                        <a:t>214-01</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03966724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 sz="3200" dirty="0" smtClean="0"/>
              <a:t>Ćwiczenie normalizacja</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a:solidFill>
                  <a:schemeClr val="tx2">
                    <a:lumMod val="50000"/>
                  </a:schemeClr>
                </a:solidFill>
              </a:rPr>
              <a:t>Pierwsza postać normalna: brak powtarzających się grup</a:t>
            </a:r>
            <a:endParaRPr lang="pl-PL"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graphicFrame>
        <p:nvGraphicFramePr>
          <p:cNvPr id="4" name="Tabela 3"/>
          <p:cNvGraphicFramePr>
            <a:graphicFrameLocks noGrp="1"/>
          </p:cNvGraphicFramePr>
          <p:nvPr>
            <p:extLst>
              <p:ext uri="{D42A27DB-BD31-4B8C-83A1-F6EECF244321}">
                <p14:modId xmlns:p14="http://schemas.microsoft.com/office/powerpoint/2010/main" val="3200070626"/>
              </p:ext>
            </p:extLst>
          </p:nvPr>
        </p:nvGraphicFramePr>
        <p:xfrm>
          <a:off x="1835696" y="3212976"/>
          <a:ext cx="6635080" cy="2160270"/>
        </p:xfrm>
        <a:graphic>
          <a:graphicData uri="http://schemas.openxmlformats.org/drawingml/2006/table">
            <a:tbl>
              <a:tblPr/>
              <a:tblGrid>
                <a:gridCol w="1658770"/>
                <a:gridCol w="1658770"/>
                <a:gridCol w="1658770"/>
                <a:gridCol w="1658770"/>
              </a:tblGrid>
              <a:tr h="0">
                <a:tc>
                  <a:txBody>
                    <a:bodyPr/>
                    <a:lstStyle/>
                    <a:p>
                      <a:pPr algn="l"/>
                      <a:r>
                        <a:rPr lang="pl-PL" b="0" dirty="0" err="1">
                          <a:effectLst/>
                        </a:rPr>
                        <a:t>NrStudenta</a:t>
                      </a:r>
                      <a:endParaRPr lang="pl-PL" b="0" dirty="0">
                        <a:effectLst/>
                      </a:endParaRP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solidFill>
                      <a:srgbClr val="FFFFFF"/>
                    </a:solidFill>
                  </a:tcPr>
                </a:tc>
                <a:tc>
                  <a:txBody>
                    <a:bodyPr/>
                    <a:lstStyle/>
                    <a:p>
                      <a:pPr algn="l"/>
                      <a:r>
                        <a:rPr lang="pl-PL" b="0">
                          <a:effectLst/>
                        </a:rPr>
                        <a:t>Doradca</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solidFill>
                      <a:srgbClr val="FFFFFF"/>
                    </a:solidFill>
                  </a:tcPr>
                </a:tc>
                <a:tc>
                  <a:txBody>
                    <a:bodyPr/>
                    <a:lstStyle/>
                    <a:p>
                      <a:pPr algn="l"/>
                      <a:r>
                        <a:rPr lang="pl-PL" b="0">
                          <a:effectLst/>
                        </a:rPr>
                        <a:t>Pok-Dor</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solidFill>
                      <a:srgbClr val="FFFFFF"/>
                    </a:solidFill>
                  </a:tcPr>
                </a:tc>
                <a:tc>
                  <a:txBody>
                    <a:bodyPr/>
                    <a:lstStyle/>
                    <a:p>
                      <a:pPr algn="l"/>
                      <a:r>
                        <a:rPr lang="pl-PL" b="0">
                          <a:effectLst/>
                        </a:rPr>
                        <a:t>NrKlasy</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1022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Nowak</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412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101-07</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1022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Nowak</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412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143-01</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dirty="0">
                          <a:effectLst/>
                        </a:rPr>
                        <a:t>1022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Nowak</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412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159-02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4123</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Kowalski</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216</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201-01</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4123</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Kowalski</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216</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211-02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4123</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fontAlgn="t"/>
                      <a:r>
                        <a:rPr lang="pl-PL">
                          <a:effectLst/>
                        </a:rPr>
                        <a:t>Kowalski</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fontAlgn="t"/>
                      <a:r>
                        <a:rPr lang="pl-PL">
                          <a:effectLst/>
                        </a:rPr>
                        <a:t>216</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fontAlgn="t"/>
                      <a:r>
                        <a:rPr lang="pl-PL" dirty="0">
                          <a:effectLst/>
                        </a:rPr>
                        <a:t>214-01</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62609624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 sz="3200" dirty="0" smtClean="0"/>
              <a:t>Ćwiczenie normalizacja</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a:solidFill>
                  <a:schemeClr val="tx2">
                    <a:lumMod val="50000"/>
                  </a:schemeClr>
                </a:solidFill>
              </a:rPr>
              <a:t>Druga postać normalna: eliminowanie powtarzających się danych</a:t>
            </a:r>
          </a:p>
          <a:p>
            <a:pPr fontAlgn="base"/>
            <a:endParaRPr lang="pl-PL" sz="28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graphicFrame>
        <p:nvGraphicFramePr>
          <p:cNvPr id="2" name="Tabela 1"/>
          <p:cNvGraphicFramePr>
            <a:graphicFrameLocks noGrp="1"/>
          </p:cNvGraphicFramePr>
          <p:nvPr>
            <p:extLst>
              <p:ext uri="{D42A27DB-BD31-4B8C-83A1-F6EECF244321}">
                <p14:modId xmlns:p14="http://schemas.microsoft.com/office/powerpoint/2010/main" val="2349291726"/>
              </p:ext>
            </p:extLst>
          </p:nvPr>
        </p:nvGraphicFramePr>
        <p:xfrm>
          <a:off x="1619672" y="3789040"/>
          <a:ext cx="3384375" cy="925830"/>
        </p:xfrm>
        <a:graphic>
          <a:graphicData uri="http://schemas.openxmlformats.org/drawingml/2006/table">
            <a:tbl>
              <a:tblPr/>
              <a:tblGrid>
                <a:gridCol w="1128125"/>
                <a:gridCol w="1128125"/>
                <a:gridCol w="1128125"/>
              </a:tblGrid>
              <a:tr h="0">
                <a:tc>
                  <a:txBody>
                    <a:bodyPr/>
                    <a:lstStyle/>
                    <a:p>
                      <a:pPr algn="l"/>
                      <a:r>
                        <a:rPr lang="pl-PL" b="0" dirty="0" err="1">
                          <a:effectLst/>
                        </a:rPr>
                        <a:t>NrStudenta</a:t>
                      </a:r>
                      <a:endParaRPr lang="pl-PL" b="0" dirty="0">
                        <a:effectLst/>
                      </a:endParaRP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solidFill>
                      <a:srgbClr val="FFFFFF"/>
                    </a:solidFill>
                  </a:tcPr>
                </a:tc>
                <a:tc>
                  <a:txBody>
                    <a:bodyPr/>
                    <a:lstStyle/>
                    <a:p>
                      <a:pPr algn="l"/>
                      <a:r>
                        <a:rPr lang="pl-PL" b="0">
                          <a:effectLst/>
                        </a:rPr>
                        <a:t>Doradca</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solidFill>
                      <a:srgbClr val="FFFFFF"/>
                    </a:solidFill>
                  </a:tcPr>
                </a:tc>
                <a:tc>
                  <a:txBody>
                    <a:bodyPr/>
                    <a:lstStyle/>
                    <a:p>
                      <a:pPr algn="l"/>
                      <a:r>
                        <a:rPr lang="pl-PL" b="0">
                          <a:effectLst/>
                        </a:rPr>
                        <a:t>Pok-Dor</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1022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Nowak</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412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4123</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fontAlgn="t"/>
                      <a:r>
                        <a:rPr lang="pl-PL">
                          <a:effectLst/>
                        </a:rPr>
                        <a:t>Kowalski</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fontAlgn="t"/>
                      <a:r>
                        <a:rPr lang="pl-PL" dirty="0">
                          <a:effectLst/>
                        </a:rPr>
                        <a:t>216</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bl>
          </a:graphicData>
        </a:graphic>
      </p:graphicFrame>
      <p:graphicFrame>
        <p:nvGraphicFramePr>
          <p:cNvPr id="5" name="Tabela 4"/>
          <p:cNvGraphicFramePr>
            <a:graphicFrameLocks noGrp="1"/>
          </p:cNvGraphicFramePr>
          <p:nvPr>
            <p:extLst>
              <p:ext uri="{D42A27DB-BD31-4B8C-83A1-F6EECF244321}">
                <p14:modId xmlns:p14="http://schemas.microsoft.com/office/powerpoint/2010/main" val="60246822"/>
              </p:ext>
            </p:extLst>
          </p:nvPr>
        </p:nvGraphicFramePr>
        <p:xfrm>
          <a:off x="5724128" y="3003709"/>
          <a:ext cx="2962672" cy="2160270"/>
        </p:xfrm>
        <a:graphic>
          <a:graphicData uri="http://schemas.openxmlformats.org/drawingml/2006/table">
            <a:tbl>
              <a:tblPr/>
              <a:tblGrid>
                <a:gridCol w="1481336"/>
                <a:gridCol w="1481336"/>
              </a:tblGrid>
              <a:tr h="0">
                <a:tc>
                  <a:txBody>
                    <a:bodyPr/>
                    <a:lstStyle/>
                    <a:p>
                      <a:pPr algn="l"/>
                      <a:r>
                        <a:rPr lang="pl-PL" b="0">
                          <a:effectLst/>
                        </a:rPr>
                        <a:t>NrStudenta</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solidFill>
                      <a:srgbClr val="FFFFFF"/>
                    </a:solidFill>
                  </a:tcPr>
                </a:tc>
                <a:tc>
                  <a:txBody>
                    <a:bodyPr/>
                    <a:lstStyle/>
                    <a:p>
                      <a:pPr algn="l"/>
                      <a:r>
                        <a:rPr lang="pl-PL" b="0">
                          <a:effectLst/>
                        </a:rPr>
                        <a:t>NrKlasy</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1022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101-07</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1022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143-01</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1022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159-02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4123</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201-01</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4123</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c>
                  <a:txBody>
                    <a:bodyPr/>
                    <a:lstStyle/>
                    <a:p>
                      <a:pPr algn="l" fontAlgn="t"/>
                      <a:r>
                        <a:rPr lang="pl-PL">
                          <a:effectLst/>
                        </a:rPr>
                        <a:t>211-02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solidFill>
                      <a:srgbClr val="FFFFFF"/>
                    </a:solidFill>
                  </a:tcPr>
                </a:tc>
              </a:tr>
              <a:tr h="0">
                <a:tc>
                  <a:txBody>
                    <a:bodyPr/>
                    <a:lstStyle/>
                    <a:p>
                      <a:pPr algn="l" fontAlgn="t"/>
                      <a:r>
                        <a:rPr lang="pl-PL">
                          <a:effectLst/>
                        </a:rPr>
                        <a:t>4123</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l" fontAlgn="t"/>
                      <a:r>
                        <a:rPr lang="pl-PL" dirty="0">
                          <a:effectLst/>
                        </a:rPr>
                        <a:t>214-01</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21265633"/>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 sz="3200" dirty="0" smtClean="0"/>
              <a:t>Ćwiczenie normalizacja</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a:solidFill>
                  <a:schemeClr val="tx2">
                    <a:lumMod val="50000"/>
                  </a:schemeClr>
                </a:solidFill>
              </a:rPr>
              <a:t>Trzecia postać normalna: eliminowanie danych, które nie zależą od </a:t>
            </a:r>
            <a:r>
              <a:rPr lang="pl-PL" sz="2800" dirty="0" smtClean="0">
                <a:solidFill>
                  <a:schemeClr val="tx2">
                    <a:lumMod val="50000"/>
                  </a:schemeClr>
                </a:solidFill>
              </a:rPr>
              <a:t>klucza</a:t>
            </a:r>
            <a:endParaRPr lang="pl-PL" sz="28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graphicFrame>
        <p:nvGraphicFramePr>
          <p:cNvPr id="4" name="Tabela 3"/>
          <p:cNvGraphicFramePr>
            <a:graphicFrameLocks noGrp="1"/>
          </p:cNvGraphicFramePr>
          <p:nvPr>
            <p:extLst>
              <p:ext uri="{D42A27DB-BD31-4B8C-83A1-F6EECF244321}">
                <p14:modId xmlns:p14="http://schemas.microsoft.com/office/powerpoint/2010/main" val="2723037044"/>
              </p:ext>
            </p:extLst>
          </p:nvPr>
        </p:nvGraphicFramePr>
        <p:xfrm>
          <a:off x="1835696" y="3573016"/>
          <a:ext cx="3034680" cy="925830"/>
        </p:xfrm>
        <a:graphic>
          <a:graphicData uri="http://schemas.openxmlformats.org/drawingml/2006/table">
            <a:tbl>
              <a:tblPr/>
              <a:tblGrid>
                <a:gridCol w="1517340"/>
                <a:gridCol w="1517340"/>
              </a:tblGrid>
              <a:tr h="0">
                <a:tc>
                  <a:txBody>
                    <a:bodyPr/>
                    <a:lstStyle/>
                    <a:p>
                      <a:pPr algn="l"/>
                      <a:r>
                        <a:rPr lang="pl-PL" b="0">
                          <a:effectLst/>
                        </a:rPr>
                        <a:t>NrStudenta</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tcPr>
                </a:tc>
                <a:tc>
                  <a:txBody>
                    <a:bodyPr/>
                    <a:lstStyle/>
                    <a:p>
                      <a:pPr algn="l"/>
                      <a:r>
                        <a:rPr lang="pl-PL" b="0">
                          <a:effectLst/>
                        </a:rPr>
                        <a:t>Doradca</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tcPr>
                </a:tc>
              </a:tr>
              <a:tr h="0">
                <a:tc>
                  <a:txBody>
                    <a:bodyPr/>
                    <a:lstStyle/>
                    <a:p>
                      <a:pPr algn="l" fontAlgn="t"/>
                      <a:r>
                        <a:rPr lang="pl-PL">
                          <a:effectLst/>
                        </a:rPr>
                        <a:t>1022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tcPr>
                </a:tc>
                <a:tc>
                  <a:txBody>
                    <a:bodyPr/>
                    <a:lstStyle/>
                    <a:p>
                      <a:pPr algn="l" fontAlgn="t"/>
                      <a:r>
                        <a:rPr lang="pl-PL">
                          <a:effectLst/>
                        </a:rPr>
                        <a:t>Nowak</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tcPr>
                </a:tc>
              </a:tr>
              <a:tr h="0">
                <a:tc>
                  <a:txBody>
                    <a:bodyPr/>
                    <a:lstStyle/>
                    <a:p>
                      <a:pPr algn="l" fontAlgn="t"/>
                      <a:r>
                        <a:rPr lang="pl-PL">
                          <a:effectLst/>
                        </a:rPr>
                        <a:t>4123</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fontAlgn="t"/>
                      <a:r>
                        <a:rPr lang="pl-PL" dirty="0">
                          <a:effectLst/>
                        </a:rPr>
                        <a:t>Kowalski</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graphicFrame>
        <p:nvGraphicFramePr>
          <p:cNvPr id="7" name="Tabela 6"/>
          <p:cNvGraphicFramePr>
            <a:graphicFrameLocks noGrp="1"/>
          </p:cNvGraphicFramePr>
          <p:nvPr>
            <p:extLst>
              <p:ext uri="{D42A27DB-BD31-4B8C-83A1-F6EECF244321}">
                <p14:modId xmlns:p14="http://schemas.microsoft.com/office/powerpoint/2010/main" val="3867828892"/>
              </p:ext>
            </p:extLst>
          </p:nvPr>
        </p:nvGraphicFramePr>
        <p:xfrm>
          <a:off x="5157819" y="3573016"/>
          <a:ext cx="3716280" cy="925830"/>
        </p:xfrm>
        <a:graphic>
          <a:graphicData uri="http://schemas.openxmlformats.org/drawingml/2006/table">
            <a:tbl>
              <a:tblPr/>
              <a:tblGrid>
                <a:gridCol w="1238760"/>
                <a:gridCol w="1238760"/>
                <a:gridCol w="1238760"/>
              </a:tblGrid>
              <a:tr h="0">
                <a:tc>
                  <a:txBody>
                    <a:bodyPr/>
                    <a:lstStyle/>
                    <a:p>
                      <a:pPr algn="l"/>
                      <a:r>
                        <a:rPr lang="pl-PL" b="0" dirty="0">
                          <a:effectLst/>
                        </a:rPr>
                        <a:t>Nazwa</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tcPr>
                </a:tc>
                <a:tc>
                  <a:txBody>
                    <a:bodyPr/>
                    <a:lstStyle/>
                    <a:p>
                      <a:pPr algn="l"/>
                      <a:r>
                        <a:rPr lang="pl-PL" b="0">
                          <a:effectLst/>
                        </a:rPr>
                        <a:t>Pokój</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tcPr>
                </a:tc>
                <a:tc>
                  <a:txBody>
                    <a:bodyPr/>
                    <a:lstStyle/>
                    <a:p>
                      <a:pPr algn="l"/>
                      <a:r>
                        <a:rPr lang="pl-PL" b="0">
                          <a:effectLst/>
                        </a:rPr>
                        <a:t>Wydział</a:t>
                      </a:r>
                    </a:p>
                  </a:txBody>
                  <a:tcPr marR="95250" marT="47625" marB="47625" anchor="ctr">
                    <a:lnL>
                      <a:noFill/>
                    </a:lnL>
                    <a:lnR>
                      <a:noFill/>
                    </a:lnR>
                    <a:lnT>
                      <a:noFill/>
                    </a:lnT>
                    <a:lnB w="9525" cap="flat" cmpd="sng" algn="ctr">
                      <a:solidFill>
                        <a:srgbClr val="C9C9C9"/>
                      </a:solidFill>
                      <a:prstDash val="solid"/>
                      <a:round/>
                      <a:headEnd type="none" w="med" len="med"/>
                      <a:tailEnd type="none" w="med" len="med"/>
                    </a:lnB>
                  </a:tcPr>
                </a:tc>
              </a:tr>
              <a:tr h="0">
                <a:tc>
                  <a:txBody>
                    <a:bodyPr/>
                    <a:lstStyle/>
                    <a:p>
                      <a:pPr algn="l" fontAlgn="t"/>
                      <a:r>
                        <a:rPr lang="pl-PL">
                          <a:effectLst/>
                        </a:rPr>
                        <a:t>Nowak</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tcPr>
                </a:tc>
                <a:tc>
                  <a:txBody>
                    <a:bodyPr/>
                    <a:lstStyle/>
                    <a:p>
                      <a:pPr algn="l" fontAlgn="t"/>
                      <a:r>
                        <a:rPr lang="pl-PL" dirty="0">
                          <a:effectLst/>
                        </a:rPr>
                        <a:t>412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tcPr>
                </a:tc>
                <a:tc>
                  <a:txBody>
                    <a:bodyPr/>
                    <a:lstStyle/>
                    <a:p>
                      <a:pPr algn="l" fontAlgn="t"/>
                      <a:r>
                        <a:rPr lang="pl-PL">
                          <a:effectLst/>
                        </a:rPr>
                        <a:t>42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C9C9C9"/>
                      </a:solidFill>
                      <a:prstDash val="solid"/>
                      <a:round/>
                      <a:headEnd type="none" w="med" len="med"/>
                      <a:tailEnd type="none" w="med" len="med"/>
                    </a:lnB>
                  </a:tcPr>
                </a:tc>
              </a:tr>
              <a:tr h="0">
                <a:tc>
                  <a:txBody>
                    <a:bodyPr/>
                    <a:lstStyle/>
                    <a:p>
                      <a:pPr algn="l" fontAlgn="t"/>
                      <a:r>
                        <a:rPr lang="pl-PL">
                          <a:effectLst/>
                        </a:rPr>
                        <a:t>Kowalski</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fontAlgn="t"/>
                      <a:r>
                        <a:rPr lang="pl-PL">
                          <a:effectLst/>
                        </a:rPr>
                        <a:t>216</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fontAlgn="t"/>
                      <a:r>
                        <a:rPr lang="pl-PL" dirty="0">
                          <a:effectLst/>
                        </a:rPr>
                        <a:t>42</a:t>
                      </a:r>
                    </a:p>
                  </a:txBody>
                  <a:tcPr marR="95250" marT="47625" marB="47625">
                    <a:lnL>
                      <a:noFill/>
                    </a:lnL>
                    <a:lnR>
                      <a:noFill/>
                    </a:lnR>
                    <a:lnT w="9525" cap="flat" cmpd="sng" algn="ctr">
                      <a:solidFill>
                        <a:srgbClr val="C9C9C9"/>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9" name="pole tekstowe 8"/>
          <p:cNvSpPr txBox="1"/>
          <p:nvPr/>
        </p:nvSpPr>
        <p:spPr>
          <a:xfrm>
            <a:off x="1979712" y="3306161"/>
            <a:ext cx="931665" cy="307777"/>
          </a:xfrm>
          <a:prstGeom prst="rect">
            <a:avLst/>
          </a:prstGeom>
          <a:noFill/>
        </p:spPr>
        <p:txBody>
          <a:bodyPr wrap="none" rtlCol="0">
            <a:spAutoFit/>
          </a:bodyPr>
          <a:lstStyle/>
          <a:p>
            <a:r>
              <a:rPr lang="pl-PL" dirty="0" smtClean="0"/>
              <a:t>Studenci:</a:t>
            </a:r>
            <a:endParaRPr lang="pl-PL" dirty="0"/>
          </a:p>
        </p:txBody>
      </p:sp>
      <p:sp>
        <p:nvSpPr>
          <p:cNvPr id="10" name="pole tekstowe 9"/>
          <p:cNvSpPr txBox="1"/>
          <p:nvPr/>
        </p:nvSpPr>
        <p:spPr>
          <a:xfrm>
            <a:off x="5292080" y="3306161"/>
            <a:ext cx="862737" cy="307777"/>
          </a:xfrm>
          <a:prstGeom prst="rect">
            <a:avLst/>
          </a:prstGeom>
          <a:noFill/>
        </p:spPr>
        <p:txBody>
          <a:bodyPr wrap="none" rtlCol="0">
            <a:spAutoFit/>
          </a:bodyPr>
          <a:lstStyle/>
          <a:p>
            <a:r>
              <a:rPr lang="pl-PL" dirty="0" smtClean="0"/>
              <a:t>Wydział:</a:t>
            </a:r>
            <a:endParaRPr lang="pl-PL" dirty="0"/>
          </a:p>
        </p:txBody>
      </p:sp>
    </p:spTree>
    <p:extLst>
      <p:ext uri="{BB962C8B-B14F-4D97-AF65-F5344CB8AC3E}">
        <p14:creationId xmlns:p14="http://schemas.microsoft.com/office/powerpoint/2010/main" val="2538132282"/>
      </p:ext>
    </p:extLst>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Normalizacja plusy i minusy</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fontAlgn="base">
              <a:buNone/>
            </a:pPr>
            <a:r>
              <a:rPr lang="pl-PL" sz="2000" dirty="0">
                <a:solidFill>
                  <a:schemeClr val="tx2">
                    <a:lumMod val="50000"/>
                  </a:schemeClr>
                </a:solidFill>
              </a:rPr>
              <a:t>Cel normalizacji:</a:t>
            </a:r>
          </a:p>
          <a:p>
            <a:pPr fontAlgn="base"/>
            <a:r>
              <a:rPr lang="pl-PL" sz="1800" dirty="0" smtClean="0">
                <a:solidFill>
                  <a:schemeClr val="tx2">
                    <a:lumMod val="50000"/>
                  </a:schemeClr>
                </a:solidFill>
              </a:rPr>
              <a:t>uniknięcie </a:t>
            </a:r>
            <a:r>
              <a:rPr lang="pl-PL" sz="1800" dirty="0">
                <a:solidFill>
                  <a:schemeClr val="tx2">
                    <a:lumMod val="50000"/>
                  </a:schemeClr>
                </a:solidFill>
              </a:rPr>
              <a:t>redundancji (tj. powtarzania się pól z identycznymi wartościami w </a:t>
            </a:r>
            <a:r>
              <a:rPr lang="pl-PL" sz="1800" dirty="0" smtClean="0">
                <a:solidFill>
                  <a:schemeClr val="tx2">
                    <a:lumMod val="50000"/>
                  </a:schemeClr>
                </a:solidFill>
              </a:rPr>
              <a:t>różnych tabelach</a:t>
            </a:r>
            <a:r>
              <a:rPr lang="pl-PL" sz="1800" dirty="0">
                <a:solidFill>
                  <a:schemeClr val="tx2">
                    <a:lumMod val="50000"/>
                  </a:schemeClr>
                </a:solidFill>
              </a:rPr>
              <a:t>);</a:t>
            </a:r>
          </a:p>
          <a:p>
            <a:pPr fontAlgn="base"/>
            <a:r>
              <a:rPr lang="pl-PL" sz="1800" dirty="0" smtClean="0">
                <a:solidFill>
                  <a:schemeClr val="tx2">
                    <a:lumMod val="50000"/>
                  </a:schemeClr>
                </a:solidFill>
              </a:rPr>
              <a:t>wyeliminowanie </a:t>
            </a:r>
            <a:r>
              <a:rPr lang="pl-PL" sz="1800" dirty="0">
                <a:solidFill>
                  <a:schemeClr val="tx2">
                    <a:lumMod val="50000"/>
                  </a:schemeClr>
                </a:solidFill>
              </a:rPr>
              <a:t>niewygodnych relacji wieloznacznych;</a:t>
            </a:r>
          </a:p>
          <a:p>
            <a:pPr fontAlgn="base"/>
            <a:r>
              <a:rPr lang="pl-PL" sz="1800" dirty="0" smtClean="0">
                <a:solidFill>
                  <a:schemeClr val="tx2">
                    <a:lumMod val="50000"/>
                  </a:schemeClr>
                </a:solidFill>
              </a:rPr>
              <a:t>uniknięcie </a:t>
            </a:r>
            <a:r>
              <a:rPr lang="pl-PL" sz="1800" dirty="0">
                <a:solidFill>
                  <a:schemeClr val="tx2">
                    <a:lumMod val="50000"/>
                  </a:schemeClr>
                </a:solidFill>
              </a:rPr>
              <a:t>anomalii przy aktualizacji: modyfikacji, wstawianiu i usuwaniu;</a:t>
            </a:r>
          </a:p>
          <a:p>
            <a:pPr fontAlgn="base"/>
            <a:r>
              <a:rPr lang="pl-PL" sz="1800" dirty="0" smtClean="0">
                <a:solidFill>
                  <a:schemeClr val="tx2">
                    <a:lumMod val="50000"/>
                  </a:schemeClr>
                </a:solidFill>
              </a:rPr>
              <a:t>uniknięcie </a:t>
            </a:r>
            <a:r>
              <a:rPr lang="pl-PL" sz="1800" dirty="0">
                <a:solidFill>
                  <a:schemeClr val="tx2">
                    <a:lumMod val="50000"/>
                  </a:schemeClr>
                </a:solidFill>
              </a:rPr>
              <a:t>niespójności.</a:t>
            </a:r>
          </a:p>
          <a:p>
            <a:pPr marL="0" indent="0" fontAlgn="base">
              <a:buNone/>
            </a:pPr>
            <a:r>
              <a:rPr lang="pl-PL" sz="2000" dirty="0">
                <a:solidFill>
                  <a:schemeClr val="tx2">
                    <a:lumMod val="50000"/>
                  </a:schemeClr>
                </a:solidFill>
              </a:rPr>
              <a:t>Koszt:</a:t>
            </a:r>
          </a:p>
          <a:p>
            <a:pPr fontAlgn="base"/>
            <a:r>
              <a:rPr lang="pl-PL" sz="1800" dirty="0">
                <a:solidFill>
                  <a:schemeClr val="tx2">
                    <a:lumMod val="50000"/>
                  </a:schemeClr>
                </a:solidFill>
              </a:rPr>
              <a:t>Mnożenie liczby tabel – wydłużenie czasu dostępu do danych.</a:t>
            </a:r>
          </a:p>
          <a:p>
            <a:pPr marL="0" indent="0" fontAlgn="base">
              <a:buNone/>
            </a:pPr>
            <a:r>
              <a:rPr lang="pl-PL" sz="2000" dirty="0">
                <a:solidFill>
                  <a:schemeClr val="tx2">
                    <a:lumMod val="50000"/>
                  </a:schemeClr>
                </a:solidFill>
              </a:rPr>
              <a:t>Poszukiwanie kompromisu (dwa współzawodniczące cele):</a:t>
            </a:r>
          </a:p>
          <a:p>
            <a:pPr fontAlgn="base"/>
            <a:r>
              <a:rPr lang="pl-PL" sz="1800" dirty="0">
                <a:solidFill>
                  <a:schemeClr val="tx2">
                    <a:lumMod val="50000"/>
                  </a:schemeClr>
                </a:solidFill>
              </a:rPr>
              <a:t>Zapobieganie anomaliom oraz zapewnienie rozsądnego czasu dostępu do danych.</a:t>
            </a:r>
            <a:endParaRPr lang="en-US" sz="18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Tree>
    <p:extLst>
      <p:ext uri="{BB962C8B-B14F-4D97-AF65-F5344CB8AC3E}">
        <p14:creationId xmlns:p14="http://schemas.microsoft.com/office/powerpoint/2010/main" val="167700978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xEl>
                                              <p:pRg st="4" end="4"/>
                                            </p:txEl>
                                          </p:spTgt>
                                        </p:tgtEl>
                                        <p:attrNameLst>
                                          <p:attrName>style.visibility</p:attrName>
                                        </p:attrNameLst>
                                      </p:cBhvr>
                                      <p:to>
                                        <p:strVal val="visible"/>
                                      </p:to>
                                    </p:set>
                                    <p:anim calcmode="lin" valueType="num">
                                      <p:cBhvr additive="base">
                                        <p:cTn id="31"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4">
                                            <p:txEl>
                                              <p:pRg st="5" end="5"/>
                                            </p:txEl>
                                          </p:spTgt>
                                        </p:tgtEl>
                                        <p:attrNameLst>
                                          <p:attrName>style.visibility</p:attrName>
                                        </p:attrNameLst>
                                      </p:cBhvr>
                                      <p:to>
                                        <p:strVal val="visible"/>
                                      </p:to>
                                    </p:set>
                                    <p:anim calcmode="lin" valueType="num">
                                      <p:cBhvr additive="base">
                                        <p:cTn id="37" dur="500" fill="hold"/>
                                        <p:tgtEl>
                                          <p:spTgt spid="2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
                                            <p:txEl>
                                              <p:pRg st="6" end="6"/>
                                            </p:txEl>
                                          </p:spTgt>
                                        </p:tgtEl>
                                        <p:attrNameLst>
                                          <p:attrName>style.visibility</p:attrName>
                                        </p:attrNameLst>
                                      </p:cBhvr>
                                      <p:to>
                                        <p:strVal val="visible"/>
                                      </p:to>
                                    </p:set>
                                    <p:anim calcmode="lin" valueType="num">
                                      <p:cBhvr additive="base">
                                        <p:cTn id="43" dur="500" fill="hold"/>
                                        <p:tgtEl>
                                          <p:spTgt spid="2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4">
                                            <p:txEl>
                                              <p:pRg st="7" end="7"/>
                                            </p:txEl>
                                          </p:spTgt>
                                        </p:tgtEl>
                                        <p:attrNameLst>
                                          <p:attrName>style.visibility</p:attrName>
                                        </p:attrNameLst>
                                      </p:cBhvr>
                                      <p:to>
                                        <p:strVal val="visible"/>
                                      </p:to>
                                    </p:set>
                                    <p:anim calcmode="lin" valueType="num">
                                      <p:cBhvr additive="base">
                                        <p:cTn id="49" dur="500" fill="hold"/>
                                        <p:tgtEl>
                                          <p:spTgt spid="2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4">
                                            <p:txEl>
                                              <p:pRg st="8" end="8"/>
                                            </p:txEl>
                                          </p:spTgt>
                                        </p:tgtEl>
                                        <p:attrNameLst>
                                          <p:attrName>style.visibility</p:attrName>
                                        </p:attrNameLst>
                                      </p:cBhvr>
                                      <p:to>
                                        <p:strVal val="visible"/>
                                      </p:to>
                                    </p:set>
                                    <p:anim calcmode="lin" valueType="num">
                                      <p:cBhvr additive="base">
                                        <p:cTn id="55" dur="500" fill="hold"/>
                                        <p:tgtEl>
                                          <p:spTgt spid="24">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
        <p:nvSpPr>
          <p:cNvPr id="11"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fontAlgn="base">
              <a:buNone/>
            </a:pPr>
            <a:r>
              <a:rPr lang="pl-PL" sz="2000" dirty="0" smtClean="0">
                <a:solidFill>
                  <a:schemeClr val="tx2">
                    <a:lumMod val="50000"/>
                  </a:schemeClr>
                </a:solidFill>
              </a:rPr>
              <a:t>Wprowadź obsługę błędów w procedurze (TRY-CATCH i RAISERROR):</a:t>
            </a:r>
            <a:endParaRPr lang="en-US" sz="1800" dirty="0">
              <a:solidFill>
                <a:schemeClr val="tx2">
                  <a:lumMod val="50000"/>
                </a:schemeClr>
              </a:solidFill>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2654714"/>
            <a:ext cx="4761308" cy="27905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435389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
        <p:nvSpPr>
          <p:cNvPr id="11"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fontAlgn="base">
              <a:buNone/>
            </a:pPr>
            <a:r>
              <a:rPr lang="pl-PL" sz="2000" dirty="0" smtClean="0">
                <a:solidFill>
                  <a:schemeClr val="tx2">
                    <a:lumMod val="50000"/>
                  </a:schemeClr>
                </a:solidFill>
              </a:rPr>
              <a:t>Przeprowadź normalizację tabeli:</a:t>
            </a:r>
            <a:endParaRPr lang="en-US" sz="1800" dirty="0">
              <a:solidFill>
                <a:schemeClr val="tx2">
                  <a:lumMod val="50000"/>
                </a:schemeClr>
              </a:solidFill>
            </a:endParaRPr>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2757488"/>
            <a:ext cx="7812360" cy="1895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8126863"/>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Przypomnienie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smtClean="0">
                <a:solidFill>
                  <a:schemeClr val="tx2">
                    <a:lumMod val="50000"/>
                  </a:schemeClr>
                </a:solidFill>
              </a:rPr>
              <a:t>INDEKS</a:t>
            </a:r>
          </a:p>
          <a:p>
            <a:pPr marL="457200" indent="-457200">
              <a:buSzPct val="100000"/>
              <a:buFont typeface="Arial" pitchFamily="34" charset="0"/>
              <a:buChar char="•"/>
            </a:pPr>
            <a:r>
              <a:rPr lang="pl-PL" sz="2400" dirty="0" smtClean="0">
                <a:solidFill>
                  <a:schemeClr val="tx2">
                    <a:lumMod val="50000"/>
                  </a:schemeClr>
                </a:solidFill>
              </a:rPr>
              <a:t>CONSTRAINT</a:t>
            </a:r>
          </a:p>
        </p:txBody>
      </p:sp>
      <p:sp>
        <p:nvSpPr>
          <p:cNvPr id="2" name="pole tekstowe 1"/>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10</a:t>
            </a:r>
            <a:r>
              <a:rPr lang="it-IT" dirty="0" smtClean="0"/>
              <a:t> –</a:t>
            </a:r>
            <a:r>
              <a:rPr lang="pl-PL" dirty="0" smtClean="0"/>
              <a:t>Transakcje</a:t>
            </a:r>
            <a:r>
              <a:rPr lang="pl-PL" dirty="0"/>
              <a:t>, </a:t>
            </a:r>
            <a:r>
              <a:rPr lang="pl-PL" dirty="0" smtClean="0"/>
              <a:t>obsługa </a:t>
            </a:r>
            <a:r>
              <a:rPr lang="pl-PL" dirty="0"/>
              <a:t>błędów, wprowadzenie do projektowania bazy danych</a:t>
            </a:r>
            <a:endParaRPr lang="pl" b="1"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val="175590651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
        <p:nvSpPr>
          <p:cNvPr id="11"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fontAlgn="base">
              <a:buNone/>
            </a:pPr>
            <a:r>
              <a:rPr lang="pl-PL" sz="2000" dirty="0" smtClean="0">
                <a:solidFill>
                  <a:schemeClr val="tx2">
                    <a:lumMod val="50000"/>
                  </a:schemeClr>
                </a:solidFill>
              </a:rPr>
              <a:t>Wprowadź obsługę błędów w poniższej procedurze (w przypadku błędu zwróć -1:</a:t>
            </a:r>
          </a:p>
          <a:p>
            <a:pPr marL="0" indent="0" fontAlgn="base">
              <a:buNone/>
            </a:pPr>
            <a:r>
              <a:rPr lang="en-US" sz="1800" i="1" dirty="0"/>
              <a:t>CREATE </a:t>
            </a:r>
            <a:r>
              <a:rPr lang="pl-PL" sz="1800" i="1" dirty="0" smtClean="0"/>
              <a:t>PROCEDURE </a:t>
            </a:r>
            <a:r>
              <a:rPr lang="en-US" sz="1800" i="1" dirty="0" err="1" smtClean="0"/>
              <a:t>dbo</a:t>
            </a:r>
            <a:r>
              <a:rPr lang="en-US" sz="1800" i="1" dirty="0" smtClean="0"/>
              <a:t>.</a:t>
            </a:r>
            <a:r>
              <a:rPr lang="pl-PL" sz="1800" i="1" dirty="0" smtClean="0"/>
              <a:t>p</a:t>
            </a:r>
            <a:r>
              <a:rPr lang="en-US" sz="1800" i="1" dirty="0" smtClean="0"/>
              <a:t>_dziel_przez_0</a:t>
            </a:r>
            <a:r>
              <a:rPr lang="en-US" sz="1800" dirty="0"/>
              <a:t/>
            </a:r>
            <a:br>
              <a:rPr lang="en-US" sz="1800" dirty="0"/>
            </a:br>
            <a:r>
              <a:rPr lang="en-US" sz="1800" i="1" dirty="0" smtClean="0"/>
              <a:t>AS</a:t>
            </a:r>
            <a:r>
              <a:rPr lang="en-US" sz="1800" dirty="0"/>
              <a:t/>
            </a:r>
            <a:br>
              <a:rPr lang="en-US" sz="1800" dirty="0"/>
            </a:br>
            <a:r>
              <a:rPr lang="en-US" sz="1800" i="1" dirty="0"/>
              <a:t>BEGIN</a:t>
            </a:r>
            <a:r>
              <a:rPr lang="en-US" sz="1800" dirty="0"/>
              <a:t/>
            </a:r>
            <a:br>
              <a:rPr lang="en-US" sz="1800" dirty="0"/>
            </a:br>
            <a:r>
              <a:rPr lang="en-US" sz="1800" i="1" dirty="0"/>
              <a:t>DECLARE @</a:t>
            </a:r>
            <a:r>
              <a:rPr lang="en-US" sz="1800" i="1" dirty="0" err="1"/>
              <a:t>wynik</a:t>
            </a:r>
            <a:r>
              <a:rPr lang="en-US" sz="1800" i="1" dirty="0"/>
              <a:t> </a:t>
            </a:r>
            <a:r>
              <a:rPr lang="en-US" sz="1800" i="1" dirty="0" err="1"/>
              <a:t>int</a:t>
            </a:r>
            <a:r>
              <a:rPr lang="en-US" sz="1800" i="1" dirty="0"/>
              <a:t>;</a:t>
            </a:r>
            <a:r>
              <a:rPr lang="en-US" sz="1800" dirty="0"/>
              <a:t/>
            </a:r>
            <a:br>
              <a:rPr lang="en-US" sz="1800" dirty="0"/>
            </a:br>
            <a:r>
              <a:rPr lang="en-US" sz="1800" i="1" dirty="0"/>
              <a:t>SELECT @</a:t>
            </a:r>
            <a:r>
              <a:rPr lang="en-US" sz="1800" i="1" dirty="0" err="1"/>
              <a:t>wynik</a:t>
            </a:r>
            <a:r>
              <a:rPr lang="en-US" sz="1800" i="1" dirty="0"/>
              <a:t> = 1/0;</a:t>
            </a:r>
            <a:r>
              <a:rPr lang="en-US" sz="1800" dirty="0"/>
              <a:t/>
            </a:r>
            <a:br>
              <a:rPr lang="en-US" sz="1800" dirty="0"/>
            </a:br>
            <a:r>
              <a:rPr lang="en-US" sz="1800" i="1" dirty="0"/>
              <a:t>RETURN @</a:t>
            </a:r>
            <a:r>
              <a:rPr lang="en-US" sz="1800" i="1" dirty="0" err="1"/>
              <a:t>wynik</a:t>
            </a:r>
            <a:r>
              <a:rPr lang="en-US" sz="1800" i="1" dirty="0"/>
              <a:t>;</a:t>
            </a:r>
            <a:r>
              <a:rPr lang="en-US" sz="1800" dirty="0"/>
              <a:t/>
            </a:r>
            <a:br>
              <a:rPr lang="en-US" sz="1800" dirty="0"/>
            </a:br>
            <a:r>
              <a:rPr lang="en-US" sz="1800" i="1" dirty="0"/>
              <a:t>END</a:t>
            </a:r>
            <a:r>
              <a:rPr lang="en-US" sz="1800" dirty="0"/>
              <a:t/>
            </a:r>
            <a:br>
              <a:rPr lang="en-US" sz="1800" dirty="0"/>
            </a:br>
            <a:r>
              <a:rPr lang="en-US" sz="1800" i="1" dirty="0"/>
              <a:t>GO</a:t>
            </a:r>
            <a:endParaRPr lang="en-US" sz="1800" dirty="0">
              <a:solidFill>
                <a:schemeClr val="tx2">
                  <a:lumMod val="50000"/>
                </a:schemeClr>
              </a:solidFill>
            </a:endParaRPr>
          </a:p>
        </p:txBody>
      </p:sp>
    </p:spTree>
    <p:extLst>
      <p:ext uri="{BB962C8B-B14F-4D97-AF65-F5344CB8AC3E}">
        <p14:creationId xmlns:p14="http://schemas.microsoft.com/office/powerpoint/2010/main" val="79289635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xEl>
                                              <p:pRg st="1" end="1"/>
                                            </p:txEl>
                                          </p:spTgt>
                                        </p:tgtEl>
                                        <p:attrNameLst>
                                          <p:attrName>style.visibility</p:attrName>
                                        </p:attrNameLst>
                                      </p:cBhvr>
                                      <p:to>
                                        <p:strVal val="visible"/>
                                      </p:to>
                                    </p:set>
                                    <p:anim calcmode="lin" valueType="num">
                                      <p:cBhvr additive="base">
                                        <p:cTn id="13"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
        <p:nvSpPr>
          <p:cNvPr id="11"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fontAlgn="base">
              <a:buNone/>
            </a:pPr>
            <a:r>
              <a:rPr lang="pl-PL" sz="2000" dirty="0" smtClean="0">
                <a:solidFill>
                  <a:schemeClr val="tx2">
                    <a:lumMod val="50000"/>
                  </a:schemeClr>
                </a:solidFill>
              </a:rPr>
              <a:t>Zmodyfikuj procedurę z poprzedniego ćwiczenia, tak aby obok -1 zwróciła kod błędu</a:t>
            </a:r>
            <a:endParaRPr lang="en-US" sz="1800" dirty="0">
              <a:solidFill>
                <a:schemeClr val="tx2">
                  <a:lumMod val="50000"/>
                </a:schemeClr>
              </a:solidFill>
            </a:endParaRPr>
          </a:p>
        </p:txBody>
      </p:sp>
    </p:spTree>
    <p:extLst>
      <p:ext uri="{BB962C8B-B14F-4D97-AF65-F5344CB8AC3E}">
        <p14:creationId xmlns:p14="http://schemas.microsoft.com/office/powerpoint/2010/main" val="2102929893"/>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
        <p:nvSpPr>
          <p:cNvPr id="11"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fontAlgn="base">
              <a:buNone/>
            </a:pPr>
            <a:r>
              <a:rPr lang="pl-PL" sz="2000" dirty="0" smtClean="0">
                <a:solidFill>
                  <a:schemeClr val="tx2">
                    <a:lumMod val="50000"/>
                  </a:schemeClr>
                </a:solidFill>
              </a:rPr>
              <a:t>Wyświetl ostatni kod błędu</a:t>
            </a:r>
            <a:endParaRPr lang="en-US" sz="1800" dirty="0">
              <a:solidFill>
                <a:schemeClr val="tx2">
                  <a:lumMod val="50000"/>
                </a:schemeClr>
              </a:solidFill>
            </a:endParaRPr>
          </a:p>
        </p:txBody>
      </p:sp>
    </p:spTree>
    <p:extLst>
      <p:ext uri="{BB962C8B-B14F-4D97-AF65-F5344CB8AC3E}">
        <p14:creationId xmlns:p14="http://schemas.microsoft.com/office/powerpoint/2010/main" val="2650701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
        <p:nvSpPr>
          <p:cNvPr id="11"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fontAlgn="base">
              <a:buNone/>
            </a:pPr>
            <a:r>
              <a:rPr lang="pl-PL" sz="2000" dirty="0" smtClean="0">
                <a:solidFill>
                  <a:schemeClr val="tx2">
                    <a:lumMod val="50000"/>
                  </a:schemeClr>
                </a:solidFill>
              </a:rPr>
              <a:t>Obuduj poniższe zapytanie rozpoczęciem i zakończeniem transakcji:</a:t>
            </a:r>
          </a:p>
          <a:p>
            <a:pPr marL="0" indent="0" fontAlgn="base">
              <a:buNone/>
            </a:pPr>
            <a:endParaRPr lang="pl-PL" sz="2000" dirty="0">
              <a:solidFill>
                <a:schemeClr val="tx2">
                  <a:lumMod val="50000"/>
                </a:schemeClr>
              </a:solidFill>
            </a:endParaRPr>
          </a:p>
          <a:p>
            <a:pPr marL="0" indent="0" fontAlgn="base">
              <a:buNone/>
            </a:pPr>
            <a:r>
              <a:rPr lang="pl-PL" sz="2000" dirty="0" smtClean="0">
                <a:solidFill>
                  <a:schemeClr val="tx2">
                    <a:lumMod val="50000"/>
                  </a:schemeClr>
                </a:solidFill>
              </a:rPr>
              <a:t>SELECT </a:t>
            </a:r>
            <a:r>
              <a:rPr lang="pl-PL" sz="2000" dirty="0" err="1" smtClean="0">
                <a:solidFill>
                  <a:schemeClr val="tx2">
                    <a:lumMod val="50000"/>
                  </a:schemeClr>
                </a:solidFill>
              </a:rPr>
              <a:t>Imie</a:t>
            </a:r>
            <a:r>
              <a:rPr lang="pl-PL" sz="2000" dirty="0" smtClean="0">
                <a:solidFill>
                  <a:schemeClr val="tx2">
                    <a:lumMod val="50000"/>
                  </a:schemeClr>
                </a:solidFill>
              </a:rPr>
              <a:t>, Nazwisko, Klasa FROM TBL_UCZEN</a:t>
            </a:r>
            <a:endParaRPr lang="en-US" sz="1800" dirty="0">
              <a:solidFill>
                <a:schemeClr val="tx2">
                  <a:lumMod val="50000"/>
                </a:schemeClr>
              </a:solidFill>
            </a:endParaRPr>
          </a:p>
        </p:txBody>
      </p:sp>
    </p:spTree>
    <p:extLst>
      <p:ext uri="{BB962C8B-B14F-4D97-AF65-F5344CB8AC3E}">
        <p14:creationId xmlns:p14="http://schemas.microsoft.com/office/powerpoint/2010/main" val="366128061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xEl>
                                              <p:pRg st="2" end="2"/>
                                            </p:txEl>
                                          </p:spTgt>
                                        </p:tgtEl>
                                        <p:attrNameLst>
                                          <p:attrName>style.visibility</p:attrName>
                                        </p:attrNameLst>
                                      </p:cBhvr>
                                      <p:to>
                                        <p:strVal val="visible"/>
                                      </p:to>
                                    </p:set>
                                    <p:anim calcmode="lin" valueType="num">
                                      <p:cBhvr additive="base">
                                        <p:cTn id="13"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
        <p:nvSpPr>
          <p:cNvPr id="11"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fontAlgn="base">
              <a:buNone/>
            </a:pPr>
            <a:r>
              <a:rPr lang="pl-PL" sz="2000" dirty="0" smtClean="0">
                <a:solidFill>
                  <a:schemeClr val="tx2">
                    <a:lumMod val="50000"/>
                  </a:schemeClr>
                </a:solidFill>
              </a:rPr>
              <a:t>Wymień i scharakteryzuj postaci normalne</a:t>
            </a:r>
            <a:endParaRPr lang="en-US" sz="1800" dirty="0">
              <a:solidFill>
                <a:schemeClr val="tx2">
                  <a:lumMod val="50000"/>
                </a:schemeClr>
              </a:solidFill>
            </a:endParaRPr>
          </a:p>
        </p:txBody>
      </p:sp>
    </p:spTree>
    <p:extLst>
      <p:ext uri="{BB962C8B-B14F-4D97-AF65-F5344CB8AC3E}">
        <p14:creationId xmlns:p14="http://schemas.microsoft.com/office/powerpoint/2010/main" val="177605872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Podsumowanie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a:buNone/>
            </a:pPr>
            <a:endParaRPr lang="pl-PL" sz="1400" b="1" dirty="0" smtClean="0"/>
          </a:p>
        </p:txBody>
      </p:sp>
      <p:graphicFrame>
        <p:nvGraphicFramePr>
          <p:cNvPr id="2" name="Tabela 1"/>
          <p:cNvGraphicFramePr>
            <a:graphicFrameLocks noGrp="1"/>
          </p:cNvGraphicFramePr>
          <p:nvPr>
            <p:extLst>
              <p:ext uri="{D42A27DB-BD31-4B8C-83A1-F6EECF244321}">
                <p14:modId xmlns:p14="http://schemas.microsoft.com/office/powerpoint/2010/main" val="1718034918"/>
              </p:ext>
            </p:extLst>
          </p:nvPr>
        </p:nvGraphicFramePr>
        <p:xfrm>
          <a:off x="1691680" y="2204864"/>
          <a:ext cx="7000665" cy="2232248"/>
        </p:xfrm>
        <a:graphic>
          <a:graphicData uri="http://schemas.openxmlformats.org/drawingml/2006/table">
            <a:tbl>
              <a:tblPr firstRow="1" bandRow="1"/>
              <a:tblGrid>
                <a:gridCol w="1837520"/>
                <a:gridCol w="5163145"/>
              </a:tblGrid>
              <a:tr h="216024">
                <a:tc>
                  <a:txBody>
                    <a:bodyPr/>
                    <a:lstStyle/>
                    <a:p>
                      <a:r>
                        <a:rPr lang="pl-PL" sz="1200" dirty="0" smtClean="0"/>
                        <a:t>TRANSACTION</a:t>
                      </a:r>
                      <a:endParaRPr lang="pl-PL" sz="1200" dirty="0"/>
                    </a:p>
                  </a:txBody>
                  <a:tcPr/>
                </a:tc>
                <a:tc>
                  <a:txBody>
                    <a:bodyPr/>
                    <a:lstStyle/>
                    <a:p>
                      <a:r>
                        <a:rPr lang="pl-PL" sz="1200" dirty="0" smtClean="0"/>
                        <a:t>Zestaw operacji w SQL, </a:t>
                      </a:r>
                      <a:r>
                        <a:rPr lang="pl-PL" sz="1200" dirty="0" err="1" smtClean="0"/>
                        <a:t>zamin</a:t>
                      </a:r>
                      <a:r>
                        <a:rPr lang="pl-PL" sz="1200" dirty="0" smtClean="0"/>
                        <a:t> następuje faktyczne zatwierdzenie</a:t>
                      </a:r>
                      <a:endParaRPr lang="pl-PL" sz="1200" dirty="0"/>
                    </a:p>
                  </a:txBody>
                  <a:tcPr/>
                </a:tc>
              </a:tr>
              <a:tr h="301744">
                <a:tc>
                  <a:txBody>
                    <a:bodyPr/>
                    <a:lstStyle/>
                    <a:p>
                      <a:r>
                        <a:rPr lang="pl-PL" sz="1200" dirty="0" smtClean="0"/>
                        <a:t>COMMIT</a:t>
                      </a:r>
                      <a:endParaRPr lang="pl-PL" sz="1200" dirty="0"/>
                    </a:p>
                  </a:txBody>
                  <a:tcPr/>
                </a:tc>
                <a:tc>
                  <a:txBody>
                    <a:bodyPr/>
                    <a:lstStyle/>
                    <a:p>
                      <a:r>
                        <a:rPr lang="pl-PL" sz="1200" dirty="0" smtClean="0"/>
                        <a:t>Służy do zatwierdzania transakcji</a:t>
                      </a:r>
                      <a:endParaRPr lang="pl-PL" sz="1200" dirty="0"/>
                    </a:p>
                  </a:txBody>
                  <a:tcPr/>
                </a:tc>
              </a:tr>
              <a:tr h="216024">
                <a:tc>
                  <a:txBody>
                    <a:bodyPr/>
                    <a:lstStyle/>
                    <a:p>
                      <a:r>
                        <a:rPr lang="pl-PL" sz="1200" dirty="0" smtClean="0"/>
                        <a:t>ROLLBACK</a:t>
                      </a:r>
                      <a:endParaRPr lang="pl-PL" sz="1200" dirty="0"/>
                    </a:p>
                  </a:txBody>
                  <a:tcPr/>
                </a:tc>
                <a:tc>
                  <a:txBody>
                    <a:bodyPr/>
                    <a:lstStyle/>
                    <a:p>
                      <a:r>
                        <a:rPr lang="pl-PL" sz="1200" dirty="0" smtClean="0"/>
                        <a:t>Służy co odrzucenia transakcji</a:t>
                      </a:r>
                      <a:endParaRPr lang="pl-PL" sz="1200" dirty="0"/>
                    </a:p>
                  </a:txBody>
                  <a:tcPr/>
                </a:tc>
              </a:tr>
              <a:tr h="229736">
                <a:tc>
                  <a:txBody>
                    <a:bodyPr/>
                    <a:lstStyle/>
                    <a:p>
                      <a:r>
                        <a:rPr lang="pl-PL" sz="1200" dirty="0" smtClean="0"/>
                        <a:t>TRY … CATCH …</a:t>
                      </a:r>
                      <a:endParaRPr lang="pl-PL" sz="1200" dirty="0"/>
                    </a:p>
                  </a:txBody>
                  <a:tcPr/>
                </a:tc>
                <a:tc>
                  <a:txBody>
                    <a:bodyPr/>
                    <a:lstStyle/>
                    <a:p>
                      <a:r>
                        <a:rPr lang="pl-PL" sz="1200" dirty="0" smtClean="0"/>
                        <a:t>Zabezpieczenie kodu</a:t>
                      </a:r>
                      <a:endParaRPr lang="pl-PL" sz="1200" dirty="0"/>
                    </a:p>
                  </a:txBody>
                  <a:tcPr/>
                </a:tc>
              </a:tr>
              <a:tr h="171440">
                <a:tc>
                  <a:txBody>
                    <a:bodyPr/>
                    <a:lstStyle/>
                    <a:p>
                      <a:r>
                        <a:rPr lang="pl-PL" sz="1200" dirty="0" smtClean="0"/>
                        <a:t>Normalizacja</a:t>
                      </a:r>
                      <a:endParaRPr lang="pl-PL" sz="1200" dirty="0"/>
                    </a:p>
                  </a:txBody>
                  <a:tcPr/>
                </a:tc>
                <a:tc>
                  <a:txBody>
                    <a:bodyPr/>
                    <a:lstStyle/>
                    <a:p>
                      <a:r>
                        <a:rPr lang="pl-PL" sz="1200" dirty="0" smtClean="0"/>
                        <a:t>Eliminacja powtarzających się danych w relacyjnej bazie danych</a:t>
                      </a:r>
                      <a:endParaRPr lang="pl-PL" sz="1200" dirty="0"/>
                    </a:p>
                  </a:txBody>
                  <a:tcPr/>
                </a:tc>
              </a:tr>
              <a:tr h="257160">
                <a:tc>
                  <a:txBody>
                    <a:bodyPr/>
                    <a:lstStyle/>
                    <a:p>
                      <a:r>
                        <a:rPr lang="pl-PL" sz="1200" dirty="0" smtClean="0"/>
                        <a:t>1NF</a:t>
                      </a:r>
                      <a:endParaRPr lang="pl-PL" sz="1200" dirty="0"/>
                    </a:p>
                  </a:txBody>
                  <a:tcPr/>
                </a:tc>
                <a:tc>
                  <a:txBody>
                    <a:bodyPr/>
                    <a:lstStyle/>
                    <a:p>
                      <a:r>
                        <a:rPr lang="pl-PL" sz="1200" dirty="0" smtClean="0"/>
                        <a:t>Pierwsza postać normalna</a:t>
                      </a:r>
                      <a:endParaRPr lang="pl-PL" sz="1200" dirty="0"/>
                    </a:p>
                  </a:txBody>
                  <a:tcPr/>
                </a:tc>
              </a:tr>
              <a:tr h="198864">
                <a:tc>
                  <a:txBody>
                    <a:bodyPr/>
                    <a:lstStyle/>
                    <a:p>
                      <a:r>
                        <a:rPr lang="pl-PL" sz="1200" dirty="0" smtClean="0"/>
                        <a:t>2NF</a:t>
                      </a:r>
                      <a:endParaRPr lang="pl-PL"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200" dirty="0" smtClean="0"/>
                        <a:t>Druga postać normalna</a:t>
                      </a:r>
                    </a:p>
                  </a:txBody>
                  <a:tcPr/>
                </a:tc>
              </a:tr>
              <a:tr h="284584">
                <a:tc>
                  <a:txBody>
                    <a:bodyPr/>
                    <a:lstStyle/>
                    <a:p>
                      <a:r>
                        <a:rPr lang="pl-PL" sz="1200" dirty="0" smtClean="0"/>
                        <a:t>3NF</a:t>
                      </a:r>
                      <a:endParaRPr lang="pl-PL"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200" dirty="0" smtClean="0"/>
                        <a:t>Trzecia postać normalna</a:t>
                      </a:r>
                    </a:p>
                  </a:txBody>
                  <a:tcPr/>
                </a:tc>
              </a:tr>
            </a:tbl>
          </a:graphicData>
        </a:graphic>
      </p:graphicFrame>
      <p:pic>
        <p:nvPicPr>
          <p:cNvPr id="8" name="Obraz 7" descr="PO KL_z podpisem_kolor.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06637" y="4715941"/>
            <a:ext cx="5753100" cy="1085850"/>
          </a:xfrm>
          <a:prstGeom prst="rect">
            <a:avLst/>
          </a:prstGeom>
          <a:noFill/>
          <a:ln>
            <a:noFill/>
          </a:ln>
        </p:spPr>
      </p:pic>
    </p:spTree>
    <p:extLst>
      <p:ext uri="{BB962C8B-B14F-4D97-AF65-F5344CB8AC3E}">
        <p14:creationId xmlns:p14="http://schemas.microsoft.com/office/powerpoint/2010/main" val="355338863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Transakcje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en-US" sz="2800" dirty="0">
                <a:solidFill>
                  <a:schemeClr val="tx2">
                    <a:lumMod val="50000"/>
                  </a:schemeClr>
                </a:solidFill>
              </a:rPr>
              <a:t>BEGIN TRAN - </a:t>
            </a:r>
            <a:r>
              <a:rPr lang="en-US" sz="2800" dirty="0" err="1">
                <a:solidFill>
                  <a:schemeClr val="tx2">
                    <a:lumMod val="50000"/>
                  </a:schemeClr>
                </a:solidFill>
              </a:rPr>
              <a:t>rozpoczęcie</a:t>
            </a:r>
            <a:r>
              <a:rPr lang="en-US" sz="2800" dirty="0">
                <a:solidFill>
                  <a:schemeClr val="tx2">
                    <a:lumMod val="50000"/>
                  </a:schemeClr>
                </a:solidFill>
              </a:rPr>
              <a:t> </a:t>
            </a:r>
            <a:r>
              <a:rPr lang="en-US" sz="2800" dirty="0" err="1">
                <a:solidFill>
                  <a:schemeClr val="tx2">
                    <a:lumMod val="50000"/>
                  </a:schemeClr>
                </a:solidFill>
              </a:rPr>
              <a:t>transakcji</a:t>
            </a:r>
            <a:endParaRPr lang="en-US" sz="2800" dirty="0">
              <a:solidFill>
                <a:schemeClr val="tx2">
                  <a:lumMod val="50000"/>
                </a:schemeClr>
              </a:solidFill>
            </a:endParaRPr>
          </a:p>
          <a:p>
            <a:pPr fontAlgn="base"/>
            <a:r>
              <a:rPr lang="en-US" sz="2800" dirty="0">
                <a:solidFill>
                  <a:schemeClr val="tx2">
                    <a:lumMod val="50000"/>
                  </a:schemeClr>
                </a:solidFill>
              </a:rPr>
              <a:t>COMMIT TRAN - </a:t>
            </a:r>
            <a:r>
              <a:rPr lang="en-US" sz="2800" dirty="0" err="1">
                <a:solidFill>
                  <a:schemeClr val="tx2">
                    <a:lumMod val="50000"/>
                  </a:schemeClr>
                </a:solidFill>
              </a:rPr>
              <a:t>zatwierdzenie</a:t>
            </a:r>
            <a:r>
              <a:rPr lang="en-US" sz="2800" dirty="0">
                <a:solidFill>
                  <a:schemeClr val="tx2">
                    <a:lumMod val="50000"/>
                  </a:schemeClr>
                </a:solidFill>
              </a:rPr>
              <a:t> </a:t>
            </a:r>
            <a:r>
              <a:rPr lang="en-US" sz="2800" dirty="0" err="1">
                <a:solidFill>
                  <a:schemeClr val="tx2">
                    <a:lumMod val="50000"/>
                  </a:schemeClr>
                </a:solidFill>
              </a:rPr>
              <a:t>transakcji</a:t>
            </a:r>
            <a:endParaRPr lang="en-US" sz="2800" dirty="0">
              <a:solidFill>
                <a:schemeClr val="tx2">
                  <a:lumMod val="50000"/>
                </a:schemeClr>
              </a:solidFill>
            </a:endParaRPr>
          </a:p>
          <a:p>
            <a:pPr fontAlgn="base"/>
            <a:r>
              <a:rPr lang="en-US" sz="2800" dirty="0">
                <a:solidFill>
                  <a:schemeClr val="tx2">
                    <a:lumMod val="50000"/>
                  </a:schemeClr>
                </a:solidFill>
              </a:rPr>
              <a:t>ROLLBACK TRAN - </a:t>
            </a:r>
            <a:r>
              <a:rPr lang="en-US" sz="2800" dirty="0" err="1">
                <a:solidFill>
                  <a:schemeClr val="tx2">
                    <a:lumMod val="50000"/>
                  </a:schemeClr>
                </a:solidFill>
              </a:rPr>
              <a:t>wycofanie</a:t>
            </a:r>
            <a:r>
              <a:rPr lang="en-US" sz="2800" dirty="0">
                <a:solidFill>
                  <a:schemeClr val="tx2">
                    <a:lumMod val="50000"/>
                  </a:schemeClr>
                </a:solidFill>
              </a:rPr>
              <a:t> </a:t>
            </a:r>
            <a:r>
              <a:rPr lang="en-US" sz="2800" dirty="0" err="1" smtClean="0">
                <a:solidFill>
                  <a:schemeClr val="tx2">
                    <a:lumMod val="50000"/>
                  </a:schemeClr>
                </a:solidFill>
              </a:rPr>
              <a:t>transakcji</a:t>
            </a:r>
            <a:endParaRPr lang="pl-PL" sz="2800" dirty="0" smtClean="0">
              <a:solidFill>
                <a:schemeClr val="tx2">
                  <a:lumMod val="50000"/>
                </a:schemeClr>
              </a:solidFill>
            </a:endParaRPr>
          </a:p>
          <a:p>
            <a:pPr fontAlgn="base"/>
            <a:endParaRPr lang="en-US" sz="28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
        <p:nvSpPr>
          <p:cNvPr id="2" name="pole tekstowe 1"/>
          <p:cNvSpPr txBox="1"/>
          <p:nvPr/>
        </p:nvSpPr>
        <p:spPr>
          <a:xfrm>
            <a:off x="1979712" y="4293095"/>
            <a:ext cx="6928504" cy="1323439"/>
          </a:xfrm>
          <a:prstGeom prst="rect">
            <a:avLst/>
          </a:prstGeom>
          <a:noFill/>
        </p:spPr>
        <p:txBody>
          <a:bodyPr wrap="square" rtlCol="0">
            <a:spAutoFit/>
          </a:bodyPr>
          <a:lstStyle/>
          <a:p>
            <a:r>
              <a:rPr lang="pl-PL" sz="1600" dirty="0"/>
              <a:t>Domyślnie ustawiona jest opcja IMPLICIT_TRANSACTIONS </a:t>
            </a:r>
            <a:r>
              <a:rPr lang="pl-PL" sz="1600" dirty="0" smtClean="0"/>
              <a:t>na OFF</a:t>
            </a:r>
            <a:r>
              <a:rPr lang="pl-PL" sz="1600" dirty="0"/>
              <a:t>. Przy takim ustawieniu, jeśli nie zastosujemy BEGIN </a:t>
            </a:r>
            <a:r>
              <a:rPr lang="pl-PL" sz="1600" dirty="0" smtClean="0"/>
              <a:t>TRAN, system </a:t>
            </a:r>
            <a:r>
              <a:rPr lang="pl-PL" sz="1600" dirty="0"/>
              <a:t>traktuje każdą instrukcję DML jako osobną transakcję i </a:t>
            </a:r>
            <a:r>
              <a:rPr lang="pl-PL" sz="1600" dirty="0" smtClean="0"/>
              <a:t> zatwierdza ją. </a:t>
            </a:r>
            <a:r>
              <a:rPr lang="pl-PL" sz="1600" dirty="0"/>
              <a:t>Aby to wyłączyć, </a:t>
            </a:r>
            <a:r>
              <a:rPr lang="pl-PL" sz="1600" dirty="0" smtClean="0"/>
              <a:t>należy użyć </a:t>
            </a:r>
            <a:r>
              <a:rPr lang="pl-PL" sz="1600" dirty="0"/>
              <a:t>(wtedy BEGIN TRAN przestaje być konieczne):</a:t>
            </a:r>
          </a:p>
          <a:p>
            <a:r>
              <a:rPr lang="pl-PL" sz="1600" dirty="0">
                <a:solidFill>
                  <a:srgbClr val="FF0000"/>
                </a:solidFill>
              </a:rPr>
              <a:t>SET IMPLICIT_TRANSACTIONS ON</a:t>
            </a:r>
          </a:p>
        </p:txBody>
      </p:sp>
    </p:spTree>
    <p:extLst>
      <p:ext uri="{BB962C8B-B14F-4D97-AF65-F5344CB8AC3E}">
        <p14:creationId xmlns:p14="http://schemas.microsoft.com/office/powerpoint/2010/main" val="282373868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Transakcje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Przykład</a:t>
            </a:r>
            <a:endParaRPr lang="en-US" sz="28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7315" y="2659319"/>
            <a:ext cx="7916685" cy="319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891377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Obsługa błędów</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1700807"/>
            <a:ext cx="5400600" cy="4173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0582436"/>
      </p:ext>
    </p:extLst>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Obsługa błędów</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sp>
        <p:nvSpPr>
          <p:cNvPr id="8" name="Shape 24"/>
          <p:cNvSpPr txBox="1">
            <a:spLocks noGrp="1"/>
          </p:cNvSpPr>
          <p:nvPr>
            <p:ph type="body" idx="1"/>
          </p:nvPr>
        </p:nvSpPr>
        <p:spPr>
          <a:xfrm>
            <a:off x="1238944" y="1772816"/>
            <a:ext cx="7905056"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Kiedy stosować?</a:t>
            </a:r>
          </a:p>
          <a:p>
            <a:pPr lvl="1" fontAlgn="base"/>
            <a:r>
              <a:rPr lang="pl-PL" sz="2200" dirty="0" smtClean="0">
                <a:solidFill>
                  <a:schemeClr val="tx2">
                    <a:lumMod val="50000"/>
                  </a:schemeClr>
                </a:solidFill>
              </a:rPr>
              <a:t>W transakcjach </a:t>
            </a:r>
            <a:r>
              <a:rPr lang="pl-PL" sz="2200" dirty="0">
                <a:solidFill>
                  <a:schemeClr val="tx2">
                    <a:lumMod val="50000"/>
                  </a:schemeClr>
                </a:solidFill>
              </a:rPr>
              <a:t>- po wykryciu błędu wycofujemy transakcję, </a:t>
            </a:r>
          </a:p>
          <a:p>
            <a:pPr lvl="1" fontAlgn="base"/>
            <a:r>
              <a:rPr lang="pl-PL" sz="2200" dirty="0" smtClean="0">
                <a:solidFill>
                  <a:schemeClr val="tx2">
                    <a:lumMod val="50000"/>
                  </a:schemeClr>
                </a:solidFill>
              </a:rPr>
              <a:t>W procedurach </a:t>
            </a:r>
            <a:r>
              <a:rPr lang="pl-PL" sz="2200" dirty="0">
                <a:solidFill>
                  <a:schemeClr val="tx2">
                    <a:lumMod val="50000"/>
                  </a:schemeClr>
                </a:solidFill>
              </a:rPr>
              <a:t>składowanych - wykrywamy błędy powstałe głównie </a:t>
            </a:r>
            <a:r>
              <a:rPr lang="pl-PL" sz="2200" dirty="0" smtClean="0">
                <a:solidFill>
                  <a:schemeClr val="tx2">
                    <a:lumMod val="50000"/>
                  </a:schemeClr>
                </a:solidFill>
              </a:rPr>
              <a:t>w </a:t>
            </a:r>
            <a:r>
              <a:rPr lang="pl-PL" sz="2200" dirty="0">
                <a:solidFill>
                  <a:schemeClr val="tx2">
                    <a:lumMod val="50000"/>
                  </a:schemeClr>
                </a:solidFill>
              </a:rPr>
              <a:t>wyniku niepoprawnych wartości parametrów przez </a:t>
            </a:r>
            <a:r>
              <a:rPr lang="pl-PL" sz="2200" dirty="0" smtClean="0">
                <a:solidFill>
                  <a:schemeClr val="tx2">
                    <a:lumMod val="50000"/>
                  </a:schemeClr>
                </a:solidFill>
              </a:rPr>
              <a:t>użytkownika</a:t>
            </a:r>
            <a:r>
              <a:rPr lang="pl-PL" sz="2200" dirty="0">
                <a:solidFill>
                  <a:schemeClr val="tx2">
                    <a:lumMod val="50000"/>
                  </a:schemeClr>
                </a:solidFill>
              </a:rPr>
              <a:t>, </a:t>
            </a:r>
          </a:p>
          <a:p>
            <a:pPr lvl="1" fontAlgn="base"/>
            <a:r>
              <a:rPr lang="pl-PL" sz="2200" dirty="0" smtClean="0">
                <a:solidFill>
                  <a:schemeClr val="tx2">
                    <a:lumMod val="50000"/>
                  </a:schemeClr>
                </a:solidFill>
              </a:rPr>
              <a:t>W </a:t>
            </a:r>
            <a:r>
              <a:rPr lang="pl-PL" sz="2200" dirty="0" err="1" smtClean="0">
                <a:solidFill>
                  <a:schemeClr val="tx2">
                    <a:lumMod val="50000"/>
                  </a:schemeClr>
                </a:solidFill>
              </a:rPr>
              <a:t>triggerach</a:t>
            </a:r>
            <a:r>
              <a:rPr lang="pl-PL" sz="2200" dirty="0" smtClean="0">
                <a:solidFill>
                  <a:schemeClr val="tx2">
                    <a:lumMod val="50000"/>
                  </a:schemeClr>
                </a:solidFill>
              </a:rPr>
              <a:t> </a:t>
            </a:r>
            <a:r>
              <a:rPr lang="pl-PL" sz="2200" dirty="0">
                <a:solidFill>
                  <a:schemeClr val="tx2">
                    <a:lumMod val="50000"/>
                  </a:schemeClr>
                </a:solidFill>
              </a:rPr>
              <a:t>- podobnie jak w transakcjach, po napotkaniu błędu </a:t>
            </a:r>
            <a:r>
              <a:rPr lang="pl-PL" sz="2200" dirty="0" smtClean="0">
                <a:solidFill>
                  <a:schemeClr val="tx2">
                    <a:lumMod val="50000"/>
                  </a:schemeClr>
                </a:solidFill>
              </a:rPr>
              <a:t>wycofywana </a:t>
            </a:r>
            <a:r>
              <a:rPr lang="pl-PL" sz="2200" dirty="0">
                <a:solidFill>
                  <a:schemeClr val="tx2">
                    <a:lumMod val="50000"/>
                  </a:schemeClr>
                </a:solidFill>
              </a:rPr>
              <a:t>jest transakcja wywołująca </a:t>
            </a:r>
            <a:r>
              <a:rPr lang="pl-PL" sz="2200" dirty="0" err="1">
                <a:solidFill>
                  <a:schemeClr val="tx2">
                    <a:lumMod val="50000"/>
                  </a:schemeClr>
                </a:solidFill>
              </a:rPr>
              <a:t>trigger</a:t>
            </a:r>
            <a:r>
              <a:rPr lang="pl-PL" sz="2200" dirty="0">
                <a:solidFill>
                  <a:schemeClr val="tx2">
                    <a:lumMod val="50000"/>
                  </a:schemeClr>
                </a:solidFill>
              </a:rPr>
              <a:t>, </a:t>
            </a:r>
          </a:p>
          <a:p>
            <a:pPr lvl="1" fontAlgn="base"/>
            <a:r>
              <a:rPr lang="pl-PL" sz="2200" dirty="0" smtClean="0">
                <a:solidFill>
                  <a:schemeClr val="tx2">
                    <a:lumMod val="50000"/>
                  </a:schemeClr>
                </a:solidFill>
              </a:rPr>
              <a:t>W blokach </a:t>
            </a:r>
            <a:r>
              <a:rPr lang="pl-PL" sz="2200" dirty="0">
                <a:solidFill>
                  <a:schemeClr val="tx2">
                    <a:lumMod val="50000"/>
                  </a:schemeClr>
                </a:solidFill>
              </a:rPr>
              <a:t>kodu SQL - wszelkie rozbudowane bloki kodu  </a:t>
            </a:r>
            <a:r>
              <a:rPr lang="pl-PL" sz="2200" dirty="0" smtClean="0">
                <a:solidFill>
                  <a:schemeClr val="tx2">
                    <a:lumMod val="50000"/>
                  </a:schemeClr>
                </a:solidFill>
              </a:rPr>
              <a:t>wymagają wykrywania błędów</a:t>
            </a:r>
          </a:p>
        </p:txBody>
      </p:sp>
    </p:spTree>
    <p:extLst>
      <p:ext uri="{BB962C8B-B14F-4D97-AF65-F5344CB8AC3E}">
        <p14:creationId xmlns:p14="http://schemas.microsoft.com/office/powerpoint/2010/main" val="3000921323"/>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anim calcmode="lin" valueType="num">
                                      <p:cBhvr additive="base">
                                        <p:cTn id="11"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 calcmode="lin" valueType="num">
                                      <p:cBhvr additive="base">
                                        <p:cTn id="15"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anim calcmode="lin" valueType="num">
                                      <p:cBhvr additive="base">
                                        <p:cTn id="19"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
                                            <p:txEl>
                                              <p:pRg st="4" end="4"/>
                                            </p:txEl>
                                          </p:spTgt>
                                        </p:tgtEl>
                                        <p:attrNameLst>
                                          <p:attrName>style.visibility</p:attrName>
                                        </p:attrNameLst>
                                      </p:cBhvr>
                                      <p:to>
                                        <p:strVal val="visible"/>
                                      </p:to>
                                    </p:set>
                                    <p:anim calcmode="lin" valueType="num">
                                      <p:cBhvr additive="base">
                                        <p:cTn id="23"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Obsługa błędów</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sp>
        <p:nvSpPr>
          <p:cNvPr id="8" name="Shape 24"/>
          <p:cNvSpPr txBox="1">
            <a:spLocks noGrp="1"/>
          </p:cNvSpPr>
          <p:nvPr>
            <p:ph type="body" idx="1"/>
          </p:nvPr>
        </p:nvSpPr>
        <p:spPr>
          <a:xfrm>
            <a:off x="1238944" y="1772816"/>
            <a:ext cx="7905056"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Jak wykrywać błędy?</a:t>
            </a:r>
          </a:p>
          <a:p>
            <a:pPr lvl="1" fontAlgn="base"/>
            <a:r>
              <a:rPr lang="pl-PL" sz="2200" dirty="0">
                <a:solidFill>
                  <a:schemeClr val="tx2">
                    <a:lumMod val="50000"/>
                  </a:schemeClr>
                </a:solidFill>
              </a:rPr>
              <a:t>IF...</a:t>
            </a:r>
            <a:r>
              <a:rPr lang="pl-PL" sz="2200" dirty="0" smtClean="0">
                <a:solidFill>
                  <a:schemeClr val="tx2">
                    <a:lumMod val="50000"/>
                  </a:schemeClr>
                </a:solidFill>
              </a:rPr>
              <a:t>ELSE</a:t>
            </a:r>
          </a:p>
          <a:p>
            <a:pPr lvl="1" fontAlgn="base"/>
            <a:r>
              <a:rPr lang="pl-PL" sz="2200" dirty="0" smtClean="0">
                <a:solidFill>
                  <a:schemeClr val="tx2">
                    <a:lumMod val="50000"/>
                  </a:schemeClr>
                </a:solidFill>
              </a:rPr>
              <a:t>@@ERROR</a:t>
            </a:r>
          </a:p>
          <a:p>
            <a:pPr lvl="1" fontAlgn="base"/>
            <a:r>
              <a:rPr lang="pl-PL" sz="2200" dirty="0">
                <a:solidFill>
                  <a:schemeClr val="tx2">
                    <a:lumMod val="50000"/>
                  </a:schemeClr>
                </a:solidFill>
              </a:rPr>
              <a:t>TRY...</a:t>
            </a:r>
            <a:r>
              <a:rPr lang="pl-PL" sz="2200" dirty="0" smtClean="0">
                <a:solidFill>
                  <a:schemeClr val="tx2">
                    <a:lumMod val="50000"/>
                  </a:schemeClr>
                </a:solidFill>
              </a:rPr>
              <a:t>CATCH</a:t>
            </a:r>
          </a:p>
        </p:txBody>
      </p:sp>
    </p:spTree>
    <p:extLst>
      <p:ext uri="{BB962C8B-B14F-4D97-AF65-F5344CB8AC3E}">
        <p14:creationId xmlns:p14="http://schemas.microsoft.com/office/powerpoint/2010/main" val="180671830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anim calcmode="lin" valueType="num">
                                      <p:cBhvr additive="base">
                                        <p:cTn id="11"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8">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anim calcmode="lin" valueType="num">
                                      <p:cBhvr additive="base">
                                        <p:cTn id="15"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anim calcmode="lin" valueType="num">
                                      <p:cBhvr additive="base">
                                        <p:cTn id="19"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TRY CATCH</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fontAlgn="base"/>
            <a:r>
              <a:rPr lang="pl-PL" sz="2800" dirty="0" smtClean="0">
                <a:solidFill>
                  <a:schemeClr val="tx2">
                    <a:lumMod val="50000"/>
                  </a:schemeClr>
                </a:solidFill>
              </a:rPr>
              <a:t>Składnia:</a:t>
            </a:r>
          </a:p>
          <a:p>
            <a:pPr marL="0" indent="0" fontAlgn="base">
              <a:buNone/>
            </a:pPr>
            <a:r>
              <a:rPr lang="en-US" sz="2000" dirty="0"/>
              <a:t>BEGIN TRY     </a:t>
            </a:r>
            <a:endParaRPr lang="pl-PL" sz="2000" dirty="0" smtClean="0"/>
          </a:p>
          <a:p>
            <a:pPr marL="0" indent="0" fontAlgn="base">
              <a:buNone/>
            </a:pPr>
            <a:r>
              <a:rPr lang="pl-PL" sz="2000" dirty="0"/>
              <a:t>	</a:t>
            </a:r>
            <a:r>
              <a:rPr lang="en-US" sz="2000" dirty="0"/>
              <a:t> { </a:t>
            </a:r>
            <a:r>
              <a:rPr lang="en-US" sz="2000" dirty="0" err="1"/>
              <a:t>sql_statement</a:t>
            </a:r>
            <a:r>
              <a:rPr lang="en-US" sz="2000" dirty="0"/>
              <a:t> | </a:t>
            </a:r>
            <a:r>
              <a:rPr lang="en-US" sz="2000" dirty="0" err="1"/>
              <a:t>statement_block</a:t>
            </a:r>
            <a:r>
              <a:rPr lang="en-US" sz="2000" dirty="0"/>
              <a:t> } </a:t>
            </a:r>
            <a:endParaRPr lang="pl-PL" sz="2000" dirty="0" smtClean="0"/>
          </a:p>
          <a:p>
            <a:pPr marL="0" indent="0" fontAlgn="base">
              <a:buNone/>
            </a:pPr>
            <a:r>
              <a:rPr lang="en-US" sz="2000" dirty="0" smtClean="0"/>
              <a:t>END </a:t>
            </a:r>
            <a:r>
              <a:rPr lang="en-US" sz="2000" dirty="0"/>
              <a:t>TRY </a:t>
            </a:r>
            <a:endParaRPr lang="pl-PL" sz="2000" dirty="0" smtClean="0"/>
          </a:p>
          <a:p>
            <a:pPr marL="0" indent="0" fontAlgn="base">
              <a:buNone/>
            </a:pPr>
            <a:r>
              <a:rPr lang="en-US" sz="2000" dirty="0" smtClean="0"/>
              <a:t>BEGIN </a:t>
            </a:r>
            <a:r>
              <a:rPr lang="en-US" sz="2000" dirty="0"/>
              <a:t>CATCH </a:t>
            </a:r>
            <a:endParaRPr lang="pl-PL" sz="2000" dirty="0" smtClean="0"/>
          </a:p>
          <a:p>
            <a:pPr marL="0" indent="0" fontAlgn="base">
              <a:buNone/>
            </a:pPr>
            <a:r>
              <a:rPr lang="pl-PL" sz="2000" dirty="0" smtClean="0"/>
              <a:t>	</a:t>
            </a:r>
            <a:r>
              <a:rPr lang="en-US" sz="2000" dirty="0" smtClean="0"/>
              <a:t>[ </a:t>
            </a:r>
            <a:r>
              <a:rPr lang="en-US" sz="2000" dirty="0"/>
              <a:t>{ </a:t>
            </a:r>
            <a:r>
              <a:rPr lang="en-US" sz="2000" dirty="0" err="1"/>
              <a:t>sql_statement</a:t>
            </a:r>
            <a:r>
              <a:rPr lang="en-US" sz="2000" dirty="0"/>
              <a:t> | </a:t>
            </a:r>
            <a:r>
              <a:rPr lang="en-US" sz="2000" dirty="0" err="1"/>
              <a:t>statement_block</a:t>
            </a:r>
            <a:r>
              <a:rPr lang="en-US" sz="2000" dirty="0"/>
              <a:t> } ] </a:t>
            </a:r>
            <a:endParaRPr lang="pl-PL" sz="2000" dirty="0" smtClean="0"/>
          </a:p>
          <a:p>
            <a:pPr marL="0" indent="0" fontAlgn="base">
              <a:buNone/>
            </a:pPr>
            <a:r>
              <a:rPr lang="en-US" sz="2000" dirty="0" smtClean="0"/>
              <a:t>END </a:t>
            </a:r>
            <a:r>
              <a:rPr lang="en-US" sz="2000" dirty="0"/>
              <a:t>CATCH [ ; </a:t>
            </a:r>
            <a:r>
              <a:rPr lang="en-US" sz="2000" dirty="0" smtClean="0"/>
              <a:t>]</a:t>
            </a:r>
            <a:endParaRPr lang="pl-PL" sz="2000" dirty="0" smtClean="0"/>
          </a:p>
          <a:p>
            <a:pPr lvl="0" fontAlgn="base">
              <a:buClr>
                <a:srgbClr val="000000"/>
              </a:buClr>
            </a:pPr>
            <a:r>
              <a:rPr lang="pl-PL" sz="2400" dirty="0" smtClean="0">
                <a:solidFill>
                  <a:srgbClr val="CCCCCC">
                    <a:lumMod val="50000"/>
                  </a:srgbClr>
                </a:solidFill>
              </a:rPr>
              <a:t>W bloku </a:t>
            </a:r>
            <a:r>
              <a:rPr lang="pl-PL" sz="2400" dirty="0" err="1" smtClean="0">
                <a:solidFill>
                  <a:srgbClr val="CCCCCC">
                    <a:lumMod val="50000"/>
                  </a:srgbClr>
                </a:solidFill>
              </a:rPr>
              <a:t>try</a:t>
            </a:r>
            <a:r>
              <a:rPr lang="pl-PL" sz="2400" dirty="0" smtClean="0">
                <a:solidFill>
                  <a:srgbClr val="CCCCCC">
                    <a:lumMod val="50000"/>
                  </a:srgbClr>
                </a:solidFill>
              </a:rPr>
              <a:t> – kod stanowiący potencjalne ryzyko</a:t>
            </a:r>
          </a:p>
          <a:p>
            <a:pPr lvl="0" fontAlgn="base">
              <a:buClr>
                <a:srgbClr val="000000"/>
              </a:buClr>
            </a:pPr>
            <a:r>
              <a:rPr lang="pl-PL" sz="2400" dirty="0" smtClean="0">
                <a:solidFill>
                  <a:srgbClr val="CCCCCC">
                    <a:lumMod val="50000"/>
                  </a:srgbClr>
                </a:solidFill>
              </a:rPr>
              <a:t>W bloku </a:t>
            </a:r>
            <a:r>
              <a:rPr lang="pl-PL" sz="2400" dirty="0" err="1" smtClean="0">
                <a:solidFill>
                  <a:srgbClr val="CCCCCC">
                    <a:lumMod val="50000"/>
                  </a:srgbClr>
                </a:solidFill>
              </a:rPr>
              <a:t>catch</a:t>
            </a:r>
            <a:r>
              <a:rPr lang="pl-PL" sz="2400" dirty="0" smtClean="0">
                <a:solidFill>
                  <a:srgbClr val="CCCCCC">
                    <a:lumMod val="50000"/>
                  </a:srgbClr>
                </a:solidFill>
              </a:rPr>
              <a:t> – obsługa ryzyka</a:t>
            </a:r>
            <a:endParaRPr lang="pl-PL" sz="2400" dirty="0">
              <a:solidFill>
                <a:srgbClr val="CCCCCC">
                  <a:lumMod val="50000"/>
                </a:srgbClr>
              </a:solidFill>
            </a:endParaRPr>
          </a:p>
          <a:p>
            <a:pPr marL="0" indent="0" fontAlgn="base">
              <a:buNone/>
            </a:pPr>
            <a:endParaRPr lang="en-US" sz="2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8</a:t>
            </a:r>
            <a:r>
              <a:rPr lang="it-IT" dirty="0" smtClean="0"/>
              <a:t> –</a:t>
            </a:r>
            <a:r>
              <a:rPr lang="pl-PL" dirty="0" smtClean="0"/>
              <a:t> procedury i </a:t>
            </a:r>
            <a:r>
              <a:rPr lang="pl-PL" dirty="0" err="1" smtClean="0"/>
              <a:t>triggery</a:t>
            </a:r>
            <a:endParaRPr lang="pl" b="1" dirty="0"/>
          </a:p>
        </p:txBody>
      </p:sp>
    </p:spTree>
    <p:extLst>
      <p:ext uri="{BB962C8B-B14F-4D97-AF65-F5344CB8AC3E}">
        <p14:creationId xmlns:p14="http://schemas.microsoft.com/office/powerpoint/2010/main" val="23883490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4">
                                            <p:txEl>
                                              <p:pRg st="4" end="4"/>
                                            </p:txEl>
                                          </p:spTgt>
                                        </p:tgtEl>
                                        <p:attrNameLst>
                                          <p:attrName>style.visibility</p:attrName>
                                        </p:attrNameLst>
                                      </p:cBhvr>
                                      <p:to>
                                        <p:strVal val="visible"/>
                                      </p:to>
                                    </p:set>
                                    <p:anim calcmode="lin" valueType="num">
                                      <p:cBhvr additive="base">
                                        <p:cTn id="31" dur="500" fill="hold"/>
                                        <p:tgtEl>
                                          <p:spTgt spid="2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24">
                                            <p:txEl>
                                              <p:pRg st="5" end="5"/>
                                            </p:txEl>
                                          </p:spTgt>
                                        </p:tgtEl>
                                        <p:attrNameLst>
                                          <p:attrName>style.visibility</p:attrName>
                                        </p:attrNameLst>
                                      </p:cBhvr>
                                      <p:to>
                                        <p:strVal val="visible"/>
                                      </p:to>
                                    </p:set>
                                    <p:anim calcmode="lin" valueType="num">
                                      <p:cBhvr additive="base">
                                        <p:cTn id="37" dur="500" fill="hold"/>
                                        <p:tgtEl>
                                          <p:spTgt spid="2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4">
                                            <p:txEl>
                                              <p:pRg st="6" end="6"/>
                                            </p:txEl>
                                          </p:spTgt>
                                        </p:tgtEl>
                                        <p:attrNameLst>
                                          <p:attrName>style.visibility</p:attrName>
                                        </p:attrNameLst>
                                      </p:cBhvr>
                                      <p:to>
                                        <p:strVal val="visible"/>
                                      </p:to>
                                    </p:set>
                                    <p:anim calcmode="lin" valueType="num">
                                      <p:cBhvr additive="base">
                                        <p:cTn id="43" dur="500" fill="hold"/>
                                        <p:tgtEl>
                                          <p:spTgt spid="2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4">
                                            <p:txEl>
                                              <p:pRg st="7" end="7"/>
                                            </p:txEl>
                                          </p:spTgt>
                                        </p:tgtEl>
                                        <p:attrNameLst>
                                          <p:attrName>style.visibility</p:attrName>
                                        </p:attrNameLst>
                                      </p:cBhvr>
                                      <p:to>
                                        <p:strVal val="visible"/>
                                      </p:to>
                                    </p:set>
                                    <p:anim calcmode="lin" valueType="num">
                                      <p:cBhvr additive="base">
                                        <p:cTn id="49" dur="500" fill="hold"/>
                                        <p:tgtEl>
                                          <p:spTgt spid="2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24">
                                            <p:txEl>
                                              <p:pRg st="8" end="8"/>
                                            </p:txEl>
                                          </p:spTgt>
                                        </p:tgtEl>
                                        <p:attrNameLst>
                                          <p:attrName>style.visibility</p:attrName>
                                        </p:attrNameLst>
                                      </p:cBhvr>
                                      <p:to>
                                        <p:strVal val="visible"/>
                                      </p:to>
                                    </p:set>
                                    <p:anim calcmode="lin" valueType="num">
                                      <p:cBhvr additive="base">
                                        <p:cTn id="55" dur="500" fill="hold"/>
                                        <p:tgtEl>
                                          <p:spTgt spid="24">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4">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 sz="3200" dirty="0" smtClean="0"/>
              <a:t>Normalizacja</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algn="ctr" fontAlgn="base">
              <a:buNone/>
            </a:pPr>
            <a:endParaRPr lang="pl-PL" sz="4000" dirty="0" smtClean="0">
              <a:solidFill>
                <a:schemeClr val="tx2">
                  <a:lumMod val="50000"/>
                </a:schemeClr>
              </a:solidFill>
            </a:endParaRPr>
          </a:p>
          <a:p>
            <a:pPr marL="0" indent="0" algn="ctr" fontAlgn="base">
              <a:buNone/>
            </a:pPr>
            <a:r>
              <a:rPr lang="pl-PL" sz="4000" dirty="0" smtClean="0">
                <a:solidFill>
                  <a:schemeClr val="tx2">
                    <a:lumMod val="50000"/>
                  </a:schemeClr>
                </a:solidFill>
              </a:rPr>
              <a:t>Normalizacja </a:t>
            </a:r>
            <a:r>
              <a:rPr lang="pl-PL" sz="4000" dirty="0">
                <a:solidFill>
                  <a:schemeClr val="tx2">
                    <a:lumMod val="50000"/>
                  </a:schemeClr>
                </a:solidFill>
              </a:rPr>
              <a:t>bazy danych jest to proces mający na celu eliminację powtarzających się danych w relacyjnej bazie danych.</a:t>
            </a:r>
            <a:endParaRPr lang="en-US" sz="40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10</a:t>
            </a:r>
            <a:r>
              <a:rPr lang="it-IT" dirty="0"/>
              <a:t> –</a:t>
            </a:r>
            <a:r>
              <a:rPr lang="pl-PL" dirty="0"/>
              <a:t>Transakcje, obsługa błędów, wprowadzenie do projektowania bazy danych</a:t>
            </a:r>
            <a:endParaRPr lang="pl" b="1" dirty="0"/>
          </a:p>
        </p:txBody>
      </p:sp>
    </p:spTree>
    <p:extLst>
      <p:ext uri="{BB962C8B-B14F-4D97-AF65-F5344CB8AC3E}">
        <p14:creationId xmlns:p14="http://schemas.microsoft.com/office/powerpoint/2010/main" val="90804785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1" end="1"/>
                                            </p:txEl>
                                          </p:spTgt>
                                        </p:tgtEl>
                                        <p:attrNameLst>
                                          <p:attrName>style.visibility</p:attrName>
                                        </p:attrNameLst>
                                      </p:cBhvr>
                                      <p:to>
                                        <p:strVal val="visible"/>
                                      </p:to>
                                    </p:set>
                                    <p:anim calcmode="lin" valueType="num">
                                      <p:cBhvr additive="base">
                                        <p:cTn id="7"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1253</TotalTime>
  <Words>1786</Words>
  <Application>Microsoft Office PowerPoint</Application>
  <PresentationFormat>Pokaz na ekranie (4:3)</PresentationFormat>
  <Paragraphs>309</Paragraphs>
  <Slides>25</Slides>
  <Notes>25</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25</vt:i4>
      </vt:variant>
    </vt:vector>
  </HeadingPairs>
  <TitlesOfParts>
    <vt:vector size="29" baseType="lpstr">
      <vt:lpstr>Arial</vt:lpstr>
      <vt:lpstr>Courier New</vt:lpstr>
      <vt:lpstr>Wingdings</vt:lpstr>
      <vt:lpstr/>
      <vt:lpstr>SQL Structured Query Language</vt:lpstr>
      <vt:lpstr>Przypomnienie</vt:lpstr>
      <vt:lpstr>Transakcje</vt:lpstr>
      <vt:lpstr>Transakcje</vt:lpstr>
      <vt:lpstr>Obsługa błędów</vt:lpstr>
      <vt:lpstr>Obsługa błędów</vt:lpstr>
      <vt:lpstr>Obsługa błędów</vt:lpstr>
      <vt:lpstr>TRY CATCH</vt:lpstr>
      <vt:lpstr>Normalizacja</vt:lpstr>
      <vt:lpstr>1NF - Pierwsza postać normalna</vt:lpstr>
      <vt:lpstr>2NF - Druga postać normalna</vt:lpstr>
      <vt:lpstr>3NF - Trzecia postać normalna</vt:lpstr>
      <vt:lpstr>Ćwiczenie normalizacja</vt:lpstr>
      <vt:lpstr>Ćwiczenie normalizacja</vt:lpstr>
      <vt:lpstr>Ćwiczenie normalizacja</vt:lpstr>
      <vt:lpstr>Ćwiczenie normalizacja</vt:lpstr>
      <vt:lpstr>Normalizacja plusy i minusy</vt:lpstr>
      <vt:lpstr>Ćwiczenia</vt:lpstr>
      <vt:lpstr>Ćwiczenia</vt:lpstr>
      <vt:lpstr>Ćwiczenia</vt:lpstr>
      <vt:lpstr>Ćwiczenia</vt:lpstr>
      <vt:lpstr>Ćwiczenia</vt:lpstr>
      <vt:lpstr>Ćwiczenia</vt:lpstr>
      <vt:lpstr>Ćwiczenia</vt:lpstr>
      <vt:lpstr>Podsumowanie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dc:title>
  <dc:creator>Michał Galas</dc:creator>
  <cp:lastModifiedBy>Michał Galas</cp:lastModifiedBy>
  <cp:revision>80</cp:revision>
  <dcterms:modified xsi:type="dcterms:W3CDTF">2014-11-27T11:17:26Z</dcterms:modified>
</cp:coreProperties>
</file>