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31"/>
  </p:notesMasterIdLst>
  <p:sldIdLst>
    <p:sldId id="256" r:id="rId2"/>
    <p:sldId id="258" r:id="rId3"/>
    <p:sldId id="259" r:id="rId4"/>
    <p:sldId id="291" r:id="rId5"/>
    <p:sldId id="283" r:id="rId6"/>
    <p:sldId id="290" r:id="rId7"/>
    <p:sldId id="280" r:id="rId8"/>
    <p:sldId id="284" r:id="rId9"/>
    <p:sldId id="285" r:id="rId10"/>
    <p:sldId id="286" r:id="rId11"/>
    <p:sldId id="287" r:id="rId12"/>
    <p:sldId id="281" r:id="rId13"/>
    <p:sldId id="289" r:id="rId14"/>
    <p:sldId id="292" r:id="rId15"/>
    <p:sldId id="293" r:id="rId16"/>
    <p:sldId id="294" r:id="rId17"/>
    <p:sldId id="295" r:id="rId18"/>
    <p:sldId id="282" r:id="rId19"/>
    <p:sldId id="296" r:id="rId20"/>
    <p:sldId id="297" r:id="rId21"/>
    <p:sldId id="298" r:id="rId22"/>
    <p:sldId id="299" r:id="rId23"/>
    <p:sldId id="288" r:id="rId24"/>
    <p:sldId id="300" r:id="rId25"/>
    <p:sldId id="301" r:id="rId26"/>
    <p:sldId id="302" r:id="rId27"/>
    <p:sldId id="303" r:id="rId28"/>
    <p:sldId id="304" r:id="rId29"/>
    <p:sldId id="279" r:id="rId3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094" autoAdjust="0"/>
  </p:normalViewPr>
  <p:slideViewPr>
    <p:cSldViewPr>
      <p:cViewPr varScale="1">
        <p:scale>
          <a:sx n="61" d="100"/>
          <a:sy n="61" d="100"/>
        </p:scale>
        <p:origin x="2074"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tej lekcji poznamy kolejne dwa typy obiektów baz danych: procedury składowane i wyzwalacze(</a:t>
            </a:r>
            <a:r>
              <a:rPr lang="pl-PL" dirty="0" err="1" smtClean="0"/>
              <a:t>triggery</a:t>
            </a:r>
            <a:r>
              <a:rPr lang="pl-PL" dirty="0" smtClean="0"/>
              <a:t>).</a:t>
            </a:r>
            <a:endParaRPr dirty="0"/>
          </a:p>
        </p:txBody>
      </p:sp>
    </p:spTree>
    <p:extLst>
      <p:ext uri="{BB962C8B-B14F-4D97-AF65-F5344CB8AC3E}">
        <p14:creationId xmlns:p14="http://schemas.microsoft.com/office/powerpoint/2010/main" val="27075562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Wywołanie procedury z poprzedniego slajdu. Procedurę</a:t>
            </a:r>
            <a:r>
              <a:rPr lang="pl-PL" sz="1100" b="0" i="0" kern="1200" baseline="0" dirty="0" smtClean="0">
                <a:solidFill>
                  <a:schemeClr val="tx1"/>
                </a:solidFill>
                <a:effectLst/>
                <a:latin typeface="+mn-lt"/>
                <a:ea typeface="+mn-ea"/>
                <a:cs typeface="+mn-cs"/>
              </a:rPr>
              <a:t> wywołujemy zawsze za pomocą polecenia EXEC (z ang. </a:t>
            </a:r>
            <a:r>
              <a:rPr lang="pl-PL" sz="1100" b="0" i="0" kern="1200" baseline="0" dirty="0" err="1" smtClean="0">
                <a:solidFill>
                  <a:schemeClr val="tx1"/>
                </a:solidFill>
                <a:effectLst/>
                <a:latin typeface="+mn-lt"/>
                <a:ea typeface="+mn-ea"/>
                <a:cs typeface="+mn-cs"/>
              </a:rPr>
              <a:t>execute</a:t>
            </a:r>
            <a:r>
              <a:rPr lang="pl-PL" sz="1100" b="0" i="0" kern="1200" baseline="0" dirty="0" smtClean="0">
                <a:solidFill>
                  <a:schemeClr val="tx1"/>
                </a:solidFill>
                <a:effectLst/>
                <a:latin typeface="+mn-lt"/>
                <a:ea typeface="+mn-ea"/>
                <a:cs typeface="+mn-cs"/>
              </a:rPr>
              <a:t>).</a:t>
            </a:r>
            <a:endParaRPr dirty="0"/>
          </a:p>
        </p:txBody>
      </p:sp>
    </p:spTree>
    <p:extLst>
      <p:ext uri="{BB962C8B-B14F-4D97-AF65-F5344CB8AC3E}">
        <p14:creationId xmlns:p14="http://schemas.microsoft.com/office/powerpoint/2010/main" val="2168182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Przeanalizujmy teraz poszczególne polecenia w naszej procedurze:</a:t>
            </a:r>
          </a:p>
          <a:p>
            <a:r>
              <a:rPr lang="pl-PL" sz="1100" b="0" i="0" kern="1200" dirty="0" smtClean="0">
                <a:solidFill>
                  <a:schemeClr val="tx1"/>
                </a:solidFill>
                <a:effectLst/>
                <a:latin typeface="+mn-lt"/>
                <a:ea typeface="+mn-ea"/>
                <a:cs typeface="+mn-cs"/>
              </a:rPr>
              <a:t>W linii 1 oraz 3, określamy ustawienia </a:t>
            </a:r>
            <a:r>
              <a:rPr lang="pl-PL" sz="1100" b="0" i="0" kern="1200" dirty="0" err="1" smtClean="0">
                <a:solidFill>
                  <a:schemeClr val="tx1"/>
                </a:solidFill>
                <a:effectLst/>
                <a:latin typeface="+mn-lt"/>
                <a:ea typeface="+mn-ea"/>
                <a:cs typeface="+mn-cs"/>
              </a:rPr>
              <a:t>Servera</a:t>
            </a:r>
            <a:r>
              <a:rPr lang="pl-PL" sz="1100" b="0" i="0" kern="1200" dirty="0" smtClean="0">
                <a:solidFill>
                  <a:schemeClr val="tx1"/>
                </a:solidFill>
                <a:effectLst/>
                <a:latin typeface="+mn-lt"/>
                <a:ea typeface="+mn-ea"/>
                <a:cs typeface="+mn-cs"/>
              </a:rPr>
              <a:t> SQL. Pierwszy zapis mówi o zasadach porównywania wartości </a:t>
            </a:r>
            <a:r>
              <a:rPr lang="pl-PL" sz="1100" b="0" i="1" kern="1200" dirty="0" smtClean="0">
                <a:solidFill>
                  <a:schemeClr val="tx1"/>
                </a:solidFill>
                <a:effectLst/>
                <a:latin typeface="+mn-lt"/>
                <a:ea typeface="+mn-ea"/>
                <a:cs typeface="+mn-cs"/>
              </a:rPr>
              <a:t>NULL</a:t>
            </a:r>
            <a:r>
              <a:rPr lang="pl-PL" sz="1100" b="0" i="0" kern="1200" dirty="0" smtClean="0">
                <a:solidFill>
                  <a:schemeClr val="tx1"/>
                </a:solidFill>
                <a:effectLst/>
                <a:latin typeface="+mn-lt"/>
                <a:ea typeface="+mn-ea"/>
                <a:cs typeface="+mn-cs"/>
              </a:rPr>
              <a:t>, natomiast drugi zapis oznacza sposób używania cudzysłowów. </a:t>
            </a:r>
          </a:p>
          <a:p>
            <a:r>
              <a:rPr lang="pl-PL" sz="1100" b="0" i="0" kern="1200" dirty="0" smtClean="0">
                <a:solidFill>
                  <a:schemeClr val="tx1"/>
                </a:solidFill>
                <a:effectLst/>
                <a:latin typeface="+mn-lt"/>
                <a:ea typeface="+mn-ea"/>
                <a:cs typeface="+mn-cs"/>
              </a:rPr>
              <a:t>Dopiero w linii 5, zaczynam właściwy kod procedury. Aby stworzyć procedurę, wykorzystujemy standardowe polecenie </a:t>
            </a:r>
            <a:r>
              <a:rPr lang="pl-PL" sz="1100" b="0" i="1" kern="1200" dirty="0" smtClean="0">
                <a:solidFill>
                  <a:schemeClr val="tx1"/>
                </a:solidFill>
                <a:effectLst/>
                <a:latin typeface="+mn-lt"/>
                <a:ea typeface="+mn-ea"/>
                <a:cs typeface="+mn-cs"/>
              </a:rPr>
              <a:t>CREATE</a:t>
            </a:r>
            <a:r>
              <a:rPr lang="pl-PL" sz="1100" b="0" i="0" kern="1200" dirty="0" smtClean="0">
                <a:solidFill>
                  <a:schemeClr val="tx1"/>
                </a:solidFill>
                <a:effectLst/>
                <a:latin typeface="+mn-lt"/>
                <a:ea typeface="+mn-ea"/>
                <a:cs typeface="+mn-cs"/>
              </a:rPr>
              <a:t>. Następnie, mówimy jaki obiekt chcemy utworzyć i jaką nazwę ma przyjąć. Kolejnym krokiem, będzie określenie parametrów. Choć są one opcjonalne, jednak mogą okazać się bardzo przydatne. Np. w tym przypadku określamy imię użytkownika. Każdy parametr musi zaczynać się od znaku @. Musimy podać także jego typ oraz ewentualnie długość. Parametry (jeśli jest ich więcej niż jeden), rozdzielamy przecinkiem.</a:t>
            </a:r>
          </a:p>
          <a:p>
            <a:r>
              <a:rPr lang="pl-PL" sz="1100" b="0" i="0" kern="1200" dirty="0" smtClean="0">
                <a:solidFill>
                  <a:schemeClr val="tx1"/>
                </a:solidFill>
                <a:effectLst/>
                <a:latin typeface="+mn-lt"/>
                <a:ea typeface="+mn-ea"/>
                <a:cs typeface="+mn-cs"/>
              </a:rPr>
              <a:t>Po utworzeniu nagłówka procedury, w linii 7, stosujemy słowo kluczowe </a:t>
            </a:r>
            <a:r>
              <a:rPr lang="pl-PL" sz="1100" b="0" i="1" kern="1200" dirty="0" smtClean="0">
                <a:solidFill>
                  <a:schemeClr val="tx1"/>
                </a:solidFill>
                <a:effectLst/>
                <a:latin typeface="+mn-lt"/>
                <a:ea typeface="+mn-ea"/>
                <a:cs typeface="+mn-cs"/>
              </a:rPr>
              <a:t>AS</a:t>
            </a:r>
            <a:r>
              <a:rPr lang="pl-PL" sz="1100" b="0" i="0" kern="1200" dirty="0" smtClean="0">
                <a:solidFill>
                  <a:schemeClr val="tx1"/>
                </a:solidFill>
                <a:effectLst/>
                <a:latin typeface="+mn-lt"/>
                <a:ea typeface="+mn-ea"/>
                <a:cs typeface="+mn-cs"/>
              </a:rPr>
              <a:t>, które pozwala nam na wprowadzenie właściwego ciała procedury. Treść procedury, umieszczamy pomiędzy kolejnymi słowami kluczowymi - </a:t>
            </a:r>
            <a:r>
              <a:rPr lang="pl-PL" sz="1100" b="0" i="1" kern="1200" dirty="0" smtClean="0">
                <a:solidFill>
                  <a:schemeClr val="tx1"/>
                </a:solidFill>
                <a:effectLst/>
                <a:latin typeface="+mn-lt"/>
                <a:ea typeface="+mn-ea"/>
                <a:cs typeface="+mn-cs"/>
              </a:rPr>
              <a:t>BEGIN</a:t>
            </a:r>
            <a:r>
              <a:rPr lang="pl-PL" sz="1100" b="0" i="0" kern="1200" dirty="0" smtClean="0">
                <a:solidFill>
                  <a:schemeClr val="tx1"/>
                </a:solidFill>
                <a:effectLst/>
                <a:latin typeface="+mn-lt"/>
                <a:ea typeface="+mn-ea"/>
                <a:cs typeface="+mn-cs"/>
              </a:rPr>
              <a:t> oraz </a:t>
            </a:r>
            <a:r>
              <a:rPr lang="pl-PL" sz="1100" b="0" i="1" kern="1200" dirty="0" smtClean="0">
                <a:solidFill>
                  <a:schemeClr val="tx1"/>
                </a:solidFill>
                <a:effectLst/>
                <a:latin typeface="+mn-lt"/>
                <a:ea typeface="+mn-ea"/>
                <a:cs typeface="+mn-cs"/>
              </a:rPr>
              <a:t>END</a:t>
            </a:r>
            <a:r>
              <a:rPr lang="pl-PL" sz="1100" b="0" i="0" kern="1200" dirty="0" smtClean="0">
                <a:solidFill>
                  <a:schemeClr val="tx1"/>
                </a:solidFill>
                <a:effectLst/>
                <a:latin typeface="+mn-lt"/>
                <a:ea typeface="+mn-ea"/>
                <a:cs typeface="+mn-cs"/>
              </a:rPr>
              <a:t>.</a:t>
            </a:r>
          </a:p>
          <a:p>
            <a:r>
              <a:rPr lang="pl-PL" sz="1100" b="0" i="0" kern="1200" dirty="0" smtClean="0">
                <a:solidFill>
                  <a:schemeClr val="tx1"/>
                </a:solidFill>
                <a:effectLst/>
                <a:latin typeface="+mn-lt"/>
                <a:ea typeface="+mn-ea"/>
                <a:cs typeface="+mn-cs"/>
              </a:rPr>
              <a:t>Kluczowym</a:t>
            </a:r>
            <a:r>
              <a:rPr lang="pl-PL" sz="1100" b="0" i="0" kern="1200" baseline="0" dirty="0" smtClean="0">
                <a:solidFill>
                  <a:schemeClr val="tx1"/>
                </a:solidFill>
                <a:effectLst/>
                <a:latin typeface="+mn-lt"/>
                <a:ea typeface="+mn-ea"/>
                <a:cs typeface="+mn-cs"/>
              </a:rPr>
              <a:t> poleceniem</a:t>
            </a:r>
            <a:r>
              <a:rPr lang="pl-PL" sz="1100" b="0" i="0" kern="1200" dirty="0" smtClean="0">
                <a:solidFill>
                  <a:schemeClr val="tx1"/>
                </a:solidFill>
                <a:effectLst/>
                <a:latin typeface="+mn-lt"/>
                <a:ea typeface="+mn-ea"/>
                <a:cs typeface="+mn-cs"/>
              </a:rPr>
              <a:t> naszej procedury, jest zawarte w linii 10 „</a:t>
            </a:r>
            <a:r>
              <a:rPr lang="pl-PL" sz="1100" dirty="0" smtClean="0"/>
              <a:t> </a:t>
            </a:r>
            <a:r>
              <a:rPr lang="pl-PL" sz="1100" kern="1200" dirty="0" smtClean="0">
                <a:solidFill>
                  <a:schemeClr val="tx1"/>
                </a:solidFill>
                <a:latin typeface="+mn-lt"/>
                <a:ea typeface="+mn-ea"/>
                <a:cs typeface="+mn-cs"/>
              </a:rPr>
              <a:t>SELECT 'Witaj ' + @</a:t>
            </a:r>
            <a:r>
              <a:rPr lang="pl-PL" sz="1100" kern="1200" dirty="0" err="1" smtClean="0">
                <a:solidFill>
                  <a:schemeClr val="tx1"/>
                </a:solidFill>
                <a:latin typeface="+mn-lt"/>
                <a:ea typeface="+mn-ea"/>
                <a:cs typeface="+mn-cs"/>
              </a:rPr>
              <a:t>Name</a:t>
            </a:r>
            <a:r>
              <a:rPr lang="pl-PL" sz="1100" kern="1200" dirty="0" smtClean="0">
                <a:solidFill>
                  <a:schemeClr val="tx1"/>
                </a:solidFill>
                <a:latin typeface="+mn-lt"/>
                <a:ea typeface="+mn-ea"/>
                <a:cs typeface="+mn-cs"/>
              </a:rPr>
              <a:t> + '!'</a:t>
            </a:r>
            <a:r>
              <a:rPr lang="pl-PL" sz="1100" b="0" i="0" kern="1200" dirty="0" smtClean="0">
                <a:solidFill>
                  <a:schemeClr val="tx1"/>
                </a:solidFill>
                <a:effectLst/>
                <a:latin typeface="+mn-lt"/>
                <a:ea typeface="+mn-ea"/>
                <a:cs typeface="+mn-cs"/>
              </a:rPr>
              <a:t>”, która wykonuje </a:t>
            </a:r>
            <a:r>
              <a:rPr lang="pl-PL" sz="1100" b="0" i="1" kern="1200" dirty="0" smtClean="0">
                <a:solidFill>
                  <a:schemeClr val="tx1"/>
                </a:solidFill>
                <a:effectLst/>
                <a:latin typeface="+mn-lt"/>
                <a:ea typeface="+mn-ea"/>
                <a:cs typeface="+mn-cs"/>
              </a:rPr>
              <a:t>SELECT</a:t>
            </a:r>
            <a:r>
              <a:rPr lang="pl-PL" sz="1100" b="0" i="0" kern="1200" dirty="0" smtClean="0">
                <a:solidFill>
                  <a:schemeClr val="tx1"/>
                </a:solidFill>
                <a:effectLst/>
                <a:latin typeface="+mn-lt"/>
                <a:ea typeface="+mn-ea"/>
                <a:cs typeface="+mn-cs"/>
              </a:rPr>
              <a:t> z naszym imieniem. Procedura ta nie odwołuje się do żadnej tabeli z bazy danych, jedynie wyświetla</a:t>
            </a:r>
            <a:r>
              <a:rPr lang="pl-PL" sz="1100" b="0" i="0" kern="1200" baseline="0" dirty="0" smtClean="0">
                <a:solidFill>
                  <a:schemeClr val="tx1"/>
                </a:solidFill>
                <a:effectLst/>
                <a:latin typeface="+mn-lt"/>
                <a:ea typeface="+mn-ea"/>
                <a:cs typeface="+mn-cs"/>
              </a:rPr>
              <a:t> powitanie na podstawie podanego parametru.</a:t>
            </a:r>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7844282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Procedury składowane w SQL mają dostęp</a:t>
            </a:r>
            <a:r>
              <a:rPr lang="pl-PL" baseline="0" dirty="0" smtClean="0"/>
              <a:t> do tabel w bazie danych. Na powyższym przykładzie zademonstrowano procedurę składowaną ustawiającą premię pracownika na 0. Jeśli operację zerowania premii przeprowadzamy często – warto stworzyć </a:t>
            </a:r>
            <a:r>
              <a:rPr lang="pl-PL" baseline="0" dirty="0" err="1" smtClean="0"/>
              <a:t>procedrę</a:t>
            </a:r>
            <a:r>
              <a:rPr lang="pl-PL" baseline="0" dirty="0" smtClean="0"/>
              <a:t>, gdzie podając numer pracownika kasujemy premię. Dzięki temu nie musimy każdorazowo używać odpowiedniego polecenia UPDATE.</a:t>
            </a:r>
          </a:p>
          <a:p>
            <a:r>
              <a:rPr lang="pl-PL" baseline="0" dirty="0" smtClean="0"/>
              <a:t>Poniżej przykład wywołania procedury wraz z odpowiedzią serwera – jeden wiersz został zaktualizowany.</a:t>
            </a:r>
            <a:endParaRPr dirty="0"/>
          </a:p>
        </p:txBody>
      </p:sp>
    </p:spTree>
    <p:extLst>
      <p:ext uri="{BB962C8B-B14F-4D97-AF65-F5344CB8AC3E}">
        <p14:creationId xmlns:p14="http://schemas.microsoft.com/office/powerpoint/2010/main" val="1999956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Procedura zliczy wszystkie wiersze z tabeli pracownicy i zwróci wartość poprzez RETURN.  Stosuje się ją zwykle do przekazania stanu obliczeń wywołania procedury, np. czy i jaki wystąpił błąd.</a:t>
            </a:r>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23676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a:t>
            </a:r>
            <a:r>
              <a:rPr lang="pl-PL" sz="1100" b="0" i="0" kern="1200" dirty="0" err="1" smtClean="0">
                <a:solidFill>
                  <a:schemeClr val="tx1"/>
                </a:solidFill>
                <a:effectLst/>
                <a:latin typeface="+mn-lt"/>
                <a:ea typeface="+mn-ea"/>
                <a:cs typeface="+mn-cs"/>
              </a:rPr>
              <a:t>debuggowania</a:t>
            </a:r>
            <a:r>
              <a:rPr lang="pl-PL" sz="1100" b="0" i="0" kern="1200" dirty="0" smtClean="0">
                <a:solidFill>
                  <a:schemeClr val="tx1"/>
                </a:solidFill>
                <a:effectLst/>
                <a:latin typeface="+mn-lt"/>
                <a:ea typeface="+mn-ea"/>
                <a:cs typeface="+mn-cs"/>
              </a:rPr>
              <a:t> (śledzenia</a:t>
            </a:r>
            <a:r>
              <a:rPr lang="pl-PL" sz="1100" b="0" i="0" kern="1200" baseline="0" dirty="0" smtClean="0">
                <a:solidFill>
                  <a:schemeClr val="tx1"/>
                </a:solidFill>
                <a:effectLst/>
                <a:latin typeface="+mn-lt"/>
                <a:ea typeface="+mn-ea"/>
                <a:cs typeface="+mn-cs"/>
              </a:rPr>
              <a:t> poszczególnych kroków fragmentu kodu), najczęściej używa się instrukcji PRINT, która w konsoli umożliwia wyświetlenie (wydruk) zmiennej lub ciągu znaków.</a:t>
            </a:r>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094337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Przykład warunku IF-ELSE. Jeśli pensja jest większa niż zero – wykonywany jest blok instrukcji zawarty pomiędzy BEGIN oraz END, w przeciwnym razie (ELSE) wykonywany jest PRINT.</a:t>
            </a:r>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16437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Przykład warunku iteracji - WHILE. Istnieje możliwość wyjścia z pętli używając instrukcji BREAK. Instrukcja CONTINUE powoduje, że reszta instrukcji w pętli jest ignorowana i następuje wykonanie kolejnej iteracji.</a:t>
            </a:r>
          </a:p>
          <a:p>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843397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Przykład procedury</a:t>
            </a:r>
            <a:r>
              <a:rPr lang="pl-PL" sz="1100" b="0" i="0" kern="1200" baseline="0" dirty="0" smtClean="0">
                <a:solidFill>
                  <a:schemeClr val="tx1"/>
                </a:solidFill>
                <a:effectLst/>
                <a:latin typeface="+mn-lt"/>
                <a:ea typeface="+mn-ea"/>
                <a:cs typeface="+mn-cs"/>
              </a:rPr>
              <a:t> wywołującej dwa zapytania typu SELECT. Rezultatem działania tej procedury będzie wyświetlenie zawartości obu tabel: klienci i pracownicy.</a:t>
            </a:r>
            <a:endParaRPr lang="pl-PL" sz="1100" b="0" i="0" kern="1200" dirty="0" smtClean="0">
              <a:solidFill>
                <a:schemeClr val="tx1"/>
              </a:solidFill>
              <a:effectLst/>
              <a:latin typeface="+mn-lt"/>
              <a:ea typeface="+mn-ea"/>
              <a:cs typeface="+mn-cs"/>
            </a:endParaRPr>
          </a:p>
          <a:p>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905298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Definicja </a:t>
            </a:r>
            <a:r>
              <a:rPr lang="pl-PL" sz="1100" kern="1200" dirty="0" err="1" smtClean="0">
                <a:solidFill>
                  <a:schemeClr val="tx1"/>
                </a:solidFill>
                <a:effectLst/>
                <a:latin typeface="+mn-lt"/>
                <a:ea typeface="+mn-ea"/>
                <a:cs typeface="+mn-cs"/>
              </a:rPr>
              <a:t>triggerów</a:t>
            </a:r>
            <a:endParaRPr dirty="0"/>
          </a:p>
        </p:txBody>
      </p:sp>
    </p:spTree>
    <p:extLst>
      <p:ext uri="{BB962C8B-B14F-4D97-AF65-F5344CB8AC3E}">
        <p14:creationId xmlns:p14="http://schemas.microsoft.com/office/powerpoint/2010/main" val="36655050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u="none" strike="noStrike" kern="1200" baseline="0" dirty="0" smtClean="0">
                <a:solidFill>
                  <a:schemeClr val="tx1"/>
                </a:solidFill>
                <a:latin typeface="+mn-lt"/>
                <a:ea typeface="+mn-ea"/>
                <a:cs typeface="+mn-cs"/>
              </a:rPr>
              <a:t>Wyzwalacze uruchamiane są zdarzeniami: INSERT, UPDATE, DELETE.</a:t>
            </a:r>
          </a:p>
          <a:p>
            <a:r>
              <a:rPr lang="pl-PL" sz="1100" b="0" i="0" u="none" strike="noStrike" kern="1200" baseline="0" dirty="0" smtClean="0">
                <a:solidFill>
                  <a:schemeClr val="tx1"/>
                </a:solidFill>
                <a:latin typeface="+mn-lt"/>
                <a:ea typeface="+mn-ea"/>
                <a:cs typeface="+mn-cs"/>
              </a:rPr>
              <a:t>Wyzwalacze mogą być uruchamiane:  INSTEAD OF,  AFTER, czyli odpowiednio zamiast lub po modyfikacji danych.</a:t>
            </a:r>
          </a:p>
          <a:p>
            <a:r>
              <a:rPr lang="pl-PL" sz="1100" b="0" i="0" u="none" strike="noStrike" kern="1200" baseline="0" dirty="0" smtClean="0">
                <a:solidFill>
                  <a:schemeClr val="tx1"/>
                </a:solidFill>
                <a:latin typeface="+mn-lt"/>
                <a:ea typeface="+mn-ea"/>
                <a:cs typeface="+mn-cs"/>
              </a:rPr>
              <a:t>Wyzwalacze mogą być uruchamiane: FOR EACH ROW,  FOR EACH STATEMENT, czyli dla każdego wiersza, którego dotyczy działanie lub raz dla całej instrukcji.</a:t>
            </a:r>
          </a:p>
        </p:txBody>
      </p:sp>
    </p:spTree>
    <p:extLst>
      <p:ext uri="{BB962C8B-B14F-4D97-AF65-F5344CB8AC3E}">
        <p14:creationId xmlns:p14="http://schemas.microsoft.com/office/powerpoint/2010/main" val="2625212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Podsumowanie</a:t>
            </a:r>
            <a:r>
              <a:rPr lang="pl-PL" baseline="0" dirty="0" smtClean="0"/>
              <a:t> poprzedniej lekcji.</a:t>
            </a:r>
            <a:endParaRPr dirty="0"/>
          </a:p>
        </p:txBody>
      </p:sp>
    </p:spTree>
    <p:extLst>
      <p:ext uri="{BB962C8B-B14F-4D97-AF65-F5344CB8AC3E}">
        <p14:creationId xmlns:p14="http://schemas.microsoft.com/office/powerpoint/2010/main" val="11809981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Składnia wyzwalacza zawiera nazwę </a:t>
            </a:r>
            <a:r>
              <a:rPr lang="pl-PL" dirty="0" err="1" smtClean="0"/>
              <a:t>triggera</a:t>
            </a:r>
            <a:r>
              <a:rPr lang="pl-PL" dirty="0" smtClean="0"/>
              <a:t>, tabelę,</a:t>
            </a:r>
            <a:r>
              <a:rPr lang="pl-PL" baseline="0" dirty="0" smtClean="0"/>
              <a:t> na której </a:t>
            </a:r>
            <a:r>
              <a:rPr lang="pl-PL" baseline="0" dirty="0" err="1" smtClean="0"/>
              <a:t>trigger</a:t>
            </a:r>
            <a:r>
              <a:rPr lang="pl-PL" baseline="0" dirty="0" smtClean="0"/>
              <a:t> będzie działał oraz warunek wystąpienia:</a:t>
            </a:r>
          </a:p>
          <a:p>
            <a:r>
              <a:rPr lang="pl-PL" baseline="0" dirty="0" smtClean="0"/>
              <a:t>INSERT – </a:t>
            </a:r>
            <a:r>
              <a:rPr lang="pl-PL" baseline="0" dirty="0" err="1" smtClean="0"/>
              <a:t>trigger</a:t>
            </a:r>
            <a:r>
              <a:rPr lang="pl-PL" baseline="0" dirty="0" smtClean="0"/>
              <a:t> zostanie uruchomiony w czasie wstawiania danych do tabeli</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UPDATE – </a:t>
            </a:r>
            <a:r>
              <a:rPr lang="pl-PL" baseline="0" dirty="0" err="1" smtClean="0"/>
              <a:t>trigger</a:t>
            </a:r>
            <a:r>
              <a:rPr lang="pl-PL" baseline="0" dirty="0" smtClean="0"/>
              <a:t> zostanie uruchomiony w czasie aktualizacji danych w tabeli</a:t>
            </a:r>
            <a:endParaRPr lang="pl-P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DELETE – </a:t>
            </a:r>
            <a:r>
              <a:rPr lang="pl-PL" baseline="0" dirty="0" err="1" smtClean="0"/>
              <a:t>trigger</a:t>
            </a:r>
            <a:r>
              <a:rPr lang="pl-PL" baseline="0" dirty="0" smtClean="0"/>
              <a:t> zostanie uruchomiony w czasie usuwania danych z tabeli</a:t>
            </a:r>
            <a:endParaRPr lang="pl-PL" dirty="0" smtClean="0"/>
          </a:p>
          <a:p>
            <a:endParaRPr dirty="0"/>
          </a:p>
        </p:txBody>
      </p:sp>
    </p:spTree>
    <p:extLst>
      <p:ext uri="{BB962C8B-B14F-4D97-AF65-F5344CB8AC3E}">
        <p14:creationId xmlns:p14="http://schemas.microsoft.com/office/powerpoint/2010/main" val="29878463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demonstrujący</a:t>
            </a:r>
            <a:r>
              <a:rPr lang="pl-PL" baseline="0" dirty="0" smtClean="0"/>
              <a:t> utworzenie </a:t>
            </a:r>
            <a:r>
              <a:rPr lang="pl-PL" baseline="0" dirty="0" err="1" smtClean="0"/>
              <a:t>triggera</a:t>
            </a:r>
            <a:r>
              <a:rPr lang="pl-PL" baseline="0" dirty="0" smtClean="0"/>
              <a:t>, który zabezpiecza nas przed omyłkowym usunięciem danych z tabeli pracownicy. Po zdefiniowaniu </a:t>
            </a:r>
            <a:r>
              <a:rPr lang="pl-PL" baseline="0" dirty="0" err="1" smtClean="0"/>
              <a:t>triggera</a:t>
            </a:r>
            <a:r>
              <a:rPr lang="pl-PL" baseline="0" dirty="0" smtClean="0"/>
              <a:t>, próbujemy usunąć dane.</a:t>
            </a:r>
            <a:endParaRPr dirty="0"/>
          </a:p>
        </p:txBody>
      </p:sp>
    </p:spTree>
    <p:extLst>
      <p:ext uri="{BB962C8B-B14F-4D97-AF65-F5344CB8AC3E}">
        <p14:creationId xmlns:p14="http://schemas.microsoft.com/office/powerpoint/2010/main" val="35633869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Usuwanie obiektów typu </a:t>
            </a:r>
            <a:r>
              <a:rPr lang="pl-PL" dirty="0" err="1" smtClean="0"/>
              <a:t>triggei</a:t>
            </a:r>
            <a:r>
              <a:rPr lang="pl-PL" dirty="0" smtClean="0"/>
              <a:t> i procedura</a:t>
            </a:r>
            <a:r>
              <a:rPr lang="pl-PL" baseline="0" dirty="0" smtClean="0"/>
              <a:t> składowana. Proszę zwrócić uwagę, że SQL (T-SQL) wyrażenia PROC i PROCEDURE </a:t>
            </a:r>
            <a:r>
              <a:rPr lang="pl-PL" baseline="0" smtClean="0"/>
              <a:t>są równoważne.</a:t>
            </a:r>
            <a:endParaRPr dirty="0"/>
          </a:p>
        </p:txBody>
      </p:sp>
    </p:spTree>
    <p:extLst>
      <p:ext uri="{BB962C8B-B14F-4D97-AF65-F5344CB8AC3E}">
        <p14:creationId xmlns:p14="http://schemas.microsoft.com/office/powerpoint/2010/main" val="24724531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err="1" smtClean="0"/>
              <a:t>Trigger</a:t>
            </a:r>
            <a:r>
              <a:rPr lang="pl-PL" dirty="0" smtClean="0"/>
              <a:t> uniemożliwiający usuwanie danych z tabeli miejsca.</a:t>
            </a:r>
          </a:p>
          <a:p>
            <a:endParaRPr lang="pl-PL" dirty="0" smtClean="0"/>
          </a:p>
          <a:p>
            <a:r>
              <a:rPr lang="pl-PL" dirty="0" smtClean="0"/>
              <a:t>Ćwiczenie 2:</a:t>
            </a:r>
          </a:p>
          <a:p>
            <a:r>
              <a:rPr lang="pl-PL" dirty="0" smtClean="0"/>
              <a:t>Utwórz </a:t>
            </a:r>
            <a:r>
              <a:rPr lang="pl-PL" dirty="0" err="1" smtClean="0"/>
              <a:t>trigger</a:t>
            </a:r>
            <a:r>
              <a:rPr lang="pl-PL" dirty="0" smtClean="0"/>
              <a:t>,</a:t>
            </a:r>
            <a:r>
              <a:rPr lang="pl-PL" baseline="0" dirty="0" smtClean="0"/>
              <a:t> który w utworzy kopię danych kasowanych z tabeli klienci w tabeli </a:t>
            </a:r>
            <a:r>
              <a:rPr lang="pl-PL" baseline="0" dirty="0" err="1" smtClean="0"/>
              <a:t>klienci_kopia</a:t>
            </a:r>
            <a:r>
              <a:rPr lang="pl-PL" baseline="0" dirty="0" smtClean="0"/>
              <a:t> z identyczną strukturą jak klienci i dodatkową kolumną data usunięcia.</a:t>
            </a:r>
            <a:endParaRPr lang="pl-PL" dirty="0" smtClean="0"/>
          </a:p>
          <a:p>
            <a:endParaRPr lang="pl-PL" dirty="0" smtClean="0"/>
          </a:p>
          <a:p>
            <a:r>
              <a:rPr lang="pl-PL" dirty="0" smtClean="0"/>
              <a:t>Ćwiczenie 3:</a:t>
            </a:r>
          </a:p>
          <a:p>
            <a:r>
              <a:rPr lang="pl-PL" baseline="0" dirty="0" smtClean="0"/>
              <a:t>Utwórz </a:t>
            </a:r>
            <a:r>
              <a:rPr lang="pl-PL" baseline="0" dirty="0" err="1" smtClean="0"/>
              <a:t>trigger</a:t>
            </a:r>
            <a:r>
              <a:rPr lang="pl-PL" baseline="0" dirty="0" smtClean="0"/>
              <a:t>, który w czasie wstawiania nowych osób do tabeli pracownicy, automatycznie doda ich do tabeli klienci.</a:t>
            </a:r>
          </a:p>
          <a:p>
            <a:endParaRPr lang="pl-PL" baseline="0" dirty="0" smtClean="0"/>
          </a:p>
          <a:p>
            <a:r>
              <a:rPr lang="pl-PL" baseline="0" dirty="0" smtClean="0"/>
              <a:t>Ćwiczenie 4:</a:t>
            </a:r>
          </a:p>
          <a:p>
            <a:r>
              <a:rPr lang="pl-PL" baseline="0" dirty="0" smtClean="0"/>
              <a:t>Napisz procedurę składowaną, która wylicza planowany budżet na pensje i premie na najbliższe 12 miesięcy.</a:t>
            </a:r>
          </a:p>
          <a:p>
            <a:endParaRPr lang="pl-PL" baseline="0" dirty="0" smtClean="0"/>
          </a:p>
          <a:p>
            <a:r>
              <a:rPr lang="pl-PL" baseline="0" dirty="0" smtClean="0"/>
              <a:t>Ćwiczenie 5:</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Napisz procedurę składowaną, do wykorzystania przez aplikację drukującą koperty, która zwraca w tabeli imię, nazwisko i adres zatrudnienia pracownika w jednej kolumnie.</a:t>
            </a:r>
          </a:p>
          <a:p>
            <a:endParaRPr dirty="0"/>
          </a:p>
        </p:txBody>
      </p:sp>
    </p:spTree>
    <p:extLst>
      <p:ext uri="{BB962C8B-B14F-4D97-AF65-F5344CB8AC3E}">
        <p14:creationId xmlns:p14="http://schemas.microsoft.com/office/powerpoint/2010/main" val="4591177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EXEC</a:t>
            </a:r>
            <a:r>
              <a:rPr lang="pl-PL" baseline="0" dirty="0" smtClean="0"/>
              <a:t> OBLICZ</a:t>
            </a:r>
            <a:endParaRPr dirty="0"/>
          </a:p>
        </p:txBody>
      </p:sp>
    </p:spTree>
    <p:extLst>
      <p:ext uri="{BB962C8B-B14F-4D97-AF65-F5344CB8AC3E}">
        <p14:creationId xmlns:p14="http://schemas.microsoft.com/office/powerpoint/2010/main" val="13039450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dirty="0" smtClean="0"/>
              <a:t>CREATE PROCEDURE </a:t>
            </a:r>
            <a:r>
              <a:rPr lang="en-US" dirty="0" err="1" smtClean="0"/>
              <a:t>potega</a:t>
            </a:r>
            <a:r>
              <a:rPr lang="en-US" dirty="0" smtClean="0"/>
              <a:t> @</a:t>
            </a:r>
            <a:r>
              <a:rPr lang="en-US" dirty="0" err="1" smtClean="0"/>
              <a:t>liczba</a:t>
            </a:r>
            <a:r>
              <a:rPr lang="en-US" dirty="0" smtClean="0"/>
              <a:t> </a:t>
            </a:r>
            <a:r>
              <a:rPr lang="en-US" dirty="0" err="1" smtClean="0"/>
              <a:t>int</a:t>
            </a:r>
            <a:endParaRPr lang="en-US" dirty="0" smtClean="0"/>
          </a:p>
          <a:p>
            <a:r>
              <a:rPr lang="en-US" dirty="0" smtClean="0"/>
              <a:t>AS </a:t>
            </a:r>
          </a:p>
          <a:p>
            <a:r>
              <a:rPr lang="en-US" dirty="0" smtClean="0"/>
              <a:t>BEGIN</a:t>
            </a:r>
          </a:p>
          <a:p>
            <a:r>
              <a:rPr lang="en-US" dirty="0" smtClean="0"/>
              <a:t>	SELECT @</a:t>
            </a:r>
            <a:r>
              <a:rPr lang="en-US" dirty="0" err="1" smtClean="0"/>
              <a:t>liczba</a:t>
            </a:r>
            <a:r>
              <a:rPr lang="en-US" dirty="0" smtClean="0"/>
              <a:t> * @</a:t>
            </a:r>
            <a:r>
              <a:rPr lang="en-US" dirty="0" err="1" smtClean="0"/>
              <a:t>liczba</a:t>
            </a:r>
            <a:endParaRPr lang="en-US" dirty="0" smtClean="0"/>
          </a:p>
          <a:p>
            <a:r>
              <a:rPr lang="en-US" dirty="0" smtClean="0"/>
              <a:t>END</a:t>
            </a:r>
          </a:p>
        </p:txBody>
      </p:sp>
    </p:spTree>
    <p:extLst>
      <p:ext uri="{BB962C8B-B14F-4D97-AF65-F5344CB8AC3E}">
        <p14:creationId xmlns:p14="http://schemas.microsoft.com/office/powerpoint/2010/main" val="15822821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DROP</a:t>
            </a:r>
            <a:r>
              <a:rPr lang="en-US" dirty="0" smtClean="0"/>
              <a:t> PROCEDURE </a:t>
            </a:r>
            <a:r>
              <a:rPr lang="en-US" dirty="0" err="1" smtClean="0"/>
              <a:t>potega</a:t>
            </a:r>
            <a:endParaRPr lang="en-US" dirty="0" smtClean="0"/>
          </a:p>
        </p:txBody>
      </p:sp>
    </p:spTree>
    <p:extLst>
      <p:ext uri="{BB962C8B-B14F-4D97-AF65-F5344CB8AC3E}">
        <p14:creationId xmlns:p14="http://schemas.microsoft.com/office/powerpoint/2010/main" val="16502937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dirty="0" smtClean="0"/>
              <a:t>CREATE TRIGGER </a:t>
            </a:r>
            <a:r>
              <a:rPr lang="pl-PL" dirty="0" err="1" smtClean="0"/>
              <a:t>ttbl_uczen</a:t>
            </a:r>
            <a:r>
              <a:rPr lang="pl-PL" dirty="0" smtClean="0"/>
              <a:t> </a:t>
            </a:r>
            <a:r>
              <a:rPr lang="en-US" dirty="0" smtClean="0"/>
              <a:t>ON </a:t>
            </a:r>
            <a:r>
              <a:rPr lang="pl-PL" dirty="0" err="1" smtClean="0"/>
              <a:t>tbl_uczen</a:t>
            </a:r>
            <a:r>
              <a:rPr lang="en-US" dirty="0" smtClean="0"/>
              <a:t> </a:t>
            </a:r>
            <a:endParaRPr lang="pl-PL" dirty="0" smtClean="0"/>
          </a:p>
          <a:p>
            <a:r>
              <a:rPr lang="en-US" b="0" dirty="0" smtClean="0">
                <a:effectLst/>
              </a:rPr>
              <a:t>AFTER DELETE </a:t>
            </a:r>
            <a:endParaRPr lang="pl-PL" b="0" dirty="0" smtClean="0">
              <a:effectLst/>
            </a:endParaRPr>
          </a:p>
          <a:p>
            <a:r>
              <a:rPr lang="en-US" dirty="0" smtClean="0"/>
              <a:t>AS </a:t>
            </a:r>
            <a:br>
              <a:rPr lang="en-US" dirty="0" smtClean="0"/>
            </a:br>
            <a:r>
              <a:rPr lang="en-US" dirty="0" smtClean="0"/>
              <a:t>BEGIN </a:t>
            </a:r>
            <a:endParaRPr lang="pl-PL" dirty="0" smtClean="0"/>
          </a:p>
          <a:p>
            <a:r>
              <a:rPr lang="en-US" dirty="0" smtClean="0"/>
              <a:t>SELECT * FROM DELETED </a:t>
            </a:r>
            <a:endParaRPr lang="pl-PL" dirty="0" smtClean="0"/>
          </a:p>
          <a:p>
            <a:r>
              <a:rPr lang="en-US" dirty="0" smtClean="0"/>
              <a:t>END</a:t>
            </a:r>
          </a:p>
        </p:txBody>
      </p:sp>
    </p:spTree>
    <p:extLst>
      <p:ext uri="{BB962C8B-B14F-4D97-AF65-F5344CB8AC3E}">
        <p14:creationId xmlns:p14="http://schemas.microsoft.com/office/powerpoint/2010/main" val="9803054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dirty="0" smtClean="0"/>
              <a:t>CREATE TRIGGER </a:t>
            </a:r>
            <a:r>
              <a:rPr lang="pl-PL" dirty="0" smtClean="0"/>
              <a:t>ttbl_uczen1 </a:t>
            </a:r>
            <a:r>
              <a:rPr lang="en-US" dirty="0" smtClean="0"/>
              <a:t>ON </a:t>
            </a:r>
            <a:r>
              <a:rPr lang="pl-PL" dirty="0" err="1" smtClean="0"/>
              <a:t>tbl_uczen</a:t>
            </a:r>
            <a:r>
              <a:rPr lang="en-US" dirty="0" smtClean="0"/>
              <a:t> </a:t>
            </a:r>
            <a:endParaRPr lang="pl-PL" dirty="0" smtClean="0"/>
          </a:p>
          <a:p>
            <a:r>
              <a:rPr lang="en-US" b="0" dirty="0" smtClean="0">
                <a:effectLst/>
              </a:rPr>
              <a:t>AFTER </a:t>
            </a:r>
            <a:r>
              <a:rPr lang="pl-PL" b="0" dirty="0" smtClean="0">
                <a:effectLst/>
              </a:rPr>
              <a:t>INSERT</a:t>
            </a:r>
            <a:r>
              <a:rPr lang="en-US" b="0" dirty="0" smtClean="0">
                <a:effectLst/>
              </a:rPr>
              <a:t> </a:t>
            </a:r>
            <a:endParaRPr lang="pl-PL" b="0" dirty="0" smtClean="0">
              <a:effectLst/>
            </a:endParaRPr>
          </a:p>
          <a:p>
            <a:r>
              <a:rPr lang="en-US" dirty="0" smtClean="0"/>
              <a:t>AS </a:t>
            </a:r>
            <a:br>
              <a:rPr lang="en-US" dirty="0" smtClean="0"/>
            </a:br>
            <a:r>
              <a:rPr lang="en-US" dirty="0" smtClean="0"/>
              <a:t>BEGIN </a:t>
            </a:r>
            <a:endParaRPr lang="pl-PL" dirty="0" smtClean="0"/>
          </a:p>
          <a:p>
            <a:r>
              <a:rPr lang="pl-PL" dirty="0" smtClean="0"/>
              <a:t>PRINT „Gratulacje dodałeś wiersz”</a:t>
            </a:r>
          </a:p>
          <a:p>
            <a:r>
              <a:rPr lang="en-US" dirty="0" smtClean="0"/>
              <a:t>END</a:t>
            </a:r>
          </a:p>
          <a:p>
            <a:endParaRPr lang="en-US" dirty="0" smtClean="0"/>
          </a:p>
        </p:txBody>
      </p:sp>
    </p:spTree>
    <p:extLst>
      <p:ext uri="{BB962C8B-B14F-4D97-AF65-F5344CB8AC3E}">
        <p14:creationId xmlns:p14="http://schemas.microsoft.com/office/powerpoint/2010/main" val="14148605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extLst>
      <p:ext uri="{BB962C8B-B14F-4D97-AF65-F5344CB8AC3E}">
        <p14:creationId xmlns:p14="http://schemas.microsoft.com/office/powerpoint/2010/main" val="2444547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Procedura składowana, to nic innego jak specjalna struktura w bazie danych, która przypomina</a:t>
            </a:r>
            <a:r>
              <a:rPr lang="pl-PL" sz="1100" b="0" i="0" kern="1200" baseline="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klasyczne programowanie. Każda z tworzonych przez nas procedur, może zawierać parametry i zwracać określone wartości, może również wykonywać pewne operacje. </a:t>
            </a:r>
          </a:p>
          <a:p>
            <a:endParaRPr dirty="0"/>
          </a:p>
        </p:txBody>
      </p:sp>
    </p:spTree>
    <p:extLst>
      <p:ext uri="{BB962C8B-B14F-4D97-AF65-F5344CB8AC3E}">
        <p14:creationId xmlns:p14="http://schemas.microsoft.com/office/powerpoint/2010/main" val="1380232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Procedura składowana, to nic innego jak specjalna struktura w bazie danych, która przypomina</a:t>
            </a:r>
            <a:r>
              <a:rPr lang="pl-PL" sz="1100" b="0" i="0" kern="1200" baseline="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klasyczne programowanie. Każda z tworzonych przez nas procedur, może zawierać parametry i zwracać określone wartości, może również wykonywać pewne operacje. </a:t>
            </a:r>
          </a:p>
          <a:p>
            <a:endParaRPr dirty="0"/>
          </a:p>
        </p:txBody>
      </p:sp>
    </p:spTree>
    <p:extLst>
      <p:ext uri="{BB962C8B-B14F-4D97-AF65-F5344CB8AC3E}">
        <p14:creationId xmlns:p14="http://schemas.microsoft.com/office/powerpoint/2010/main" val="3128041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Zalety stosowania</a:t>
            </a:r>
            <a:r>
              <a:rPr lang="pl-PL" baseline="0" dirty="0" smtClean="0"/>
              <a:t> procedur składowanych przedstawiono na slajdzie.</a:t>
            </a:r>
            <a:endParaRPr dirty="0"/>
          </a:p>
        </p:txBody>
      </p:sp>
    </p:spTree>
    <p:extLst>
      <p:ext uri="{BB962C8B-B14F-4D97-AF65-F5344CB8AC3E}">
        <p14:creationId xmlns:p14="http://schemas.microsoft.com/office/powerpoint/2010/main" val="17205376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Zalety stosowania</a:t>
            </a:r>
            <a:r>
              <a:rPr lang="pl-PL" baseline="0" dirty="0" smtClean="0"/>
              <a:t> procedur składowanych przedstawiono na slajdzie.</a:t>
            </a:r>
            <a:endParaRPr dirty="0"/>
          </a:p>
        </p:txBody>
      </p:sp>
    </p:spTree>
    <p:extLst>
      <p:ext uri="{BB962C8B-B14F-4D97-AF65-F5344CB8AC3E}">
        <p14:creationId xmlns:p14="http://schemas.microsoft.com/office/powerpoint/2010/main" val="2958844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Zarządzanie procedurami składowanymi jest bardzo proste, bo możemy to robić przy pomocy Microsoft SQL Server Management Studio. Tam w Object Explorerze znajdują się wszystkie bazy danych, a jeśli rozwiniemy odpowiednio drzewo, to znajdziemy również gałąź o nazwie </a:t>
            </a:r>
            <a:r>
              <a:rPr lang="pl-PL" sz="1100" b="0" i="0" kern="1200" dirty="0" err="1" smtClean="0">
                <a:solidFill>
                  <a:schemeClr val="tx1"/>
                </a:solidFill>
                <a:effectLst/>
                <a:latin typeface="+mn-lt"/>
                <a:ea typeface="+mn-ea"/>
                <a:cs typeface="+mn-cs"/>
              </a:rPr>
              <a:t>Programmability</a:t>
            </a:r>
            <a:r>
              <a:rPr lang="pl-PL" sz="1100" b="0" i="0" kern="1200" dirty="0" smtClean="0">
                <a:solidFill>
                  <a:schemeClr val="tx1"/>
                </a:solidFill>
                <a:effectLst/>
                <a:latin typeface="+mn-lt"/>
                <a:ea typeface="+mn-ea"/>
                <a:cs typeface="+mn-cs"/>
              </a:rPr>
              <a:t>, a w niej </a:t>
            </a:r>
            <a:r>
              <a:rPr lang="pl-PL" sz="1100" b="0" i="0" kern="1200" dirty="0" err="1" smtClean="0">
                <a:solidFill>
                  <a:schemeClr val="tx1"/>
                </a:solidFill>
                <a:effectLst/>
                <a:latin typeface="+mn-lt"/>
                <a:ea typeface="+mn-ea"/>
                <a:cs typeface="+mn-cs"/>
              </a:rPr>
              <a:t>Stored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Procedures</a:t>
            </a:r>
            <a:r>
              <a:rPr lang="pl-PL" sz="1100" b="0" i="0" kern="1200" dirty="0" smtClean="0">
                <a:solidFill>
                  <a:schemeClr val="tx1"/>
                </a:solidFill>
                <a:effectLst/>
                <a:latin typeface="+mn-lt"/>
                <a:ea typeface="+mn-ea"/>
                <a:cs typeface="+mn-cs"/>
              </a:rPr>
              <a:t>. W tym właśnie miejscu, trzymane są wszystkie procedury przeznaczone dla konkretnej bazy danych. Idąc głębiej, możemy uzyskać dostęp do sporej kolekcji procedur systemowych. Aby utworzyć nową procedurę, wystarczy kliknąć prawym przyciskiem myszy na katalogu </a:t>
            </a:r>
            <a:r>
              <a:rPr lang="pl-PL" sz="1100" b="0" i="0" kern="1200" dirty="0" err="1" smtClean="0">
                <a:solidFill>
                  <a:schemeClr val="tx1"/>
                </a:solidFill>
                <a:effectLst/>
                <a:latin typeface="+mn-lt"/>
                <a:ea typeface="+mn-ea"/>
                <a:cs typeface="+mn-cs"/>
              </a:rPr>
              <a:t>Stored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procedures</a:t>
            </a:r>
            <a:r>
              <a:rPr lang="pl-PL" sz="1100" b="0" i="0" kern="1200" dirty="0" smtClean="0">
                <a:solidFill>
                  <a:schemeClr val="tx1"/>
                </a:solidFill>
                <a:effectLst/>
                <a:latin typeface="+mn-lt"/>
                <a:ea typeface="+mn-ea"/>
                <a:cs typeface="+mn-cs"/>
              </a:rPr>
              <a:t> i z menu kontekstowego wybrać opcję New </a:t>
            </a:r>
            <a:r>
              <a:rPr lang="pl-PL" sz="1100" b="0" i="0" kern="1200" dirty="0" err="1" smtClean="0">
                <a:solidFill>
                  <a:schemeClr val="tx1"/>
                </a:solidFill>
                <a:effectLst/>
                <a:latin typeface="+mn-lt"/>
                <a:ea typeface="+mn-ea"/>
                <a:cs typeface="+mn-cs"/>
              </a:rPr>
              <a:t>stored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procedure</a:t>
            </a:r>
            <a:r>
              <a:rPr lang="pl-PL" sz="1100" b="0" i="0" kern="1200" dirty="0" smtClean="0">
                <a:solidFill>
                  <a:schemeClr val="tx1"/>
                </a:solidFill>
                <a:effectLst/>
                <a:latin typeface="+mn-lt"/>
                <a:ea typeface="+mn-ea"/>
                <a:cs typeface="+mn-cs"/>
              </a:rPr>
              <a:t>. </a:t>
            </a:r>
          </a:p>
          <a:p>
            <a:endParaRPr dirty="0"/>
          </a:p>
        </p:txBody>
      </p:sp>
    </p:spTree>
    <p:extLst>
      <p:ext uri="{BB962C8B-B14F-4D97-AF65-F5344CB8AC3E}">
        <p14:creationId xmlns:p14="http://schemas.microsoft.com/office/powerpoint/2010/main" val="3580356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Wybranie opcji „New </a:t>
            </a:r>
            <a:r>
              <a:rPr lang="pl-PL" sz="1100" b="0" i="0" kern="1200" dirty="0" err="1" smtClean="0">
                <a:solidFill>
                  <a:schemeClr val="tx1"/>
                </a:solidFill>
                <a:effectLst/>
                <a:latin typeface="+mn-lt"/>
                <a:ea typeface="+mn-ea"/>
                <a:cs typeface="+mn-cs"/>
              </a:rPr>
              <a:t>stored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procedure</a:t>
            </a:r>
            <a:r>
              <a:rPr lang="pl-PL" sz="1100" b="0" i="0" kern="1200" dirty="0" smtClean="0">
                <a:solidFill>
                  <a:schemeClr val="tx1"/>
                </a:solidFill>
                <a:effectLst/>
                <a:latin typeface="+mn-lt"/>
                <a:ea typeface="+mn-ea"/>
                <a:cs typeface="+mn-cs"/>
              </a:rPr>
              <a:t>” w MS SMS, spowoduje utworzenie pustego szablonu procedury, który powinien wyglądać mniej więcej tak.</a:t>
            </a:r>
            <a:endParaRPr dirty="0"/>
          </a:p>
        </p:txBody>
      </p:sp>
    </p:spTree>
    <p:extLst>
      <p:ext uri="{BB962C8B-B14F-4D97-AF65-F5344CB8AC3E}">
        <p14:creationId xmlns:p14="http://schemas.microsoft.com/office/powerpoint/2010/main" val="3759065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Bardzo prosty przykład procedury składowanej. W szkielecie z poprzedniego </a:t>
            </a:r>
            <a:r>
              <a:rPr lang="pl-PL" sz="1100" b="0" i="0" kern="1200" dirty="0" err="1" smtClean="0">
                <a:solidFill>
                  <a:schemeClr val="tx1"/>
                </a:solidFill>
                <a:effectLst/>
                <a:latin typeface="+mn-lt"/>
                <a:ea typeface="+mn-ea"/>
                <a:cs typeface="+mn-cs"/>
              </a:rPr>
              <a:t>sklajdu</a:t>
            </a:r>
            <a:r>
              <a:rPr lang="pl-PL" sz="1100" b="0" i="0" kern="1200" baseline="0" dirty="0" smtClean="0">
                <a:solidFill>
                  <a:schemeClr val="tx1"/>
                </a:solidFill>
                <a:effectLst/>
                <a:latin typeface="+mn-lt"/>
                <a:ea typeface="+mn-ea"/>
                <a:cs typeface="+mn-cs"/>
              </a:rPr>
              <a:t> wprowadziliśmy parametr wejściowy @</a:t>
            </a:r>
            <a:r>
              <a:rPr lang="pl-PL" sz="1100" b="0" i="0" kern="1200" baseline="0" dirty="0" err="1" smtClean="0">
                <a:solidFill>
                  <a:schemeClr val="tx1"/>
                </a:solidFill>
                <a:effectLst/>
                <a:latin typeface="+mn-lt"/>
                <a:ea typeface="+mn-ea"/>
                <a:cs typeface="+mn-cs"/>
              </a:rPr>
              <a:t>Name</a:t>
            </a:r>
            <a:r>
              <a:rPr lang="pl-PL" sz="1100" b="0" i="0" kern="1200" baseline="0" dirty="0" smtClean="0">
                <a:solidFill>
                  <a:schemeClr val="tx1"/>
                </a:solidFill>
                <a:effectLst/>
                <a:latin typeface="+mn-lt"/>
                <a:ea typeface="+mn-ea"/>
                <a:cs typeface="+mn-cs"/>
              </a:rPr>
              <a:t> typu </a:t>
            </a:r>
            <a:r>
              <a:rPr lang="pl-PL" sz="1100" b="0" i="0" kern="1200" baseline="0" dirty="0" err="1" smtClean="0">
                <a:solidFill>
                  <a:schemeClr val="tx1"/>
                </a:solidFill>
                <a:effectLst/>
                <a:latin typeface="+mn-lt"/>
                <a:ea typeface="+mn-ea"/>
                <a:cs typeface="+mn-cs"/>
              </a:rPr>
              <a:t>varchar</a:t>
            </a:r>
            <a:r>
              <a:rPr lang="pl-PL" sz="1100" b="0" i="0" kern="1200" baseline="0" dirty="0" smtClean="0">
                <a:solidFill>
                  <a:schemeClr val="tx1"/>
                </a:solidFill>
                <a:effectLst/>
                <a:latin typeface="+mn-lt"/>
                <a:ea typeface="+mn-ea"/>
                <a:cs typeface="+mn-cs"/>
              </a:rPr>
              <a:t>(50), procedura wykonuje polecenie SELECT i wyświetla Witaj + parametr + wykrzyknik.</a:t>
            </a:r>
            <a:endParaRPr dirty="0"/>
          </a:p>
        </p:txBody>
      </p:sp>
    </p:spTree>
    <p:extLst>
      <p:ext uri="{BB962C8B-B14F-4D97-AF65-F5344CB8AC3E}">
        <p14:creationId xmlns:p14="http://schemas.microsoft.com/office/powerpoint/2010/main" val="1725620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717032"/>
            <a:ext cx="7772400" cy="1046317"/>
          </a:xfrm>
          <a:prstGeom prst="rect">
            <a:avLst/>
          </a:prstGeom>
        </p:spPr>
        <p:txBody>
          <a:bodyPr lIns="91425" tIns="91425" rIns="91425" bIns="91425" anchor="t" anchorCtr="0">
            <a:noAutofit/>
          </a:bodyPr>
          <a:lstStyle/>
          <a:p>
            <a:r>
              <a:rPr lang="pl-PL" i="1" dirty="0"/>
              <a:t>Lekcja </a:t>
            </a:r>
            <a:r>
              <a:rPr lang="pl-PL" i="1" dirty="0" smtClean="0"/>
              <a:t>8:</a:t>
            </a:r>
          </a:p>
          <a:p>
            <a:r>
              <a:rPr lang="pl-PL" dirty="0" smtClean="0"/>
              <a:t>procedury i </a:t>
            </a:r>
            <a:r>
              <a:rPr lang="pl-PL" dirty="0" err="1" smtClean="0"/>
              <a:t>triggery</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8</a:t>
            </a:r>
            <a:endParaRPr lang="pl-PL" dirty="0"/>
          </a:p>
        </p:txBody>
      </p:sp>
      <p:pic>
        <p:nvPicPr>
          <p:cNvPr id="5" name="Obraz 4"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
        <p:nvSpPr>
          <p:cNvPr id="6" name="pole tekstowe 5"/>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Wywołanie procedury</a:t>
            </a:r>
            <a:endParaRPr lang="en-US" sz="22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3014" y="2708920"/>
            <a:ext cx="4027258"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6859042"/>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Analiza kodu</a:t>
            </a:r>
            <a:endParaRPr lang="en-US" sz="22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2528888"/>
            <a:ext cx="4747973" cy="3348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2322170"/>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Procedury </a:t>
            </a:r>
            <a:r>
              <a:rPr lang="pl-PL" sz="3200" b="0" kern="1200" dirty="0" smtClean="0">
                <a:solidFill>
                  <a:schemeClr val="tx1"/>
                </a:solidFill>
              </a:rPr>
              <a:t>mogą uzyskać dostęp </a:t>
            </a:r>
            <a:r>
              <a:rPr lang="pl-PL" sz="3200" b="0" kern="1200" dirty="0">
                <a:solidFill>
                  <a:schemeClr val="tx1"/>
                </a:solidFill>
              </a:rPr>
              <a:t>do tabel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3" y="2060848"/>
            <a:ext cx="7884368"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9623" y="4293096"/>
            <a:ext cx="2610569" cy="1588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8047857"/>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RETURN w procedurze</a:t>
            </a:r>
          </a:p>
          <a:p>
            <a:pPr marL="457200" lvl="1" indent="0" fontAlgn="base">
              <a:buNone/>
            </a:pPr>
            <a:endParaRPr lang="en-US" sz="16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Podstawowe instrukcje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2905123"/>
            <a:ext cx="5997072" cy="2036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2137250"/>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PRINT</a:t>
            </a:r>
          </a:p>
          <a:p>
            <a:pPr marL="457200" lvl="1" indent="0" fontAlgn="base">
              <a:buNone/>
            </a:pPr>
            <a:endParaRPr lang="en-US" sz="16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Podstawowe instrukcje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3" y="2708920"/>
            <a:ext cx="7324787"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1652156"/>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Instrukcja </a:t>
            </a:r>
            <a:r>
              <a:rPr lang="pl-PL" sz="2800" dirty="0" smtClean="0">
                <a:solidFill>
                  <a:schemeClr val="tx2">
                    <a:lumMod val="50000"/>
                  </a:schemeClr>
                </a:solidFill>
              </a:rPr>
              <a:t>warunkowa</a:t>
            </a:r>
          </a:p>
          <a:p>
            <a:pPr marL="0" indent="0" fontAlgn="base">
              <a:buNone/>
            </a:pPr>
            <a:r>
              <a:rPr lang="pl-PL" sz="2000" dirty="0">
                <a:solidFill>
                  <a:schemeClr val="tx2">
                    <a:lumMod val="50000"/>
                  </a:schemeClr>
                </a:solidFill>
              </a:rPr>
              <a:t>IF warunek</a:t>
            </a:r>
          </a:p>
          <a:p>
            <a:pPr marL="0" indent="0" fontAlgn="base">
              <a:buNone/>
            </a:pPr>
            <a:r>
              <a:rPr lang="pl-PL" sz="2000" dirty="0">
                <a:solidFill>
                  <a:schemeClr val="tx2">
                    <a:lumMod val="50000"/>
                  </a:schemeClr>
                </a:solidFill>
              </a:rPr>
              <a:t>instrukcja lub blok</a:t>
            </a:r>
          </a:p>
          <a:p>
            <a:pPr marL="0" indent="0" fontAlgn="base">
              <a:buNone/>
            </a:pPr>
            <a:r>
              <a:rPr lang="pl-PL" sz="2000" dirty="0">
                <a:solidFill>
                  <a:schemeClr val="tx2">
                    <a:lumMod val="50000"/>
                  </a:schemeClr>
                </a:solidFill>
              </a:rPr>
              <a:t>[ELSE </a:t>
            </a:r>
          </a:p>
          <a:p>
            <a:pPr marL="0" indent="0" fontAlgn="base">
              <a:buNone/>
            </a:pPr>
            <a:r>
              <a:rPr lang="pl-PL" sz="2000" dirty="0">
                <a:solidFill>
                  <a:schemeClr val="tx2">
                    <a:lumMod val="50000"/>
                  </a:schemeClr>
                </a:solidFill>
              </a:rPr>
              <a:t>instrukcja lub </a:t>
            </a:r>
            <a:r>
              <a:rPr lang="pl-PL" sz="2000" dirty="0" smtClean="0">
                <a:solidFill>
                  <a:schemeClr val="tx2">
                    <a:lumMod val="50000"/>
                  </a:schemeClr>
                </a:solidFill>
              </a:rPr>
              <a:t>blok]</a:t>
            </a:r>
          </a:p>
          <a:p>
            <a:pPr marL="457200" lvl="1" indent="0" fontAlgn="base">
              <a:buNone/>
            </a:pPr>
            <a:endParaRPr lang="en-US" sz="16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Podstawowe </a:t>
            </a:r>
            <a:r>
              <a:rPr lang="pl-PL" sz="3200" b="0" kern="1200" dirty="0" smtClean="0">
                <a:solidFill>
                  <a:schemeClr val="tx1"/>
                </a:solidFill>
              </a:rPr>
              <a:t>instrukcje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4062092"/>
            <a:ext cx="7634434" cy="1815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4527680"/>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Instrukcja iteracji</a:t>
            </a:r>
            <a:endParaRPr lang="pl-PL" sz="2800" dirty="0" smtClean="0">
              <a:solidFill>
                <a:schemeClr val="tx2">
                  <a:lumMod val="50000"/>
                </a:schemeClr>
              </a:solidFill>
            </a:endParaRPr>
          </a:p>
          <a:p>
            <a:pPr marL="0" indent="0" fontAlgn="base">
              <a:buNone/>
            </a:pPr>
            <a:r>
              <a:rPr lang="pl-PL" sz="2000" dirty="0">
                <a:solidFill>
                  <a:schemeClr val="tx2">
                    <a:lumMod val="50000"/>
                  </a:schemeClr>
                </a:solidFill>
              </a:rPr>
              <a:t>WHILE warunek</a:t>
            </a:r>
          </a:p>
          <a:p>
            <a:pPr marL="0" indent="0" fontAlgn="base">
              <a:buNone/>
            </a:pPr>
            <a:r>
              <a:rPr lang="pl-PL" sz="2000" dirty="0">
                <a:solidFill>
                  <a:schemeClr val="tx2">
                    <a:lumMod val="50000"/>
                  </a:schemeClr>
                </a:solidFill>
              </a:rPr>
              <a:t>instrukcja lub blok</a:t>
            </a:r>
            <a:endParaRPr lang="en-US" sz="16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Podstawowe </a:t>
            </a:r>
            <a:r>
              <a:rPr lang="pl-PL" sz="3200" b="0" kern="1200" dirty="0" smtClean="0">
                <a:solidFill>
                  <a:schemeClr val="tx1"/>
                </a:solidFill>
              </a:rPr>
              <a:t>instrukcje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0736" y="3397624"/>
            <a:ext cx="7742189" cy="1903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9497510"/>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Procedura oprócz parametrów wejściowych i wyjściowych może wykonywać jedno lub kilka zapytań SELECT</a:t>
            </a: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SELECT w procedurze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483" y="3429000"/>
            <a:ext cx="4522567"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677966"/>
      </p:ext>
    </p:extLst>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err="1" smtClean="0">
                <a:solidFill>
                  <a:schemeClr val="tx1"/>
                </a:solidFill>
              </a:rPr>
              <a:t>Triggery</a:t>
            </a:r>
            <a:r>
              <a:rPr lang="pl-PL" sz="3200" b="0" kern="1200" dirty="0" smtClean="0">
                <a:solidFill>
                  <a:schemeClr val="tx1"/>
                </a:solidFill>
              </a:rPr>
              <a:t> (wyzwalacze)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Predefiniowane </a:t>
            </a:r>
            <a:r>
              <a:rPr lang="pl-PL" sz="2800" dirty="0">
                <a:solidFill>
                  <a:schemeClr val="tx2">
                    <a:lumMod val="50000"/>
                  </a:schemeClr>
                </a:solidFill>
              </a:rPr>
              <a:t>operacje na danych wyzwalane </a:t>
            </a:r>
            <a:r>
              <a:rPr lang="pl-PL" sz="2800" dirty="0" smtClean="0">
                <a:solidFill>
                  <a:schemeClr val="tx2">
                    <a:lumMod val="50000"/>
                  </a:schemeClr>
                </a:solidFill>
              </a:rPr>
              <a:t>zdarzeniami. </a:t>
            </a:r>
          </a:p>
          <a:p>
            <a:pPr fontAlgn="base"/>
            <a:r>
              <a:rPr lang="pl-PL" sz="2800" dirty="0" smtClean="0">
                <a:solidFill>
                  <a:schemeClr val="tx2">
                    <a:lumMod val="50000"/>
                  </a:schemeClr>
                </a:solidFill>
              </a:rPr>
              <a:t>Definiowane </a:t>
            </a:r>
            <a:r>
              <a:rPr lang="pl-PL" sz="2800" dirty="0">
                <a:solidFill>
                  <a:schemeClr val="tx2">
                    <a:lumMod val="50000"/>
                  </a:schemeClr>
                </a:solidFill>
              </a:rPr>
              <a:t>przez </a:t>
            </a:r>
            <a:r>
              <a:rPr lang="pl-PL" sz="2800" dirty="0" smtClean="0">
                <a:solidFill>
                  <a:schemeClr val="tx2">
                    <a:lumMod val="50000"/>
                  </a:schemeClr>
                </a:solidFill>
              </a:rPr>
              <a:t>użytkownika </a:t>
            </a:r>
            <a:r>
              <a:rPr lang="pl-PL" sz="2800" dirty="0">
                <a:solidFill>
                  <a:schemeClr val="tx2">
                    <a:lumMod val="50000"/>
                  </a:schemeClr>
                </a:solidFill>
              </a:rPr>
              <a:t>i </a:t>
            </a:r>
            <a:r>
              <a:rPr lang="pl-PL" sz="2800" dirty="0" smtClean="0">
                <a:solidFill>
                  <a:schemeClr val="tx2">
                    <a:lumMod val="50000"/>
                  </a:schemeClr>
                </a:solidFill>
              </a:rPr>
              <a:t>uruchamiane automatycznie. </a:t>
            </a:r>
          </a:p>
          <a:p>
            <a:pPr fontAlgn="base"/>
            <a:r>
              <a:rPr lang="pl-PL" sz="2800" dirty="0" smtClean="0">
                <a:solidFill>
                  <a:schemeClr val="tx2">
                    <a:lumMod val="50000"/>
                  </a:schemeClr>
                </a:solidFill>
              </a:rPr>
              <a:t>Inne </a:t>
            </a:r>
            <a:r>
              <a:rPr lang="pl-PL" sz="2800" dirty="0">
                <a:solidFill>
                  <a:schemeClr val="tx2">
                    <a:lumMod val="50000"/>
                  </a:schemeClr>
                </a:solidFill>
              </a:rPr>
              <a:t>nazwy: wyzwalacze, </a:t>
            </a:r>
            <a:r>
              <a:rPr lang="pl-PL" sz="2800" dirty="0" smtClean="0">
                <a:solidFill>
                  <a:schemeClr val="tx2">
                    <a:lumMod val="50000"/>
                  </a:schemeClr>
                </a:solidFill>
              </a:rPr>
              <a:t>procedury wyzwalane.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val="16770097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err="1" smtClean="0">
                <a:solidFill>
                  <a:schemeClr val="tx1"/>
                </a:solidFill>
              </a:rPr>
              <a:t>Triggery</a:t>
            </a:r>
            <a:r>
              <a:rPr lang="pl-PL" sz="3200" b="0" kern="1200" dirty="0" smtClean="0">
                <a:solidFill>
                  <a:schemeClr val="tx1"/>
                </a:solidFill>
              </a:rPr>
              <a:t> (wyzwalacze)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err="1">
                <a:solidFill>
                  <a:schemeClr val="tx2">
                    <a:lumMod val="50000"/>
                  </a:schemeClr>
                </a:solidFill>
              </a:rPr>
              <a:t>Triggery</a:t>
            </a:r>
            <a:r>
              <a:rPr lang="pl-PL" sz="2800" dirty="0">
                <a:solidFill>
                  <a:schemeClr val="tx2">
                    <a:lumMod val="50000"/>
                  </a:schemeClr>
                </a:solidFill>
              </a:rPr>
              <a:t> uruchamiane </a:t>
            </a:r>
            <a:r>
              <a:rPr lang="pl-PL" sz="2800" dirty="0" smtClean="0">
                <a:solidFill>
                  <a:schemeClr val="tx2">
                    <a:lumMod val="50000"/>
                  </a:schemeClr>
                </a:solidFill>
              </a:rPr>
              <a:t>są </a:t>
            </a:r>
            <a:r>
              <a:rPr lang="pl-PL" sz="2800" dirty="0">
                <a:solidFill>
                  <a:schemeClr val="tx2">
                    <a:lumMod val="50000"/>
                  </a:schemeClr>
                </a:solidFill>
              </a:rPr>
              <a:t>zdarzeniami:</a:t>
            </a:r>
          </a:p>
          <a:p>
            <a:pPr lvl="1" fontAlgn="base"/>
            <a:r>
              <a:rPr lang="pl-PL" sz="2000" dirty="0" smtClean="0">
                <a:solidFill>
                  <a:schemeClr val="tx2">
                    <a:lumMod val="50000"/>
                  </a:schemeClr>
                </a:solidFill>
              </a:rPr>
              <a:t>INSERT</a:t>
            </a:r>
            <a:endParaRPr lang="pl-PL" sz="2000" dirty="0">
              <a:solidFill>
                <a:schemeClr val="tx2">
                  <a:lumMod val="50000"/>
                </a:schemeClr>
              </a:solidFill>
            </a:endParaRPr>
          </a:p>
          <a:p>
            <a:pPr lvl="1" fontAlgn="base"/>
            <a:r>
              <a:rPr lang="pl-PL" sz="2000" dirty="0" smtClean="0">
                <a:solidFill>
                  <a:schemeClr val="tx2">
                    <a:lumMod val="50000"/>
                  </a:schemeClr>
                </a:solidFill>
              </a:rPr>
              <a:t>UPDATE</a:t>
            </a:r>
            <a:endParaRPr lang="pl-PL" sz="2000" dirty="0">
              <a:solidFill>
                <a:schemeClr val="tx2">
                  <a:lumMod val="50000"/>
                </a:schemeClr>
              </a:solidFill>
            </a:endParaRPr>
          </a:p>
          <a:p>
            <a:pPr lvl="1" fontAlgn="base"/>
            <a:r>
              <a:rPr lang="pl-PL" sz="2000" dirty="0" smtClean="0">
                <a:solidFill>
                  <a:schemeClr val="tx2">
                    <a:lumMod val="50000"/>
                  </a:schemeClr>
                </a:solidFill>
              </a:rPr>
              <a:t>DELETE</a:t>
            </a:r>
            <a:endParaRPr lang="pl-PL" sz="2000" dirty="0">
              <a:solidFill>
                <a:schemeClr val="tx2">
                  <a:lumMod val="50000"/>
                </a:schemeClr>
              </a:solidFill>
            </a:endParaRPr>
          </a:p>
          <a:p>
            <a:pPr fontAlgn="base"/>
            <a:r>
              <a:rPr lang="pl-PL" sz="2800" dirty="0" err="1">
                <a:solidFill>
                  <a:schemeClr val="tx2">
                    <a:lumMod val="50000"/>
                  </a:schemeClr>
                </a:solidFill>
              </a:rPr>
              <a:t>Triggery</a:t>
            </a:r>
            <a:r>
              <a:rPr lang="pl-PL" sz="2800" dirty="0">
                <a:solidFill>
                  <a:schemeClr val="tx2">
                    <a:lumMod val="50000"/>
                  </a:schemeClr>
                </a:solidFill>
              </a:rPr>
              <a:t> </a:t>
            </a:r>
            <a:r>
              <a:rPr lang="pl-PL" sz="2800" dirty="0" smtClean="0">
                <a:solidFill>
                  <a:schemeClr val="tx2">
                    <a:lumMod val="50000"/>
                  </a:schemeClr>
                </a:solidFill>
              </a:rPr>
              <a:t>mogą być </a:t>
            </a:r>
            <a:r>
              <a:rPr lang="pl-PL" sz="2800" dirty="0">
                <a:solidFill>
                  <a:schemeClr val="tx2">
                    <a:lumMod val="50000"/>
                  </a:schemeClr>
                </a:solidFill>
              </a:rPr>
              <a:t>uruchamiane:</a:t>
            </a:r>
          </a:p>
          <a:p>
            <a:pPr lvl="1" fontAlgn="base"/>
            <a:r>
              <a:rPr lang="pl-PL" sz="2000" dirty="0" smtClean="0">
                <a:solidFill>
                  <a:schemeClr val="tx2">
                    <a:lumMod val="50000"/>
                  </a:schemeClr>
                </a:solidFill>
              </a:rPr>
              <a:t>INSTEAD OF</a:t>
            </a:r>
            <a:endParaRPr lang="pl-PL" sz="2000" dirty="0">
              <a:solidFill>
                <a:schemeClr val="tx2">
                  <a:lumMod val="50000"/>
                </a:schemeClr>
              </a:solidFill>
            </a:endParaRPr>
          </a:p>
          <a:p>
            <a:pPr lvl="1" fontAlgn="base"/>
            <a:r>
              <a:rPr lang="pl-PL" sz="2000" dirty="0" smtClean="0">
                <a:solidFill>
                  <a:schemeClr val="tx2">
                    <a:lumMod val="50000"/>
                  </a:schemeClr>
                </a:solidFill>
              </a:rPr>
              <a:t>AFTER</a:t>
            </a:r>
            <a:endParaRPr lang="pl-PL" sz="2000" dirty="0">
              <a:solidFill>
                <a:schemeClr val="tx2">
                  <a:lumMod val="50000"/>
                </a:schemeClr>
              </a:solidFill>
            </a:endParaRPr>
          </a:p>
          <a:p>
            <a:pPr fontAlgn="base"/>
            <a:r>
              <a:rPr lang="pl-PL" sz="2800" dirty="0" err="1">
                <a:solidFill>
                  <a:schemeClr val="tx2">
                    <a:lumMod val="50000"/>
                  </a:schemeClr>
                </a:solidFill>
              </a:rPr>
              <a:t>Triggery</a:t>
            </a:r>
            <a:r>
              <a:rPr lang="pl-PL" sz="2800" dirty="0">
                <a:solidFill>
                  <a:schemeClr val="tx2">
                    <a:lumMod val="50000"/>
                  </a:schemeClr>
                </a:solidFill>
              </a:rPr>
              <a:t> </a:t>
            </a:r>
            <a:r>
              <a:rPr lang="pl-PL" sz="2800" dirty="0" smtClean="0">
                <a:solidFill>
                  <a:schemeClr val="tx2">
                    <a:lumMod val="50000"/>
                  </a:schemeClr>
                </a:solidFill>
              </a:rPr>
              <a:t>mogą być </a:t>
            </a:r>
            <a:r>
              <a:rPr lang="pl-PL" sz="2800" dirty="0">
                <a:solidFill>
                  <a:schemeClr val="tx2">
                    <a:lumMod val="50000"/>
                  </a:schemeClr>
                </a:solidFill>
              </a:rPr>
              <a:t>uruchamiane:</a:t>
            </a:r>
          </a:p>
          <a:p>
            <a:pPr lvl="1" fontAlgn="base"/>
            <a:r>
              <a:rPr lang="pl-PL" sz="2000" dirty="0" smtClean="0">
                <a:solidFill>
                  <a:schemeClr val="tx2">
                    <a:lumMod val="50000"/>
                  </a:schemeClr>
                </a:solidFill>
              </a:rPr>
              <a:t>FOR </a:t>
            </a:r>
            <a:r>
              <a:rPr lang="pl-PL" sz="2000" dirty="0">
                <a:solidFill>
                  <a:schemeClr val="tx2">
                    <a:lumMod val="50000"/>
                  </a:schemeClr>
                </a:solidFill>
              </a:rPr>
              <a:t>EACH </a:t>
            </a:r>
            <a:r>
              <a:rPr lang="pl-PL" sz="2000" dirty="0" smtClean="0">
                <a:solidFill>
                  <a:schemeClr val="tx2">
                    <a:lumMod val="50000"/>
                  </a:schemeClr>
                </a:solidFill>
              </a:rPr>
              <a:t>ROW</a:t>
            </a:r>
            <a:endParaRPr lang="pl-PL" sz="2000" dirty="0">
              <a:solidFill>
                <a:schemeClr val="tx2">
                  <a:lumMod val="50000"/>
                </a:schemeClr>
              </a:solidFill>
            </a:endParaRPr>
          </a:p>
          <a:p>
            <a:pPr lvl="1" fontAlgn="base"/>
            <a:r>
              <a:rPr lang="pl-PL" sz="2000" dirty="0" smtClean="0">
                <a:solidFill>
                  <a:schemeClr val="tx2">
                    <a:lumMod val="50000"/>
                  </a:schemeClr>
                </a:solidFill>
              </a:rPr>
              <a:t>FOR </a:t>
            </a:r>
            <a:r>
              <a:rPr lang="pl-PL" sz="2000" dirty="0">
                <a:solidFill>
                  <a:schemeClr val="tx2">
                    <a:lumMod val="50000"/>
                  </a:schemeClr>
                </a:solidFill>
              </a:rPr>
              <a:t>EACH </a:t>
            </a:r>
            <a:r>
              <a:rPr lang="pl-PL" sz="2000" dirty="0" smtClean="0">
                <a:solidFill>
                  <a:schemeClr val="tx2">
                    <a:lumMod val="50000"/>
                  </a:schemeClr>
                </a:solidFill>
              </a:rPr>
              <a:t>STATEMENT</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val="403248477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anim calcmode="lin" valueType="num">
                                      <p:cBhvr additive="base">
                                        <p:cTn id="11"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anim calcmode="lin" valueType="num">
                                      <p:cBhvr additive="base">
                                        <p:cTn id="15"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xEl>
                                              <p:pRg st="3" end="3"/>
                                            </p:txEl>
                                          </p:spTgt>
                                        </p:tgtEl>
                                        <p:attrNameLst>
                                          <p:attrName>style.visibility</p:attrName>
                                        </p:attrNameLst>
                                      </p:cBhvr>
                                      <p:to>
                                        <p:strVal val="visible"/>
                                      </p:to>
                                    </p:set>
                                    <p:anim calcmode="lin" valueType="num">
                                      <p:cBhvr additive="base">
                                        <p:cTn id="19"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4" end="4"/>
                                            </p:txEl>
                                          </p:spTgt>
                                        </p:tgtEl>
                                        <p:attrNameLst>
                                          <p:attrName>style.visibility</p:attrName>
                                        </p:attrNameLst>
                                      </p:cBhvr>
                                      <p:to>
                                        <p:strVal val="visible"/>
                                      </p:to>
                                    </p:set>
                                    <p:anim calcmode="lin" valueType="num">
                                      <p:cBhvr additive="base">
                                        <p:cTn id="25"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4">
                                            <p:txEl>
                                              <p:pRg st="5" end="5"/>
                                            </p:txEl>
                                          </p:spTgt>
                                        </p:tgtEl>
                                        <p:attrNameLst>
                                          <p:attrName>style.visibility</p:attrName>
                                        </p:attrNameLst>
                                      </p:cBhvr>
                                      <p:to>
                                        <p:strVal val="visible"/>
                                      </p:to>
                                    </p:set>
                                    <p:anim calcmode="lin" valueType="num">
                                      <p:cBhvr additive="base">
                                        <p:cTn id="29"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4">
                                            <p:txEl>
                                              <p:pRg st="6" end="6"/>
                                            </p:txEl>
                                          </p:spTgt>
                                        </p:tgtEl>
                                        <p:attrNameLst>
                                          <p:attrName>style.visibility</p:attrName>
                                        </p:attrNameLst>
                                      </p:cBhvr>
                                      <p:to>
                                        <p:strVal val="visible"/>
                                      </p:to>
                                    </p:set>
                                    <p:anim calcmode="lin" valueType="num">
                                      <p:cBhvr additive="base">
                                        <p:cTn id="3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24">
                                            <p:txEl>
                                              <p:pRg st="7" end="7"/>
                                            </p:txEl>
                                          </p:spTgt>
                                        </p:tgtEl>
                                        <p:attrNameLst>
                                          <p:attrName>style.visibility</p:attrName>
                                        </p:attrNameLst>
                                      </p:cBhvr>
                                      <p:to>
                                        <p:strVal val="visible"/>
                                      </p:to>
                                    </p:set>
                                    <p:anim calcmode="lin" valueType="num">
                                      <p:cBhvr additive="base">
                                        <p:cTn id="3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4">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4">
                                            <p:txEl>
                                              <p:pRg st="8" end="8"/>
                                            </p:txEl>
                                          </p:spTgt>
                                        </p:tgtEl>
                                        <p:attrNameLst>
                                          <p:attrName>style.visibility</p:attrName>
                                        </p:attrNameLst>
                                      </p:cBhvr>
                                      <p:to>
                                        <p:strVal val="visible"/>
                                      </p:to>
                                    </p:set>
                                    <p:anim calcmode="lin" valueType="num">
                                      <p:cBhvr additive="base">
                                        <p:cTn id="43" dur="500" fill="hold"/>
                                        <p:tgtEl>
                                          <p:spTgt spid="24">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4">
                                            <p:txEl>
                                              <p:pRg st="9" end="9"/>
                                            </p:txEl>
                                          </p:spTgt>
                                        </p:tgtEl>
                                        <p:attrNameLst>
                                          <p:attrName>style.visibility</p:attrName>
                                        </p:attrNameLst>
                                      </p:cBhvr>
                                      <p:to>
                                        <p:strVal val="visible"/>
                                      </p:to>
                                    </p:set>
                                    <p:anim calcmode="lin" valueType="num">
                                      <p:cBhvr additive="base">
                                        <p:cTn id="47" dur="500" fill="hold"/>
                                        <p:tgtEl>
                                          <p:spTgt spid="24">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Widok</a:t>
            </a:r>
          </a:p>
          <a:p>
            <a:pPr marL="457200" indent="-457200">
              <a:buSzPct val="100000"/>
              <a:buFont typeface="Arial" pitchFamily="34" charset="0"/>
              <a:buChar char="•"/>
            </a:pPr>
            <a:r>
              <a:rPr lang="pl-PL" sz="2400" dirty="0" smtClean="0">
                <a:solidFill>
                  <a:schemeClr val="tx2">
                    <a:lumMod val="50000"/>
                  </a:schemeClr>
                </a:solidFill>
              </a:rPr>
              <a:t>Funkcja </a:t>
            </a:r>
            <a:r>
              <a:rPr lang="pl-PL" sz="2400" dirty="0">
                <a:solidFill>
                  <a:schemeClr val="tx2">
                    <a:lumMod val="50000"/>
                  </a:schemeClr>
                </a:solidFill>
              </a:rPr>
              <a:t>o wartościach skalarnych</a:t>
            </a:r>
          </a:p>
          <a:p>
            <a:pPr marL="457200" indent="-457200">
              <a:buSzPct val="100000"/>
              <a:buFont typeface="Arial" pitchFamily="34" charset="0"/>
              <a:buChar char="•"/>
            </a:pPr>
            <a:r>
              <a:rPr lang="pl-PL" sz="2400" dirty="0" smtClean="0">
                <a:solidFill>
                  <a:schemeClr val="tx2">
                    <a:lumMod val="50000"/>
                  </a:schemeClr>
                </a:solidFill>
              </a:rPr>
              <a:t>Funkcja </a:t>
            </a:r>
            <a:r>
              <a:rPr lang="pl-PL" sz="2400" dirty="0">
                <a:solidFill>
                  <a:schemeClr val="tx2">
                    <a:lumMod val="50000"/>
                  </a:schemeClr>
                </a:solidFill>
              </a:rPr>
              <a:t>o wartościach tabelarycznych</a:t>
            </a:r>
            <a:endParaRPr lang="pl-PL" sz="2400" dirty="0" smtClean="0">
              <a:solidFill>
                <a:schemeClr val="tx2">
                  <a:lumMod val="50000"/>
                </a:schemeClr>
              </a:solidFill>
            </a:endParaRP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err="1" smtClean="0">
                <a:solidFill>
                  <a:schemeClr val="tx1"/>
                </a:solidFill>
              </a:rPr>
              <a:t>Triggery</a:t>
            </a:r>
            <a:r>
              <a:rPr lang="pl-PL" sz="3200" b="0" kern="1200" dirty="0" smtClean="0">
                <a:solidFill>
                  <a:schemeClr val="tx1"/>
                </a:solidFill>
              </a:rPr>
              <a:t> (wyzwalacze)</a:t>
            </a:r>
            <a:endParaRPr lang="pl" sz="3200" dirty="0"/>
          </a:p>
        </p:txBody>
      </p:sp>
      <p:sp>
        <p:nvSpPr>
          <p:cNvPr id="24"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Składnia:</a:t>
            </a:r>
          </a:p>
          <a:p>
            <a:pPr marL="0" indent="0" fontAlgn="base">
              <a:buNone/>
            </a:pPr>
            <a:r>
              <a:rPr lang="pl-PL" sz="2000" dirty="0">
                <a:solidFill>
                  <a:schemeClr val="tx2">
                    <a:lumMod val="50000"/>
                  </a:schemeClr>
                </a:solidFill>
              </a:rPr>
              <a:t>CREATE TRIGGER </a:t>
            </a:r>
            <a:r>
              <a:rPr lang="pl-PL" sz="2000" dirty="0" err="1">
                <a:solidFill>
                  <a:schemeClr val="tx2">
                    <a:lumMod val="50000"/>
                  </a:schemeClr>
                </a:solidFill>
              </a:rPr>
              <a:t>nazwa_wyzwalacza</a:t>
            </a:r>
            <a:endParaRPr lang="pl-PL" sz="2000" dirty="0">
              <a:solidFill>
                <a:schemeClr val="tx2">
                  <a:lumMod val="50000"/>
                </a:schemeClr>
              </a:solidFill>
            </a:endParaRPr>
          </a:p>
          <a:p>
            <a:pPr marL="0" indent="0" fontAlgn="base">
              <a:buNone/>
            </a:pPr>
            <a:r>
              <a:rPr lang="pl-PL" sz="2000" dirty="0">
                <a:solidFill>
                  <a:schemeClr val="tx2">
                    <a:lumMod val="50000"/>
                  </a:schemeClr>
                </a:solidFill>
              </a:rPr>
              <a:t>ON tabela</a:t>
            </a:r>
          </a:p>
          <a:p>
            <a:pPr marL="0" indent="0" fontAlgn="base">
              <a:buNone/>
            </a:pPr>
            <a:r>
              <a:rPr lang="pl-PL" sz="2000" dirty="0">
                <a:solidFill>
                  <a:schemeClr val="tx2">
                    <a:lumMod val="50000"/>
                  </a:schemeClr>
                </a:solidFill>
              </a:rPr>
              <a:t>FOR [</a:t>
            </a:r>
            <a:r>
              <a:rPr lang="pl-PL" sz="2000" dirty="0" smtClean="0">
                <a:solidFill>
                  <a:schemeClr val="tx2">
                    <a:lumMod val="50000"/>
                  </a:schemeClr>
                </a:solidFill>
              </a:rPr>
              <a:t>INSERT|UPDATE|DELETE]</a:t>
            </a:r>
          </a:p>
          <a:p>
            <a:pPr marL="0" indent="0" fontAlgn="base">
              <a:buNone/>
            </a:pPr>
            <a:r>
              <a:rPr lang="pl-PL" sz="2000" dirty="0" smtClean="0">
                <a:solidFill>
                  <a:schemeClr val="tx2">
                    <a:lumMod val="50000"/>
                  </a:schemeClr>
                </a:solidFill>
              </a:rPr>
              <a:t>AS instrukcje</a:t>
            </a:r>
          </a:p>
          <a:p>
            <a:pPr lvl="0" fontAlgn="base">
              <a:buClr>
                <a:srgbClr val="000000"/>
              </a:buClr>
            </a:pPr>
            <a:r>
              <a:rPr lang="pl-PL" sz="2400" dirty="0">
                <a:solidFill>
                  <a:srgbClr val="CCCCCC">
                    <a:lumMod val="50000"/>
                  </a:srgbClr>
                </a:solidFill>
              </a:rPr>
              <a:t>Po słowie FOR (równoważnie AFTER) możemy napisać jedną, </a:t>
            </a:r>
            <a:r>
              <a:rPr lang="pl-PL" sz="2400" dirty="0" smtClean="0">
                <a:solidFill>
                  <a:srgbClr val="CCCCCC">
                    <a:lumMod val="50000"/>
                  </a:srgbClr>
                </a:solidFill>
              </a:rPr>
              <a:t>dwie </a:t>
            </a:r>
            <a:r>
              <a:rPr lang="pl-PL" sz="2400" dirty="0">
                <a:solidFill>
                  <a:srgbClr val="CCCCCC">
                    <a:lumMod val="50000"/>
                  </a:srgbClr>
                </a:solidFill>
              </a:rPr>
              <a:t>lub wszystkie trzy nazwy (oddzielone przecinkami).</a:t>
            </a:r>
          </a:p>
          <a:p>
            <a:pPr lvl="0" fontAlgn="base">
              <a:buClr>
                <a:srgbClr val="000000"/>
              </a:buClr>
            </a:pPr>
            <a:r>
              <a:rPr lang="pl-PL" sz="2400" dirty="0" smtClean="0">
                <a:solidFill>
                  <a:srgbClr val="CCCCCC">
                    <a:lumMod val="50000"/>
                  </a:srgbClr>
                </a:solidFill>
              </a:rPr>
              <a:t>ALTER </a:t>
            </a:r>
            <a:r>
              <a:rPr lang="pl-PL" sz="2400" dirty="0">
                <a:solidFill>
                  <a:srgbClr val="CCCCCC">
                    <a:lumMod val="50000"/>
                  </a:srgbClr>
                </a:solidFill>
              </a:rPr>
              <a:t>TRIGGER pozwala powtórnie </a:t>
            </a:r>
            <a:r>
              <a:rPr lang="pl-PL" sz="2400" dirty="0" smtClean="0">
                <a:solidFill>
                  <a:srgbClr val="CCCCCC">
                    <a:lumMod val="50000"/>
                  </a:srgbClr>
                </a:solidFill>
              </a:rPr>
              <a:t>wprowadzić zmodyfikowany </a:t>
            </a:r>
            <a:r>
              <a:rPr lang="pl-PL" sz="2400" dirty="0">
                <a:solidFill>
                  <a:srgbClr val="CCCCCC">
                    <a:lumMod val="50000"/>
                  </a:srgbClr>
                </a:solidFill>
              </a:rPr>
              <a:t>tekst wyzwalacza</a:t>
            </a:r>
            <a:r>
              <a:rPr lang="pl-PL" sz="2400" dirty="0" smtClean="0">
                <a:solidFill>
                  <a:srgbClr val="CCCCCC">
                    <a:lumMod val="50000"/>
                  </a:srgbClr>
                </a:solidFill>
              </a:rPr>
              <a:t>.</a:t>
            </a:r>
            <a:endParaRPr lang="pl-PL" sz="2400" dirty="0">
              <a:solidFill>
                <a:srgbClr val="CCCCCC">
                  <a:lumMod val="50000"/>
                </a:srgbClr>
              </a:solidFill>
            </a:endParaRP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val="376502234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err="1" smtClean="0">
                <a:solidFill>
                  <a:schemeClr val="tx1"/>
                </a:solidFill>
              </a:rPr>
              <a:t>Triggery</a:t>
            </a:r>
            <a:r>
              <a:rPr lang="pl-PL" sz="3200" b="0" kern="1200" dirty="0" smtClean="0">
                <a:solidFill>
                  <a:schemeClr val="tx1"/>
                </a:solidFill>
              </a:rPr>
              <a:t> – przykład</a:t>
            </a:r>
            <a:endParaRPr lang="pl" sz="3200" dirty="0"/>
          </a:p>
        </p:txBody>
      </p:sp>
      <p:sp>
        <p:nvSpPr>
          <p:cNvPr id="24"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Uniemożliwienie usuwania danych</a:t>
            </a:r>
          </a:p>
          <a:p>
            <a:pPr fontAlgn="base"/>
            <a:endParaRPr lang="pl-PL" sz="2800" dirty="0">
              <a:solidFill>
                <a:schemeClr val="tx2">
                  <a:lumMod val="50000"/>
                </a:schemeClr>
              </a:solidFill>
            </a:endParaRPr>
          </a:p>
          <a:p>
            <a:pPr fontAlgn="base"/>
            <a:endParaRPr lang="pl-PL" sz="2800" dirty="0" smtClean="0">
              <a:solidFill>
                <a:schemeClr val="tx2">
                  <a:lumMod val="50000"/>
                </a:schemeClr>
              </a:solidFill>
            </a:endParaRPr>
          </a:p>
          <a:p>
            <a:pPr fontAlgn="base"/>
            <a:endParaRPr lang="pl-PL" sz="2800" dirty="0" smtClean="0">
              <a:solidFill>
                <a:schemeClr val="tx2">
                  <a:lumMod val="50000"/>
                </a:schemeClr>
              </a:solidFill>
            </a:endParaRPr>
          </a:p>
          <a:p>
            <a:pPr fontAlgn="base"/>
            <a:r>
              <a:rPr lang="pl-PL" sz="2800" dirty="0" smtClean="0">
                <a:solidFill>
                  <a:schemeClr val="tx2">
                    <a:lumMod val="50000"/>
                  </a:schemeClr>
                </a:solidFill>
              </a:rPr>
              <a:t>Próba usunięcia</a:t>
            </a: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5" y="2381250"/>
            <a:ext cx="6236561" cy="1411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5" y="4509120"/>
            <a:ext cx="2592289" cy="33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23369" y="4841820"/>
            <a:ext cx="4505325"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245316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4" end="4"/>
                                            </p:txEl>
                                          </p:spTgt>
                                        </p:tgtEl>
                                        <p:attrNameLst>
                                          <p:attrName>style.visibility</p:attrName>
                                        </p:attrNameLst>
                                      </p:cBhvr>
                                      <p:to>
                                        <p:strVal val="visible"/>
                                      </p:to>
                                    </p:set>
                                    <p:anim calcmode="lin" valueType="num">
                                      <p:cBhvr additive="base">
                                        <p:cTn id="13"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Usuwanie </a:t>
            </a:r>
            <a:r>
              <a:rPr lang="pl-PL" sz="3200" b="0" kern="1200" dirty="0" err="1" smtClean="0">
                <a:solidFill>
                  <a:schemeClr val="tx1"/>
                </a:solidFill>
              </a:rPr>
              <a:t>triggerów</a:t>
            </a:r>
            <a:r>
              <a:rPr lang="pl-PL" sz="3200" b="0" kern="1200" dirty="0" smtClean="0">
                <a:solidFill>
                  <a:schemeClr val="tx1"/>
                </a:solidFill>
              </a:rPr>
              <a:t> i procedur</a:t>
            </a:r>
            <a:endParaRPr lang="pl" sz="3200" dirty="0"/>
          </a:p>
        </p:txBody>
      </p:sp>
      <p:sp>
        <p:nvSpPr>
          <p:cNvPr id="24"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Usuwanie </a:t>
            </a:r>
            <a:r>
              <a:rPr lang="pl-PL" sz="2800" dirty="0" err="1" smtClean="0">
                <a:solidFill>
                  <a:schemeClr val="tx2">
                    <a:lumMod val="50000"/>
                  </a:schemeClr>
                </a:solidFill>
              </a:rPr>
              <a:t>triggerów</a:t>
            </a:r>
            <a:endParaRPr lang="pl-PL" sz="2800" dirty="0" smtClean="0">
              <a:solidFill>
                <a:schemeClr val="tx2">
                  <a:lumMod val="50000"/>
                </a:schemeClr>
              </a:solidFill>
            </a:endParaRPr>
          </a:p>
          <a:p>
            <a:pPr fontAlgn="base"/>
            <a:endParaRPr lang="pl-PL" sz="2800" dirty="0">
              <a:solidFill>
                <a:schemeClr val="tx2">
                  <a:lumMod val="50000"/>
                </a:schemeClr>
              </a:solidFill>
            </a:endParaRPr>
          </a:p>
          <a:p>
            <a:pPr fontAlgn="base"/>
            <a:endParaRPr lang="pl-PL" sz="2800" dirty="0" smtClean="0">
              <a:solidFill>
                <a:schemeClr val="tx2">
                  <a:lumMod val="50000"/>
                </a:schemeClr>
              </a:solidFill>
            </a:endParaRPr>
          </a:p>
          <a:p>
            <a:pPr fontAlgn="base"/>
            <a:endParaRPr lang="pl-PL" sz="2800" dirty="0" smtClean="0">
              <a:solidFill>
                <a:schemeClr val="tx2">
                  <a:lumMod val="50000"/>
                </a:schemeClr>
              </a:solidFill>
            </a:endParaRPr>
          </a:p>
          <a:p>
            <a:pPr fontAlgn="base"/>
            <a:r>
              <a:rPr lang="pl-PL" sz="2800" dirty="0" smtClean="0">
                <a:solidFill>
                  <a:schemeClr val="tx2">
                    <a:lumMod val="50000"/>
                  </a:schemeClr>
                </a:solidFill>
              </a:rPr>
              <a:t>Usuwanie procedur składowanych</a:t>
            </a: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708920"/>
            <a:ext cx="5753060"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7" y="4509120"/>
            <a:ext cx="5317341"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591434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4" end="4"/>
                                            </p:txEl>
                                          </p:spTgt>
                                        </p:tgtEl>
                                        <p:attrNameLst>
                                          <p:attrName>style.visibility</p:attrName>
                                        </p:attrNameLst>
                                      </p:cBhvr>
                                      <p:to>
                                        <p:strVal val="visible"/>
                                      </p:to>
                                    </p:set>
                                    <p:anim calcmode="lin" valueType="num">
                                      <p:cBhvr additive="base">
                                        <p:cTn id="13"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8</a:t>
            </a:r>
            <a:r>
              <a:rPr lang="it-IT" dirty="0"/>
              <a:t> –</a:t>
            </a:r>
            <a:r>
              <a:rPr lang="pl-PL" dirty="0"/>
              <a:t> procedury i </a:t>
            </a:r>
            <a:r>
              <a:rPr lang="pl-PL" dirty="0" err="1"/>
              <a:t>triggery</a:t>
            </a:r>
            <a:endParaRPr lang="pl" b="1"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val="1684837586"/>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8</a:t>
            </a:r>
            <a:r>
              <a:rPr lang="it-IT" dirty="0"/>
              <a:t> –</a:t>
            </a:r>
            <a:r>
              <a:rPr lang="pl-PL" dirty="0"/>
              <a:t> procedury i </a:t>
            </a:r>
            <a:r>
              <a:rPr lang="pl-PL" dirty="0" err="1"/>
              <a:t>triggery</a:t>
            </a:r>
            <a:endParaRPr lang="pl" b="1" dirty="0"/>
          </a:p>
        </p:txBody>
      </p:sp>
      <p:sp>
        <p:nvSpPr>
          <p:cNvPr id="11"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Wywołaj procedurę OBLICZ</a:t>
            </a: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Tree>
    <p:extLst>
      <p:ext uri="{BB962C8B-B14F-4D97-AF65-F5344CB8AC3E}">
        <p14:creationId xmlns:p14="http://schemas.microsoft.com/office/powerpoint/2010/main" val="39353751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8</a:t>
            </a:r>
            <a:r>
              <a:rPr lang="it-IT" dirty="0"/>
              <a:t> –</a:t>
            </a:r>
            <a:r>
              <a:rPr lang="pl-PL" dirty="0"/>
              <a:t> procedury i </a:t>
            </a:r>
            <a:r>
              <a:rPr lang="pl-PL" dirty="0" err="1"/>
              <a:t>triggery</a:t>
            </a:r>
            <a:endParaRPr lang="pl" b="1" dirty="0"/>
          </a:p>
        </p:txBody>
      </p:sp>
      <p:sp>
        <p:nvSpPr>
          <p:cNvPr id="11"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Napisz procedurę, która zwraca liczbę z parametru podniesioną do kwadratu</a:t>
            </a: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Tree>
    <p:extLst>
      <p:ext uri="{BB962C8B-B14F-4D97-AF65-F5344CB8AC3E}">
        <p14:creationId xmlns:p14="http://schemas.microsoft.com/office/powerpoint/2010/main" val="351609771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8</a:t>
            </a:r>
            <a:r>
              <a:rPr lang="it-IT" dirty="0"/>
              <a:t> –</a:t>
            </a:r>
            <a:r>
              <a:rPr lang="pl-PL" dirty="0"/>
              <a:t> procedury i </a:t>
            </a:r>
            <a:r>
              <a:rPr lang="pl-PL" dirty="0" err="1"/>
              <a:t>triggery</a:t>
            </a:r>
            <a:endParaRPr lang="pl" b="1" dirty="0"/>
          </a:p>
        </p:txBody>
      </p:sp>
      <p:sp>
        <p:nvSpPr>
          <p:cNvPr id="11"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Usuń procedurę z poprzedniego ćwiczenia</a:t>
            </a: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Tree>
    <p:extLst>
      <p:ext uri="{BB962C8B-B14F-4D97-AF65-F5344CB8AC3E}">
        <p14:creationId xmlns:p14="http://schemas.microsoft.com/office/powerpoint/2010/main" val="180937134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8</a:t>
            </a:r>
            <a:r>
              <a:rPr lang="it-IT" dirty="0"/>
              <a:t> –</a:t>
            </a:r>
            <a:r>
              <a:rPr lang="pl-PL" dirty="0"/>
              <a:t> procedury i </a:t>
            </a:r>
            <a:r>
              <a:rPr lang="pl-PL" dirty="0" err="1"/>
              <a:t>triggery</a:t>
            </a:r>
            <a:endParaRPr lang="pl" b="1" dirty="0"/>
          </a:p>
        </p:txBody>
      </p:sp>
      <p:sp>
        <p:nvSpPr>
          <p:cNvPr id="11"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Napisz </a:t>
            </a:r>
            <a:r>
              <a:rPr lang="pl-PL" sz="2800" dirty="0" err="1" smtClean="0">
                <a:solidFill>
                  <a:schemeClr val="tx2">
                    <a:lumMod val="50000"/>
                  </a:schemeClr>
                </a:solidFill>
              </a:rPr>
              <a:t>trigger</a:t>
            </a:r>
            <a:r>
              <a:rPr lang="pl-PL" sz="2800" dirty="0" smtClean="0">
                <a:solidFill>
                  <a:schemeClr val="tx2">
                    <a:lumMod val="50000"/>
                  </a:schemeClr>
                </a:solidFill>
              </a:rPr>
              <a:t> , który po usunięciu wiersza z tabeli TBL_UCZEN wyświetli usuniętą zawartość</a:t>
            </a: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Tree>
    <p:extLst>
      <p:ext uri="{BB962C8B-B14F-4D97-AF65-F5344CB8AC3E}">
        <p14:creationId xmlns:p14="http://schemas.microsoft.com/office/powerpoint/2010/main" val="137291990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8</a:t>
            </a:r>
            <a:r>
              <a:rPr lang="it-IT" dirty="0"/>
              <a:t> –</a:t>
            </a:r>
            <a:r>
              <a:rPr lang="pl-PL" dirty="0"/>
              <a:t> procedury i </a:t>
            </a:r>
            <a:r>
              <a:rPr lang="pl-PL" dirty="0" err="1"/>
              <a:t>triggery</a:t>
            </a:r>
            <a:endParaRPr lang="pl" b="1" dirty="0"/>
          </a:p>
        </p:txBody>
      </p:sp>
      <p:sp>
        <p:nvSpPr>
          <p:cNvPr id="11" name="Shape 24"/>
          <p:cNvSpPr txBox="1">
            <a:spLocks noGrp="1"/>
          </p:cNvSpPr>
          <p:nvPr>
            <p:ph type="body" idx="1"/>
          </p:nvPr>
        </p:nvSpPr>
        <p:spPr>
          <a:xfrm>
            <a:off x="1187624" y="1845802"/>
            <a:ext cx="8085584"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Napisz </a:t>
            </a:r>
            <a:r>
              <a:rPr lang="pl-PL" sz="2800" dirty="0" err="1" smtClean="0">
                <a:solidFill>
                  <a:schemeClr val="tx2">
                    <a:lumMod val="50000"/>
                  </a:schemeClr>
                </a:solidFill>
              </a:rPr>
              <a:t>trigger</a:t>
            </a:r>
            <a:r>
              <a:rPr lang="pl-PL" sz="2800" dirty="0" smtClean="0">
                <a:solidFill>
                  <a:schemeClr val="tx2">
                    <a:lumMod val="50000"/>
                  </a:schemeClr>
                </a:solidFill>
              </a:rPr>
              <a:t>, który po dodaniu wiersza w tabeli TBL_UCZEN napisze na ekranie konsoli </a:t>
            </a:r>
            <a:r>
              <a:rPr lang="pl-PL" sz="2800" dirty="0">
                <a:solidFill>
                  <a:schemeClr val="tx2">
                    <a:lumMod val="50000"/>
                  </a:schemeClr>
                </a:solidFill>
              </a:rPr>
              <a:t>„Gratulacje dodałeś wiersz”</a:t>
            </a:r>
            <a:endParaRPr lang="pl-PL" sz="2800" dirty="0" smtClean="0">
              <a:solidFill>
                <a:schemeClr val="tx2">
                  <a:lumMod val="50000"/>
                </a:schemeClr>
              </a:solidFill>
            </a:endParaRPr>
          </a:p>
          <a:p>
            <a:pPr marL="0" indent="0" fontAlgn="base">
              <a:buNone/>
            </a:pPr>
            <a:endParaRPr lang="pl-PL" sz="2400" dirty="0" smtClean="0">
              <a:solidFill>
                <a:schemeClr val="tx2">
                  <a:lumMod val="50000"/>
                </a:schemeClr>
              </a:solidFill>
            </a:endParaRPr>
          </a:p>
          <a:p>
            <a:pPr marL="0" indent="0" fontAlgn="base">
              <a:buNone/>
            </a:pPr>
            <a:endParaRPr lang="pl-PL" sz="2000" dirty="0">
              <a:solidFill>
                <a:schemeClr val="tx2">
                  <a:lumMod val="50000"/>
                </a:schemeClr>
              </a:solidFill>
            </a:endParaRPr>
          </a:p>
        </p:txBody>
      </p:sp>
    </p:spTree>
    <p:extLst>
      <p:ext uri="{BB962C8B-B14F-4D97-AF65-F5344CB8AC3E}">
        <p14:creationId xmlns:p14="http://schemas.microsoft.com/office/powerpoint/2010/main" val="341630897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8</a:t>
            </a:r>
            <a:r>
              <a:rPr lang="it-IT" dirty="0"/>
              <a:t> –</a:t>
            </a:r>
            <a:r>
              <a:rPr lang="pl-PL" dirty="0"/>
              <a:t> procedury i </a:t>
            </a:r>
            <a:r>
              <a:rPr lang="pl-PL" dirty="0" err="1"/>
              <a:t>triggery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val="4035094427"/>
              </p:ext>
            </p:extLst>
          </p:nvPr>
        </p:nvGraphicFramePr>
        <p:xfrm>
          <a:off x="1691680" y="2852936"/>
          <a:ext cx="7000665" cy="1490464"/>
        </p:xfrm>
        <a:graphic>
          <a:graphicData uri="http://schemas.openxmlformats.org/drawingml/2006/table">
            <a:tbl>
              <a:tblPr firstRow="1" bandRow="1"/>
              <a:tblGrid>
                <a:gridCol w="1837520"/>
                <a:gridCol w="5163145"/>
              </a:tblGrid>
              <a:tr h="216024">
                <a:tc>
                  <a:txBody>
                    <a:bodyPr/>
                    <a:lstStyle/>
                    <a:p>
                      <a:r>
                        <a:rPr lang="pl-PL" sz="1200" dirty="0" smtClean="0"/>
                        <a:t>Procedura składowana</a:t>
                      </a:r>
                      <a:endParaRPr lang="pl-PL" sz="1200" dirty="0"/>
                    </a:p>
                  </a:txBody>
                  <a:tcPr/>
                </a:tc>
                <a:tc>
                  <a:txBody>
                    <a:bodyPr/>
                    <a:lstStyle/>
                    <a:p>
                      <a:r>
                        <a:rPr lang="pl-PL" sz="1200" dirty="0" smtClean="0">
                          <a:solidFill>
                            <a:schemeClr val="tx2">
                              <a:lumMod val="50000"/>
                            </a:schemeClr>
                          </a:solidFill>
                        </a:rPr>
                        <a:t>Prekompilowane wyrażenia języka SQL przechowywane na serwerze bazodanowym</a:t>
                      </a:r>
                      <a:endParaRPr lang="pl-PL" sz="1200" dirty="0"/>
                    </a:p>
                  </a:txBody>
                  <a:tcPr/>
                </a:tc>
              </a:tr>
              <a:tr h="301744">
                <a:tc>
                  <a:txBody>
                    <a:bodyPr/>
                    <a:lstStyle/>
                    <a:p>
                      <a:r>
                        <a:rPr lang="pl-PL" sz="1200" dirty="0" smtClean="0"/>
                        <a:t>Wyzwalacz</a:t>
                      </a:r>
                      <a:endParaRPr lang="pl-PL" sz="1200" dirty="0"/>
                    </a:p>
                  </a:txBody>
                  <a:tcPr/>
                </a:tc>
                <a:tc>
                  <a:txBody>
                    <a:bodyPr/>
                    <a:lstStyle/>
                    <a:p>
                      <a:r>
                        <a:rPr lang="pl-PL" sz="1200" dirty="0" smtClean="0">
                          <a:solidFill>
                            <a:schemeClr val="tx2">
                              <a:lumMod val="50000"/>
                            </a:schemeClr>
                          </a:solidFill>
                        </a:rPr>
                        <a:t>Predefiniowane operacje na danych wyzwalane zdarzeniami</a:t>
                      </a:r>
                      <a:endParaRPr lang="pl-PL" sz="1200" dirty="0"/>
                    </a:p>
                  </a:txBody>
                  <a:tcPr/>
                </a:tc>
              </a:tr>
              <a:tr h="216024">
                <a:tc>
                  <a:txBody>
                    <a:bodyPr/>
                    <a:lstStyle/>
                    <a:p>
                      <a:r>
                        <a:rPr lang="pl-PL" sz="1200" dirty="0" smtClean="0"/>
                        <a:t>Warunek IF</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solidFill>
                            <a:schemeClr val="tx2">
                              <a:lumMod val="50000"/>
                            </a:schemeClr>
                          </a:solidFill>
                        </a:rPr>
                        <a:t>Instrukcja warunkowa wykorzystywana w funkcjach, procedurach i </a:t>
                      </a:r>
                      <a:r>
                        <a:rPr lang="pl-PL" sz="1200" dirty="0" err="1" smtClean="0">
                          <a:solidFill>
                            <a:schemeClr val="tx2">
                              <a:lumMod val="50000"/>
                            </a:schemeClr>
                          </a:solidFill>
                        </a:rPr>
                        <a:t>triggerach</a:t>
                      </a:r>
                      <a:endParaRPr lang="pl-PL" sz="1200" dirty="0" smtClean="0">
                        <a:solidFill>
                          <a:schemeClr val="tx2">
                            <a:lumMod val="50000"/>
                          </a:schemeClr>
                        </a:solidFill>
                      </a:endParaRPr>
                    </a:p>
                  </a:txBody>
                  <a:tcPr/>
                </a:tc>
              </a:tr>
              <a:tr h="229736">
                <a:tc>
                  <a:txBody>
                    <a:bodyPr/>
                    <a:lstStyle/>
                    <a:p>
                      <a:r>
                        <a:rPr lang="pl-PL" sz="1200" dirty="0" smtClean="0"/>
                        <a:t>Pętla</a:t>
                      </a:r>
                      <a:r>
                        <a:rPr lang="pl-PL" sz="1200" baseline="0" dirty="0" smtClean="0"/>
                        <a:t> </a:t>
                      </a:r>
                      <a:r>
                        <a:rPr lang="pl-PL" sz="1200" dirty="0" smtClean="0"/>
                        <a:t>WHILE</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solidFill>
                            <a:schemeClr val="tx2">
                              <a:lumMod val="50000"/>
                            </a:schemeClr>
                          </a:solidFill>
                        </a:rPr>
                        <a:t>Instrukcja iteracji wykorzystywana w funkcjach, procedurach i </a:t>
                      </a:r>
                      <a:r>
                        <a:rPr lang="pl-PL" sz="1200" dirty="0" err="1" smtClean="0">
                          <a:solidFill>
                            <a:schemeClr val="tx2">
                              <a:lumMod val="50000"/>
                            </a:schemeClr>
                          </a:solidFill>
                        </a:rPr>
                        <a:t>triggerach</a:t>
                      </a:r>
                      <a:endParaRPr lang="pl-PL" sz="1200" dirty="0" smtClean="0">
                        <a:solidFill>
                          <a:schemeClr val="tx2">
                            <a:lumMod val="50000"/>
                          </a:schemeClr>
                        </a:solidFill>
                      </a:endParaRPr>
                    </a:p>
                  </a:txBody>
                  <a:tcPr/>
                </a:tc>
              </a:tr>
            </a:tbl>
          </a:graphicData>
        </a:graphic>
      </p:graphicFrame>
      <p:pic>
        <p:nvPicPr>
          <p:cNvPr id="8" name="Obraz 7"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Tree>
    <p:extLst>
      <p:ext uri="{BB962C8B-B14F-4D97-AF65-F5344CB8AC3E}">
        <p14:creationId xmlns:p14="http://schemas.microsoft.com/office/powerpoint/2010/main"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Procedury </a:t>
            </a:r>
            <a:r>
              <a:rPr lang="pl-PL" sz="2800" dirty="0" smtClean="0">
                <a:solidFill>
                  <a:schemeClr val="tx2">
                    <a:lumMod val="50000"/>
                  </a:schemeClr>
                </a:solidFill>
              </a:rPr>
              <a:t>składowane to prekompilowane </a:t>
            </a:r>
            <a:r>
              <a:rPr lang="pl-PL" sz="2800" dirty="0">
                <a:solidFill>
                  <a:schemeClr val="tx2">
                    <a:lumMod val="50000"/>
                  </a:schemeClr>
                </a:solidFill>
              </a:rPr>
              <a:t>wyrażenia języka SQL przechowywane na serwerze bazodanowym. </a:t>
            </a:r>
            <a:endParaRPr lang="pl-PL" sz="2800" dirty="0" smtClean="0">
              <a:solidFill>
                <a:schemeClr val="tx2">
                  <a:lumMod val="50000"/>
                </a:schemeClr>
              </a:solidFill>
            </a:endParaRPr>
          </a:p>
          <a:p>
            <a:pPr fontAlgn="base"/>
            <a:r>
              <a:rPr lang="pl-PL" sz="2800" dirty="0" smtClean="0">
                <a:solidFill>
                  <a:schemeClr val="tx2">
                    <a:lumMod val="50000"/>
                  </a:schemeClr>
                </a:solidFill>
              </a:rPr>
              <a:t>Mogą </a:t>
            </a:r>
            <a:r>
              <a:rPr lang="pl-PL" sz="2800" dirty="0">
                <a:solidFill>
                  <a:schemeClr val="tx2">
                    <a:lumMod val="50000"/>
                  </a:schemeClr>
                </a:solidFill>
              </a:rPr>
              <a:t>być deﬁniowane z parametrami wejściowymi i wyjściowymi</a:t>
            </a:r>
            <a:r>
              <a:rPr lang="pl-PL" sz="2800" dirty="0" smtClean="0">
                <a:solidFill>
                  <a:schemeClr val="tx2">
                    <a:lumMod val="50000"/>
                  </a:schemeClr>
                </a:solidFill>
              </a:rPr>
              <a:t>.</a:t>
            </a:r>
          </a:p>
          <a:p>
            <a:pPr fontAlgn="base"/>
            <a:r>
              <a:rPr lang="pl-PL" sz="2800" dirty="0">
                <a:solidFill>
                  <a:schemeClr val="tx2">
                    <a:lumMod val="50000"/>
                  </a:schemeClr>
                </a:solidFill>
              </a:rPr>
              <a:t>Stosuje </a:t>
            </a:r>
            <a:r>
              <a:rPr lang="pl-PL" sz="2800" dirty="0" smtClean="0">
                <a:solidFill>
                  <a:schemeClr val="tx2">
                    <a:lumMod val="50000"/>
                  </a:schemeClr>
                </a:solidFill>
              </a:rPr>
              <a:t>się </a:t>
            </a:r>
            <a:r>
              <a:rPr lang="pl-PL" sz="2800" dirty="0">
                <a:solidFill>
                  <a:schemeClr val="tx2">
                    <a:lumMod val="50000"/>
                  </a:schemeClr>
                </a:solidFill>
              </a:rPr>
              <a:t>je </a:t>
            </a:r>
            <a:r>
              <a:rPr lang="pl-PL" sz="2800" dirty="0" smtClean="0">
                <a:solidFill>
                  <a:schemeClr val="tx2">
                    <a:lumMod val="50000"/>
                  </a:schemeClr>
                </a:solidFill>
              </a:rPr>
              <a:t>do wykonywania powtarzających się </a:t>
            </a:r>
            <a:r>
              <a:rPr lang="pl-PL" sz="2800" dirty="0">
                <a:solidFill>
                  <a:schemeClr val="tx2">
                    <a:lumMod val="50000"/>
                  </a:schemeClr>
                </a:solidFill>
              </a:rPr>
              <a:t>logicznie takich samych operacji na (</a:t>
            </a:r>
            <a:r>
              <a:rPr lang="pl-PL" sz="2800" dirty="0" smtClean="0">
                <a:solidFill>
                  <a:schemeClr val="tx2">
                    <a:lumMod val="50000"/>
                  </a:schemeClr>
                </a:solidFill>
              </a:rPr>
              <a:t>bazie) danych</a:t>
            </a:r>
            <a:r>
              <a:rPr lang="pl-PL" sz="2800" dirty="0">
                <a:solidFill>
                  <a:schemeClr val="tx2">
                    <a:lumMod val="50000"/>
                  </a:schemeClr>
                </a:solidFill>
              </a:rPr>
              <a:t>, nie </a:t>
            </a:r>
            <a:r>
              <a:rPr lang="pl-PL" sz="2800" dirty="0" smtClean="0">
                <a:solidFill>
                  <a:schemeClr val="tx2">
                    <a:lumMod val="50000"/>
                  </a:schemeClr>
                </a:solidFill>
              </a:rPr>
              <a:t>wymagających </a:t>
            </a:r>
            <a:r>
              <a:rPr lang="pl-PL" sz="2800" dirty="0">
                <a:solidFill>
                  <a:schemeClr val="tx2">
                    <a:lumMod val="50000"/>
                  </a:schemeClr>
                </a:solidFill>
              </a:rPr>
              <a:t>ingerencji ze strony </a:t>
            </a:r>
            <a:r>
              <a:rPr lang="pl-PL" sz="2800" dirty="0" smtClean="0">
                <a:solidFill>
                  <a:schemeClr val="tx2">
                    <a:lumMod val="50000"/>
                  </a:schemeClr>
                </a:solidFill>
              </a:rPr>
              <a:t>użytkownika</a:t>
            </a:r>
            <a:r>
              <a:rPr lang="pl-PL" sz="2800" dirty="0">
                <a:solidFill>
                  <a:schemeClr val="tx2">
                    <a:lumMod val="50000"/>
                  </a:schemeClr>
                </a:solidFill>
              </a:rPr>
              <a:t>.</a:t>
            </a:r>
            <a:endParaRPr lang="en-US"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val="2823738687"/>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24" name="Shape 24"/>
          <p:cNvSpPr txBox="1">
            <a:spLocks noGrp="1"/>
          </p:cNvSpPr>
          <p:nvPr>
            <p:ph type="body" idx="1"/>
          </p:nvPr>
        </p:nvSpPr>
        <p:spPr>
          <a:xfrm>
            <a:off x="1115616" y="1845802"/>
            <a:ext cx="8280920" cy="4031470"/>
          </a:xfrm>
          <a:prstGeom prst="rect">
            <a:avLst/>
          </a:prstGeom>
        </p:spPr>
        <p:txBody>
          <a:bodyPr lIns="91425" tIns="91425" rIns="91425" bIns="91425" anchor="t" anchorCtr="0">
            <a:noAutofit/>
          </a:bodyPr>
          <a:lstStyle/>
          <a:p>
            <a:pPr fontAlgn="base"/>
            <a:r>
              <a:rPr lang="pl-PL" sz="2400" dirty="0" smtClean="0">
                <a:solidFill>
                  <a:schemeClr val="tx2">
                    <a:lumMod val="50000"/>
                  </a:schemeClr>
                </a:solidFill>
              </a:rPr>
              <a:t>Składnia ogólna:</a:t>
            </a:r>
          </a:p>
          <a:p>
            <a:pPr marL="0" indent="0" fontAlgn="base">
              <a:buNone/>
            </a:pPr>
            <a:r>
              <a:rPr lang="pl-PL" sz="1600" b="1" dirty="0">
                <a:solidFill>
                  <a:schemeClr val="tx2">
                    <a:lumMod val="50000"/>
                  </a:schemeClr>
                </a:solidFill>
              </a:rPr>
              <a:t>CREATE PROC[EDURE] </a:t>
            </a:r>
            <a:r>
              <a:rPr lang="pl-PL" sz="1600" b="1" dirty="0" err="1">
                <a:solidFill>
                  <a:schemeClr val="tx2">
                    <a:lumMod val="50000"/>
                  </a:schemeClr>
                </a:solidFill>
              </a:rPr>
              <a:t>nazwa_procedury</a:t>
            </a:r>
            <a:r>
              <a:rPr lang="pl-PL" sz="1600" b="1" dirty="0">
                <a:solidFill>
                  <a:schemeClr val="tx2">
                    <a:lumMod val="50000"/>
                  </a:schemeClr>
                </a:solidFill>
              </a:rPr>
              <a:t> lista </a:t>
            </a:r>
            <a:r>
              <a:rPr lang="pl-PL" sz="1600" b="1" dirty="0" smtClean="0">
                <a:solidFill>
                  <a:schemeClr val="tx2">
                    <a:lumMod val="50000"/>
                  </a:schemeClr>
                </a:solidFill>
              </a:rPr>
              <a:t>parametrów AS instrukcje</a:t>
            </a:r>
          </a:p>
          <a:p>
            <a:pPr fontAlgn="base"/>
            <a:r>
              <a:rPr lang="pl-PL" sz="2400" dirty="0" smtClean="0">
                <a:solidFill>
                  <a:schemeClr val="tx2">
                    <a:lumMod val="50000"/>
                  </a:schemeClr>
                </a:solidFill>
              </a:rPr>
              <a:t>Parametry </a:t>
            </a:r>
            <a:r>
              <a:rPr lang="pl-PL" sz="2400" dirty="0">
                <a:solidFill>
                  <a:schemeClr val="tx2">
                    <a:lumMod val="50000"/>
                  </a:schemeClr>
                </a:solidFill>
              </a:rPr>
              <a:t>podajemy </a:t>
            </a:r>
            <a:r>
              <a:rPr lang="pl-PL" sz="2400" dirty="0" smtClean="0">
                <a:solidFill>
                  <a:schemeClr val="tx2">
                    <a:lumMod val="50000"/>
                  </a:schemeClr>
                </a:solidFill>
              </a:rPr>
              <a:t>zawsze ze znakiem "@„, następnie typ </a:t>
            </a:r>
            <a:r>
              <a:rPr lang="pl-PL" sz="2400" dirty="0">
                <a:solidFill>
                  <a:schemeClr val="tx2">
                    <a:lumMod val="50000"/>
                  </a:schemeClr>
                </a:solidFill>
              </a:rPr>
              <a:t>danych i rozdzielamy </a:t>
            </a:r>
            <a:r>
              <a:rPr lang="pl-PL" sz="2400" dirty="0" smtClean="0">
                <a:solidFill>
                  <a:schemeClr val="tx2">
                    <a:lumMod val="50000"/>
                  </a:schemeClr>
                </a:solidFill>
              </a:rPr>
              <a:t>parametry przecinkami</a:t>
            </a:r>
            <a:r>
              <a:rPr lang="pl-PL" sz="2400" dirty="0">
                <a:solidFill>
                  <a:schemeClr val="tx2">
                    <a:lumMod val="50000"/>
                  </a:schemeClr>
                </a:solidFill>
              </a:rPr>
              <a:t>. </a:t>
            </a:r>
          </a:p>
          <a:p>
            <a:pPr fontAlgn="base"/>
            <a:r>
              <a:rPr lang="pl-PL" sz="2400" dirty="0" smtClean="0">
                <a:solidFill>
                  <a:schemeClr val="tx2">
                    <a:lumMod val="50000"/>
                  </a:schemeClr>
                </a:solidFill>
              </a:rPr>
              <a:t>Możemy </a:t>
            </a:r>
            <a:r>
              <a:rPr lang="pl-PL" sz="2400" dirty="0">
                <a:solidFill>
                  <a:schemeClr val="tx2">
                    <a:lumMod val="50000"/>
                  </a:schemeClr>
                </a:solidFill>
              </a:rPr>
              <a:t>podać wartość domyślną oraz określić, że jest to </a:t>
            </a:r>
            <a:r>
              <a:rPr lang="pl-PL" sz="2400" dirty="0" smtClean="0">
                <a:solidFill>
                  <a:schemeClr val="tx2">
                    <a:lumMod val="50000"/>
                  </a:schemeClr>
                </a:solidFill>
              </a:rPr>
              <a:t>parametr wyjściowy </a:t>
            </a:r>
            <a:r>
              <a:rPr lang="pl-PL" sz="2400" dirty="0">
                <a:solidFill>
                  <a:schemeClr val="tx2">
                    <a:lumMod val="50000"/>
                  </a:schemeClr>
                </a:solidFill>
              </a:rPr>
              <a:t>OUTPUT</a:t>
            </a:r>
          </a:p>
          <a:p>
            <a:pPr fontAlgn="base"/>
            <a:r>
              <a:rPr lang="pl-PL" sz="2400" dirty="0" smtClean="0">
                <a:solidFill>
                  <a:schemeClr val="tx2">
                    <a:lumMod val="50000"/>
                  </a:schemeClr>
                </a:solidFill>
              </a:rPr>
              <a:t>Definicja </a:t>
            </a:r>
            <a:r>
              <a:rPr lang="pl-PL" sz="2400" dirty="0">
                <a:solidFill>
                  <a:schemeClr val="tx2">
                    <a:lumMod val="50000"/>
                  </a:schemeClr>
                </a:solidFill>
              </a:rPr>
              <a:t>parametru procedury ma postać:</a:t>
            </a:r>
          </a:p>
          <a:p>
            <a:pPr marL="0" indent="0" fontAlgn="base">
              <a:buNone/>
            </a:pPr>
            <a:r>
              <a:rPr lang="pl-PL" sz="1600" b="1" dirty="0">
                <a:solidFill>
                  <a:schemeClr val="tx2">
                    <a:lumMod val="50000"/>
                  </a:schemeClr>
                </a:solidFill>
              </a:rPr>
              <a:t>@</a:t>
            </a:r>
            <a:r>
              <a:rPr lang="pl-PL" sz="1600" b="1" dirty="0" err="1">
                <a:solidFill>
                  <a:schemeClr val="tx2">
                    <a:lumMod val="50000"/>
                  </a:schemeClr>
                </a:solidFill>
              </a:rPr>
              <a:t>nazwa_parametru</a:t>
            </a:r>
            <a:r>
              <a:rPr lang="pl-PL" sz="1600" b="1" dirty="0">
                <a:solidFill>
                  <a:schemeClr val="tx2">
                    <a:lumMod val="50000"/>
                  </a:schemeClr>
                </a:solidFill>
              </a:rPr>
              <a:t> </a:t>
            </a:r>
            <a:r>
              <a:rPr lang="pl-PL" sz="1600" b="1" dirty="0" err="1">
                <a:solidFill>
                  <a:schemeClr val="tx2">
                    <a:lumMod val="50000"/>
                  </a:schemeClr>
                </a:solidFill>
              </a:rPr>
              <a:t>typdanych</a:t>
            </a:r>
            <a:r>
              <a:rPr lang="pl-PL" sz="1600" b="1" dirty="0">
                <a:solidFill>
                  <a:schemeClr val="tx2">
                    <a:lumMod val="50000"/>
                  </a:schemeClr>
                </a:solidFill>
              </a:rPr>
              <a:t> [=</a:t>
            </a:r>
            <a:r>
              <a:rPr lang="pl-PL" sz="1600" b="1" dirty="0" err="1">
                <a:solidFill>
                  <a:schemeClr val="tx2">
                    <a:lumMod val="50000"/>
                  </a:schemeClr>
                </a:solidFill>
              </a:rPr>
              <a:t>wartość_domyślna</a:t>
            </a:r>
            <a:r>
              <a:rPr lang="pl-PL" sz="1600" b="1" dirty="0">
                <a:solidFill>
                  <a:schemeClr val="tx2">
                    <a:lumMod val="50000"/>
                  </a:schemeClr>
                </a:solidFill>
              </a:rPr>
              <a:t>] </a:t>
            </a:r>
            <a:r>
              <a:rPr lang="pl-PL" sz="1600" b="1" dirty="0" smtClean="0">
                <a:solidFill>
                  <a:schemeClr val="tx2">
                    <a:lumMod val="50000"/>
                  </a:schemeClr>
                </a:solidFill>
              </a:rPr>
              <a:t> [</a:t>
            </a:r>
            <a:r>
              <a:rPr lang="pl-PL" sz="1600" b="1" dirty="0">
                <a:solidFill>
                  <a:schemeClr val="tx2">
                    <a:lumMod val="50000"/>
                  </a:schemeClr>
                </a:solidFill>
              </a:rPr>
              <a:t>OUTPUT]</a:t>
            </a:r>
          </a:p>
          <a:p>
            <a:pPr fontAlgn="base"/>
            <a:r>
              <a:rPr lang="pl-PL" sz="2400" dirty="0" smtClean="0">
                <a:solidFill>
                  <a:schemeClr val="tx2">
                    <a:lumMod val="50000"/>
                  </a:schemeClr>
                </a:solidFill>
              </a:rPr>
              <a:t>ALTER </a:t>
            </a:r>
            <a:r>
              <a:rPr lang="pl-PL" sz="2400" dirty="0">
                <a:solidFill>
                  <a:schemeClr val="tx2">
                    <a:lumMod val="50000"/>
                  </a:schemeClr>
                </a:solidFill>
              </a:rPr>
              <a:t>PROCEDURE pozwala powtórnie wprowadzić tekst </a:t>
            </a:r>
            <a:r>
              <a:rPr lang="pl-PL" sz="2400" dirty="0" smtClean="0">
                <a:solidFill>
                  <a:schemeClr val="tx2">
                    <a:lumMod val="50000"/>
                  </a:schemeClr>
                </a:solidFill>
              </a:rPr>
              <a:t>procedury</a:t>
            </a:r>
            <a:r>
              <a:rPr lang="pl-PL" sz="2800" dirty="0" smtClean="0">
                <a:solidFill>
                  <a:schemeClr val="tx2">
                    <a:lumMod val="50000"/>
                  </a:schemeClr>
                </a:solidFill>
              </a:rPr>
              <a:t>.</a:t>
            </a:r>
            <a:endParaRPr lang="en-US"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val="2663498679"/>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Zalety </a:t>
            </a:r>
            <a:r>
              <a:rPr lang="pl-PL" sz="2800" dirty="0" smtClean="0">
                <a:solidFill>
                  <a:schemeClr val="tx2">
                    <a:lumMod val="50000"/>
                  </a:schemeClr>
                </a:solidFill>
              </a:rPr>
              <a:t>używania </a:t>
            </a:r>
            <a:r>
              <a:rPr lang="pl-PL" sz="2800" dirty="0">
                <a:solidFill>
                  <a:schemeClr val="tx2">
                    <a:lumMod val="50000"/>
                  </a:schemeClr>
                </a:solidFill>
              </a:rPr>
              <a:t>procedur składowanych</a:t>
            </a:r>
            <a:r>
              <a:rPr lang="pl-PL" sz="2800" dirty="0" smtClean="0">
                <a:solidFill>
                  <a:schemeClr val="tx2">
                    <a:lumMod val="50000"/>
                  </a:schemeClr>
                </a:solidFill>
              </a:rPr>
              <a:t>:</a:t>
            </a:r>
            <a:endParaRPr lang="pl-PL" sz="2800" dirty="0">
              <a:solidFill>
                <a:schemeClr val="tx2">
                  <a:lumMod val="50000"/>
                </a:schemeClr>
              </a:solidFill>
            </a:endParaRPr>
          </a:p>
          <a:p>
            <a:pPr lvl="1" fontAlgn="base"/>
            <a:r>
              <a:rPr lang="pl-PL" sz="2200" dirty="0" smtClean="0">
                <a:solidFill>
                  <a:schemeClr val="tx2">
                    <a:lumMod val="50000"/>
                  </a:schemeClr>
                </a:solidFill>
              </a:rPr>
              <a:t>Różne </a:t>
            </a:r>
            <a:r>
              <a:rPr lang="pl-PL" sz="2200" dirty="0">
                <a:solidFill>
                  <a:schemeClr val="tx2">
                    <a:lumMod val="50000"/>
                  </a:schemeClr>
                </a:solidFill>
              </a:rPr>
              <a:t>aplikacje </a:t>
            </a:r>
            <a:r>
              <a:rPr lang="pl-PL" sz="2200" dirty="0" smtClean="0">
                <a:solidFill>
                  <a:schemeClr val="tx2">
                    <a:lumMod val="50000"/>
                  </a:schemeClr>
                </a:solidFill>
              </a:rPr>
              <a:t>korzystające </a:t>
            </a:r>
            <a:r>
              <a:rPr lang="pl-PL" sz="2200" dirty="0">
                <a:solidFill>
                  <a:schemeClr val="tx2">
                    <a:lumMod val="50000"/>
                  </a:schemeClr>
                </a:solidFill>
              </a:rPr>
              <a:t>z tej samej bazy danych </a:t>
            </a:r>
            <a:r>
              <a:rPr lang="pl-PL" sz="2200" dirty="0" smtClean="0">
                <a:solidFill>
                  <a:schemeClr val="tx2">
                    <a:lumMod val="50000"/>
                  </a:schemeClr>
                </a:solidFill>
              </a:rPr>
              <a:t>korzystają </a:t>
            </a:r>
            <a:r>
              <a:rPr lang="pl-PL" sz="2200" dirty="0">
                <a:solidFill>
                  <a:schemeClr val="tx2">
                    <a:lumMod val="50000"/>
                  </a:schemeClr>
                </a:solidFill>
              </a:rPr>
              <a:t>z tej samej </a:t>
            </a:r>
            <a:r>
              <a:rPr lang="pl-PL" sz="2200" dirty="0" smtClean="0">
                <a:solidFill>
                  <a:schemeClr val="tx2">
                    <a:lumMod val="50000"/>
                  </a:schemeClr>
                </a:solidFill>
              </a:rPr>
              <a:t>procedury — mniejsze ryzyko popełnienia błędu.</a:t>
            </a:r>
          </a:p>
          <a:p>
            <a:pPr lvl="1" fontAlgn="base"/>
            <a:r>
              <a:rPr lang="pl-PL" sz="2200" dirty="0" smtClean="0">
                <a:solidFill>
                  <a:schemeClr val="tx2">
                    <a:lumMod val="50000"/>
                  </a:schemeClr>
                </a:solidFill>
              </a:rPr>
              <a:t>Mniejsze </a:t>
            </a:r>
            <a:r>
              <a:rPr lang="pl-PL" sz="2200" dirty="0">
                <a:solidFill>
                  <a:schemeClr val="tx2">
                    <a:lumMod val="50000"/>
                  </a:schemeClr>
                </a:solidFill>
              </a:rPr>
              <a:t>koszty uruchomienia i konserwacji.</a:t>
            </a:r>
          </a:p>
          <a:p>
            <a:pPr lvl="1" fontAlgn="base"/>
            <a:r>
              <a:rPr lang="pl-PL" sz="2200" dirty="0" smtClean="0">
                <a:solidFill>
                  <a:schemeClr val="tx2">
                    <a:lumMod val="50000"/>
                  </a:schemeClr>
                </a:solidFill>
              </a:rPr>
              <a:t>Z </a:t>
            </a:r>
            <a:r>
              <a:rPr lang="pl-PL" sz="2200" dirty="0">
                <a:solidFill>
                  <a:schemeClr val="tx2">
                    <a:lumMod val="50000"/>
                  </a:schemeClr>
                </a:solidFill>
              </a:rPr>
              <a:t>punktu widzenia </a:t>
            </a:r>
            <a:r>
              <a:rPr lang="pl-PL" sz="2200" dirty="0" smtClean="0">
                <a:solidFill>
                  <a:schemeClr val="tx2">
                    <a:lumMod val="50000"/>
                  </a:schemeClr>
                </a:solidFill>
              </a:rPr>
              <a:t>wydajności</a:t>
            </a:r>
            <a:endParaRPr lang="pl-PL" sz="2200" dirty="0">
              <a:solidFill>
                <a:schemeClr val="tx2">
                  <a:lumMod val="50000"/>
                </a:schemeClr>
              </a:solidFill>
            </a:endParaRPr>
          </a:p>
          <a:p>
            <a:pPr lvl="2" fontAlgn="base"/>
            <a:r>
              <a:rPr lang="pl-PL" sz="2200" dirty="0" smtClean="0">
                <a:solidFill>
                  <a:schemeClr val="tx2">
                    <a:lumMod val="50000"/>
                  </a:schemeClr>
                </a:solidFill>
              </a:rPr>
              <a:t>procedura </a:t>
            </a:r>
            <a:r>
              <a:rPr lang="pl-PL" sz="2200" dirty="0">
                <a:solidFill>
                  <a:schemeClr val="tx2">
                    <a:lumMod val="50000"/>
                  </a:schemeClr>
                </a:solidFill>
              </a:rPr>
              <a:t>wykonywana jest przez wolniejszy </a:t>
            </a:r>
            <a:r>
              <a:rPr lang="pl-PL" sz="2200" dirty="0" smtClean="0">
                <a:solidFill>
                  <a:schemeClr val="tx2">
                    <a:lumMod val="50000"/>
                  </a:schemeClr>
                </a:solidFill>
              </a:rPr>
              <a:t>język</a:t>
            </a:r>
            <a:r>
              <a:rPr lang="pl-PL" sz="2200" dirty="0">
                <a:solidFill>
                  <a:schemeClr val="tx2">
                    <a:lumMod val="50000"/>
                  </a:schemeClr>
                </a:solidFill>
              </a:rPr>
              <a:t>, ale na </a:t>
            </a:r>
            <a:r>
              <a:rPr lang="pl-PL" sz="2200" dirty="0" smtClean="0">
                <a:solidFill>
                  <a:schemeClr val="tx2">
                    <a:lumMod val="50000"/>
                  </a:schemeClr>
                </a:solidFill>
              </a:rPr>
              <a:t>szybszym serwerze</a:t>
            </a:r>
            <a:r>
              <a:rPr lang="pl-PL" sz="2200" dirty="0">
                <a:solidFill>
                  <a:schemeClr val="tx2">
                    <a:lumMod val="50000"/>
                  </a:schemeClr>
                </a:solidFill>
              </a:rPr>
              <a:t>,</a:t>
            </a:r>
          </a:p>
          <a:p>
            <a:pPr lvl="2" fontAlgn="base"/>
            <a:r>
              <a:rPr lang="pl-PL" sz="2200" dirty="0" smtClean="0">
                <a:solidFill>
                  <a:schemeClr val="tx2">
                    <a:lumMod val="50000"/>
                  </a:schemeClr>
                </a:solidFill>
              </a:rPr>
              <a:t>znaczne </a:t>
            </a:r>
            <a:r>
              <a:rPr lang="pl-PL" sz="2200" dirty="0">
                <a:solidFill>
                  <a:schemeClr val="tx2">
                    <a:lumMod val="50000"/>
                  </a:schemeClr>
                </a:solidFill>
              </a:rPr>
              <a:t>zmniejszenie kosztu </a:t>
            </a:r>
            <a:r>
              <a:rPr lang="pl-PL" sz="2200" dirty="0" err="1">
                <a:solidFill>
                  <a:schemeClr val="tx2">
                    <a:lumMod val="50000"/>
                  </a:schemeClr>
                </a:solidFill>
              </a:rPr>
              <a:t>przesyłu</a:t>
            </a:r>
            <a:r>
              <a:rPr lang="pl-PL" sz="2200" dirty="0">
                <a:solidFill>
                  <a:schemeClr val="tx2">
                    <a:lumMod val="50000"/>
                  </a:schemeClr>
                </a:solidFill>
              </a:rPr>
              <a:t> danych</a:t>
            </a:r>
            <a:r>
              <a:rPr lang="pl-PL" sz="2200" dirty="0" smtClean="0">
                <a:solidFill>
                  <a:schemeClr val="tx2">
                    <a:lumMod val="50000"/>
                  </a:schemeClr>
                </a:solidFill>
              </a:rPr>
              <a:t>.</a:t>
            </a:r>
            <a:endParaRPr lang="en-US" sz="22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val="3076580309"/>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Wybrane procedury systemowe</a:t>
            </a:r>
            <a:endParaRPr lang="pl" sz="3200" dirty="0"/>
          </a:p>
        </p:txBody>
      </p:sp>
      <p:sp>
        <p:nvSpPr>
          <p:cNvPr id="24" name="Shape 24"/>
          <p:cNvSpPr txBox="1">
            <a:spLocks noGrp="1"/>
          </p:cNvSpPr>
          <p:nvPr>
            <p:ph type="body" idx="1"/>
          </p:nvPr>
        </p:nvSpPr>
        <p:spPr>
          <a:xfrm>
            <a:off x="1043608" y="1845802"/>
            <a:ext cx="8100392" cy="4031470"/>
          </a:xfrm>
          <a:prstGeom prst="rect">
            <a:avLst/>
          </a:prstGeom>
        </p:spPr>
        <p:txBody>
          <a:bodyPr lIns="91425" tIns="91425" rIns="91425" bIns="91425" anchor="t" anchorCtr="0">
            <a:noAutofit/>
          </a:bodyPr>
          <a:lstStyle/>
          <a:p>
            <a:pPr marL="358775" lvl="1" indent="-269875" fontAlgn="base"/>
            <a:r>
              <a:rPr lang="pl-PL" sz="2200" b="1" dirty="0" err="1">
                <a:solidFill>
                  <a:schemeClr val="tx2">
                    <a:lumMod val="50000"/>
                  </a:schemeClr>
                </a:solidFill>
              </a:rPr>
              <a:t>Sp_tables</a:t>
            </a:r>
            <a:r>
              <a:rPr lang="pl-PL" sz="2200" dirty="0">
                <a:solidFill>
                  <a:schemeClr val="tx2">
                    <a:lumMod val="50000"/>
                  </a:schemeClr>
                </a:solidFill>
              </a:rPr>
              <a:t> - tabele bazy danych</a:t>
            </a:r>
          </a:p>
          <a:p>
            <a:pPr marL="358775" lvl="1" indent="-269875" fontAlgn="base"/>
            <a:r>
              <a:rPr lang="pl-PL" sz="2200" b="1" dirty="0" err="1">
                <a:solidFill>
                  <a:schemeClr val="tx2">
                    <a:lumMod val="50000"/>
                  </a:schemeClr>
                </a:solidFill>
              </a:rPr>
              <a:t>Sp_help</a:t>
            </a:r>
            <a:r>
              <a:rPr lang="pl-PL" sz="2200" dirty="0">
                <a:solidFill>
                  <a:schemeClr val="tx2">
                    <a:lumMod val="50000"/>
                  </a:schemeClr>
                </a:solidFill>
              </a:rPr>
              <a:t> </a:t>
            </a:r>
            <a:r>
              <a:rPr lang="pl-PL" sz="2200" dirty="0" err="1">
                <a:solidFill>
                  <a:schemeClr val="tx2">
                    <a:lumMod val="50000"/>
                  </a:schemeClr>
                </a:solidFill>
              </a:rPr>
              <a:t>nazwa_obiektu</a:t>
            </a:r>
            <a:r>
              <a:rPr lang="pl-PL" sz="2200" dirty="0">
                <a:solidFill>
                  <a:schemeClr val="tx2">
                    <a:lumMod val="50000"/>
                  </a:schemeClr>
                </a:solidFill>
              </a:rPr>
              <a:t> - informacje na temat obiektu (np. tabeli, </a:t>
            </a:r>
            <a:r>
              <a:rPr lang="pl-PL" sz="2200" dirty="0" smtClean="0">
                <a:solidFill>
                  <a:schemeClr val="tx2">
                    <a:lumMod val="50000"/>
                  </a:schemeClr>
                </a:solidFill>
              </a:rPr>
              <a:t> widoku, </a:t>
            </a:r>
            <a:r>
              <a:rPr lang="pl-PL" sz="2200" dirty="0">
                <a:solidFill>
                  <a:schemeClr val="tx2">
                    <a:lumMod val="50000"/>
                  </a:schemeClr>
                </a:solidFill>
              </a:rPr>
              <a:t>procedury)</a:t>
            </a:r>
          </a:p>
          <a:p>
            <a:pPr marL="358775" lvl="1" indent="-269875" fontAlgn="base"/>
            <a:r>
              <a:rPr lang="pl-PL" sz="2200" b="1" dirty="0" err="1">
                <a:solidFill>
                  <a:schemeClr val="tx2">
                    <a:lumMod val="50000"/>
                  </a:schemeClr>
                </a:solidFill>
              </a:rPr>
              <a:t>Sp_helptext</a:t>
            </a:r>
            <a:r>
              <a:rPr lang="pl-PL" sz="2200" dirty="0">
                <a:solidFill>
                  <a:schemeClr val="tx2">
                    <a:lumMod val="50000"/>
                  </a:schemeClr>
                </a:solidFill>
              </a:rPr>
              <a:t> </a:t>
            </a:r>
            <a:r>
              <a:rPr lang="pl-PL" sz="2200" dirty="0" err="1">
                <a:solidFill>
                  <a:schemeClr val="tx2">
                    <a:lumMod val="50000"/>
                  </a:schemeClr>
                </a:solidFill>
              </a:rPr>
              <a:t>nazwa_obiektu</a:t>
            </a:r>
            <a:r>
              <a:rPr lang="pl-PL" sz="2200" dirty="0">
                <a:solidFill>
                  <a:schemeClr val="tx2">
                    <a:lumMod val="50000"/>
                  </a:schemeClr>
                </a:solidFill>
              </a:rPr>
              <a:t> - tekst obiektu (np. procedury)</a:t>
            </a:r>
          </a:p>
          <a:p>
            <a:pPr marL="358775" lvl="1" indent="-269875" fontAlgn="base"/>
            <a:r>
              <a:rPr lang="pl-PL" sz="2200" b="1" dirty="0" err="1">
                <a:solidFill>
                  <a:schemeClr val="tx2">
                    <a:lumMod val="50000"/>
                  </a:schemeClr>
                </a:solidFill>
              </a:rPr>
              <a:t>Sp_helpdb</a:t>
            </a:r>
            <a:r>
              <a:rPr lang="pl-PL" sz="2200" dirty="0">
                <a:solidFill>
                  <a:schemeClr val="tx2">
                    <a:lumMod val="50000"/>
                  </a:schemeClr>
                </a:solidFill>
              </a:rPr>
              <a:t> </a:t>
            </a:r>
            <a:r>
              <a:rPr lang="pl-PL" sz="2200" dirty="0" err="1">
                <a:solidFill>
                  <a:schemeClr val="tx2">
                    <a:lumMod val="50000"/>
                  </a:schemeClr>
                </a:solidFill>
              </a:rPr>
              <a:t>nazwa_bazy</a:t>
            </a:r>
            <a:r>
              <a:rPr lang="pl-PL" sz="2200" dirty="0">
                <a:solidFill>
                  <a:schemeClr val="tx2">
                    <a:lumMod val="50000"/>
                  </a:schemeClr>
                </a:solidFill>
              </a:rPr>
              <a:t> - informacje na temat bazy danych</a:t>
            </a:r>
          </a:p>
          <a:p>
            <a:pPr marL="358775" lvl="1" indent="-269875" fontAlgn="base"/>
            <a:r>
              <a:rPr lang="pl-PL" sz="2200" b="1" dirty="0" err="1" smtClean="0">
                <a:solidFill>
                  <a:schemeClr val="tx2">
                    <a:lumMod val="50000"/>
                  </a:schemeClr>
                </a:solidFill>
              </a:rPr>
              <a:t>Sp_helpindex</a:t>
            </a:r>
            <a:r>
              <a:rPr lang="pl-PL" sz="2200" dirty="0" smtClean="0">
                <a:solidFill>
                  <a:schemeClr val="tx2">
                    <a:lumMod val="50000"/>
                  </a:schemeClr>
                </a:solidFill>
              </a:rPr>
              <a:t> </a:t>
            </a:r>
            <a:r>
              <a:rPr lang="pl-PL" sz="2200" dirty="0" err="1">
                <a:solidFill>
                  <a:schemeClr val="tx2">
                    <a:lumMod val="50000"/>
                  </a:schemeClr>
                </a:solidFill>
              </a:rPr>
              <a:t>nazwa_tabeli</a:t>
            </a:r>
            <a:r>
              <a:rPr lang="pl-PL" sz="2200" dirty="0">
                <a:solidFill>
                  <a:schemeClr val="tx2">
                    <a:lumMod val="50000"/>
                  </a:schemeClr>
                </a:solidFill>
              </a:rPr>
              <a:t> - indeksy założone na tabeli</a:t>
            </a:r>
          </a:p>
          <a:p>
            <a:pPr marL="358775" lvl="1" indent="-269875" fontAlgn="base"/>
            <a:r>
              <a:rPr lang="pl-PL" sz="2200" b="1" dirty="0" err="1">
                <a:solidFill>
                  <a:schemeClr val="tx2">
                    <a:lumMod val="50000"/>
                  </a:schemeClr>
                </a:solidFill>
              </a:rPr>
              <a:t>Sp_helpconstraint</a:t>
            </a:r>
            <a:r>
              <a:rPr lang="pl-PL" sz="2200" dirty="0">
                <a:solidFill>
                  <a:schemeClr val="tx2">
                    <a:lumMod val="50000"/>
                  </a:schemeClr>
                </a:solidFill>
              </a:rPr>
              <a:t> </a:t>
            </a:r>
            <a:r>
              <a:rPr lang="pl-PL" sz="2200" dirty="0" err="1">
                <a:solidFill>
                  <a:schemeClr val="tx2">
                    <a:lumMod val="50000"/>
                  </a:schemeClr>
                </a:solidFill>
              </a:rPr>
              <a:t>nazwa_tabeli</a:t>
            </a:r>
            <a:r>
              <a:rPr lang="pl-PL" sz="2200" dirty="0">
                <a:solidFill>
                  <a:schemeClr val="tx2">
                    <a:lumMod val="50000"/>
                  </a:schemeClr>
                </a:solidFill>
              </a:rPr>
              <a:t> – więzy spójności na tabeli</a:t>
            </a:r>
          </a:p>
          <a:p>
            <a:pPr marL="358775" lvl="1" indent="-269875" fontAlgn="base"/>
            <a:r>
              <a:rPr lang="pl-PL" sz="2200" b="1" dirty="0" err="1">
                <a:solidFill>
                  <a:schemeClr val="tx2">
                    <a:lumMod val="50000"/>
                  </a:schemeClr>
                </a:solidFill>
              </a:rPr>
              <a:t>Sp_spaceused</a:t>
            </a:r>
            <a:r>
              <a:rPr lang="pl-PL" sz="2200" dirty="0">
                <a:solidFill>
                  <a:schemeClr val="tx2">
                    <a:lumMod val="50000"/>
                  </a:schemeClr>
                </a:solidFill>
              </a:rPr>
              <a:t> </a:t>
            </a:r>
            <a:r>
              <a:rPr lang="pl-PL" sz="2200" dirty="0" err="1">
                <a:solidFill>
                  <a:schemeClr val="tx2">
                    <a:lumMod val="50000"/>
                  </a:schemeClr>
                </a:solidFill>
              </a:rPr>
              <a:t>nazwa_obiektu</a:t>
            </a:r>
            <a:r>
              <a:rPr lang="pl-PL" sz="2200" dirty="0">
                <a:solidFill>
                  <a:schemeClr val="tx2">
                    <a:lumMod val="50000"/>
                  </a:schemeClr>
                </a:solidFill>
              </a:rPr>
              <a:t> - ilość miejsca zajętego przez obiekt</a:t>
            </a:r>
            <a:endParaRPr lang="en-US" sz="16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val="1321655834"/>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procedury 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2391" y="1869695"/>
            <a:ext cx="4509889" cy="4007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834901"/>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0806" y="2348880"/>
            <a:ext cx="7903194"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6608192"/>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Najprostszy przykład</a:t>
            </a:r>
            <a:endParaRPr lang="en-US" sz="2200" dirty="0">
              <a:solidFill>
                <a:schemeClr val="tx2">
                  <a:lumMod val="50000"/>
                </a:schemeClr>
              </a:solidFill>
            </a:endParaRPr>
          </a:p>
        </p:txBody>
      </p:sp>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Procedura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2528888"/>
            <a:ext cx="4747973" cy="3348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1867823"/>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1295</TotalTime>
  <Words>1594</Words>
  <Application>Microsoft Office PowerPoint</Application>
  <PresentationFormat>Pokaz na ekranie (4:3)</PresentationFormat>
  <Paragraphs>268</Paragraphs>
  <Slides>29</Slides>
  <Notes>29</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29</vt:i4>
      </vt:variant>
    </vt:vector>
  </HeadingPairs>
  <TitlesOfParts>
    <vt:vector size="33" baseType="lpstr">
      <vt:lpstr>Arial</vt:lpstr>
      <vt:lpstr>Courier New</vt:lpstr>
      <vt:lpstr>Wingdings</vt:lpstr>
      <vt:lpstr/>
      <vt:lpstr>SQL Structured Query Language</vt:lpstr>
      <vt:lpstr>Przypomnienie</vt:lpstr>
      <vt:lpstr>Procedura SQL</vt:lpstr>
      <vt:lpstr>Procedura SQL</vt:lpstr>
      <vt:lpstr>Procedura SQL</vt:lpstr>
      <vt:lpstr>Wybrane procedury systemowe</vt:lpstr>
      <vt:lpstr>Tworzenie procedury w MS SMS</vt:lpstr>
      <vt:lpstr>Procedura SQL</vt:lpstr>
      <vt:lpstr>Procedura SQL</vt:lpstr>
      <vt:lpstr>Procedura SQL</vt:lpstr>
      <vt:lpstr>Procedura SQL</vt:lpstr>
      <vt:lpstr>Procedury mogą uzyskać dostęp do tabel</vt:lpstr>
      <vt:lpstr>Podstawowe instrukcje</vt:lpstr>
      <vt:lpstr>Podstawowe instrukcje</vt:lpstr>
      <vt:lpstr>Podstawowe instrukcje</vt:lpstr>
      <vt:lpstr>Podstawowe instrukcje</vt:lpstr>
      <vt:lpstr>SELECT w procedurze</vt:lpstr>
      <vt:lpstr>Triggery (wyzwalacze)</vt:lpstr>
      <vt:lpstr>Triggery (wyzwalacze)</vt:lpstr>
      <vt:lpstr>Triggery (wyzwalacze)</vt:lpstr>
      <vt:lpstr>Triggery – przykład</vt:lpstr>
      <vt:lpstr>Usuwanie triggerów i procedur</vt:lpstr>
      <vt:lpstr>Ćwiczenia</vt:lpstr>
      <vt:lpstr>Ćwiczenia</vt:lpstr>
      <vt:lpstr>Ćwiczenia</vt:lpstr>
      <vt:lpstr>Ćwiczenia</vt:lpstr>
      <vt:lpstr>Ćwiczenia</vt:lpstr>
      <vt:lpstr>Ćwiczenia</vt:lpstr>
      <vt:lpstr>Podsumowanie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Michał Galas</cp:lastModifiedBy>
  <cp:revision>84</cp:revision>
  <dcterms:modified xsi:type="dcterms:W3CDTF">2014-11-27T11:17:09Z</dcterms:modified>
</cp:coreProperties>
</file>