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2"/>
  </p:notesMasterIdLst>
  <p:sldIdLst>
    <p:sldId id="256" r:id="rId2"/>
    <p:sldId id="258" r:id="rId3"/>
    <p:sldId id="257" r:id="rId4"/>
    <p:sldId id="277" r:id="rId5"/>
    <p:sldId id="259" r:id="rId6"/>
    <p:sldId id="261" r:id="rId7"/>
    <p:sldId id="260" r:id="rId8"/>
    <p:sldId id="272" r:id="rId9"/>
    <p:sldId id="273" r:id="rId10"/>
    <p:sldId id="274" r:id="rId11"/>
    <p:sldId id="262" r:id="rId12"/>
    <p:sldId id="263" r:id="rId13"/>
    <p:sldId id="264" r:id="rId14"/>
    <p:sldId id="265" r:id="rId15"/>
    <p:sldId id="266" r:id="rId16"/>
    <p:sldId id="278" r:id="rId17"/>
    <p:sldId id="267" r:id="rId18"/>
    <p:sldId id="280" r:id="rId19"/>
    <p:sldId id="268" r:id="rId20"/>
    <p:sldId id="271" r:id="rId21"/>
    <p:sldId id="269" r:id="rId22"/>
    <p:sldId id="270" r:id="rId23"/>
    <p:sldId id="279" r:id="rId24"/>
    <p:sldId id="281" r:id="rId25"/>
    <p:sldId id="275" r:id="rId26"/>
    <p:sldId id="276" r:id="rId27"/>
    <p:sldId id="282" r:id="rId28"/>
    <p:sldId id="283" r:id="rId29"/>
    <p:sldId id="284" r:id="rId30"/>
    <p:sldId id="285" r:id="rId3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9" d="100"/>
          <a:sy n="69" d="100"/>
        </p:scale>
        <p:origin x="1858"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SQL jest najpopularniejszym</a:t>
            </a:r>
            <a:r>
              <a:rPr lang="pl-PL" baseline="0" dirty="0" smtClean="0"/>
              <a:t> językiem programowania baz danych. W tej lekcji wyjaśnimy sobie czym jest baza danych oraz objaśnimy podstawowe pojęcia dotyczące baz danych.</a:t>
            </a:r>
            <a:endParaRPr dirty="0"/>
          </a:p>
        </p:txBody>
      </p:sp>
    </p:spTree>
    <p:extLst>
      <p:ext uri="{BB962C8B-B14F-4D97-AF65-F5344CB8AC3E}">
        <p14:creationId xmlns:p14="http://schemas.microsoft.com/office/powerpoint/2010/main" val="3920453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Pytanie do uczniów: czy znacie przykłady SZBD?</a:t>
            </a:r>
            <a:endParaRPr dirty="0"/>
          </a:p>
        </p:txBody>
      </p:sp>
    </p:spTree>
    <p:extLst>
      <p:ext uri="{BB962C8B-B14F-4D97-AF65-F5344CB8AC3E}">
        <p14:creationId xmlns:p14="http://schemas.microsoft.com/office/powerpoint/2010/main" val="15195152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Relacyjny system baz danych przechowuje wszystkie dane w tabelach. Każda tabela zawiera dane na konkretny temat, np. dane o klientach, pracownikach, towarach itp. System bazy danych zarządza tymi informacjami, pozwala m.in. na szybsze ich wyszukiwanie i zorganizowanie.</a:t>
            </a:r>
            <a:endParaRPr dirty="0"/>
          </a:p>
        </p:txBody>
      </p:sp>
    </p:spTree>
    <p:extLst>
      <p:ext uri="{BB962C8B-B14F-4D97-AF65-F5344CB8AC3E}">
        <p14:creationId xmlns:p14="http://schemas.microsoft.com/office/powerpoint/2010/main" val="2862495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bazach relacyjnych wiele tablic danych pozostaje w relacjach ze sobą (są między sobą powiązane). Bazy relacyjne posiadają wewnętrzne języki programowania, wykorzystujące zwykle SQL do operowania na danych, za pomocą których tworzone są zaawansowane funkcje obsługi danych. Relacyjne bazy danych (jak również przeznaczony dla nich standard SQL) oparte są na kilku prostych zasadach:</a:t>
            </a:r>
          </a:p>
          <a:p>
            <a:r>
              <a:rPr lang="pl-PL" dirty="0" smtClean="0"/>
              <a:t>1. Wszystkie wartości danych oparte są na typach danych.</a:t>
            </a:r>
          </a:p>
          <a:p>
            <a:r>
              <a:rPr lang="pl-PL" dirty="0" smtClean="0"/>
              <a:t>2. Wszystkie dane w bazie relacyjnej przedstawiane są w formie dwuwymiarowych tabel (w matematycznym żargonie noszących nazwę „relacji”). Każda tabela zawiera zero lub więcej wierszy (w tymże żargonie – „</a:t>
            </a:r>
            <a:r>
              <a:rPr lang="pl-PL" dirty="0" err="1" smtClean="0"/>
              <a:t>krotki</a:t>
            </a:r>
            <a:r>
              <a:rPr lang="pl-PL" dirty="0" smtClean="0"/>
              <a:t>”) i jedną lub więcej kolumn („atrybutów”). Na każdy wiersz składają się jednakowo ułożone kolumny wypełnione wartościami, które z kolei w każdym wierszu mogą być inne.</a:t>
            </a:r>
          </a:p>
          <a:p>
            <a:r>
              <a:rPr lang="pl-PL" dirty="0" smtClean="0"/>
              <a:t>3. Po wprowadzeniu danych do bazy, możliwe jest porównywanie wartości z różnych kolumn, zazwyczaj również z różnych tabel, i scalanie wierszy, gdy pochodzące z nich wartości są zgodne. Umożliwia to wiązanie danych i wykonywanie stosunkowo złożonych operacji w granicach całej bazy danych.</a:t>
            </a:r>
          </a:p>
          <a:p>
            <a:r>
              <a:rPr lang="pl-PL" dirty="0" smtClean="0"/>
              <a:t>4. Wszystkie operacje wykonywane są w oparciu o algebrę relacji, bez względu na położenie wiersza tabeli. Nie można więc zapytać o wiersze, gdzie (x=3) bez wiersza pierwszego, trzeciego i piątego. Wiersze w relacyjnej bazie danych przechowywane są w porządku zupełnie dowolnym – nie musi on odzwierciedlać ani kolejności ich wprowadzania, ani kolejności ich przechowywania.</a:t>
            </a:r>
          </a:p>
          <a:p>
            <a:r>
              <a:rPr lang="pl-PL" dirty="0" smtClean="0"/>
              <a:t>5. Z braku możliwości identyfikacji wiersza przez jego pozycję pojawia się potrzeba obecności jednej lub więcej kolumn niepowtarzalnych w granicach całej tabeli, pozwalających odnaleźć konkretny wiersz. Kolumny te określa się jako „klucz podstawowy” (ang. </a:t>
            </a:r>
            <a:r>
              <a:rPr lang="pl-PL" dirty="0" err="1" smtClean="0"/>
              <a:t>primary</a:t>
            </a:r>
            <a:r>
              <a:rPr lang="pl-PL" dirty="0" smtClean="0"/>
              <a:t> </a:t>
            </a:r>
            <a:r>
              <a:rPr lang="pl-PL" dirty="0" err="1" smtClean="0"/>
              <a:t>key</a:t>
            </a:r>
            <a:r>
              <a:rPr lang="pl-PL" dirty="0" smtClean="0"/>
              <a:t>) tabeli.</a:t>
            </a:r>
            <a:endParaRPr dirty="0"/>
          </a:p>
        </p:txBody>
      </p:sp>
    </p:spTree>
    <p:extLst>
      <p:ext uri="{BB962C8B-B14F-4D97-AF65-F5344CB8AC3E}">
        <p14:creationId xmlns:p14="http://schemas.microsoft.com/office/powerpoint/2010/main" val="2641313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Tabela składa się z wierszy i kolumn. Wiersze w tabeli są przechowywane w zależnym od implementacji bazy danych. Dla każdego wiersza każda z kolumn posiada jedno pole z wartością. Wszystkie wartości w kolumnie są tego samego typu.</a:t>
            </a:r>
          </a:p>
          <a:p>
            <a:endParaRPr dirty="0"/>
          </a:p>
        </p:txBody>
      </p:sp>
    </p:spTree>
    <p:extLst>
      <p:ext uri="{BB962C8B-B14F-4D97-AF65-F5344CB8AC3E}">
        <p14:creationId xmlns:p14="http://schemas.microsoft.com/office/powerpoint/2010/main" val="2638312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Dana to pojedynczy wpis w tabeli – jak komórka w MS Excel. Często stosowanym pojęciem jest atrybut.</a:t>
            </a:r>
            <a:endParaRPr dirty="0"/>
          </a:p>
        </p:txBody>
      </p:sp>
    </p:spTree>
    <p:extLst>
      <p:ext uri="{BB962C8B-B14F-4D97-AF65-F5344CB8AC3E}">
        <p14:creationId xmlns:p14="http://schemas.microsoft.com/office/powerpoint/2010/main" val="22623384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Pojedynczy wiersz tabeli nazywany jest rekordem (lub encją) i stanowi najczęściej zbiór danych o pojedynczym obiekcie (ew. grupie obiektów).</a:t>
            </a:r>
            <a:endParaRPr dirty="0"/>
          </a:p>
        </p:txBody>
      </p:sp>
    </p:spTree>
    <p:extLst>
      <p:ext uri="{BB962C8B-B14F-4D97-AF65-F5344CB8AC3E}">
        <p14:creationId xmlns:p14="http://schemas.microsoft.com/office/powerpoint/2010/main" val="2863395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relacyjnym modelu baz danych i podobnych, kolumny stanowią zwykle atrybuty jakiegoś obiektu (np. wielkość, grubość, tytuł, nazwisko) i stąd dane zawarte w kolumnach mają najczęściej jeden określony typ. Dodatkowo w bazach obsługiwanych przez język SQL kolumnom nadawane są nazwy, także poza etapem projektowym i nazwy te są unikatowe w obrębie jednej tabeli.</a:t>
            </a:r>
            <a:endParaRPr dirty="0"/>
          </a:p>
        </p:txBody>
      </p:sp>
    </p:spTree>
    <p:extLst>
      <p:ext uri="{BB962C8B-B14F-4D97-AF65-F5344CB8AC3E}">
        <p14:creationId xmlns:p14="http://schemas.microsoft.com/office/powerpoint/2010/main" val="15797877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Każda relacja (prezentowana w postaci np. tabeli) posiada unikatową nazwę, nagłówek i zawartość. Nagłówek relacji to zbiór atrybutów, gdzie atrybut jest parą </a:t>
            </a:r>
            <a:r>
              <a:rPr lang="pl-PL" dirty="0" err="1" smtClean="0"/>
              <a:t>nazwa_atrybutu:nazwa_typu</a:t>
            </a:r>
            <a:r>
              <a:rPr lang="pl-PL" dirty="0" smtClean="0"/>
              <a:t>, zawartość natomiast jest zbiorem krotek (reprezentowanych najczęściej w postaci wiersza w tabeli). W związku z tym, że nagłówek jest zbiorem atrybutów nie jest ważna ich kolejność. Atrybuty zazwyczaj utożsamiane są z kolumnami tabeli. Każda </a:t>
            </a:r>
            <a:r>
              <a:rPr lang="pl-PL" dirty="0" err="1" smtClean="0"/>
              <a:t>krotka</a:t>
            </a:r>
            <a:r>
              <a:rPr lang="pl-PL" dirty="0" smtClean="0"/>
              <a:t> (wiersz) wyznacza zależność pomiędzy danymi w poszczególnych komórkach (np. osoba o danym numerze PESEL posiada podane nazwisko i imię oraz adres)</a:t>
            </a:r>
            <a:endParaRPr dirty="0"/>
          </a:p>
        </p:txBody>
      </p:sp>
    </p:spTree>
    <p:extLst>
      <p:ext uri="{BB962C8B-B14F-4D97-AF65-F5344CB8AC3E}">
        <p14:creationId xmlns:p14="http://schemas.microsoft.com/office/powerpoint/2010/main" val="1062160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1. relacja </a:t>
            </a:r>
            <a:r>
              <a:rPr lang="pl-PL" sz="1100" b="1" i="1" kern="1200" dirty="0" smtClean="0">
                <a:solidFill>
                  <a:schemeClr val="tx1"/>
                </a:solidFill>
                <a:effectLst/>
                <a:latin typeface="+mn-lt"/>
                <a:ea typeface="+mn-ea"/>
                <a:cs typeface="+mn-cs"/>
              </a:rPr>
              <a:t>jeden-do-jednego</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jeden-do-jednego</a:t>
            </a:r>
            <a:r>
              <a:rPr lang="pl-PL" sz="1100" b="0" i="0" kern="1200" dirty="0" smtClean="0">
                <a:solidFill>
                  <a:schemeClr val="tx1"/>
                </a:solidFill>
                <a:effectLst/>
                <a:latin typeface="+mn-lt"/>
                <a:ea typeface="+mn-ea"/>
                <a:cs typeface="+mn-cs"/>
              </a:rPr>
              <a:t> każdy rekord w tabeli A może mieć tylko jeden dopasowany rekord z tabeli B, i tak samo każdy rekord w tabeli B może mieć tylko jeden dopasowany rekord z tabeli A. Ten typ relacji spotyka się rzadko, ponieważ większość informacji powiązanych w ten sposób byłoby zawartych w jednej tabeli. Relacji </a:t>
            </a:r>
            <a:r>
              <a:rPr lang="pl-PL" sz="1100" b="1" i="1" kern="1200" dirty="0" smtClean="0">
                <a:solidFill>
                  <a:schemeClr val="tx1"/>
                </a:solidFill>
                <a:effectLst/>
                <a:latin typeface="+mn-lt"/>
                <a:ea typeface="+mn-ea"/>
                <a:cs typeface="+mn-cs"/>
              </a:rPr>
              <a:t>jeden-do-jednego</a:t>
            </a:r>
            <a:r>
              <a:rPr lang="pl-PL" sz="1100" b="0" i="0" kern="1200" dirty="0" smtClean="0">
                <a:solidFill>
                  <a:schemeClr val="tx1"/>
                </a:solidFill>
                <a:effectLst/>
                <a:latin typeface="+mn-lt"/>
                <a:ea typeface="+mn-ea"/>
                <a:cs typeface="+mn-cs"/>
              </a:rPr>
              <a:t> można używać do podziału tabeli z wieloma polami, do odizolowania części tabeli ze względów bezpieczeństwa, albo do przechowania informacji odnoszącej się tylko do podzbioru tabeli głównej.</a:t>
            </a:r>
          </a:p>
          <a:p>
            <a:r>
              <a:rPr lang="pl-PL" sz="1100" b="0" i="0" kern="1200" dirty="0" smtClean="0">
                <a:solidFill>
                  <a:schemeClr val="tx1"/>
                </a:solidFill>
                <a:effectLst/>
                <a:latin typeface="+mn-lt"/>
                <a:ea typeface="+mn-ea"/>
                <a:cs typeface="+mn-cs"/>
              </a:rPr>
              <a:t>2. Relacja </a:t>
            </a:r>
            <a:r>
              <a:rPr lang="pl-PL" sz="1100" b="1" i="1" kern="1200" dirty="0" smtClean="0">
                <a:solidFill>
                  <a:schemeClr val="tx1"/>
                </a:solidFill>
                <a:effectLst/>
                <a:latin typeface="+mn-lt"/>
                <a:ea typeface="+mn-ea"/>
                <a:cs typeface="+mn-cs"/>
              </a:rPr>
              <a:t>jeden-do-wielu</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Relacja jeden-do-wielu jest najbardziej powszechnym typem relacji.</a:t>
            </a: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jeden-do-wielu </a:t>
            </a:r>
            <a:r>
              <a:rPr lang="pl-PL" sz="1100" b="0" i="0" kern="1200" dirty="0" smtClean="0">
                <a:solidFill>
                  <a:schemeClr val="tx1"/>
                </a:solidFill>
                <a:effectLst/>
                <a:latin typeface="+mn-lt"/>
                <a:ea typeface="+mn-ea"/>
                <a:cs typeface="+mn-cs"/>
              </a:rPr>
              <a:t>rekord w tabeli A może mieć wiele dopasowanych do niego rekordów z tabeli B, ale rekord w tabeli B ma tylko jeden dopasowany rekord w tabeli A.</a:t>
            </a:r>
          </a:p>
          <a:p>
            <a:r>
              <a:rPr lang="pl-PL" sz="1100" b="0" i="0" kern="1200" dirty="0" smtClean="0">
                <a:solidFill>
                  <a:schemeClr val="tx1"/>
                </a:solidFill>
                <a:effectLst/>
                <a:latin typeface="+mn-lt"/>
                <a:ea typeface="+mn-ea"/>
                <a:cs typeface="+mn-cs"/>
              </a:rPr>
              <a:t>3. Relacja </a:t>
            </a:r>
            <a:r>
              <a:rPr lang="pl-PL" sz="1100" b="1" i="1" kern="1200" dirty="0" smtClean="0">
                <a:solidFill>
                  <a:schemeClr val="tx1"/>
                </a:solidFill>
                <a:effectLst/>
                <a:latin typeface="+mn-lt"/>
                <a:ea typeface="+mn-ea"/>
                <a:cs typeface="+mn-cs"/>
              </a:rPr>
              <a:t>wiele-do-wielu</a:t>
            </a:r>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relacji </a:t>
            </a:r>
            <a:r>
              <a:rPr lang="pl-PL" sz="1100" b="1" i="1" kern="1200" dirty="0" smtClean="0">
                <a:solidFill>
                  <a:schemeClr val="tx1"/>
                </a:solidFill>
                <a:effectLst/>
                <a:latin typeface="+mn-lt"/>
                <a:ea typeface="+mn-ea"/>
                <a:cs typeface="+mn-cs"/>
              </a:rPr>
              <a:t>wiele-do-wielu</a:t>
            </a:r>
            <a:r>
              <a:rPr lang="pl-PL" sz="1100" b="0" i="0" kern="1200" dirty="0" smtClean="0">
                <a:solidFill>
                  <a:schemeClr val="tx1"/>
                </a:solidFill>
                <a:effectLst/>
                <a:latin typeface="+mn-lt"/>
                <a:ea typeface="+mn-ea"/>
                <a:cs typeface="+mn-cs"/>
              </a:rPr>
              <a:t>, rekord w tabeli A może mieć wiele dopasowanych do niego rekordów z tabeli B i tak samo rekord w tabeli B może mieć wiele dopasowanych do niego rekordów z tabeli A. Jest to możliwe tylko przez zdefiniowanie trzeciej tabeli (nazywanej tabelą łącza), której klucz podstawowy składa się z dwóch pól ž kluczy obcych z tabel A i B. Relacja </a:t>
            </a:r>
            <a:r>
              <a:rPr lang="pl-PL" sz="1100" b="1" i="1" kern="1200" dirty="0" smtClean="0">
                <a:solidFill>
                  <a:schemeClr val="tx1"/>
                </a:solidFill>
                <a:effectLst/>
                <a:latin typeface="+mn-lt"/>
                <a:ea typeface="+mn-ea"/>
                <a:cs typeface="+mn-cs"/>
              </a:rPr>
              <a:t>wiele-do-wielu </a:t>
            </a:r>
            <a:r>
              <a:rPr lang="pl-PL" sz="1100" b="0" i="0" kern="1200" dirty="0" smtClean="0">
                <a:solidFill>
                  <a:schemeClr val="tx1"/>
                </a:solidFill>
                <a:effectLst/>
                <a:latin typeface="+mn-lt"/>
                <a:ea typeface="+mn-ea"/>
                <a:cs typeface="+mn-cs"/>
              </a:rPr>
              <a:t>jest w istocie dwiema relacjami jeden-do-wielu z trzecią tabelą. Na przykład, tabele "Zamówienia" i "Produkty" są powiązane relacją </a:t>
            </a:r>
            <a:r>
              <a:rPr lang="pl-PL" sz="1100" b="1" i="1" kern="1200" dirty="0" smtClean="0">
                <a:solidFill>
                  <a:schemeClr val="tx1"/>
                </a:solidFill>
                <a:effectLst/>
                <a:latin typeface="+mn-lt"/>
                <a:ea typeface="+mn-ea"/>
                <a:cs typeface="+mn-cs"/>
              </a:rPr>
              <a:t>wiele-do-wielu </a:t>
            </a:r>
            <a:r>
              <a:rPr lang="pl-PL" sz="1100" b="0" i="0" kern="1200" dirty="0" smtClean="0">
                <a:solidFill>
                  <a:schemeClr val="tx1"/>
                </a:solidFill>
                <a:effectLst/>
                <a:latin typeface="+mn-lt"/>
                <a:ea typeface="+mn-ea"/>
                <a:cs typeface="+mn-cs"/>
              </a:rPr>
              <a:t>zdefiniowaną przez utworzenie dwóch relacji jeden-do-wielu z tabelą "Opisy zamówień".</a:t>
            </a:r>
          </a:p>
          <a:p>
            <a:endParaRPr dirty="0"/>
          </a:p>
        </p:txBody>
      </p:sp>
    </p:spTree>
    <p:extLst>
      <p:ext uri="{BB962C8B-B14F-4D97-AF65-F5344CB8AC3E}">
        <p14:creationId xmlns:p14="http://schemas.microsoft.com/office/powerpoint/2010/main" val="3598819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Każda tabela posiada tzw. klucz główny (</a:t>
            </a:r>
            <a:r>
              <a:rPr lang="pl-PL" dirty="0" err="1" smtClean="0"/>
              <a:t>primary</a:t>
            </a:r>
            <a:r>
              <a:rPr lang="pl-PL" dirty="0" smtClean="0"/>
              <a:t> </a:t>
            </a:r>
            <a:r>
              <a:rPr lang="pl-PL" dirty="0" err="1" smtClean="0"/>
              <a:t>key</a:t>
            </a:r>
            <a:r>
              <a:rPr lang="pl-PL" dirty="0" smtClean="0"/>
              <a:t>). Klucz ten jest unikatowym identyfikatorem w relacji i może być kombinacją kilku kolumn, często jednak obejmuje jedną kolumnę (jeden atrybut). Klucz ma za zadanie jednoznacznie identyfikować każdą krotkę (wiersz) – wartości w wyznaczonych kolumnach są jako zestaw niepowtarzalne w danej tabeli.</a:t>
            </a:r>
            <a:endParaRPr dirty="0"/>
          </a:p>
        </p:txBody>
      </p:sp>
    </p:spTree>
    <p:extLst>
      <p:ext uri="{BB962C8B-B14F-4D97-AF65-F5344CB8AC3E}">
        <p14:creationId xmlns:p14="http://schemas.microsoft.com/office/powerpoint/2010/main" val="2667178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Pytania do uczniów: jakie znacie przykłady baz danych? W</a:t>
            </a:r>
            <a:r>
              <a:rPr lang="pl-PL" baseline="0" dirty="0" smtClean="0"/>
              <a:t> jakich bazach znajdują się Wasze dane?</a:t>
            </a:r>
            <a:endParaRPr dirty="0"/>
          </a:p>
        </p:txBody>
      </p:sp>
    </p:spTree>
    <p:extLst>
      <p:ext uri="{BB962C8B-B14F-4D97-AF65-F5344CB8AC3E}">
        <p14:creationId xmlns:p14="http://schemas.microsoft.com/office/powerpoint/2010/main" val="38767417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Innym rodzajem klucza jest tzw. klucz obcy (</a:t>
            </a:r>
            <a:r>
              <a:rPr lang="pl-PL" dirty="0" err="1" smtClean="0"/>
              <a:t>foreign</a:t>
            </a:r>
            <a:r>
              <a:rPr lang="pl-PL" dirty="0" smtClean="0"/>
              <a:t> </a:t>
            </a:r>
            <a:r>
              <a:rPr lang="pl-PL" dirty="0" err="1" smtClean="0"/>
              <a:t>key</a:t>
            </a:r>
            <a:r>
              <a:rPr lang="pl-PL" dirty="0" smtClean="0"/>
              <a:t>). Jest to zbiór atrybutów jednej tabeli (relacji) wskazujący wartości klucza kandydującego innej tabeli. Służy do wskazywania zależności pomiędzy danymi składowanymi w różnych tabelach. Klucze w modelu relacyjnym służą m.in. do sprawdzania spójności danych w bazie. Głównie dotyczy to kluczy obcych, na które nałożony jest wymóg, że w tabeli wskazywanej musi istnieć wartość klucza wskazującego.</a:t>
            </a:r>
            <a:endParaRPr dirty="0"/>
          </a:p>
        </p:txBody>
      </p:sp>
    </p:spTree>
    <p:extLst>
      <p:ext uri="{BB962C8B-B14F-4D97-AF65-F5344CB8AC3E}">
        <p14:creationId xmlns:p14="http://schemas.microsoft.com/office/powerpoint/2010/main" val="25458432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Dodatkowym elementem modelu relacyjnego jest zbiór operacji służących do przeszukiwania i manipulacji danymi.</a:t>
            </a:r>
            <a:r>
              <a:rPr lang="pl-PL" baseline="0" dirty="0" smtClean="0"/>
              <a:t> Przykładem operacji jest sortowanie danych.</a:t>
            </a:r>
            <a:endParaRPr dirty="0"/>
          </a:p>
        </p:txBody>
      </p:sp>
    </p:spTree>
    <p:extLst>
      <p:ext uri="{BB962C8B-B14F-4D97-AF65-F5344CB8AC3E}">
        <p14:creationId xmlns:p14="http://schemas.microsoft.com/office/powerpoint/2010/main" val="3507977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Najbardziej typowym zastosowaniem bazy danych jest zapytanie o wiersze spełniające konkretne kryteria,</a:t>
            </a:r>
            <a:r>
              <a:rPr lang="pl-PL" baseline="0" dirty="0" smtClean="0"/>
              <a:t> np. lista kluczowych klientów z tabeli klienci.</a:t>
            </a:r>
            <a:endParaRPr dirty="0"/>
          </a:p>
        </p:txBody>
      </p:sp>
    </p:spTree>
    <p:extLst>
      <p:ext uri="{BB962C8B-B14F-4D97-AF65-F5344CB8AC3E}">
        <p14:creationId xmlns:p14="http://schemas.microsoft.com/office/powerpoint/2010/main" val="1253519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Jakakolwiek interakcja aplikacji z bazą danych odbywa się za pomocą języka SQL. Jest to jedyny sposób komunikowania się aplikacji z bazą danych. </a:t>
            </a:r>
          </a:p>
          <a:p>
            <a:r>
              <a:rPr lang="pl-PL" dirty="0" smtClean="0"/>
              <a:t>SQL jest językiem deklaratywnym (posługując się nim specyfikujemy tylko co chcemy otrzymać). Nie specyfikujemy sposobu (algorytmu) w jaki ma być</a:t>
            </a:r>
          </a:p>
          <a:p>
            <a:r>
              <a:rPr lang="pl-PL" dirty="0" smtClean="0"/>
              <a:t>zrealizowane zadanie. Przykładem polecenia SQL może być zapytanie do bazy danych poszukujące informacje o klientach banku ze</a:t>
            </a:r>
            <a:r>
              <a:rPr lang="pl-PL" baseline="0" dirty="0" smtClean="0"/>
              <a:t> Szczecina</a:t>
            </a:r>
            <a:r>
              <a:rPr lang="pl-PL" dirty="0" smtClean="0"/>
              <a:t>, którzy w ciągu ostatniego miesiąca wypłacili z bankomatu łącznie powyżej 8000 PLN. W tym zapytaniu specyfikujemy tylko jakie dane nas interesują. Sposób ich wyszukania jest automatycznie dobierany przez SZBD. </a:t>
            </a:r>
          </a:p>
          <a:p>
            <a:r>
              <a:rPr lang="pl-PL" dirty="0" smtClean="0"/>
              <a:t>SQL jest językiem ustandaryzowanym. Jego </a:t>
            </a:r>
            <a:r>
              <a:rPr lang="pl-PL" dirty="0" err="1" smtClean="0"/>
              <a:t>standardyzacją</a:t>
            </a:r>
            <a:r>
              <a:rPr lang="pl-PL" dirty="0" smtClean="0"/>
              <a:t> zajmuje się specjalny międzynarodowy komitet, w skład którego wchodzą przedstawiciele największych producentów SZBD (IBM, Microsoft, </a:t>
            </a:r>
            <a:r>
              <a:rPr lang="pl-PL" dirty="0" err="1" smtClean="0"/>
              <a:t>Oracle</a:t>
            </a:r>
            <a:r>
              <a:rPr lang="pl-PL" dirty="0" smtClean="0"/>
              <a:t>). Dotychczas opracowano trzy standardy języka SQL, kolejno rozszerzające jego funkcjonalność. Standardy te to: SQL-92, SQL-99, SQL-2003. </a:t>
            </a:r>
          </a:p>
          <a:p>
            <a:r>
              <a:rPr lang="pl-PL" dirty="0" smtClean="0"/>
              <a:t>Przykład prostego polecenia SQL będącego zapytaniem do bazy danych przedstawiono na slajdzie. Zapytanie to wyszukuje pracowników (nazwisko, etat, płaca) zatrudnionych w zespole o numerze 30 na etacie kierownika.</a:t>
            </a:r>
            <a:endParaRPr dirty="0"/>
          </a:p>
        </p:txBody>
      </p:sp>
    </p:spTree>
    <p:extLst>
      <p:ext uri="{BB962C8B-B14F-4D97-AF65-F5344CB8AC3E}">
        <p14:creationId xmlns:p14="http://schemas.microsoft.com/office/powerpoint/2010/main" val="16350468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Język SQL jest narzędziem dostępu do bazy danych stosowanym głównie przez projektantów aplikacji, projektantów baz danych i administratorów baz danych. Standardowym sposobem korzystania z bazy danych przez użytkowników końcowych są aplikacje. Należy jednak pamiętać, że na poziomie programistycznym aplikacje również komunikują się z bazą danych za pomocą poleceń SQL.</a:t>
            </a:r>
          </a:p>
          <a:p>
            <a:r>
              <a:rPr lang="pl-PL" dirty="0" smtClean="0"/>
              <a:t>Ze względu na funkcjonalność, wyróżnia się dwa rodzaje aplikacji, tj. formularze i raporty. Aplikację pierwszego rodzaju należy postrzegać jako elektroniczny formularz (z polami, listami, elementami wyboru) wypełniany przez użytkownika. Formularze umożliwiają pełną obsługę danych, tj. wstawianie, modyfikowanie, usuwanie i wyszukiwanie. </a:t>
            </a:r>
          </a:p>
          <a:p>
            <a:r>
              <a:rPr lang="pl-PL" dirty="0" smtClean="0"/>
              <a:t>Raporty umożliwiają wyłącznie odczytywanie danych z bazy i prezentowanie ich w różnej postaci, głównie tekstu lub wykresu.</a:t>
            </a:r>
            <a:endParaRPr dirty="0"/>
          </a:p>
        </p:txBody>
      </p:sp>
    </p:spTree>
    <p:extLst>
      <p:ext uri="{BB962C8B-B14F-4D97-AF65-F5344CB8AC3E}">
        <p14:creationId xmlns:p14="http://schemas.microsoft.com/office/powerpoint/2010/main" val="14309635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Próba zaprojektowania bazy danych wypożyczalni filmów razem z uczniami, użycie</a:t>
            </a:r>
            <a:r>
              <a:rPr lang="pl-PL" baseline="0" dirty="0" smtClean="0"/>
              <a:t> pojęć zdefiniowanych w pierwszej części lekcji</a:t>
            </a:r>
            <a:endParaRPr dirty="0"/>
          </a:p>
        </p:txBody>
      </p:sp>
    </p:spTree>
    <p:extLst>
      <p:ext uri="{BB962C8B-B14F-4D97-AF65-F5344CB8AC3E}">
        <p14:creationId xmlns:p14="http://schemas.microsoft.com/office/powerpoint/2010/main" val="26481563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rozwiązania ćwiczenia</a:t>
            </a:r>
            <a:endParaRPr dirty="0"/>
          </a:p>
        </p:txBody>
      </p:sp>
    </p:spTree>
    <p:extLst>
      <p:ext uri="{BB962C8B-B14F-4D97-AF65-F5344CB8AC3E}">
        <p14:creationId xmlns:p14="http://schemas.microsoft.com/office/powerpoint/2010/main" val="9043049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Rachunki bankowe</a:t>
            </a:r>
          </a:p>
          <a:p>
            <a:r>
              <a:rPr lang="pl-PL" dirty="0" smtClean="0"/>
              <a:t>Mapy – nawigacje</a:t>
            </a:r>
            <a:r>
              <a:rPr lang="pl-PL" baseline="0" dirty="0" smtClean="0"/>
              <a:t> samochodowe</a:t>
            </a:r>
          </a:p>
          <a:p>
            <a:r>
              <a:rPr lang="pl-PL" baseline="0" dirty="0" smtClean="0"/>
              <a:t>Bazy urzędu skarbowego</a:t>
            </a:r>
          </a:p>
          <a:p>
            <a:r>
              <a:rPr lang="pl-PL" baseline="0" dirty="0" smtClean="0"/>
              <a:t>Bazy NFZ – np. </a:t>
            </a:r>
            <a:r>
              <a:rPr lang="pl-PL" baseline="0" dirty="0" err="1" smtClean="0"/>
              <a:t>eWUŚ</a:t>
            </a:r>
            <a:endParaRPr lang="pl-PL" baseline="0" dirty="0" smtClean="0"/>
          </a:p>
          <a:p>
            <a:r>
              <a:rPr lang="pl-PL" baseline="0" dirty="0" smtClean="0"/>
              <a:t>Baza stron WWW – np. Google</a:t>
            </a:r>
            <a:endParaRPr dirty="0"/>
          </a:p>
        </p:txBody>
      </p:sp>
    </p:spTree>
    <p:extLst>
      <p:ext uri="{BB962C8B-B14F-4D97-AF65-F5344CB8AC3E}">
        <p14:creationId xmlns:p14="http://schemas.microsoft.com/office/powerpoint/2010/main" val="11989618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Rachunki bankowe</a:t>
            </a:r>
          </a:p>
          <a:p>
            <a:r>
              <a:rPr lang="pl-PL" dirty="0" smtClean="0"/>
              <a:t>Mapy – nawigacje</a:t>
            </a:r>
            <a:r>
              <a:rPr lang="pl-PL" baseline="0" dirty="0" smtClean="0"/>
              <a:t> samochodowe</a:t>
            </a:r>
          </a:p>
          <a:p>
            <a:r>
              <a:rPr lang="pl-PL" baseline="0" dirty="0" smtClean="0"/>
              <a:t>Baza uczniów </a:t>
            </a:r>
            <a:r>
              <a:rPr lang="pl-PL" baseline="0" dirty="0" err="1" smtClean="0"/>
              <a:t>szkołu</a:t>
            </a:r>
            <a:endParaRPr lang="pl-PL" baseline="0" dirty="0" smtClean="0"/>
          </a:p>
          <a:p>
            <a:r>
              <a:rPr lang="pl-PL" baseline="0" dirty="0" smtClean="0"/>
              <a:t>NFZ</a:t>
            </a:r>
          </a:p>
          <a:p>
            <a:r>
              <a:rPr lang="pl-PL" baseline="0" dirty="0" smtClean="0"/>
              <a:t>Baza Urzędu Miasta</a:t>
            </a:r>
          </a:p>
        </p:txBody>
      </p:sp>
    </p:spTree>
    <p:extLst>
      <p:ext uri="{BB962C8B-B14F-4D97-AF65-F5344CB8AC3E}">
        <p14:creationId xmlns:p14="http://schemas.microsoft.com/office/powerpoint/2010/main" val="2640154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Dana</a:t>
            </a:r>
            <a:endParaRPr dirty="0"/>
          </a:p>
        </p:txBody>
      </p:sp>
    </p:spTree>
    <p:extLst>
      <p:ext uri="{BB962C8B-B14F-4D97-AF65-F5344CB8AC3E}">
        <p14:creationId xmlns:p14="http://schemas.microsoft.com/office/powerpoint/2010/main" val="1053115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kern="1200" dirty="0" smtClean="0">
                <a:solidFill>
                  <a:schemeClr val="tx1"/>
                </a:solidFill>
                <a:effectLst/>
                <a:latin typeface="+mn-lt"/>
                <a:ea typeface="+mn-ea"/>
                <a:cs typeface="+mn-cs"/>
              </a:rPr>
              <a:t>W czasie kiedy komputery nie były jeszcze znane</a:t>
            </a:r>
            <a:r>
              <a:rPr lang="pl-PL" sz="1100" kern="1200" baseline="0" dirty="0" smtClean="0">
                <a:solidFill>
                  <a:schemeClr val="tx1"/>
                </a:solidFill>
                <a:effectLst/>
                <a:latin typeface="+mn-lt"/>
                <a:ea typeface="+mn-ea"/>
                <a:cs typeface="+mn-cs"/>
              </a:rPr>
              <a:t> </a:t>
            </a:r>
            <a:r>
              <a:rPr lang="pl-PL" sz="1100" kern="1200" dirty="0" smtClean="0">
                <a:solidFill>
                  <a:schemeClr val="tx1"/>
                </a:solidFill>
                <a:effectLst/>
                <a:latin typeface="+mn-lt"/>
                <a:ea typeface="+mn-ea"/>
                <a:cs typeface="+mn-cs"/>
              </a:rPr>
              <a:t>tak powszechnie jak dzisiaj,  wszystkie in­formacje były gromadzone na papierze. Pracownicy firmy musieli ręcznie organizować dane. Zapisywać je, wyszukiwać, aktuali­zować itd. Dzisiaj, oprócz operacji, które muszą wykonać ręcznie, pozostałe wykonuje za pomocą funkcji, które dostarcza relacyjny system bazy danych.</a:t>
            </a:r>
          </a:p>
        </p:txBody>
      </p:sp>
    </p:spTree>
    <p:extLst>
      <p:ext uri="{BB962C8B-B14F-4D97-AF65-F5344CB8AC3E}">
        <p14:creationId xmlns:p14="http://schemas.microsoft.com/office/powerpoint/2010/main" val="11460940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b="1" i="0" kern="1200" dirty="0" smtClean="0">
                <a:solidFill>
                  <a:schemeClr val="tx1"/>
                </a:solidFill>
                <a:effectLst/>
                <a:latin typeface="+mn-lt"/>
                <a:ea typeface="+mn-ea"/>
                <a:cs typeface="+mn-cs"/>
              </a:rPr>
              <a:t>Biblioteka Kongresu</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To chyba akurat nikogo nie dziwi. Biblioteka Kongresu przechowuje 130 milionów dokumentów, wśród których można znaleźć autentycznie wszystko – od archiwalnych książek kucharskich aż po egzemplarze gazet z czasów kolonialnych. Gdyby wycisnąć z nich wszystkie literki, same słowa zajęłyby 20 terabajtów. BC rozrasta się o 10 000 egzemplarzy dziennie, a do przechowywania tego wszystkiego potrzeba półek o łącznej długości aż 530 mil. Pięć milionów dokumentów jest już dostępnych w wersji cyfrowej.</a:t>
            </a:r>
          </a:p>
          <a:p>
            <a:pPr fontAlgn="base"/>
            <a:r>
              <a:rPr lang="pl-PL" sz="1100" b="1" i="0" kern="1200" dirty="0" smtClean="0">
                <a:solidFill>
                  <a:schemeClr val="tx1"/>
                </a:solidFill>
                <a:effectLst/>
                <a:latin typeface="+mn-lt"/>
                <a:ea typeface="+mn-ea"/>
                <a:cs typeface="+mn-cs"/>
              </a:rPr>
              <a:t>World Data Centre for </a:t>
            </a:r>
            <a:r>
              <a:rPr lang="pl-PL" sz="1100" b="1" i="0" kern="1200" dirty="0" err="1" smtClean="0">
                <a:solidFill>
                  <a:schemeClr val="tx1"/>
                </a:solidFill>
                <a:effectLst/>
                <a:latin typeface="+mn-lt"/>
                <a:ea typeface="+mn-ea"/>
                <a:cs typeface="+mn-cs"/>
              </a:rPr>
              <a:t>Climate</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Którym zarządzają Meteorologiczny Instytut </a:t>
            </a:r>
            <a:r>
              <a:rPr lang="pl-PL" sz="1100" b="0" i="0" kern="1200" dirty="0" err="1" smtClean="0">
                <a:solidFill>
                  <a:schemeClr val="tx1"/>
                </a:solidFill>
                <a:effectLst/>
                <a:latin typeface="+mn-lt"/>
                <a:ea typeface="+mn-ea"/>
                <a:cs typeface="+mn-cs"/>
              </a:rPr>
              <a:t>Maxa</a:t>
            </a:r>
            <a:r>
              <a:rPr lang="pl-PL" sz="1100" b="0" i="0" kern="1200" dirty="0" smtClean="0">
                <a:solidFill>
                  <a:schemeClr val="tx1"/>
                </a:solidFill>
                <a:effectLst/>
                <a:latin typeface="+mn-lt"/>
                <a:ea typeface="+mn-ea"/>
                <a:cs typeface="+mn-cs"/>
              </a:rPr>
              <a:t> Plancka oraz Niemieckie Centrum Komputerowej Analizy Klimatu. WDCC chwali się tym, że posiada bazę danych o objętości ponad 220 terabajtów, do których można dostać się przez </a:t>
            </a:r>
            <a:r>
              <a:rPr lang="pl-PL" sz="1100" b="0" i="0" kern="1200" dirty="0" err="1" smtClean="0">
                <a:solidFill>
                  <a:schemeClr val="tx1"/>
                </a:solidFill>
                <a:effectLst/>
                <a:latin typeface="+mn-lt"/>
                <a:ea typeface="+mn-ea"/>
                <a:cs typeface="+mn-cs"/>
              </a:rPr>
              <a:t>internet</a:t>
            </a:r>
            <a:r>
              <a:rPr lang="pl-PL" sz="1100" b="0" i="0" kern="1200" dirty="0" smtClean="0">
                <a:solidFill>
                  <a:schemeClr val="tx1"/>
                </a:solidFill>
                <a:effectLst/>
                <a:latin typeface="+mn-lt"/>
                <a:ea typeface="+mn-ea"/>
                <a:cs typeface="+mn-cs"/>
              </a:rPr>
              <a:t> oraz dodatkowo 110 terabajtów symulacji klimatycznych, a także sześć </a:t>
            </a:r>
            <a:r>
              <a:rPr lang="pl-PL" sz="1100" b="0" i="0" kern="1200" dirty="0" err="1" smtClean="0">
                <a:solidFill>
                  <a:schemeClr val="tx1"/>
                </a:solidFill>
                <a:effectLst/>
                <a:latin typeface="+mn-lt"/>
                <a:ea typeface="+mn-ea"/>
                <a:cs typeface="+mn-cs"/>
              </a:rPr>
              <a:t>petabajtów</a:t>
            </a:r>
            <a:r>
              <a:rPr lang="pl-PL" sz="1100" b="0" i="0" kern="1200" dirty="0" smtClean="0">
                <a:solidFill>
                  <a:schemeClr val="tx1"/>
                </a:solidFill>
                <a:effectLst/>
                <a:latin typeface="+mn-lt"/>
                <a:ea typeface="+mn-ea"/>
                <a:cs typeface="+mn-cs"/>
              </a:rPr>
              <a:t> przechowywanych na taśmach magnetycznych.</a:t>
            </a:r>
          </a:p>
          <a:p>
            <a:pPr fontAlgn="base"/>
            <a:r>
              <a:rPr lang="pl-PL" sz="1100" b="1" i="0" kern="1200" dirty="0" smtClean="0">
                <a:solidFill>
                  <a:schemeClr val="tx1"/>
                </a:solidFill>
                <a:effectLst/>
                <a:latin typeface="+mn-lt"/>
                <a:ea typeface="+mn-ea"/>
                <a:cs typeface="+mn-cs"/>
              </a:rPr>
              <a:t>YouTube</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Przy powstawaniu serwisu, przewidywano że nigdy nie będzie on wymagał więcej niż 45 terabajtów. Ze względu na to, że filmiki wrzucane przez użytkowników różnią się od siebie długością i rozmiarem, ciężko oszacować rozmiar bazy danych YT dzisiaj, ale ”magiczne” 45 terabajtów zostało z pewnością już dawno przekroczone. Co godzinę na </a:t>
            </a:r>
            <a:r>
              <a:rPr lang="pl-PL" sz="1100" b="0" i="0" kern="1200" dirty="0" err="1" smtClean="0">
                <a:solidFill>
                  <a:schemeClr val="tx1"/>
                </a:solidFill>
                <a:effectLst/>
                <a:latin typeface="+mn-lt"/>
                <a:ea typeface="+mn-ea"/>
                <a:cs typeface="+mn-cs"/>
              </a:rPr>
              <a:t>YouTubie</a:t>
            </a:r>
            <a:r>
              <a:rPr lang="pl-PL" sz="1100" b="0" i="0" kern="1200" dirty="0" smtClean="0">
                <a:solidFill>
                  <a:schemeClr val="tx1"/>
                </a:solidFill>
                <a:effectLst/>
                <a:latin typeface="+mn-lt"/>
                <a:ea typeface="+mn-ea"/>
                <a:cs typeface="+mn-cs"/>
              </a:rPr>
              <a:t> pojawia się 60 godzin wideo, oglądane są na nim cztery miliardy filmów dziennie, co daje łącznie ponad trzy miliardy godzin oglądania na miesiąc. Robi wrażenie.</a:t>
            </a:r>
          </a:p>
          <a:p>
            <a:pPr fontAlgn="base"/>
            <a:r>
              <a:rPr lang="pl-PL" sz="1100" b="1" i="0" kern="1200" dirty="0" err="1" smtClean="0">
                <a:solidFill>
                  <a:schemeClr val="tx1"/>
                </a:solidFill>
                <a:effectLst/>
                <a:latin typeface="+mn-lt"/>
                <a:ea typeface="+mn-ea"/>
                <a:cs typeface="+mn-cs"/>
              </a:rPr>
              <a:t>ChoicePoint</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Jedna z dziwniejszych firm, jakie kiedykolwiek istniały. </a:t>
            </a:r>
            <a:r>
              <a:rPr lang="pl-PL" sz="1100" b="0" i="0" kern="1200" dirty="0" err="1" smtClean="0">
                <a:solidFill>
                  <a:schemeClr val="tx1"/>
                </a:solidFill>
                <a:effectLst/>
                <a:latin typeface="+mn-lt"/>
                <a:ea typeface="+mn-ea"/>
                <a:cs typeface="+mn-cs"/>
              </a:rPr>
              <a:t>ChoicePoint</a:t>
            </a:r>
            <a:r>
              <a:rPr lang="pl-PL" sz="1100" b="0" i="0" kern="1200" dirty="0" smtClean="0">
                <a:solidFill>
                  <a:schemeClr val="tx1"/>
                </a:solidFill>
                <a:effectLst/>
                <a:latin typeface="+mn-lt"/>
                <a:ea typeface="+mn-ea"/>
                <a:cs typeface="+mn-cs"/>
              </a:rPr>
              <a:t>, zlokalizowana niedaleko Atlanty, zajmowała się zbieraniem danych osobowych, które potem sprzedawała tym, którzy oferowali najwyższą cenę. Udało jej się wejść w posiadanie 17 miliardów dokumentów na temat 250 milionów osób – gdyby je wydrukować sięgnęłyby z Ziemi do Księżyca i z powrotem 77 razy. Dane zbierane przez </a:t>
            </a:r>
            <a:r>
              <a:rPr lang="pl-PL" sz="1100" b="0" i="0" kern="1200" dirty="0" err="1" smtClean="0">
                <a:solidFill>
                  <a:schemeClr val="tx1"/>
                </a:solidFill>
                <a:effectLst/>
                <a:latin typeface="+mn-lt"/>
                <a:ea typeface="+mn-ea"/>
                <a:cs typeface="+mn-cs"/>
              </a:rPr>
              <a:t>ChoicePoint</a:t>
            </a:r>
            <a:r>
              <a:rPr lang="pl-PL" sz="1100" b="0" i="0" kern="1200" dirty="0" smtClean="0">
                <a:solidFill>
                  <a:schemeClr val="tx1"/>
                </a:solidFill>
                <a:effectLst/>
                <a:latin typeface="+mn-lt"/>
                <a:ea typeface="+mn-ea"/>
                <a:cs typeface="+mn-cs"/>
              </a:rPr>
              <a:t> zawierały wszystko na temat Amerykanów – rejestry karanych, adresy, numery telefonów, wydruki z kart kredytowych i tak dalej, i tak dalej. Niestety okazało się przy okazji, że wyciekały z firmy, a do tego wielokrotnie zdarzało się, że podawane przez CP informacje okazywały się nie do końca poprawne, co potrafiło doprowadzić do tego, że niektóre osoby traciły pracy, kiedy okazywało się na przykład, że wbrew temu, co mówiły, były jednak karane.</a:t>
            </a:r>
          </a:p>
          <a:p>
            <a:pPr fontAlgn="base"/>
            <a:r>
              <a:rPr lang="pl-PL" sz="1100" b="1" i="0" kern="1200" dirty="0" smtClean="0">
                <a:solidFill>
                  <a:schemeClr val="tx1"/>
                </a:solidFill>
                <a:effectLst/>
                <a:latin typeface="+mn-lt"/>
                <a:ea typeface="+mn-ea"/>
                <a:cs typeface="+mn-cs"/>
              </a:rPr>
              <a:t>Google</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To też chyba nikogo tutaj nie dziwi. Jednak dane o dokładnych rozmiarach baz danych </a:t>
            </a:r>
            <a:r>
              <a:rPr lang="pl-PL" sz="1100" b="0" i="0" kern="1200" dirty="0" err="1" smtClean="0">
                <a:solidFill>
                  <a:schemeClr val="tx1"/>
                </a:solidFill>
                <a:effectLst/>
                <a:latin typeface="+mn-lt"/>
                <a:ea typeface="+mn-ea"/>
                <a:cs typeface="+mn-cs"/>
              </a:rPr>
              <a:t>Google`a</a:t>
            </a:r>
            <a:r>
              <a:rPr lang="pl-PL" sz="1100" b="0" i="0" kern="1200" dirty="0" smtClean="0">
                <a:solidFill>
                  <a:schemeClr val="tx1"/>
                </a:solidFill>
                <a:effectLst/>
                <a:latin typeface="+mn-lt"/>
                <a:ea typeface="+mn-ea"/>
                <a:cs typeface="+mn-cs"/>
              </a:rPr>
              <a:t> nie są znane, bo firma ich nie ujawnia. To co jednak wiadomo, to to, że centra danych korporacji z </a:t>
            </a:r>
            <a:r>
              <a:rPr lang="pl-PL" sz="1100" b="0" i="0" kern="1200" dirty="0" err="1" smtClean="0">
                <a:solidFill>
                  <a:schemeClr val="tx1"/>
                </a:solidFill>
                <a:effectLst/>
                <a:latin typeface="+mn-lt"/>
                <a:ea typeface="+mn-ea"/>
                <a:cs typeface="+mn-cs"/>
              </a:rPr>
              <a:t>Mountain</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View</a:t>
            </a:r>
            <a:r>
              <a:rPr lang="pl-PL" sz="1100" b="0" i="0" kern="1200" dirty="0" smtClean="0">
                <a:solidFill>
                  <a:schemeClr val="tx1"/>
                </a:solidFill>
                <a:effectLst/>
                <a:latin typeface="+mn-lt"/>
                <a:ea typeface="+mn-ea"/>
                <a:cs typeface="+mn-cs"/>
              </a:rPr>
              <a:t> pożarły w 2010 roku kilowatogodzin czyli połowę tego, co produkuje w ciągu roku słynna Zapora Hoovera – tama wysoka na ponad 220 metrów i długa na blisko 400. I że każdego dnia Google analizuje 24 </a:t>
            </a:r>
            <a:r>
              <a:rPr lang="pl-PL" sz="1100" b="0" i="0" kern="1200" dirty="0" err="1" smtClean="0">
                <a:solidFill>
                  <a:schemeClr val="tx1"/>
                </a:solidFill>
                <a:effectLst/>
                <a:latin typeface="+mn-lt"/>
                <a:ea typeface="+mn-ea"/>
                <a:cs typeface="+mn-cs"/>
              </a:rPr>
              <a:t>petabajty</a:t>
            </a:r>
            <a:r>
              <a:rPr lang="pl-PL" sz="1100" b="0" i="0" kern="1200" dirty="0" smtClean="0">
                <a:solidFill>
                  <a:schemeClr val="tx1"/>
                </a:solidFill>
                <a:effectLst/>
                <a:latin typeface="+mn-lt"/>
                <a:ea typeface="+mn-ea"/>
                <a:cs typeface="+mn-cs"/>
              </a:rPr>
              <a:t> danych. Żeby je wydrukować na papierze, trzeba by ściąć ponad 1,2 miliona drzew.</a:t>
            </a:r>
          </a:p>
          <a:p>
            <a:pPr fontAlgn="base"/>
            <a:r>
              <a:rPr lang="pl-PL" sz="1100" b="1" i="0" kern="1200" dirty="0" smtClean="0">
                <a:solidFill>
                  <a:schemeClr val="tx1"/>
                </a:solidFill>
                <a:effectLst/>
                <a:latin typeface="+mn-lt"/>
                <a:ea typeface="+mn-ea"/>
                <a:cs typeface="+mn-cs"/>
              </a:rPr>
              <a:t>CIA</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Tutaj małe zaskoczenie, aczkolwiek w sumie to żadne zaskoczenie – bazy danych CIA są uznawane za jedne z największych na świecie, choć nikt nie ma zielonego pojęcia, ile informacji się w nich znajduje. A wszystko to dlatego, że większość z nich jest utajnionych.</a:t>
            </a:r>
          </a:p>
          <a:p>
            <a:pPr fontAlgn="base"/>
            <a:r>
              <a:rPr lang="pl-PL" sz="1100" b="1" i="0" kern="1200" dirty="0" smtClean="0">
                <a:solidFill>
                  <a:schemeClr val="tx1"/>
                </a:solidFill>
                <a:effectLst/>
                <a:latin typeface="+mn-lt"/>
                <a:ea typeface="+mn-ea"/>
                <a:cs typeface="+mn-cs"/>
              </a:rPr>
              <a:t>China Mobile</a:t>
            </a:r>
            <a:r>
              <a:rPr lang="pl-PL" sz="1100" b="0" i="0" kern="1200" dirty="0" smtClean="0">
                <a:solidFill>
                  <a:schemeClr val="tx1"/>
                </a:solidFill>
                <a:effectLst/>
                <a:latin typeface="+mn-lt"/>
                <a:ea typeface="+mn-ea"/>
                <a:cs typeface="+mn-cs"/>
              </a:rPr>
              <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Tutaj też dokładnie nie wiadomo, niełatwo wyciąga się takie informacje od Chińczyków. Ale swego czasu jedną z największych baz danych miał znany operator telefonii komórkowej Sprint, który z 53 milionami użytkowników posiadał bazę danych zawierającą blisko trzy miliardy rekordów. A China Mobile oferuje swoje usługi 70% Chińczyków, mając tym samym 655 milionów klientów. Poczujcie cenną różnicę.</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91678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Najogólniej rzecz biorąc, „baza danych” to zbiór informacji wraz z możliwością łatwego dostępu oraz ich zmiany (tj. modyfikacją, dodawaniem nowych i usuwaniem starych) z poziomu aplikacji z niej korzystającej. </a:t>
            </a:r>
          </a:p>
          <a:p>
            <a:r>
              <a:rPr lang="pl-PL" sz="1100" b="0" i="0" kern="1200" dirty="0" smtClean="0">
                <a:solidFill>
                  <a:schemeClr val="tx1"/>
                </a:solidFill>
                <a:effectLst/>
                <a:latin typeface="+mn-lt"/>
                <a:ea typeface="+mn-ea"/>
                <a:cs typeface="+mn-cs"/>
              </a:rPr>
              <a:t>Często używamy sformułowania „Używam bazy danych”,</a:t>
            </a:r>
            <a:r>
              <a:rPr lang="pl-PL" sz="1100" b="0" i="0" kern="1200" baseline="0" dirty="0" smtClean="0">
                <a:solidFill>
                  <a:schemeClr val="tx1"/>
                </a:solidFill>
                <a:effectLst/>
                <a:latin typeface="+mn-lt"/>
                <a:ea typeface="+mn-ea"/>
                <a:cs typeface="+mn-cs"/>
              </a:rPr>
              <a:t> co dokładniej oznacza -</a:t>
            </a:r>
            <a:r>
              <a:rPr lang="pl-PL" sz="1100" b="0" i="0" kern="1200" dirty="0" smtClean="0">
                <a:solidFill>
                  <a:schemeClr val="tx1"/>
                </a:solidFill>
                <a:effectLst/>
                <a:latin typeface="+mn-lt"/>
                <a:ea typeface="+mn-ea"/>
                <a:cs typeface="+mn-cs"/>
              </a:rPr>
              <a:t> „korzystam ze zbioru informacji, który łatwo odczytywać i zmieniać”.</a:t>
            </a:r>
            <a:endParaRPr lang="pl-PL" sz="1100" kern="1200" dirty="0" smtClean="0">
              <a:solidFill>
                <a:schemeClr val="tx1"/>
              </a:solidFill>
              <a:effectLst/>
              <a:latin typeface="+mn-lt"/>
              <a:ea typeface="+mn-ea"/>
              <a:cs typeface="+mn-cs"/>
            </a:endParaRPr>
          </a:p>
        </p:txBody>
      </p:sp>
    </p:spTree>
    <p:extLst>
      <p:ext uri="{BB962C8B-B14F-4D97-AF65-F5344CB8AC3E}">
        <p14:creationId xmlns:p14="http://schemas.microsoft.com/office/powerpoint/2010/main" val="1413591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Pytanie do uczniów</a:t>
            </a:r>
            <a:r>
              <a:rPr lang="pl-PL" sz="1100" b="0" i="0" kern="1200" baseline="0" dirty="0" smtClean="0">
                <a:solidFill>
                  <a:schemeClr val="tx1"/>
                </a:solidFill>
                <a:effectLst/>
                <a:latin typeface="+mn-lt"/>
                <a:ea typeface="+mn-ea"/>
                <a:cs typeface="+mn-cs"/>
              </a:rPr>
              <a:t>: czy plik tekstowy z nazwiskami i numerem PESEL jest bazą danych?</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Plik tekstowy można uznać za bazę danych jeśli odczytanie i modyfikację zapisanych w nim informacji w konkretnym zastosowaniu uznamy za łatwe. Przykładowo niech program wyświetla krótki komunikat, który powinien mieć możliwość dowolnej zmiany. Zastosowanie wtedy zwykłego pliku z tekstem jest jak najbardziej dobrym rozwiązaniem i można go nazwać „bazą danych”.</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Rysunek na slajdzie przedstawia</a:t>
            </a:r>
            <a:r>
              <a:rPr lang="pl-PL" sz="1100" b="0" i="0" kern="1200" baseline="0" dirty="0" smtClean="0">
                <a:solidFill>
                  <a:schemeClr val="tx1"/>
                </a:solidFill>
                <a:effectLst/>
                <a:latin typeface="+mn-lt"/>
                <a:ea typeface="+mn-ea"/>
                <a:cs typeface="+mn-cs"/>
              </a:rPr>
              <a:t> sytuację, gdzie program korzysta z pliku tekstowego, który jest jego bazą. Wiąże się to jednak z ograniczeniami (wymienione na slajdzie).</a:t>
            </a:r>
            <a:endParaRPr dirty="0"/>
          </a:p>
        </p:txBody>
      </p:sp>
    </p:spTree>
    <p:extLst>
      <p:ext uri="{BB962C8B-B14F-4D97-AF65-F5344CB8AC3E}">
        <p14:creationId xmlns:p14="http://schemas.microsoft.com/office/powerpoint/2010/main" val="931944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takim razie czy plik na serwerze (np. FTP), z którego mogą korzystać różne programy jest już „prawdziwą bazą danych”?</a:t>
            </a:r>
            <a:r>
              <a:rPr lang="pl-PL" baseline="0" dirty="0" smtClean="0"/>
              <a:t> Mogą z niego korzystać różne programy, lub praktycznie każdy, kto ma dostęp do serwera.</a:t>
            </a:r>
          </a:p>
          <a:p>
            <a:r>
              <a:rPr lang="pl-PL" baseline="0" dirty="0" smtClean="0"/>
              <a:t>W przedstawionej sytuacji nie ma mechanizmu zapewniającego zarządzenia dostępem do danych.</a:t>
            </a:r>
            <a:endParaRPr lang="pl-PL" dirty="0" smtClean="0"/>
          </a:p>
        </p:txBody>
      </p:sp>
    </p:spTree>
    <p:extLst>
      <p:ext uri="{BB962C8B-B14F-4D97-AF65-F5344CB8AC3E}">
        <p14:creationId xmlns:p14="http://schemas.microsoft.com/office/powerpoint/2010/main" val="38060801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Brakującym</a:t>
            </a:r>
            <a:r>
              <a:rPr lang="pl-PL" baseline="0" dirty="0" smtClean="0"/>
              <a:t> elementem jest System Zarządzania Bazą Danych, który wraz z danymi stanowi BAZĘ DANYCH</a:t>
            </a:r>
            <a:endParaRPr dirty="0"/>
          </a:p>
        </p:txBody>
      </p:sp>
    </p:spTree>
    <p:extLst>
      <p:ext uri="{BB962C8B-B14F-4D97-AF65-F5344CB8AC3E}">
        <p14:creationId xmlns:p14="http://schemas.microsoft.com/office/powerpoint/2010/main" val="1995918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Definicja SZDB</a:t>
            </a:r>
            <a:endParaRPr dirty="0"/>
          </a:p>
        </p:txBody>
      </p:sp>
    </p:spTree>
    <p:extLst>
      <p:ext uri="{BB962C8B-B14F-4D97-AF65-F5344CB8AC3E}">
        <p14:creationId xmlns:p14="http://schemas.microsoft.com/office/powerpoint/2010/main" val="1878265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Cechy, określające system zarządzania bazą danych</a:t>
            </a:r>
            <a:endParaRPr dirty="0"/>
          </a:p>
        </p:txBody>
      </p:sp>
    </p:spTree>
    <p:extLst>
      <p:ext uri="{BB962C8B-B14F-4D97-AF65-F5344CB8AC3E}">
        <p14:creationId xmlns:p14="http://schemas.microsoft.com/office/powerpoint/2010/main" val="12069486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7.gif"/></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1028306" y="3093763"/>
            <a:ext cx="7772400" cy="1046317"/>
          </a:xfrm>
          <a:prstGeom prst="rect">
            <a:avLst/>
          </a:prstGeom>
        </p:spPr>
        <p:txBody>
          <a:bodyPr lIns="91425" tIns="91425" rIns="91425" bIns="91425" anchor="t" anchorCtr="0">
            <a:noAutofit/>
          </a:bodyPr>
          <a:lstStyle/>
          <a:p>
            <a:r>
              <a:rPr lang="pl-PL" i="1" dirty="0"/>
              <a:t>Lekcja </a:t>
            </a:r>
            <a:r>
              <a:rPr lang="pl-PL" i="1" dirty="0" smtClean="0"/>
              <a:t>1</a:t>
            </a:r>
          </a:p>
          <a:p>
            <a:r>
              <a:rPr lang="pl-PL" i="1" dirty="0" smtClean="0"/>
              <a:t>Bazy </a:t>
            </a:r>
            <a:r>
              <a:rPr lang="pl-PL" i="1" dirty="0"/>
              <a:t>danych, podstawowe </a:t>
            </a:r>
            <a:r>
              <a:rPr lang="pl-PL" i="1" dirty="0" smtClean="0"/>
              <a:t>pojęcia, interakcje z bazą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1</a:t>
            </a:r>
            <a:endParaRPr lang="pl-PL" dirty="0"/>
          </a:p>
        </p:txBody>
      </p:sp>
      <p:pic>
        <p:nvPicPr>
          <p:cNvPr id="5" name="Obraz 4"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16386" name="Picture 2" descr="https://encrypted-tbn3.gstatic.com/images?q=tbn:ANd9GcSY6pIMkLjqPlCiew1JVI-qyhSik-KU1fDkQmZ0dFcOj9ll7ePhu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2266" y="1527157"/>
            <a:ext cx="2383080" cy="1214309"/>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Systemy Zarządzania Bazą Danych</a:t>
            </a:r>
            <a:endParaRPr lang="pl" sz="3200" dirty="0"/>
          </a:p>
        </p:txBody>
      </p:sp>
      <p:sp>
        <p:nvSpPr>
          <p:cNvPr id="24" name="Shape 24"/>
          <p:cNvSpPr txBox="1">
            <a:spLocks noGrp="1"/>
          </p:cNvSpPr>
          <p:nvPr>
            <p:ph type="subTitle" idx="1"/>
          </p:nvPr>
        </p:nvSpPr>
        <p:spPr>
          <a:xfrm>
            <a:off x="1259632" y="2204864"/>
            <a:ext cx="7648584" cy="576064"/>
          </a:xfrm>
          <a:prstGeom prst="rect">
            <a:avLst/>
          </a:prstGeom>
        </p:spPr>
        <p:txBody>
          <a:bodyPr lIns="91425" tIns="91425" rIns="91425" bIns="91425" anchor="t" anchorCtr="0">
            <a:noAutofit/>
          </a:bodyPr>
          <a:lstStyle/>
          <a:p>
            <a:pPr marL="457200" indent="-457200" algn="l">
              <a:buFont typeface="Arial" pitchFamily="34" charset="0"/>
              <a:buChar char="•"/>
            </a:pPr>
            <a:r>
              <a:rPr lang="pl-PL" sz="2400" dirty="0" smtClean="0"/>
              <a:t>Przykłady:</a:t>
            </a:r>
          </a:p>
          <a:p>
            <a:pPr marL="457200" lvl="2" indent="-457200" algn="l">
              <a:buFont typeface="Arial" pitchFamily="34" charset="0"/>
              <a:buChar char="•"/>
            </a:pPr>
            <a:endParaRPr lang="pl-PL" sz="2400"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4" name="pole tekstowe 3"/>
          <p:cNvSpPr txBox="1"/>
          <p:nvPr/>
        </p:nvSpPr>
        <p:spPr>
          <a:xfrm>
            <a:off x="2303748" y="2708920"/>
            <a:ext cx="3528392" cy="2677656"/>
          </a:xfrm>
          <a:prstGeom prst="rect">
            <a:avLst/>
          </a:prstGeom>
          <a:noFill/>
        </p:spPr>
        <p:txBody>
          <a:bodyPr wrap="square" rtlCol="0">
            <a:spAutoFit/>
          </a:bodyPr>
          <a:lstStyle/>
          <a:p>
            <a:r>
              <a:rPr lang="pl-PL" sz="2400" dirty="0" err="1" smtClean="0"/>
              <a:t>Oracle</a:t>
            </a:r>
            <a:endParaRPr lang="pl-PL" sz="2400" dirty="0"/>
          </a:p>
          <a:p>
            <a:r>
              <a:rPr lang="pl-PL" sz="2400" dirty="0"/>
              <a:t>IBM DB2</a:t>
            </a:r>
          </a:p>
          <a:p>
            <a:r>
              <a:rPr lang="pl-PL" sz="2400" dirty="0"/>
              <a:t>Microsoft SQL Server</a:t>
            </a:r>
          </a:p>
          <a:p>
            <a:r>
              <a:rPr lang="pl-PL" sz="2400" dirty="0" err="1"/>
              <a:t>Firebird</a:t>
            </a:r>
            <a:endParaRPr lang="pl-PL" sz="2400" dirty="0"/>
          </a:p>
          <a:p>
            <a:r>
              <a:rPr lang="pl-PL" sz="2400" dirty="0" err="1" smtClean="0"/>
              <a:t>MySQL</a:t>
            </a:r>
            <a:endParaRPr lang="pl-PL" sz="2400" dirty="0" smtClean="0"/>
          </a:p>
          <a:p>
            <a:r>
              <a:rPr lang="pl-PL" sz="2400" dirty="0" err="1"/>
              <a:t>PostgreSQL</a:t>
            </a:r>
            <a:endParaRPr lang="pl-PL" sz="2400" dirty="0"/>
          </a:p>
          <a:p>
            <a:r>
              <a:rPr lang="pl-PL" sz="2400" dirty="0" err="1"/>
              <a:t>Sybase</a:t>
            </a:r>
            <a:endParaRPr lang="pl-PL" sz="2400" dirty="0"/>
          </a:p>
        </p:txBody>
      </p:sp>
      <p:sp>
        <p:nvSpPr>
          <p:cNvPr id="5" name="AutoShape 4"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6" name="AutoShape 6"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sp>
        <p:nvSpPr>
          <p:cNvPr id="7" name="AutoShape 8" descr="data:image/jpeg;base64,/9j/4AAQSkZJRgABAQAAAQABAAD/2wCEAAkGBhISEBUSEBQWFRUWGBcUGBgYFxgYFhoYFxoYGB0YGhgbHCYfGRojHhgWHzAgIycpLC0sFx8xNjAqNSgrOCkBCQoKDgwOGg8PGjIhHx8wNiwyNDIsNTUsNSw0NSkvNS8rKSkpLCw1MDQrNS0pKiksKjApLCwtMSwsNSw1KS81LP/AABEIAMsA+AMBIgACEQEDEQH/xAAcAAEAAgMBAQEAAAAAAAAAAAAABQYDBAcCCAH/xABMEAACAQMCAwQGBAoFCgcAAAABAgMABBESIQUGMRMiQVEHMmFxgZEIFEJyIzNDUmKSobHB8DWCsrPRFRYYJFN0g6LC0xcmNDZU4fH/xAAaAQEAAwEBAQAAAAAAAAAAAAAAAQIDBAUG/8QAMBEBAAIBAgQDBwIHAAAAAAAAAAECEQMhEjFBYQQTUQUicZGhsdGBwRQyQmLh8PH/2gAMAwEAAhEDEQA/AO40pSgUpSgUpSgUpSgUpSgUpSgUpSgV+E43NQvFOZVR+xhXtZTtpHQH2nz9nzxUesM8kpFyO0I3EQfQuPMDGHHh1qcCdPFlJxEDIf0fVHvY7UlllUa2KqARlRvtkA5Y+zPQVji4loGGhdAPJQVHyrK1/FIpXVjII326++oG7StXh02pBnqNj8K2qBSlKBSlKBSlKBSlKBSlKBSlKBSlKBSlKBSlKBSlKBSlKBSlKBSlKDmvE5LjhFyZVjWe3lOFZjpaMsc6GfcD2MRuB189++58iKqbmC4tnG6OU1J8HU95T7BV2urVJEZJFDKwwVIyCKpEtoeHk20xL8PnzGrNuYGfI0sfzDnY+HzzjbirvE7PT0fJ144bV97ttn4dM9sbpfhPP9nKvenjVvHUdGfdqx8qlIr0T/idJX8/ZvkKrfLXALS6tQtzbxmaFmglIXQxaM41FlwTkaTn21Ccc5RsEl7Gz7drk9I4pBhPbI7A6FHvzTjtEZ2W/hdC2pOnWbRMdomPjnMbd3Q0j7Nxj1W2Pvrdrl9ny1xBZ2tlvmV0jSUAl2RgxKnGScaWGOm+QdqkzHx6Ho0NwB90H9yGkak9YlS/gKxOK6tf1zH3jH1X2lc+f0hX0AzeWDADqyago+JDL/zVv2HpXsZNnMkR/TTI+aZ/birRq19WdvZ/iKxmK5jtv9lypWpw/i8E4zBKkg/RYHHvA6fGtutHFMTWcSUpSiClKUClKUClKUClKUClKUClKUClKUClKUClKUClKUCte/sUmieKVdSOCrD2H+PjmtilExMxOYcYfidzw+a4tO009oyAzEEsqAYEgA31FCuSN9vOug8mtYRxaLSVHdt3YnErt5sD3vPbwrQ5n4RE/FLRpUV0lWSJgRsdCllPvy37Kx8e9HViqNKHa3C75zqX9Vt8+wGuOsWpMzG+P+vpdfW8P4jTpW8zWbxEziMxMx7u8c+m0QkOKPo4xaEflIZoz7l74/aK88U57XtPq9hGbmfp3fxa+1m8QPZt7RXNDbXEraUMsuhWK+sT2Z2JAySFPkM9at3J/OlpboIXh7DwLrlgxHi/2gfmB7KpTXzOOWWuv7NilK2iPMmsYxG3WZzPXrjEeibi5XkkHbcVm7XSNXYqStugG+4GNePb+2tXlHly2urRpZ4I27aWWVe6AVQsVVQRgqAF6Cv3n/mFWt0t7Z1Z7ohQwYaRHnBJOcAHp7tXlWRuebK0jjtrctcMiiNViXVnSMet0OfZmt80i2/RwcPib6MTWJzadojaIiPhyzP2aXEvRFCTrtJZIHG431KPcchx8zUe1/xvh28qi7hHVt3IA8dQGtfewIqcS94vdfi44rOM/ak78uPu9M+9RWvxrl2G3ga44ldXFyF+wZDHGzHoqxoRuT7fb4UxHOuysal8xTXtF+3OfnH5SPLPpGtLwhNXZSn8m+Bk/ot0b3bH2Vaq5nwr0WxXFkJJh2E8pMq6PVjVvVj0HYgDB8GyTvX5wzmW84VKttxQGSA92OcZbA9/VgPFT3h7RV4vMfzObV8Np3tMaE7x0/E9XTaV4hmV1DIQysAQQcgg7gg+Ir3WrzilKUClKUClKUClKUClKUClKUClKUClKUClKUClKUFV5xvUiuLOSQ4VHlc+JwE6AeZJA+NeLbhMl64uL0FIRvHBnw/Ok/w/cOsdzbBPdXhFqNRtUUncZ1udWBnYnAXb2Vgm50mmtmtzG31hj2Z0g7j7Xd6h/DHtJ2riteOKeLl930Wnoank6flY4sYmc71iZmc4+E8+fol+VirzXN62FjJEUZOFURpj4AbJ8jVf524xaXAYQw9pIoyZhlQo6ZOB3x4d7byqX4XyZLKiC8crGg7sKn45YjYEnc9Tv1Fa0tit7OLW1UR2kJzIy/bb3/aPUAnPifKq2i004cc/nlppW0a+InV4pnh9JxWIjaN+sz6RtM+rnz8EmEK3LRM0BbGrwODvkjdQdxq8811rkW4spINVnGsbDAkXrID+kx3YHwP7txViitUVBGqgIBpC4204xjHliqBzHy4eHyi/sGVAvrwswCsviFydwfzfDYjoBWldKdHfn6/4V1fH19pROlb3bZ93fae1o9e7oE86opdyFVQWJOwAG5Jrn1jG/GL0TyAiyt2/BqfyjjxI+RPkML4tUbzVz5BdlIS0iW2FeXSv4SRtj2QyQAB4knGR44GZOx53uGjWLhvDX7NRpUsSEAHwA/5qvN62nHRy08Hq6GnxcOLT1naIj9es/SHRK1uI8NinjaKZA6NsQf3jyI8xuKp6W3HZ92lt7UeSrrb9uof81bcPI07b3PEbqTzEbCFfkua14s9Hn+TWk5nUjPbM/tj6tTgyScKuFtZWL2czYgkPWKQ/knPgG8D0z5ZOLzVei5Csh68bSnzllkkz7wzEfsqwAVNYmFde9bzFo59dsZ78/m/aUpVnOUpSgUpSgUpSgUpSgUpSgUpSgUpSgUpSgVH8e4ylrbvM/wBkbDxZj0Ue8/xrekkCgsxAABJJ2AA6knyrnfFuMRXUqyzK0kQyLW2X1526GZx9mLbAJ2xn2g56luGNubt8H4fzr5tHuxz/ABH+7RmejSs+NTJas0RKmZy8k+O/JK/5KBerY6aug3x4Z2ZuV5bS2S8LHtkdZHXOQFJG2fE+f3j5b/qcw21vJ2924nusaY4ocGKBfBFPq6vAkZP8dqW54pxBSixLbQOMEv6xU+8aj8FHvrj4Yx6z0fQ2tqVtExEUpM5tM7Z7RneYx6Rj0xHOT5n48H/1eOVYlIHbSk4CKd9C+LSEeA6D9kbFzxbW6C3sIXmI6YBGo/nHYsxP3RWzw30bQK34d2mbqfsrk+wHJ+Jq02NlHCNMcaRj9FQAffj+NbRXUtOZ2+ry763g9OsadYm8R+kTPrPWe3LEKSx41dnqtoh/qt/1Pn9Ws9r6KY2bXdzyzN476R8yWY/MVdZeorNWkaNf6t/i57e0tWIxpRFI/tj9+f1RPDeVLODeKCMEfaI1N+s2TUtSlaxERycF72vObTme5SlKlQpSlApSlApSlApSlApSlApSlApSlApSlApSlAr8dwASTgDck9AKx3V0kaF5GCqoySegqqcS4bdcS7jlrWz8Vx+Hm+8D+LTyU7+Y8BWZxya6enFp96cR6qnzrzu97J9UsgzR5wdIJaUjwAH5P9/urNwf0b3UgMl5KYlYd5QdUrD80n1VHs391XHlPg0Fu8iwoFxtnqxGT1Y7noKlb6XU4iX3n+f2/KsvJzObvTn2n5VPL8NXhj1nmjOBcp28EeqGMB+oc959v0j0+GKn4ZdQz869quBgeFak7BG1KRnxHnW0REbQ8rU1L6luK85nuzRHLsfcKyOwHWtO1djkLjrkn/6raSIDfqfM1KjDIOm2B5fz0rarXuD3lHt/wrYoFKUoFKUoFKUoFKUoFKUoFKUoFKUoFKUoFKUoFKUoFYrm5WNC7nCqMk1lqpc33uqeG3wWUlXdRjLZOAu+3gfmKQJiwjM5WeUYHrRIfsjwc/pnw8galaie2u39SOOIebtrb9Vdh86Nwh2BM87sOpC4Rf2eFBpzXHYXDkYIYE/Pff4/sr1w66bJZULufHwFYLLhImLNGNEY2Q7ksR9o58P5863eHcSMZ7GfYjYHwx7/AC9tShtrBM/rtpHkP5/jXi4t1XSi7sx6ny/n91SDOAMnoN6jrKTUzStsOgz/AD/OTUJbzWy7eBHiOtBqH6X7D/hWL68DtGC3t6D517ETH1z8BsPn1NBjaTVIvsrbrStcGRiOg2/h/A1u0ClKUClKUClKUClKUClKUClKUClKUClKUClKUClKUCqTzvbNHPHcJ7BnyZCSPmP3GrtWC8s0lQxyDKt1/wAR5GpgYuE8TWeJZE8diPEN4g1pX7m4lNuhwi4MzD5iMHzPU+Qqt3Nhc8PdnhOqM7ZxkezWPAjz6fuqS4BxFpE7O3aOMjJYvl5WY7l9OwOT45PwphC0IqqoAwFAx5AAVE8U4lbMNLHW3ho3I9x6V7/zeVt55JJT5E6U+CrgVlu3itYi6qq42AAAJPgM/wA+NEoJLiXHYjVg7hSO9jr8KkOHLDsJGOofZfuge6tngdgygyy/jH3PsB8P59g8KkZoUYd8Aj2iiHtQMbdPZWO5l0oW8hUcWgU4jZs/mxkt+zcVivGkYpGSe+ehxqwPE6dv/wAqEt/hceEyftb1uV+IuAAOg2r9oFKUoFKUoFKUoFKUoFKUoNS64tDHLHFJKiSS5EaMwDPp66R44yK2ncAEk4A3JPQCuY+lXg8lzf2KwEiZIbueEj/aw9jIg9xK6fjUhx3mf6/w+0htjpk4mREcetHGBm5PvRQ6e9hQWl+a7MQxz9vGYpXEUbg6lZ2YqFBGd8gj4GpauVcs8Wa04JZdiq4a++r4casI93Kpxv6wHQ1YpeL315d3EFjJFbxWrLG8skZmeSUqHKqmtQqqCASd8nagudKo3E+N8S+vw2EDW4d7Pt5ZWjcqrq+hnRNQJUnACk7asknGCtuK8RvZp0tZYII7VxbtI0LStLOiqZMLrURxgsAOpoLzSua3vpGuVsgXEUEyXhsLiYqz28JUZMwXIOlgUwGIALbmpW+5iu4YLWGOS3urq7lMcUwUrB2YUuZWVXOdKg7K25oLrUTZc0201zJbROXkiyHwj9mrLjKGTGjWNQyoOfkarx4pxG2uorW5lhmF2sqwzLC0fZTIhcCSPWQ6EdMEHY1WeXra+/yVxIieEL2t9kdg2ouGbtGDdrsGAbAx3cjc4oOuA1+1zjgXD71+C2i9oHDQwFOzVkKJoTHaYfMuBqB04ySDjba58twSpbIs2rV5MwZwPJmGxOc9OgIHhQSZFQXEOToJDqjzE/XKdM+enw+GKnqUFZSPiMHQpcIPM4fHvOD+01H3vHiZlkuYZFEY7kZHd1nqzMcbDbGBV2r8IqcoV2Djxm9WeCIeQyz/ADfSP2VvxcHRt5JHm97d35LtWxNweB/WiQ/1Rn51rf5r23VUKn9FmX9xoJGKBUGFAUeQGKikvIxK08rqi6hBGWIALeOM9STkD41sJwbHqyzD/iZ/tA1mbhiGNYtwqsjDB3zG6uM+eSoz7zUJZbe9jf8AFurZVX7rA9xs6W2PqnS2D0OD5VmqI4FyxDaZ7HVuqJ3jnupnAGwwN2OOneOAM1L0ClKUClKUClKUClKUClKUEDxLgDycRtLtWUJBHcIwOdRMoQDG2MDSc5NR3LvIYteI3N3r1I+ewj3xF2pEk2B0GpwCMeG1V/0welN+H6bWzx9ZkXWWI1CNSSBhehckHGdgB0ORVRtPRbx+8QTXN60TN3gkk0pcZ81QaU93h5Cg6DFyDOOHW1qXj1w3gumPe0lBcPNgd3OrSwHTGfGtu45dv7a7nn4c9u0dyVkkiuO0ULKqhdcbxgkhgBlSOo61TuR+UeN2HE4BczvNaN2gcrM0kY/BuV1K+GXvBd8dds711y9vEhjaWVgiIpZmOwCgZJNBAWvL0/8AlGO9meM4svq0gUMMymRZGZQc4TY4yc9K0X5ev7W4uJOHNbNFcv27x3HaqUmICsyNGDqVsAlTjpsa5rx30t8S4ncm04KjIhyAygdsw6a2Zu7CvTyx4t4VlX0N8clGubiADnfDTzuc+0gY+WaDo1pyxeWtqUt2tp5pppJ7rt1dYpGlHeChAxUDCAAgghfCo2z9Gs8VrH2UsUd1FcyXkelWNshlGlrdVPe7ErtkYPjXPLy65i4ERJNI09vkAlnM8J9hLYeLPn3fjXYuQ+eoOKW3bQ911wssROWRj7fFTvhvHB6EEANax5evZryG64k0Ci2D9jFbmRlLyLpaR3kAJwuQFA8c5rNwTlN47O6tpXX/AFiW6cMuTpW4LY6gd4Bt/CoH07cYntuGpJbSyQubiNdUbFG0lJSRkHpsPlUz6KL+Wbg9rLO7SSMJNTuxZjiWQDJO52AHwoN3knht3b2iW932B7FUijMJc6kRQoZ9YGGOOgyKsFKUClU30oekEcKtQ6qHnlJWJT6uRgs7Y30rkbDqWA26jlnCOVOYOMILqW7aKJ901yOgYeaRRjAXyJxnrvQfQtK4Taej3j9hcQyJdPNEJY+0EU0jdwuNWqKQDUMZ6Z867tQKUpQKUpQKUpQKUpQKUpQKUpQKUpQKUpQfOPpXY2vMsdzOCYtVrOB1ykegMB8Ufb219D2N9HNGssLh0cBlZTkEHxBqB565Ct+KQdnPlXXJjlX1kJ/tKcDK+OB0IBHE3h41y1ISp7S1Ldd3t2z5jrE5+BPmwoPpGuO/SL5kaO3hs0OO2Jkkx+ZHjSp9hY5/4Yq4+j/0m23FEIT8HOoy8LHJx01Iftpk4zsR4gZGeT/SIOeKwBvV+rp8jLLmg6p6JuTEsOHx90dvMqyyt45YZVPcoOMeeo+NXWvxRttX7QYbyzSWNopVDo6lWU7gqRgg187cos3BuZjaaj2TyfVznxSXDRE+GQWj3+9519H187elJf8AzRBo9YtZ/ralx+zFBd/pE/0Sn+8x/wBiap30Nf0Hafdk/vpKgvpE/wBEp/vMf9iap30Nf0Hafdk/vpKC60pSg4V9JWzfXZy4PZ6ZY8+AbKtv7SP7Jrq3InHIbrh9vJbkFRGiFRjKMqgFCPAjHywehFbnMXLsF9bvb3Kakb4MrDoynwYefw3BNcH4vyLxbgMrXXD5Gkg6syDPdHhNDuCBv3hkDrlaD6Lr8ZgBk7AVzf0cemaHiDLb3CiC5PQZ/ByH9AncN+ifgTXn098xvbcNEUZ0tcv2RI69mAWcfHuqfYxoNDmX0/RRzGDh0BumB068kISPzAoLSD27DyyKj7L6QcsUipxGxaJT9pSysB5iOQd4f1hUp6HrbhtjYxyvcWwuZl1yM00YdQ26x7tlQBjI8858MTvP11wy+sJoXubVm0M0Z7aIssiglSvez1wDjqCRQW/hnE4riFJ4HDxyDUrDoR/A+BB3BBFUDhfpoikv7m1mh7GO2E5eYyahiBtOdAQHJ8snc43qD+jdxlngubZjlYmSRPYJQwYDyGUB97GqFwjl0X3Mk1s5Iie5uWlAOMxxyPIV28yqj45oL7D9IUy3SRw2Z7F5ViDvIQ3eYDJAUqDvnTk++p/h/pe1cXPC57bsm7R4hJ2uoEqCUOnQNnAGN/tCr9BYRJGIkRVjUABAoCADoAvSuG+nzg7219bcSg7pYqCR4SwkMjH2lcD/AIdB3qql6RvSCnCYI5Wj7V5H0KmrRsASzZwdh3R0+0Kn+B8WS5toriP1ZUWQezUAcH2jp8K4f6RmPF+YoOHoSY4SI2wen5SZh5EKAvvSg7FwHmXtuHpfXKC2VkMxDPqCx7kMWwOq4bp41zfi30gy0pi4ZZtPjOHbVlseIiQFtPtJB9grW+kRx4xxW3D4u6jDtXUbDSh0xr93IY481Xyq58iLwvhtmkMd1aayAZX7eLLyY3JOroDkAeA+NBV+B/SCHbCHiVq1tnALgsdOfFo2UMF9oJ91dca5HZ9opDLp1gg5BGMgg+R865h6ZpOHXnDZHS4tnuIcPEVljL+sAyDDZIKknHmAfCtn0J8ZafghRzkwNLCCeukKHUfAPpHsUUGLl307QTwXM9xAYEt1jO0gkaRpCwCKNK97u/vJwBWpyv6dHvL6K3+p6I5S4Vu0LNhVZthoAY93GB51zz0J8qJfX5E41QQqJmQ+o7g6UDDxA1OfgR0Jr6b7BcAaRhcaRgYGNhjyoKxy3zZLcTtHIkYXfSULE4Bcasn107hGtQBkgdchVWSCwiQlkjRS3UqoBPjuQKUGesdxbq6lJFDKwKsrAFSD1BB2I9lcc585z4vwzik8sUTyWbiIgOjPDkRoraXXeM6g22QM74NaLfSUkK6UsV7Q7A9sSufuiME+7NBXeZuFDg/McX1M6U1wyoueiynS0efzT3x7iKtP0kOAMVtr1RkLqgc+WTrT4Z7QfEedanI/JF/xPiY4pxRDGiusoVlKF2TGhEQ7rGuFOT1x45JHbOM8HiuoJLeddUci6WH7iD4EHBB8CBQQfo25qS/4dDKGBkVRHKPESIADn72zD2NVpr51vOT+McAuWn4fqmgPiql1ZRuFmiG4I/OG2+xGSKlIfpKyBcSWKlx1ImKjP3TGSPnQdzmmVFLOQqqCxJOAABkknwAFfO3LrHjHNJuUBMUcnb58o4Aqx5HgWKx7fpGsnEOYuOcwjsbeDsrZjvpDLEQD+Umb18H7K+Xqkiuuejr0fRcKtiinXNJhpZMY1EdFUeCLk495PjsFZ+kT/RKf7zH/AGJqnfQ1/Qdp92T++kqG+kHbu/C0CKzH6xGcKCTjRL5Vz/lX0s8QsbOK0jsg6xBgGZZdR1Mz742+1QfR1K4P/wCPXE//AICfqzV2Xljij3NnBPKuh5Y1dlGcKWGSN9/nQSdK5f6WeNcUs7mC54ckjxCNllUIZIidWRrUbrt9oY8s1WYfpKSBcSWKl/MTFVz90oSPnQRfp45VisbuC6tB2Rn1sVTuhZIih1qB6pOsdPFc+NSfpvnkuOFcLunG7qGfy1ywo/8A0tUYvCOJ8y3sc1zGYLVNg2kqioTkiPVvJI3n06ZwAK7NzfyVFfcOay2QBV7I4z2bRjCHHljun2E0HN+UvQbw28sbe57a5zLGrMFePSHxhgMxnYMGHwqW/wBHLhv+2uv14v8AtVR+Ac38T5dZrW7tzJBqJUMSFyerQzAEaT1Iwd/AHNWGX6RE034Oy4ezSnpl2k3+4iAt8xQdA5G9GltwppWtnlftQobtChxo1EY0ov5xrlfoy/8AdV39+8/va696P5L1rFH4kCtw7O5UhQVUsdI0r6uFxt1HjvXKPRrZSLzRdsyOFLXmGKkDeTbfGKDvVVP0o8tfXuFzxKMyKvbR+euPvAD2sNS/1qtlKDjPoZ55SLg1yJj/AOh1SAecbguqj2lw4/rCvH0f+CPLJdcUn3eRmjUnxLESSt8SUGfYwqh888tXNlxG8tbaNzFcldIVWKlHkWVVGNu666f6pr6N5P5fWxsYLVcfg0AYjxc952+LFjQcT+kdbEX9tI2dDQafikjE49uHX51arf6PPDHRXSe6KsAykPFggjIP4ryNWX0q8g/5UswsZAniJeInYHIwyE+AYAb+ar4ZrlnLfpV4hwZBZcQtWdY+6gcmORV8gxBV0Hh7OhxjAXL/AEcuG/7a6/Xi/wC1Vu5W5Ig4XaTQW7SMrl5CZCpOSgXA0qoxhRXOJvTzeXX4LhlgxlO2olpiM+OhVA+JOK6rwVLgcOjF3k3HYjtckE9pp73q7dfLag5D9Gn8defch/tSV3iuG/Rxs5ElvNaMuUhxqUjO8nmK7lQKUpQKxrbqDkKAfMAA/OslKBSlKBUJzbyhb8QtngnUd7dXAGtGHR1PmPLxGR41N0oPnXlfmi65cv2sb4FrZmztkgKx2ni8wfFfYR1FfQllepNGssTB0cBlZTkEHoQa1uKcEtrjT9Yghm0509pGj4zjONQOM4HyrPYWMUKCOGNI0GcKihFGTk4VQBud6DYpilKBilKUCsZt1zqKjPngZ+dZKUClKUH4ygjBGRXmOFV2UAe4Y/dXulApSlApSlApSlArzJEGGGAI8iMivVKDykYAwAAPIbCvVKUClKUClKUH/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l-PL"/>
          </a:p>
        </p:txBody>
      </p:sp>
      <p:pic>
        <p:nvPicPr>
          <p:cNvPr id="16394" name="Picture 10" descr="http://cdn4.steadfast.net/images/mssq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2165" y="3161228"/>
            <a:ext cx="1771242" cy="1455764"/>
          </a:xfrm>
          <a:prstGeom prst="rect">
            <a:avLst/>
          </a:prstGeom>
          <a:noFill/>
          <a:extLst>
            <a:ext uri="{909E8E84-426E-40DD-AFC4-6F175D3DCCD1}">
              <a14:hiddenFill xmlns:a14="http://schemas.microsoft.com/office/drawing/2010/main">
                <a:solidFill>
                  <a:srgbClr val="FFFFFF"/>
                </a:solidFill>
              </a14:hiddenFill>
            </a:ext>
          </a:extLst>
        </p:spPr>
      </p:pic>
      <p:pic>
        <p:nvPicPr>
          <p:cNvPr id="16396" name="Picture 12" descr="http://mrfrosti.com/wp-content/uploads/2011/06/PostgreSQL-9.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34881" y="4437112"/>
            <a:ext cx="1818346" cy="1440131"/>
          </a:xfrm>
          <a:prstGeom prst="rect">
            <a:avLst/>
          </a:prstGeom>
          <a:noFill/>
          <a:extLst>
            <a:ext uri="{909E8E84-426E-40DD-AFC4-6F175D3DCCD1}">
              <a14:hiddenFill xmlns:a14="http://schemas.microsoft.com/office/drawing/2010/main">
                <a:solidFill>
                  <a:srgbClr val="FFFFFF"/>
                </a:solidFill>
              </a14:hiddenFill>
            </a:ext>
          </a:extLst>
        </p:spPr>
      </p:pic>
      <p:pic>
        <p:nvPicPr>
          <p:cNvPr id="16398" name="Picture 14" descr="http://software.com.pl/wp-content/uploads/2010/09/logo-mysql.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5373" y="1744695"/>
            <a:ext cx="2184819" cy="1593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44361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98"/>
                                        </p:tgtEl>
                                        <p:attrNameLst>
                                          <p:attrName>style.visibility</p:attrName>
                                        </p:attrNameLst>
                                      </p:cBhvr>
                                      <p:to>
                                        <p:strVal val="visible"/>
                                      </p:to>
                                    </p:set>
                                    <p:animEffect transition="in" filter="fade">
                                      <p:cBhvr>
                                        <p:cTn id="7" dur="500"/>
                                        <p:tgtEl>
                                          <p:spTgt spid="163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386"/>
                                        </p:tgtEl>
                                        <p:attrNameLst>
                                          <p:attrName>style.visibility</p:attrName>
                                        </p:attrNameLst>
                                      </p:cBhvr>
                                      <p:to>
                                        <p:strVal val="visible"/>
                                      </p:to>
                                    </p:set>
                                    <p:animEffect transition="in" filter="fade">
                                      <p:cBhvr>
                                        <p:cTn id="12" dur="500"/>
                                        <p:tgtEl>
                                          <p:spTgt spid="1638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394"/>
                                        </p:tgtEl>
                                        <p:attrNameLst>
                                          <p:attrName>style.visibility</p:attrName>
                                        </p:attrNameLst>
                                      </p:cBhvr>
                                      <p:to>
                                        <p:strVal val="visible"/>
                                      </p:to>
                                    </p:set>
                                    <p:animEffect transition="in" filter="fade">
                                      <p:cBhvr>
                                        <p:cTn id="17" dur="500"/>
                                        <p:tgtEl>
                                          <p:spTgt spid="1639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396"/>
                                        </p:tgtEl>
                                        <p:attrNameLst>
                                          <p:attrName>style.visibility</p:attrName>
                                        </p:attrNameLst>
                                      </p:cBhvr>
                                      <p:to>
                                        <p:strVal val="visible"/>
                                      </p:to>
                                    </p:set>
                                    <p:animEffect transition="in" filter="fade">
                                      <p:cBhvr>
                                        <p:cTn id="22" dur="500"/>
                                        <p:tgtEl>
                                          <p:spTgt spid="163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Relacyjny System Bazy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656" y="1916832"/>
            <a:ext cx="7344816" cy="40081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3507532"/>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Relacyjny System Bazy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2000" dirty="0"/>
              <a:t>W bazach relacyjnych wiele tablic danych może współpracować ze sobą </a:t>
            </a:r>
            <a:endParaRPr lang="pl-PL" sz="2000" dirty="0" smtClean="0"/>
          </a:p>
          <a:p>
            <a:pPr marL="457200" indent="-457200" algn="l">
              <a:buFont typeface="Arial" pitchFamily="34" charset="0"/>
              <a:buChar char="•"/>
            </a:pPr>
            <a:r>
              <a:rPr lang="pl-PL" sz="2000" dirty="0"/>
              <a:t>Wszystkie dane w bazie relacyjnej przedstawiane są w formie dwuwymiarowych tabel </a:t>
            </a:r>
            <a:endParaRPr lang="pl-PL" sz="2000" dirty="0" smtClean="0"/>
          </a:p>
          <a:p>
            <a:pPr marL="457200" indent="-457200" algn="l">
              <a:buFont typeface="Arial" pitchFamily="34" charset="0"/>
              <a:buChar char="•"/>
            </a:pPr>
            <a:r>
              <a:rPr lang="pl-PL" sz="2000" dirty="0"/>
              <a:t>Wszystkie wartości danych oparte są na </a:t>
            </a:r>
            <a:r>
              <a:rPr lang="pl-PL" sz="2000" dirty="0" smtClean="0"/>
              <a:t>typach danych</a:t>
            </a:r>
          </a:p>
          <a:p>
            <a:pPr marL="457200" indent="-457200" algn="l">
              <a:buFont typeface="Arial" pitchFamily="34" charset="0"/>
              <a:buChar char="•"/>
            </a:pPr>
            <a:r>
              <a:rPr lang="pl-PL" sz="2000" dirty="0" smtClean="0"/>
              <a:t>Możliwe </a:t>
            </a:r>
            <a:r>
              <a:rPr lang="pl-PL" sz="2000" dirty="0"/>
              <a:t>jest porównywanie wartości z różnych </a:t>
            </a:r>
            <a:r>
              <a:rPr lang="pl-PL" sz="2000" dirty="0" smtClean="0"/>
              <a:t>kolumn, tabel</a:t>
            </a:r>
          </a:p>
          <a:p>
            <a:pPr marL="457200" indent="-457200" algn="l">
              <a:buFont typeface="Arial" pitchFamily="34" charset="0"/>
              <a:buChar char="•"/>
            </a:pPr>
            <a:r>
              <a:rPr lang="pl-PL" sz="2000" dirty="0"/>
              <a:t>Wszystkie operacje wykonywane są w oparciu o algebrę relacji</a:t>
            </a:r>
            <a:endParaRPr lang="pl-PL" sz="2000" dirty="0" smtClean="0"/>
          </a:p>
          <a:p>
            <a:pPr marL="457200" indent="-457200" algn="l">
              <a:buFont typeface="Arial" pitchFamily="34" charset="0"/>
              <a:buChar char="•"/>
            </a:pPr>
            <a:r>
              <a:rPr lang="pl-PL" sz="2000" dirty="0" smtClean="0"/>
              <a:t>Przez brak </a:t>
            </a:r>
            <a:r>
              <a:rPr lang="pl-PL" sz="2000" dirty="0"/>
              <a:t>możliwości identyfikacji wiersza przez jego pozycję </a:t>
            </a:r>
            <a:r>
              <a:rPr lang="pl-PL" sz="2000" dirty="0" smtClean="0"/>
              <a:t>niezbędna jest  jedna </a:t>
            </a:r>
            <a:r>
              <a:rPr lang="pl-PL" sz="2000" dirty="0"/>
              <a:t>lub więcej kolumn niepowtarzalnych </a:t>
            </a:r>
            <a:endParaRPr lang="pl-PL" sz="20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2112350650"/>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Tabela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5510" y="2276872"/>
            <a:ext cx="4668978" cy="365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39436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Dana</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536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6057" y="2276872"/>
            <a:ext cx="4667250" cy="364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11370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Wiersz</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4337"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40966" y="2276872"/>
            <a:ext cx="4667250" cy="364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302945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Kolumna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150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1218" y="2301205"/>
            <a:ext cx="4667250" cy="364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0497196"/>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68800"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Relacja</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331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872018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68800" y="1988840"/>
            <a:ext cx="3159185"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Rodzaje relacji</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2530" name="Picture 2" descr="http://www.staff.amu.edu.pl/~psi/informatyka/kluczew/Image3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5" y="1767806"/>
            <a:ext cx="4203661" cy="4130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773693"/>
      </p:ext>
    </p:extLst>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43896"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Klucz </a:t>
            </a:r>
            <a:r>
              <a:rPr lang="pl-PL" sz="3600" b="1" dirty="0" smtClean="0"/>
              <a:t>podstawowy(główny)- PK</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884597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algn="l"/>
            <a:r>
              <a:rPr lang="pl-PL" sz="3200" dirty="0" smtClean="0"/>
              <a:t>Przykłady baz danych</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PESEL</a:t>
            </a:r>
          </a:p>
          <a:p>
            <a:pPr marL="457200" indent="-457200" algn="l">
              <a:buFont typeface="Arial" pitchFamily="34" charset="0"/>
              <a:buChar char="•"/>
            </a:pPr>
            <a:r>
              <a:rPr lang="pl-PL" b="1" dirty="0" smtClean="0"/>
              <a:t>NFZ</a:t>
            </a:r>
          </a:p>
          <a:p>
            <a:pPr marL="457200" indent="-457200" algn="l">
              <a:buFont typeface="Arial" pitchFamily="34" charset="0"/>
              <a:buChar char="•"/>
            </a:pPr>
            <a:r>
              <a:rPr lang="pl-PL" b="1" dirty="0" smtClean="0"/>
              <a:t>NIP</a:t>
            </a:r>
          </a:p>
          <a:p>
            <a:pPr marL="457200" indent="-457200" algn="l">
              <a:buFont typeface="Arial" pitchFamily="34" charset="0"/>
              <a:buChar char="•"/>
            </a:pPr>
            <a:r>
              <a:rPr lang="pl-PL" b="1" dirty="0" smtClean="0"/>
              <a:t>Elektroniczny </a:t>
            </a:r>
            <a:r>
              <a:rPr lang="pl-PL" b="1" dirty="0"/>
              <a:t>dzienniczek </a:t>
            </a:r>
            <a:r>
              <a:rPr lang="pl-PL" b="1" dirty="0" smtClean="0"/>
              <a:t>ucznia</a:t>
            </a:r>
          </a:p>
          <a:p>
            <a:pPr marL="457200" indent="-457200" algn="l">
              <a:buFont typeface="Arial" pitchFamily="34" charset="0"/>
              <a:buChar char="•"/>
            </a:pPr>
            <a:r>
              <a:rPr lang="pl-PL" b="1" dirty="0" smtClean="0"/>
              <a:t>System rezerwacji biletów PKP</a:t>
            </a:r>
          </a:p>
          <a:p>
            <a:pPr marL="457200" indent="-457200" algn="l">
              <a:buFont typeface="Arial" pitchFamily="34" charset="0"/>
              <a:buChar char="•"/>
            </a:pPr>
            <a:r>
              <a:rPr lang="pl-PL" b="1" dirty="0" smtClean="0"/>
              <a:t>System kadrowy</a:t>
            </a:r>
          </a:p>
          <a:p>
            <a:pPr marL="457200" indent="-457200" algn="l">
              <a:buFont typeface="Arial" pitchFamily="34" charset="0"/>
              <a:buChar char="•"/>
            </a:pPr>
            <a:r>
              <a:rPr lang="pl-PL" b="1" dirty="0" smtClean="0"/>
              <a:t>Portale </a:t>
            </a:r>
            <a:r>
              <a:rPr lang="pl-PL" b="1" dirty="0" err="1" smtClean="0"/>
              <a:t>społecznościowe</a:t>
            </a:r>
            <a:endParaRPr lang="pl-PL" b="1" dirty="0" smtClean="0"/>
          </a:p>
          <a:p>
            <a:pPr marL="457200" indent="-457200" algn="l">
              <a:buFont typeface="Arial" pitchFamily="34" charset="0"/>
              <a:buChar char="•"/>
            </a:pPr>
            <a:r>
              <a:rPr lang="pl-PL" b="1" dirty="0" smtClean="0"/>
              <a:t>Aukcje internetowe</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71464"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Klucz </a:t>
            </a:r>
            <a:r>
              <a:rPr lang="pl-PL" sz="3600" b="1" dirty="0" smtClean="0"/>
              <a:t>obcy - FK</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4053" y="2615530"/>
            <a:ext cx="7915275" cy="333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04387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Sortowanie</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1266" name="Picture 2" descr="Sortowanie tabel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648" y="3212976"/>
            <a:ext cx="338137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Posortowane całe wiersze, łącznie z kolumną L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2625" y="3212976"/>
            <a:ext cx="3381375"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Strzałka w prawo z wcięciem 3"/>
          <p:cNvSpPr/>
          <p:nvPr/>
        </p:nvSpPr>
        <p:spPr>
          <a:xfrm>
            <a:off x="4781642" y="4070818"/>
            <a:ext cx="977602" cy="23242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Tree>
    <p:extLst>
      <p:ext uri="{BB962C8B-B14F-4D97-AF65-F5344CB8AC3E}">
        <p14:creationId xmlns:p14="http://schemas.microsoft.com/office/powerpoint/2010/main" val="230422783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110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2500"/>
                                  </p:stCondLst>
                                  <p:childTnLst>
                                    <p:set>
                                      <p:cBhvr>
                                        <p:cTn id="14" dur="1" fill="hold">
                                          <p:stCondLst>
                                            <p:cond delay="0"/>
                                          </p:stCondLst>
                                        </p:cTn>
                                        <p:tgtEl>
                                          <p:spTgt spid="11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Podstawowe pojęcia</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a:t>Zapytanie</a:t>
            </a: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0241"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3068960"/>
            <a:ext cx="4829412"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4354522"/>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1238944" y="701824"/>
            <a:ext cx="8229600" cy="1143000"/>
          </a:xfrm>
          <a:prstGeom prst="rect">
            <a:avLst/>
          </a:prstGeom>
        </p:spPr>
        <p:txBody>
          <a:bodyPr lIns="91425" tIns="91425" rIns="91425" bIns="91425" anchor="b" anchorCtr="0">
            <a:noAutofit/>
          </a:bodyPr>
          <a:lstStyle/>
          <a:p>
            <a:pPr indent="0" algn="l"/>
            <a:r>
              <a:rPr lang="pl-PL" sz="3200" dirty="0" smtClean="0"/>
              <a:t>Interakcje z bazą danych</a:t>
            </a:r>
            <a:endParaRPr lang="pl" sz="3200" dirty="0"/>
          </a:p>
        </p:txBody>
      </p:sp>
      <p:sp>
        <p:nvSpPr>
          <p:cNvPr id="24" name="Shape 24"/>
          <p:cNvSpPr txBox="1">
            <a:spLocks noGrp="1"/>
          </p:cNvSpPr>
          <p:nvPr>
            <p:ph type="body" idx="1"/>
          </p:nvPr>
        </p:nvSpPr>
        <p:spPr>
          <a:xfrm>
            <a:off x="1166936" y="1916832"/>
            <a:ext cx="7977064" cy="4032448"/>
          </a:xfrm>
          <a:prstGeom prst="rect">
            <a:avLst/>
          </a:prstGeom>
        </p:spPr>
        <p:txBody>
          <a:bodyPr lIns="91425" tIns="91425" rIns="91425" bIns="91425" anchor="t" anchorCtr="0">
            <a:noAutofit/>
          </a:bodyPr>
          <a:lstStyle/>
          <a:p>
            <a:pPr marL="457200" lvl="6" indent="-457200" algn="l">
              <a:buFont typeface="Arial" pitchFamily="34" charset="0"/>
              <a:buChar char="•"/>
            </a:pPr>
            <a:r>
              <a:rPr lang="pl-PL" sz="3200" b="1" dirty="0" smtClean="0"/>
              <a:t>Język SQL</a:t>
            </a:r>
          </a:p>
          <a:p>
            <a:pPr marL="914400" lvl="7" indent="-457200">
              <a:buFont typeface="Arial" pitchFamily="34" charset="0"/>
              <a:buChar char="•"/>
            </a:pPr>
            <a:r>
              <a:rPr lang="pl-PL" sz="2400" b="1" dirty="0" smtClean="0"/>
              <a:t>Jedyny sposób </a:t>
            </a:r>
            <a:r>
              <a:rPr lang="pl-PL" sz="2400" b="1" dirty="0" err="1" smtClean="0"/>
              <a:t>interackcji</a:t>
            </a:r>
            <a:r>
              <a:rPr lang="pl-PL" sz="2400" b="1" dirty="0" smtClean="0"/>
              <a:t> z bazą danych</a:t>
            </a:r>
          </a:p>
          <a:p>
            <a:pPr marL="914400" lvl="7" indent="-457200">
              <a:buFont typeface="Arial" pitchFamily="34" charset="0"/>
              <a:buChar char="•"/>
            </a:pPr>
            <a:r>
              <a:rPr lang="pl-PL" sz="2400" b="1" dirty="0" smtClean="0"/>
              <a:t>Język deklaratywny</a:t>
            </a:r>
          </a:p>
          <a:p>
            <a:pPr marL="914400" lvl="7" indent="-457200">
              <a:buFont typeface="Arial" pitchFamily="34" charset="0"/>
              <a:buChar char="•"/>
            </a:pPr>
            <a:r>
              <a:rPr lang="pl-PL" sz="2400" b="1" dirty="0" smtClean="0"/>
              <a:t>Ustandaryzowany</a:t>
            </a:r>
          </a:p>
          <a:p>
            <a:pPr marL="1371600" lvl="8" indent="-457200">
              <a:buFont typeface="Arial" pitchFamily="34" charset="0"/>
              <a:buChar char="•"/>
            </a:pPr>
            <a:r>
              <a:rPr lang="pl-PL" sz="2400" b="1" dirty="0" smtClean="0"/>
              <a:t>Różni producenci stosują ten sam standard</a:t>
            </a:r>
          </a:p>
          <a:p>
            <a:pPr marL="914400" lvl="7" indent="-457200">
              <a:buFont typeface="Arial" pitchFamily="34" charset="0"/>
              <a:buChar char="•"/>
            </a:pPr>
            <a:endParaRPr lang="pl-PL" sz="3200" b="1" dirty="0" smtClean="0"/>
          </a:p>
          <a:p>
            <a:pPr marL="457200" lvl="6" indent="-457200" algn="l">
              <a:buFont typeface="Arial" pitchFamily="34" charset="0"/>
              <a:buChar char="•"/>
            </a:pPr>
            <a:endParaRPr lang="pl-PL" sz="3600" b="1" dirty="0" smtClean="0"/>
          </a:p>
          <a:p>
            <a:pPr marL="457200" lvl="3" indent="-457200" algn="l">
              <a:buFont typeface="Arial" pitchFamily="34" charset="0"/>
              <a:buChar char="•"/>
            </a:pP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23553"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0586" y="4293096"/>
            <a:ext cx="4267081"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0443224"/>
      </p:ext>
    </p:extLst>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1238944" y="701824"/>
            <a:ext cx="8229600" cy="1143000"/>
          </a:xfrm>
          <a:prstGeom prst="rect">
            <a:avLst/>
          </a:prstGeom>
        </p:spPr>
        <p:txBody>
          <a:bodyPr lIns="91425" tIns="91425" rIns="91425" bIns="91425" anchor="b" anchorCtr="0">
            <a:noAutofit/>
          </a:bodyPr>
          <a:lstStyle/>
          <a:p>
            <a:pPr indent="0" algn="l"/>
            <a:r>
              <a:rPr lang="pl-PL" sz="3200" dirty="0" smtClean="0"/>
              <a:t>Interakcje z bazą danych</a:t>
            </a:r>
            <a:endParaRPr lang="pl" sz="3200" dirty="0"/>
          </a:p>
        </p:txBody>
      </p:sp>
      <p:sp>
        <p:nvSpPr>
          <p:cNvPr id="24" name="Shape 24"/>
          <p:cNvSpPr txBox="1">
            <a:spLocks noGrp="1"/>
          </p:cNvSpPr>
          <p:nvPr>
            <p:ph type="body" idx="1"/>
          </p:nvPr>
        </p:nvSpPr>
        <p:spPr>
          <a:xfrm>
            <a:off x="1166936" y="1916832"/>
            <a:ext cx="7977064" cy="4032448"/>
          </a:xfrm>
          <a:prstGeom prst="rect">
            <a:avLst/>
          </a:prstGeom>
        </p:spPr>
        <p:txBody>
          <a:bodyPr lIns="91425" tIns="91425" rIns="91425" bIns="91425" anchor="t" anchorCtr="0">
            <a:noAutofit/>
          </a:bodyPr>
          <a:lstStyle/>
          <a:p>
            <a:pPr marL="457200" lvl="6" indent="-457200">
              <a:buFont typeface="Arial" pitchFamily="34" charset="0"/>
              <a:buChar char="•"/>
            </a:pPr>
            <a:r>
              <a:rPr lang="pl-PL" sz="3200" b="1" dirty="0"/>
              <a:t>Aplikacje</a:t>
            </a:r>
          </a:p>
          <a:p>
            <a:pPr marL="914400" lvl="7" indent="-457200">
              <a:buFont typeface="Arial" pitchFamily="34" charset="0"/>
              <a:buChar char="•"/>
            </a:pPr>
            <a:r>
              <a:rPr lang="pl-PL" sz="2400" b="1" dirty="0" smtClean="0"/>
              <a:t>formularze</a:t>
            </a:r>
            <a:endParaRPr lang="pl-PL" sz="2400" b="1" dirty="0"/>
          </a:p>
          <a:p>
            <a:pPr marL="1371600" lvl="8" indent="-457200">
              <a:buFont typeface="Arial" pitchFamily="34" charset="0"/>
              <a:buChar char="•"/>
            </a:pPr>
            <a:r>
              <a:rPr lang="pl-PL" b="1" dirty="0" smtClean="0"/>
              <a:t>elektroniczne </a:t>
            </a:r>
            <a:r>
              <a:rPr lang="pl-PL" b="1" dirty="0"/>
              <a:t>formularze z polami, listami, </a:t>
            </a:r>
          </a:p>
          <a:p>
            <a:pPr marL="1371600" lvl="8" indent="-457200">
              <a:buFont typeface="Arial" pitchFamily="34" charset="0"/>
              <a:buChar char="•"/>
            </a:pPr>
            <a:r>
              <a:rPr lang="pl-PL" b="1" dirty="0"/>
              <a:t>elementami wyboru</a:t>
            </a:r>
          </a:p>
          <a:p>
            <a:pPr marL="1371600" lvl="8" indent="-457200">
              <a:buFont typeface="Arial" pitchFamily="34" charset="0"/>
              <a:buChar char="•"/>
            </a:pPr>
            <a:r>
              <a:rPr lang="pl-PL" b="1" dirty="0" smtClean="0"/>
              <a:t>umożliwiają </a:t>
            </a:r>
            <a:r>
              <a:rPr lang="pl-PL" b="1" dirty="0"/>
              <a:t>wstawianie, modyfikowanie, usuwanie, </a:t>
            </a:r>
          </a:p>
          <a:p>
            <a:pPr marL="1371600" lvl="8" indent="-457200">
              <a:buFont typeface="Arial" pitchFamily="34" charset="0"/>
              <a:buChar char="•"/>
            </a:pPr>
            <a:r>
              <a:rPr lang="pl-PL" b="1" dirty="0"/>
              <a:t>wyszukiwanie danych</a:t>
            </a:r>
          </a:p>
          <a:p>
            <a:pPr marL="914400" lvl="7" indent="-457200">
              <a:buFont typeface="Arial" pitchFamily="34" charset="0"/>
              <a:buChar char="•"/>
            </a:pPr>
            <a:r>
              <a:rPr lang="pl-PL" sz="2400" b="1" dirty="0" smtClean="0"/>
              <a:t>raporty</a:t>
            </a:r>
            <a:endParaRPr lang="pl-PL" sz="2400" b="1" dirty="0"/>
          </a:p>
          <a:p>
            <a:pPr marL="1371600" lvl="8" indent="-457200">
              <a:buFont typeface="Arial" pitchFamily="34" charset="0"/>
              <a:buChar char="•"/>
            </a:pPr>
            <a:r>
              <a:rPr lang="pl-PL" b="1" dirty="0" smtClean="0"/>
              <a:t>umożliwiają </a:t>
            </a:r>
            <a:r>
              <a:rPr lang="pl-PL" b="1" dirty="0"/>
              <a:t>prezentowanie zawartości bazy </a:t>
            </a:r>
            <a:r>
              <a:rPr lang="pl-PL" b="1" dirty="0" smtClean="0"/>
              <a:t>danych</a:t>
            </a:r>
          </a:p>
          <a:p>
            <a:pPr marL="914400" lvl="8" indent="0">
              <a:buNone/>
            </a:pPr>
            <a:r>
              <a:rPr lang="pl-PL" b="1" dirty="0"/>
              <a:t>	</a:t>
            </a:r>
            <a:r>
              <a:rPr lang="pl-PL" b="1" dirty="0" smtClean="0"/>
              <a:t>(teksty, wykresy, grafika)</a:t>
            </a:r>
          </a:p>
          <a:p>
            <a:pPr marL="457200" lvl="6" indent="-457200" algn="l">
              <a:buFont typeface="Arial" pitchFamily="34" charset="0"/>
              <a:buChar char="•"/>
            </a:pPr>
            <a:endParaRPr lang="pl-PL" sz="2400" b="1" dirty="0" smtClean="0"/>
          </a:p>
          <a:p>
            <a:pPr marL="457200" lvl="3" indent="-457200" algn="l">
              <a:buFont typeface="Arial" pitchFamily="34" charset="0"/>
              <a:buChar char="•"/>
            </a:pPr>
            <a:endParaRPr lang="pl-PL" sz="24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40562716"/>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Baza danych wypożyczalni filmów DVD/VHS</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4259573341"/>
      </p:ext>
    </p:extLst>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endParaRPr lang="pl-PL" sz="36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94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94688"/>
            <a:ext cx="9143999" cy="596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9842617"/>
      </p:ext>
    </p:extLst>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Wymień bazy danych bez których nie wyobrażasz sobie dzisiejszego świata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374355502"/>
      </p:ext>
    </p:extLst>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Wymień bazy danych w których znajdują się Twoje dane</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4036187943"/>
      </p:ext>
    </p:extLst>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3600" b="1" dirty="0" smtClean="0"/>
              <a:t>Co jest najmniejszą jednostką w bazie danych?</a:t>
            </a:r>
          </a:p>
          <a:p>
            <a:pPr marL="756000" lvl="8" indent="-457200" algn="l">
              <a:buFont typeface="Arial" pitchFamily="34" charset="0"/>
              <a:buChar char="•"/>
            </a:pPr>
            <a:r>
              <a:rPr lang="pl-PL" sz="2800" b="1" dirty="0" smtClean="0"/>
              <a:t>Tabela</a:t>
            </a:r>
          </a:p>
          <a:p>
            <a:pPr marL="756000" lvl="8" indent="-457200" algn="l">
              <a:buFont typeface="Arial" pitchFamily="34" charset="0"/>
              <a:buChar char="•"/>
            </a:pPr>
            <a:r>
              <a:rPr lang="pl-PL" sz="2800" b="1" dirty="0" smtClean="0"/>
              <a:t>Kolumna</a:t>
            </a:r>
          </a:p>
          <a:p>
            <a:pPr marL="756000" lvl="8" indent="-457200" algn="l">
              <a:buFont typeface="Arial" pitchFamily="34" charset="0"/>
              <a:buChar char="•"/>
            </a:pPr>
            <a:r>
              <a:rPr lang="pl-PL" sz="2800" b="1" dirty="0" smtClean="0"/>
              <a:t>Relacja</a:t>
            </a:r>
          </a:p>
          <a:p>
            <a:pPr marL="756000" lvl="8" indent="-457200" algn="l">
              <a:buFont typeface="Arial" pitchFamily="34" charset="0"/>
              <a:buChar char="•"/>
            </a:pPr>
            <a:r>
              <a:rPr lang="pl-PL" sz="2800" b="1" dirty="0" smtClean="0"/>
              <a:t>Dana</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3431138971"/>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algn="l"/>
            <a:r>
              <a:rPr lang="pl-PL" sz="3200" dirty="0"/>
              <a:t>Tradycyjne </a:t>
            </a:r>
            <a:r>
              <a:rPr lang="pl-PL" sz="3200" dirty="0" smtClean="0"/>
              <a:t>zbiory danych</a:t>
            </a:r>
            <a:endParaRPr lang="pl" sz="3200" dirty="0"/>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 b="1" dirty="0" smtClean="0"/>
              <a:t>Kartoteki</a:t>
            </a:r>
          </a:p>
          <a:p>
            <a:pPr marL="457200" indent="-457200" algn="l">
              <a:buFont typeface="Arial" pitchFamily="34" charset="0"/>
              <a:buChar char="•"/>
            </a:pPr>
            <a:r>
              <a:rPr lang="pl" b="1" dirty="0" smtClean="0"/>
              <a:t>Teczki</a:t>
            </a:r>
          </a:p>
          <a:p>
            <a:pPr marL="457200" indent="-457200" algn="l">
              <a:buFont typeface="Arial" pitchFamily="34" charset="0"/>
              <a:buChar char="•"/>
            </a:pPr>
            <a:r>
              <a:rPr lang="pl" b="1" dirty="0" smtClean="0"/>
              <a:t>Segregatory</a:t>
            </a:r>
            <a:endParaRPr lang="pl" b="1"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1026" name="Picture 2" descr="http://openparachute.files.wordpress.com/2011/03/document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2996952"/>
            <a:ext cx="3707412" cy="2444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736311"/>
      </p:ext>
    </p:extLst>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Ćwiczenie</a:t>
            </a:r>
            <a:endParaRPr lang="pl" sz="3200" dirty="0"/>
          </a:p>
        </p:txBody>
      </p:sp>
      <p:sp>
        <p:nvSpPr>
          <p:cNvPr id="24" name="Shape 24"/>
          <p:cNvSpPr txBox="1">
            <a:spLocks noGrp="1"/>
          </p:cNvSpPr>
          <p:nvPr>
            <p:ph type="subTitle" idx="1"/>
          </p:nvPr>
        </p:nvSpPr>
        <p:spPr>
          <a:xfrm>
            <a:off x="1259632" y="1988840"/>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2400" b="1" dirty="0" smtClean="0"/>
              <a:t>Jaka Twoim zdaniem baza danych jest największa na świecie?</a:t>
            </a:r>
          </a:p>
          <a:p>
            <a:pPr marL="756000" lvl="8" indent="-457200" algn="l">
              <a:buFont typeface="Arial" pitchFamily="34" charset="0"/>
              <a:buChar char="•"/>
            </a:pPr>
            <a:r>
              <a:rPr lang="pl-PL" sz="1800" b="1" dirty="0"/>
              <a:t>Biblioteka Kongresu</a:t>
            </a:r>
          </a:p>
          <a:p>
            <a:pPr marL="756000" lvl="8" indent="-457200" algn="l">
              <a:buFont typeface="Arial" pitchFamily="34" charset="0"/>
              <a:buChar char="•"/>
            </a:pPr>
            <a:r>
              <a:rPr lang="pl-PL" sz="1800" b="1" dirty="0"/>
              <a:t>World Data Centre for </a:t>
            </a:r>
            <a:r>
              <a:rPr lang="pl-PL" sz="1800" b="1" dirty="0" err="1"/>
              <a:t>Climate</a:t>
            </a:r>
            <a:endParaRPr lang="pl-PL" sz="1800" b="1" dirty="0"/>
          </a:p>
          <a:p>
            <a:pPr marL="756000" lvl="8" indent="-457200" algn="l">
              <a:buFont typeface="Arial" pitchFamily="34" charset="0"/>
              <a:buChar char="•"/>
            </a:pPr>
            <a:r>
              <a:rPr lang="pl-PL" sz="1800" b="1" dirty="0"/>
              <a:t>YouTube</a:t>
            </a:r>
          </a:p>
          <a:p>
            <a:pPr marL="756000" lvl="8" indent="-457200" algn="l">
              <a:buFont typeface="Arial" pitchFamily="34" charset="0"/>
              <a:buChar char="•"/>
            </a:pPr>
            <a:r>
              <a:rPr lang="pl-PL" sz="1800" b="1" dirty="0" err="1"/>
              <a:t>ChoicePoint</a:t>
            </a:r>
            <a:endParaRPr lang="pl-PL" sz="1800" b="1" dirty="0"/>
          </a:p>
          <a:p>
            <a:pPr marL="756000" lvl="8" indent="-457200" algn="l">
              <a:buFont typeface="Arial" pitchFamily="34" charset="0"/>
              <a:buChar char="•"/>
            </a:pPr>
            <a:r>
              <a:rPr lang="pl-PL" sz="1800" b="1" dirty="0"/>
              <a:t>Google</a:t>
            </a:r>
          </a:p>
          <a:p>
            <a:pPr marL="756000" lvl="8" indent="-457200" algn="l">
              <a:buFont typeface="Arial" pitchFamily="34" charset="0"/>
              <a:buChar char="•"/>
            </a:pPr>
            <a:r>
              <a:rPr lang="pl-PL" sz="1800" b="1" dirty="0"/>
              <a:t>CIA</a:t>
            </a:r>
          </a:p>
          <a:p>
            <a:pPr marL="756000" lvl="8" indent="-457200" algn="l">
              <a:buFont typeface="Arial" pitchFamily="34" charset="0"/>
              <a:buChar char="•"/>
            </a:pPr>
            <a:r>
              <a:rPr lang="pl-PL" sz="1800" b="1" dirty="0"/>
              <a:t>China Mobile</a:t>
            </a:r>
            <a:endParaRPr lang="pl-PL" sz="1800"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7" name="Obraz 6" descr="PO KL_z podpisem_kolor.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4037541753"/>
      </p:ext>
    </p:extLst>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899592" y="1052736"/>
            <a:ext cx="5616624" cy="660644"/>
          </a:xfrm>
          <a:prstGeom prst="rect">
            <a:avLst/>
          </a:prstGeom>
        </p:spPr>
        <p:txBody>
          <a:bodyPr lIns="91425" tIns="91425" rIns="91425" bIns="91425" anchor="b" anchorCtr="0">
            <a:noAutofit/>
          </a:bodyPr>
          <a:lstStyle/>
          <a:p>
            <a:pPr marL="457200" indent="-457200"/>
            <a:r>
              <a:rPr lang="pl" sz="3200" dirty="0"/>
              <a:t>Definicja bazy danych</a:t>
            </a:r>
          </a:p>
        </p:txBody>
      </p:sp>
      <p:sp>
        <p:nvSpPr>
          <p:cNvPr id="24" name="Shape 24"/>
          <p:cNvSpPr txBox="1">
            <a:spLocks noGrp="1"/>
          </p:cNvSpPr>
          <p:nvPr>
            <p:ph type="subTitle" idx="1"/>
          </p:nvPr>
        </p:nvSpPr>
        <p:spPr>
          <a:xfrm>
            <a:off x="1259632" y="1916832"/>
            <a:ext cx="7648584" cy="3960440"/>
          </a:xfrm>
          <a:prstGeom prst="rect">
            <a:avLst/>
          </a:prstGeom>
        </p:spPr>
        <p:txBody>
          <a:bodyPr lIns="91425" tIns="91425" rIns="91425" bIns="91425" anchor="t" anchorCtr="0">
            <a:noAutofit/>
          </a:bodyPr>
          <a:lstStyle/>
          <a:p>
            <a:pPr marL="457200" indent="-457200" algn="l">
              <a:buFont typeface="Arial" pitchFamily="34" charset="0"/>
              <a:buChar char="•"/>
            </a:pPr>
            <a:r>
              <a:rPr lang="pl-PL" sz="3200" kern="1200" dirty="0">
                <a:solidFill>
                  <a:schemeClr val="tx1"/>
                </a:solidFill>
              </a:rPr>
              <a:t>zbiór informacji wraz z możliwością łatwego dostępu oraz ich zmiany </a:t>
            </a:r>
            <a:endParaRPr lang="pl" b="1" dirty="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3924999025"/>
      </p:ext>
    </p:extLst>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pic>
        <p:nvPicPr>
          <p:cNvPr id="2052" name="Picture 4" descr="http://upload.wikimedia.org/wikibooks/pl/thumb/8/8f/BazyDanychProgramZWbudowanymiDanymi.png/220px-BazyDanychProgramZWbudowanymiDanymi.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9403" y="4365104"/>
            <a:ext cx="3198813" cy="1512168"/>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23"/>
          <p:cNvSpPr txBox="1">
            <a:spLocks noGrp="1"/>
          </p:cNvSpPr>
          <p:nvPr>
            <p:ph type="ctrTitle"/>
          </p:nvPr>
        </p:nvSpPr>
        <p:spPr>
          <a:xfrm>
            <a:off x="1259632" y="917431"/>
            <a:ext cx="7272808" cy="1224136"/>
          </a:xfrm>
          <a:prstGeom prst="rect">
            <a:avLst/>
          </a:prstGeom>
        </p:spPr>
        <p:txBody>
          <a:bodyPr lIns="91425" tIns="91425" rIns="91425" bIns="91425" anchor="b" anchorCtr="0">
            <a:noAutofit/>
          </a:bodyPr>
          <a:lstStyle/>
          <a:p>
            <a:pPr indent="0" algn="l"/>
            <a:r>
              <a:rPr lang="pl-PL" sz="3200" dirty="0" smtClean="0"/>
              <a:t>Elektroniczne bazy danych</a:t>
            </a:r>
            <a:br>
              <a:rPr lang="pl-PL" sz="3200" dirty="0" smtClean="0"/>
            </a:br>
            <a:r>
              <a:rPr lang="pl-PL" sz="3200" dirty="0" smtClean="0"/>
              <a:t>Pliki w programie</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Dane dostępne tylko dla programu</a:t>
            </a:r>
          </a:p>
          <a:p>
            <a:pPr marL="457200" indent="-457200" algn="l">
              <a:buFont typeface="Arial" pitchFamily="34" charset="0"/>
              <a:buChar char="•"/>
            </a:pPr>
            <a:r>
              <a:rPr lang="pl-PL" b="1" dirty="0" smtClean="0"/>
              <a:t>Problem z wieloma operacjami jednocześnie</a:t>
            </a:r>
          </a:p>
          <a:p>
            <a:pPr marL="457200" indent="-457200" algn="l">
              <a:buFont typeface="Arial" pitchFamily="34" charset="0"/>
              <a:buChar char="•"/>
            </a:pPr>
            <a:r>
              <a:rPr lang="pl-PL" b="1" dirty="0" smtClean="0"/>
              <a:t>Brak możliwości skorzystania z danych przez inny program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319676483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917431"/>
            <a:ext cx="7272808" cy="1224136"/>
          </a:xfrm>
          <a:prstGeom prst="rect">
            <a:avLst/>
          </a:prstGeom>
        </p:spPr>
        <p:txBody>
          <a:bodyPr lIns="91425" tIns="91425" rIns="91425" bIns="91425" anchor="b" anchorCtr="0">
            <a:noAutofit/>
          </a:bodyPr>
          <a:lstStyle/>
          <a:p>
            <a:pPr indent="0" algn="l"/>
            <a:r>
              <a:rPr lang="pl-PL" sz="3200" dirty="0" smtClean="0"/>
              <a:t>Elektroniczne bazy danych</a:t>
            </a:r>
            <a:br>
              <a:rPr lang="pl-PL" sz="3200" dirty="0" smtClean="0"/>
            </a:br>
            <a:r>
              <a:rPr lang="pl-PL" sz="3200" dirty="0" smtClean="0"/>
              <a:t>Pliki dostępne dla wielu programów</a:t>
            </a:r>
            <a:endParaRPr lang="pl" sz="3200" dirty="0"/>
          </a:p>
        </p:txBody>
      </p:sp>
      <p:sp>
        <p:nvSpPr>
          <p:cNvPr id="24" name="Shape 24"/>
          <p:cNvSpPr txBox="1">
            <a:spLocks noGrp="1"/>
          </p:cNvSpPr>
          <p:nvPr>
            <p:ph type="subTitle" idx="1"/>
          </p:nvPr>
        </p:nvSpPr>
        <p:spPr>
          <a:xfrm>
            <a:off x="1259632" y="2204864"/>
            <a:ext cx="417646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Pliki na serwerze np. FTP</a:t>
            </a:r>
          </a:p>
          <a:p>
            <a:pPr marL="457200" indent="-457200" algn="l">
              <a:buFont typeface="Arial" pitchFamily="34" charset="0"/>
              <a:buChar char="•"/>
            </a:pPr>
            <a:r>
              <a:rPr lang="pl-PL" b="1" dirty="0" smtClean="0"/>
              <a:t>Wiele aplikacji korzystających      z plików</a:t>
            </a:r>
          </a:p>
          <a:p>
            <a:pPr marL="457200" indent="-457200" algn="l">
              <a:buFont typeface="Arial" pitchFamily="34" charset="0"/>
              <a:buChar char="•"/>
            </a:pPr>
            <a:r>
              <a:rPr lang="pl-PL" b="1" dirty="0" smtClean="0"/>
              <a:t>Zarządzaniem dostępem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5122" name="Picture 2" descr="Plik:BazyDanychWieleProgramowZBDprzezFTP.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996952"/>
            <a:ext cx="4408224" cy="29102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92814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„Coś” pomiędzy danymi a programem</a:t>
            </a:r>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pic>
        <p:nvPicPr>
          <p:cNvPr id="4098" name="Picture 2" descr="Plik:BazyDanychProgramZSZB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3125895"/>
            <a:ext cx="4933975" cy="272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7100037"/>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b="1" dirty="0" smtClean="0"/>
              <a:t>(Database </a:t>
            </a:r>
            <a:r>
              <a:rPr lang="pl-PL" b="1" dirty="0"/>
              <a:t>Management System, DBMS) – oprogramowanie bądź system informatyczny służący do zarządzania bazą danych. </a:t>
            </a:r>
            <a:endParaRPr lang="pl-PL" b="1"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2586980236"/>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259632" y="1061447"/>
            <a:ext cx="7272808" cy="783377"/>
          </a:xfrm>
          <a:prstGeom prst="rect">
            <a:avLst/>
          </a:prstGeom>
        </p:spPr>
        <p:txBody>
          <a:bodyPr lIns="91425" tIns="91425" rIns="91425" bIns="91425" anchor="b" anchorCtr="0">
            <a:noAutofit/>
          </a:bodyPr>
          <a:lstStyle/>
          <a:p>
            <a:pPr indent="0" algn="l"/>
            <a:r>
              <a:rPr lang="pl-PL" sz="3200" dirty="0" smtClean="0"/>
              <a:t>System Zarządzania Bazą Danych</a:t>
            </a:r>
            <a:endParaRPr lang="pl" sz="3200" dirty="0"/>
          </a:p>
        </p:txBody>
      </p:sp>
      <p:sp>
        <p:nvSpPr>
          <p:cNvPr id="24" name="Shape 24"/>
          <p:cNvSpPr txBox="1">
            <a:spLocks noGrp="1"/>
          </p:cNvSpPr>
          <p:nvPr>
            <p:ph type="subTitle" idx="1"/>
          </p:nvPr>
        </p:nvSpPr>
        <p:spPr>
          <a:xfrm>
            <a:off x="1259632" y="2204864"/>
            <a:ext cx="7648584" cy="3672408"/>
          </a:xfrm>
          <a:prstGeom prst="rect">
            <a:avLst/>
          </a:prstGeom>
        </p:spPr>
        <p:txBody>
          <a:bodyPr lIns="91425" tIns="91425" rIns="91425" bIns="91425" anchor="t" anchorCtr="0">
            <a:noAutofit/>
          </a:bodyPr>
          <a:lstStyle/>
          <a:p>
            <a:pPr marL="457200" indent="-457200" algn="l">
              <a:buFont typeface="Arial" pitchFamily="34" charset="0"/>
              <a:buChar char="•"/>
            </a:pPr>
            <a:r>
              <a:rPr lang="pl-PL" sz="2400" dirty="0"/>
              <a:t>łatwy dostęp do danych (dane są zorganizowane w struktury)</a:t>
            </a:r>
          </a:p>
          <a:p>
            <a:pPr marL="457200" indent="-457200" algn="l">
              <a:buFont typeface="Arial" pitchFamily="34" charset="0"/>
              <a:buChar char="•"/>
            </a:pPr>
            <a:r>
              <a:rPr lang="pl-PL" sz="2400" dirty="0"/>
              <a:t>jednoczesny dostęp do danych przez wielu użytkowników (architektura klient-serwer, transakcje)</a:t>
            </a:r>
          </a:p>
          <a:p>
            <a:pPr marL="457200" indent="-457200" algn="l">
              <a:buFont typeface="Arial" pitchFamily="34" charset="0"/>
              <a:buChar char="•"/>
            </a:pPr>
            <a:r>
              <a:rPr lang="pl-PL" sz="2400" dirty="0"/>
              <a:t>zmianę istniejących danych (dodawanie, usuwanie, edycja)</a:t>
            </a:r>
          </a:p>
          <a:p>
            <a:pPr marL="457200" indent="-457200" algn="l">
              <a:buFont typeface="Arial" pitchFamily="34" charset="0"/>
              <a:buChar char="•"/>
            </a:pPr>
            <a:r>
              <a:rPr lang="pl-PL" sz="2400" dirty="0"/>
              <a:t>kontrolę dostępu do danych (autoryzacja, ograniczenie dostępu)</a:t>
            </a:r>
          </a:p>
          <a:p>
            <a:pPr marL="457200" indent="-457200" algn="l">
              <a:buFont typeface="Arial" pitchFamily="34" charset="0"/>
              <a:buChar char="•"/>
            </a:pPr>
            <a:r>
              <a:rPr lang="pl-PL" sz="2400" dirty="0"/>
              <a:t>bezpieczeństwo danych (archiwizacja, logowanie)</a:t>
            </a:r>
            <a:endParaRPr lang="pl-PL" sz="2400" dirty="0" smtClean="0"/>
          </a:p>
        </p:txBody>
      </p:sp>
      <p:sp>
        <p:nvSpPr>
          <p:cNvPr id="2" name="pole tekstowe 1"/>
          <p:cNvSpPr txBox="1"/>
          <p:nvPr/>
        </p:nvSpPr>
        <p:spPr>
          <a:xfrm>
            <a:off x="1835696" y="6377353"/>
            <a:ext cx="4464496" cy="307777"/>
          </a:xfrm>
          <a:prstGeom prst="rect">
            <a:avLst/>
          </a:prstGeom>
          <a:noFill/>
        </p:spPr>
        <p:txBody>
          <a:bodyPr wrap="square" rtlCol="0">
            <a:spAutoFit/>
          </a:bodyPr>
          <a:lstStyle/>
          <a:p>
            <a:r>
              <a:rPr lang="pl-PL" dirty="0"/>
              <a:t>Lekcja 1 - Bazy danych, podstawowe pojęcia</a:t>
            </a: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19601848"/>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797</TotalTime>
  <Words>2255</Words>
  <Application>Microsoft Office PowerPoint</Application>
  <PresentationFormat>Pokaz na ekranie (4:3)</PresentationFormat>
  <Paragraphs>269</Paragraphs>
  <Slides>30</Slides>
  <Notes>30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30</vt:i4>
      </vt:variant>
    </vt:vector>
  </HeadingPairs>
  <TitlesOfParts>
    <vt:vector size="34" baseType="lpstr">
      <vt:lpstr>Arial</vt:lpstr>
      <vt:lpstr>Courier New</vt:lpstr>
      <vt:lpstr>Wingdings</vt:lpstr>
      <vt:lpstr/>
      <vt:lpstr>SQL Structured Query Language</vt:lpstr>
      <vt:lpstr>Przykłady baz danych</vt:lpstr>
      <vt:lpstr>Tradycyjne zbiory danych</vt:lpstr>
      <vt:lpstr>Definicja bazy danych</vt:lpstr>
      <vt:lpstr>Elektroniczne bazy danych Pliki w programie</vt:lpstr>
      <vt:lpstr>Elektroniczne bazy danych Pliki dostępne dla wielu programów</vt:lpstr>
      <vt:lpstr>System Zarządzania Bazą Danych</vt:lpstr>
      <vt:lpstr>System Zarządzania Bazą Danych</vt:lpstr>
      <vt:lpstr>System Zarządzania Bazą Danych</vt:lpstr>
      <vt:lpstr>Systemy Zarządzania Bazą Danych</vt:lpstr>
      <vt:lpstr>Relacyjny System Bazy Danych</vt:lpstr>
      <vt:lpstr>Relacyjny System Bazy Danych</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Podstawowe pojęcia</vt:lpstr>
      <vt:lpstr>Interakcje z bazą danych</vt:lpstr>
      <vt:lpstr>Interakcje z bazą danych</vt:lpstr>
      <vt:lpstr>Ćwiczenie</vt:lpstr>
      <vt:lpstr>Ćwiczenie</vt:lpstr>
      <vt:lpstr>Ćwiczenie</vt:lpstr>
      <vt:lpstr>Ćwiczenie</vt:lpstr>
      <vt:lpstr>Ćwiczenie</vt:lpstr>
      <vt:lpstr>Ćwiczenie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32</cp:revision>
  <dcterms:modified xsi:type="dcterms:W3CDTF">2014-11-27T11:15:38Z</dcterms:modified>
</cp:coreProperties>
</file>