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x-none" sz="1400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x-none" sz="1400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FDC67EB2-B4C0-461B-8AA3-BB57B2F136C8}" type="slidenum">
              <a:rPr lang="x-none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x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 środowisku Eclipse kliknij prawym przyciskiem na projekt i uzyj opcji eksport.</a:t>
            </a:r>
            <a:endParaRPr/>
          </a:p>
          <a:p>
            <a:endParaRPr/>
          </a:p>
          <a:p>
            <a:r>
              <a:rPr lang="x-none" sz="1200"/>
              <a:t>Wybież opcję "Java/Runnable JAR file".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Wybież plik, który służy do uruchamiania aplikacji. Następnie podaj nazwę i lokalizację pliku.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Uruchom konsolę i wywołaj polecenie tak, jak na slajdzie.</a:t>
            </a:r>
            <a:endParaRPr/>
          </a:p>
          <a:p>
            <a:endParaRPr/>
          </a:p>
          <a:p>
            <a:r>
              <a:rPr lang="x-none" sz="1200"/>
              <a:t>Powinno nastąpić prawidłowe uruchomienie programu.</a:t>
            </a:r>
            <a:endParaRPr/>
          </a:p>
          <a:p>
            <a:endParaRPr/>
          </a:p>
          <a:p>
            <a:r>
              <a:rPr lang="x-none" sz="1200"/>
              <a:t>Zmień rozszerzenie pliku z "jar" na "zip" i rozpoakuj go.</a:t>
            </a:r>
            <a:endParaRPr/>
          </a:p>
          <a:p>
            <a:endParaRPr/>
          </a:p>
          <a:p>
            <a:r>
              <a:rPr lang="x-none" sz="1200"/>
              <a:t>Zauważ, że jest to zwykłe archiwum zip. Znajdują się w nim wszystkie pliki bajtkodu, należące do danego projektu.</a:t>
            </a:r>
            <a:endParaRPr/>
          </a:p>
          <a:p>
            <a:endParaRPr/>
          </a:p>
          <a:p>
            <a:r>
              <a:rPr lang="x-none" sz="1200"/>
              <a:t>W folderze "META-INF" znajduje się plik manifestu. Zobacz jego zawartość.</a:t>
            </a:r>
            <a:endParaRPr/>
          </a:p>
          <a:p>
            <a:endParaRPr/>
          </a:p>
          <a:p>
            <a:r>
              <a:rPr lang="x-none" sz="1200"/>
              <a:t>Manifest-Version: 1.0</a:t>
            </a:r>
            <a:endParaRPr/>
          </a:p>
          <a:p>
            <a:r>
              <a:rPr lang="x-none" sz="1200"/>
              <a:t>Class-Path: .</a:t>
            </a:r>
            <a:endParaRPr/>
          </a:p>
          <a:p>
            <a:r>
              <a:rPr lang="x-none" sz="1200"/>
              <a:t>Main-Class: Start</a:t>
            </a:r>
            <a:endParaRPr/>
          </a:p>
          <a:p>
            <a:endParaRPr/>
          </a:p>
          <a:p>
            <a:r>
              <a:rPr lang="x-none" sz="1200"/>
              <a:t>W ostatnim wersie jest nazwa klasy, z której wywoływany jest program.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 programowaniu obiektowym obiekty posiadają pewien stan, tj. zbiór aktualnych wartości pól obiektu, który w wyniku wykonywania na nich operacji może ulegać zmianie. Od bieżącego stanu mogą być zależne inne obiekty, dlatego musi istnieć możliwość ich powiadomienia o jego zmianie tak, aby mogły one się do niej dostosować. Możemy także żądać, aby inne obiekty były powiadamiane o tym, że inny obiekt próbuje wykonać konkretną czynność, np. ponownie nawiązywać utracone połączenie z bazą danych. Pragniemy zaimplementować ogólny mechanizm, który umożliwi nam osiągnięcie tych celów.</a:t>
            </a:r>
            <a:endParaRPr/>
          </a:p>
          <a:p>
            <a:endParaRPr/>
          </a:p>
          <a:p>
            <a:r>
              <a:rPr lang="x-none" sz="1200"/>
              <a:t>We wzorcu obserwator wyróżniamy dwa podstawowe typy obiektów:</a:t>
            </a:r>
            <a:endParaRPr/>
          </a:p>
          <a:p>
            <a:endParaRPr/>
          </a:p>
          <a:p>
            <a:r>
              <a:rPr lang="x-none" sz="1200"/>
              <a:t>    obserwowany (ang. observable, subject) - obiekt, o którym chcemy uzyskiwać informacje,</a:t>
            </a:r>
            <a:endParaRPr/>
          </a:p>
          <a:p>
            <a:r>
              <a:rPr lang="x-none" sz="1200"/>
              <a:t>    obserwator (ang. observer, listener) - obiekty oczekujące na powiadomienie o zmianie stanu obiektu obserwowanego.</a:t>
            </a:r>
            <a:endParaRPr/>
          </a:p>
          <a:p>
            <a:endParaRPr/>
          </a:p>
          <a:p>
            <a:r>
              <a:rPr lang="x-none" sz="1200"/>
              <a:t>Kiedy stan obiektu obserwowanego się zmienia, wywołuje on metodę "powiadomObserwatorow()", która wysyła powiadomienia do wszystkich zarejestrowanych obserwatorów.</a:t>
            </a:r>
            <a:endParaRPr/>
          </a:p>
          <a:p>
            <a:endParaRPr/>
          </a:p>
          <a:p>
            <a:r>
              <a:rPr lang="x-none" sz="1200"/>
              <a:t>Obserwator jest stosowany w aplikacjach z graficznym interfejsem użytkownika.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x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x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x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java.awt.event.KeyEvent;</a:t>
            </a:r>
            <a:endParaRPr/>
          </a:p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java.awt.event.KeyListener;</a:t>
            </a:r>
            <a:endParaRPr/>
          </a:p>
          <a:p>
            <a:endParaRPr/>
          </a:p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javax.swing.JTextArea;</a:t>
            </a:r>
            <a:endParaRPr/>
          </a:p>
          <a:p>
            <a:endParaRPr/>
          </a:p>
          <a:p>
            <a:endParaRPr/>
          </a:p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MyKeyboardListener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KeyListener {</a:t>
            </a:r>
            <a:endParaRPr/>
          </a:p>
          <a:p>
            <a:r>
              <a:rPr lang="x-none" sz="800"/>
              <a:t>	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JTextArea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800"/>
              <a:t>	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MyKeyboardListener(JTextArea jTextArea)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= jTextArea;</a:t>
            </a:r>
            <a:endParaRPr/>
          </a:p>
          <a:p>
            <a:r>
              <a:rPr lang="x-none" sz="800"/>
              <a:t>	}</a:t>
            </a:r>
            <a:endParaRPr/>
          </a:p>
          <a:p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keyPressed(KeyEvent e)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x-none" sz="800">
                <a:solidFill>
                  <a:srgbClr val="2A00FF"/>
                </a:solidFill>
                <a:latin typeface="Consolas"/>
                <a:ea typeface="Consolas"/>
              </a:rPr>
              <a:t>"\nnastąpiło wciśnięcie klawisza "</a:t>
            </a:r>
            <a:endParaRPr/>
          </a:p>
          <a:p>
            <a:r>
              <a:rPr lang="x-none" sz="800"/>
              <a:t>				+ e.getKeyChar());</a:t>
            </a:r>
            <a:endParaRPr/>
          </a:p>
          <a:p>
            <a:r>
              <a:rPr lang="x-none" sz="800"/>
              <a:t>	}</a:t>
            </a:r>
            <a:endParaRPr/>
          </a:p>
          <a:p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keyReleased(KeyEvent e)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x-none" sz="800">
                <a:solidFill>
                  <a:srgbClr val="2A00FF"/>
                </a:solidFill>
                <a:latin typeface="Consolas"/>
                <a:ea typeface="Consolas"/>
              </a:rPr>
              <a:t>"\nnastąpiło zwolnienie klawisza "</a:t>
            </a:r>
            <a:endParaRPr/>
          </a:p>
          <a:p>
            <a:r>
              <a:rPr lang="x-none" sz="800"/>
              <a:t>				+ e.getKeyChar());</a:t>
            </a:r>
            <a:endParaRPr/>
          </a:p>
          <a:p>
            <a:r>
              <a:rPr lang="x-none" sz="800"/>
              <a:t>	}</a:t>
            </a:r>
            <a:endParaRPr/>
          </a:p>
          <a:p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keyTyped(KeyEvent e)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x-none" sz="800">
                <a:solidFill>
                  <a:srgbClr val="2A00FF"/>
                </a:solidFill>
                <a:latin typeface="Consolas"/>
                <a:ea typeface="Consolas"/>
              </a:rPr>
              <a:t>"\nzostał wpisany znak "</a:t>
            </a:r>
            <a:endParaRPr/>
          </a:p>
          <a:p>
            <a:r>
              <a:rPr lang="x-none" sz="800"/>
              <a:t>				+ e.getKeyChar());</a:t>
            </a:r>
            <a:endParaRPr/>
          </a:p>
          <a:p>
            <a:r>
              <a:rPr lang="x-none" sz="800"/>
              <a:t>	}</a:t>
            </a:r>
            <a:endParaRPr/>
          </a:p>
          <a:p>
            <a:endParaRPr/>
          </a:p>
          <a:p>
            <a:r>
              <a:rPr lang="x-none" sz="800"/>
              <a:t>}</a:t>
            </a:r>
            <a:endParaRPr/>
          </a:p>
          <a:p>
            <a:endParaRPr/>
          </a:p>
          <a:p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jButton.addKeyListener(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MyKeyboardListener(jTextArea));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2909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Start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main(String [] args)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JFrame mainFrame =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JFrame(</a:t>
            </a:r>
            <a:r>
              <a:rPr lang="x-none" sz="800">
                <a:solidFill>
                  <a:srgbClr val="2A00FF"/>
                </a:solidFill>
                <a:latin typeface="Consolas"/>
                <a:ea typeface="Consolas"/>
              </a:rPr>
              <a:t>"Moje okno"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	mainFrame.setBounds(200, 200, 300, 240);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mainFrame.setDefaultCloseOperation(JFrame.</a:t>
            </a:r>
            <a:r>
              <a:rPr lang="x-none" sz="800" i="1">
                <a:solidFill>
                  <a:srgbClr val="0000C0"/>
                </a:solidFill>
                <a:latin typeface="Consolas"/>
                <a:ea typeface="Consolas"/>
              </a:rPr>
              <a:t>EXIT_ON_CLOSE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mainFrame.setLayout(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JLabel jLabel =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JLabel(</a:t>
            </a:r>
            <a:r>
              <a:rPr lang="x-none" sz="800">
                <a:solidFill>
                  <a:srgbClr val="2A00FF"/>
                </a:solidFill>
                <a:latin typeface="Consolas"/>
                <a:ea typeface="Consolas"/>
              </a:rPr>
              <a:t>"Tekst"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	jLabel.setBounds(50, 50, 50, 20);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mainFrame.addKeyListener(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MyKeyListener(jLabel, mainFrame));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	mainFrame.add(jLabel);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mainFrame.setVisible(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true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}</a:t>
            </a:r>
            <a:endParaRPr/>
          </a:p>
          <a:p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MyKeyListener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KeyListener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JLabel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JFrame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jFrame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= 50;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= 50;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MyKeyListener(JLabel jLabel, JFrame jFrame)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= jLabel;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jFrame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= jFrame;</a:t>
            </a:r>
            <a:r>
              <a:rPr lang="x-none" sz="800">
                <a:latin typeface="Consolas"/>
                <a:ea typeface="Consolas"/>
              </a:rPr>
              <a:t>}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keyPressed(KeyEvent e)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d = 10;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(e.getKeyCode() == KeyEvent.</a:t>
            </a:r>
            <a:r>
              <a:rPr lang="x-none" sz="800" i="1">
                <a:solidFill>
                  <a:srgbClr val="0000C0"/>
                </a:solidFill>
                <a:latin typeface="Consolas"/>
                <a:ea typeface="Consolas"/>
              </a:rPr>
              <a:t>VK_RIGHT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+=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&gt;100 ? 0 : d;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.setBounds(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.getWidth(),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.getHeight());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(e.getKeyCode() == KeyEvent.</a:t>
            </a:r>
            <a:r>
              <a:rPr lang="x-none" sz="800" i="1">
                <a:solidFill>
                  <a:srgbClr val="0000C0"/>
                </a:solidFill>
                <a:latin typeface="Consolas"/>
                <a:ea typeface="Consolas"/>
              </a:rPr>
              <a:t>VK_LEFT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-=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&lt;10 ? 0 : d;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.setBounds(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.getWidth(),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.getHeight());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(e.getKeyCode() == KeyEvent.</a:t>
            </a:r>
            <a:r>
              <a:rPr lang="x-none" sz="800" i="1">
                <a:solidFill>
                  <a:srgbClr val="0000C0"/>
                </a:solidFill>
                <a:latin typeface="Consolas"/>
                <a:ea typeface="Consolas"/>
              </a:rPr>
              <a:t>VK_UP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-=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&lt;10 ? 0 : d;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.setBounds(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.getWidth(),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.getHeight());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(e.getKeyCode() == KeyEvent.</a:t>
            </a:r>
            <a:r>
              <a:rPr lang="x-none" sz="800" i="1">
                <a:solidFill>
                  <a:srgbClr val="0000C0"/>
                </a:solidFill>
                <a:latin typeface="Consolas"/>
                <a:ea typeface="Consolas"/>
              </a:rPr>
              <a:t>VK_DOWN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) {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+=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&gt;100 ? 0 : d;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.setBounds(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x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y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.getWidth(), 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jLabel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.getHeight());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800">
                <a:solidFill>
                  <a:srgbClr val="0000C0"/>
                </a:solidFill>
                <a:latin typeface="Consolas"/>
                <a:ea typeface="Consolas"/>
              </a:rPr>
              <a:t>jFrame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.repaint();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keyReleased(KeyEvent e) {}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8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800">
                <a:solidFill>
                  <a:srgbClr val="000000"/>
                </a:solidFill>
                <a:latin typeface="Consolas"/>
                <a:ea typeface="Consolas"/>
              </a:rPr>
              <a:t> keyTyped(KeyEvent e) {}</a:t>
            </a:r>
            <a:endParaRPr/>
          </a:p>
          <a:p>
            <a:r>
              <a:rPr lang="x-none" sz="800"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>
                <a:latin typeface="Arial"/>
              </a:rPr>
              <a:t>Do przykładu z początku jekcji dodaj klasę wewnętrzną i zapisz zmainy. Dla pewności uruchom program.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>
                <a:latin typeface="Arial"/>
              </a:rPr>
              <a:t>W projekcie znajdują się trzy pliki źródłowe:</a:t>
            </a:r>
            <a:endParaRPr/>
          </a:p>
          <a:p>
            <a:r>
              <a:rPr lang="x-none" sz="1200">
                <a:latin typeface="Arial"/>
              </a:rPr>
              <a:t>	- </a:t>
            </a:r>
            <a:r>
              <a:rPr lang="x-none" sz="1200">
                <a:solidFill>
                  <a:srgbClr val="000000"/>
                </a:solidFill>
                <a:latin typeface="Arial"/>
                <a:ea typeface="Consolas"/>
              </a:rPr>
              <a:t>MyKeyboardListener.java,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Arial"/>
                <a:ea typeface="Consolas"/>
              </a:rPr>
              <a:t>	- MyListener.java,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Arial"/>
                <a:ea typeface="Consolas"/>
              </a:rPr>
              <a:t>	- Start.java.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Wejdź do folderu workspace, następnie do folderu z tym projektem. W środku znajdują się dwa foldery "src" i "bin".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Sprawdź ich zawartośc. W folderze "src" znajdują się pliki źródłowe i są trzy.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Dlaczego w folderze są cztery pliki?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Na jednej z pierwszych lekcji powiedziane było, że w jednym pliku znajdować się może tylko jedna klasa.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W plikach źródłowych mogą być klasy wawnetrzne, ale po procesie kompilacji każda klasa stanowi osobny plik.</a:t>
            </a:r>
            <a:endParaRPr/>
          </a:p>
          <a:p>
            <a:endParaRPr/>
          </a:p>
          <a:p>
            <a:r>
              <a:rPr lang="x-none" sz="1200">
                <a:latin typeface="Arial"/>
              </a:rPr>
              <a:t>W klasie "Start" jest klasa wewnętrzna "MyInnerClass". Po skompilowaniu jest osobnym plikiem. Po nazwie można łatwo rozpoznać, z której klasy została wyodrębniona.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092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x-none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x-none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x-none"/>
              <a:t>Drugi poziom konspektu</a:t>
            </a:r>
            <a:endParaRPr/>
          </a:p>
          <a:p>
            <a:pPr lvl="2">
              <a:buSzPct val="25000"/>
              <a:buFont typeface="StarSymbol"/>
              <a:buChar char=""/>
            </a:pPr>
            <a:r>
              <a:rPr lang="x-none"/>
              <a:t>Trzeci poziom konspektu</a:t>
            </a:r>
            <a:endParaRPr/>
          </a:p>
          <a:p>
            <a:pPr lvl="3">
              <a:buSzPct val="25000"/>
              <a:buFont typeface="StarSymbol"/>
              <a:buChar char=""/>
            </a:pPr>
            <a:r>
              <a:rPr lang="x-none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"/>
            </a:pPr>
            <a:r>
              <a:rPr lang="x-none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x-none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x-none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x-none" sz="1400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147D3C9E-F9C5-4E2D-9B6F-672B0C20D964}" type="slidenum">
              <a:rPr lang="x-none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144000" y="2196000"/>
            <a:ext cx="10080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/>
              <a:t>Java - lekcja 10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144000" y="3528000"/>
            <a:ext cx="10080000" cy="93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200"/>
              <a:t>Przechwytywanie zdarzeń, tworzenie plików wykonywalnych</a:t>
            </a:r>
            <a:endParaRPr/>
          </a:p>
        </p:txBody>
      </p:sp>
      <p:grpSp>
        <p:nvGrpSpPr>
          <p:cNvPr id="5" name="Grupa 4"/>
          <p:cNvGrpSpPr/>
          <p:nvPr/>
        </p:nvGrpSpPr>
        <p:grpSpPr>
          <a:xfrm>
            <a:off x="2304008" y="5541832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62" name="Obraz 6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04000" y="1440000"/>
            <a:ext cx="2176200" cy="1944000"/>
          </a:xfrm>
          <a:prstGeom prst="rect">
            <a:avLst/>
          </a:prstGeom>
        </p:spPr>
      </p:pic>
      <p:pic>
        <p:nvPicPr>
          <p:cNvPr id="63" name="Obraz 6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0720" y="4320000"/>
            <a:ext cx="3239280" cy="1296000"/>
          </a:xfrm>
          <a:prstGeom prst="rect">
            <a:avLst/>
          </a:prstGeom>
        </p:spPr>
      </p:pic>
      <p:pic>
        <p:nvPicPr>
          <p:cNvPr id="64" name="Obraz 6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66680" y="4141080"/>
            <a:ext cx="3312000" cy="144504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66" name="Obraz 6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5560" y="1179360"/>
            <a:ext cx="5428800" cy="5238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68" name="Obraz 6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5560" y="1179360"/>
            <a:ext cx="5428800" cy="52383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70" name="Obraz 6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0000" y="1566720"/>
            <a:ext cx="8443440" cy="42652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1440000" y="2304360"/>
            <a:ext cx="8496000" cy="1379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Zbuduj plik „*.jar” samodzielnie. Umieść w środku plik o nazwie „Hello”. Niech efektem będzie wyświetlenie w konsoli napisu „Hello world!”.</a:t>
            </a:r>
            <a:endParaRPr/>
          </a:p>
          <a:p>
            <a:r>
              <a:rPr lang="pl-PL"/>
              <a:t>	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1440000" y="1296000"/>
            <a:ext cx="8280000" cy="5186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Start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 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JFrame mainFrame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JFrame(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"Moje okno"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		mainFrame.setBounds(200, 200, 300, 240);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mainFrame.setDefaultCloseOperation(JFrame.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EXIT_ON_CLOSE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mainFrame.setLayout(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JTextArea jTextArea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JTextArea();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JScrollPane jScrollPane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JScrollPane(jTextArea);</a:t>
            </a:r>
            <a:endParaRPr/>
          </a:p>
          <a:p>
            <a:r>
              <a:rPr lang="pl-PL"/>
              <a:t>		jScrollPane.setBounds(10, 10, 265, 150);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JButton jButton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JButton(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"Przycisk"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		jButton.setBounds(10, 170, 265, 20);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/>
              <a:t>		mainFrame.add(jScrollPane);</a:t>
            </a:r>
            <a:endParaRPr/>
          </a:p>
          <a:p>
            <a:r>
              <a:rPr lang="pl-PL"/>
              <a:t>		mainFrame.add(jButton);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mainFrame.setVisible(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true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}</a:t>
            </a:r>
            <a:endParaRPr/>
          </a:p>
        </p:txBody>
      </p:sp>
      <p:pic>
        <p:nvPicPr>
          <p:cNvPr id="46" name="Obraz 4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43240" y="4608000"/>
            <a:ext cx="1904760" cy="2285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48" name="Obraz 4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0000" y="1584000"/>
            <a:ext cx="8208000" cy="4911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1428480" y="1648080"/>
            <a:ext cx="8496000" cy="4381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java.awt.event.MouseEvent;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java.awt.event.MouseListener;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javax.swing.JTextArea;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MyListener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MouseListener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JTextArea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MyListener(JTextArea jTextArea)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jTextArea;}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mouseClicked(MouseEvent arg0)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"\nnastąpiło kliknięcie"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mouseEntered(MouseEvent arg0)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"\nkursor wszedł w obszar przycisku"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1462680" y="1666440"/>
            <a:ext cx="8568000" cy="4381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mouseExited(MouseEvent arg0)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"\nkursor wyszedł z obszaru przycisku"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mousePressed(MouseEvent arg0)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"\nprzycisk naciśnięty"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mouseReleased(MouseEvent arg0)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.setText(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jTextArea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.getText()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"\nprzycisk zwolniony"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pic>
        <p:nvPicPr>
          <p:cNvPr id="54" name="Obraz 5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36000" y="2088000"/>
            <a:ext cx="4585320" cy="3668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56" name="TextShape 2"/>
          <p:cNvSpPr txBox="1"/>
          <p:nvPr/>
        </p:nvSpPr>
        <p:spPr>
          <a:xfrm>
            <a:off x="1440000" y="2304000"/>
            <a:ext cx="8496000" cy="1379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Zaimplementuj interfejs „KeyListener” i dodaj go jako słuchacza do przycisku.</a:t>
            </a:r>
            <a:endParaRPr/>
          </a:p>
          <a:p>
            <a:endParaRPr/>
          </a:p>
          <a:p>
            <a:r>
              <a:rPr lang="pl-PL"/>
              <a:t>	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1440000" y="2304000"/>
            <a:ext cx="8496000" cy="1379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okno z komponentem „JLabel”. Niech komponent porusza się po oknie za pomocą strzałek.</a:t>
            </a:r>
            <a:endParaRPr/>
          </a:p>
          <a:p>
            <a:r>
              <a:rPr lang="pl-PL"/>
              <a:t>	Jeżeli zmienisz pozycję elementu, wywołaj metodę „repaint”.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Przechwytywanie zdarzeń, tworzenie plików wykonywalnych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1440000" y="2123640"/>
            <a:ext cx="8424000" cy="2772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Start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MyInnerClass{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 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JFrame mainFrame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JFrame(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"Moje okno"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		mainFrame.setBounds(200, 200, 300, 240);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mainFrame.setDefaultCloseOperation(JFrame.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EXIT_ON_CLOSE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Microsoft Office PowerPoint</Application>
  <PresentationFormat>Niestandardowy</PresentationFormat>
  <Paragraphs>227</Paragraphs>
  <Slides>14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Office Theme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Mac</cp:lastModifiedBy>
  <cp:revision>2</cp:revision>
  <dcterms:modified xsi:type="dcterms:W3CDTF">2013-03-25T16:10:35Z</dcterms:modified>
</cp:coreProperties>
</file>