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080625" cy="7559675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/>
              <a:t>Kliknij, aby edytować format notatek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400"/>
              <a:t>&lt;główka&gt;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pl-PL" sz="1400"/>
              <a:t>&lt;data/godzina&gt;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pl-PL" sz="1400"/>
              <a:t>&lt;stopka&gt;</a:t>
            </a:r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CE3A51C5-D3BB-440F-A364-4024DC45AC89}" type="slidenum">
              <a:rPr lang="pl-PL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Klasa pokazana na przykładzie implementuj w prosty sposób niektóre właściwości pojazdu.</a:t>
            </a:r>
            <a:endParaRPr/>
          </a:p>
          <a:p>
            <a:endParaRPr/>
          </a:p>
          <a:p>
            <a:r>
              <a:rPr lang="pl-PL" sz="1200"/>
              <a:t>Nowo stworzony pojazd ma licznik odległości ustawiony na zadaną wartość. Możemy poruszać się do przodu i do tyłu.</a:t>
            </a:r>
            <a:endParaRPr/>
          </a:p>
          <a:p>
            <a:endParaRPr/>
          </a:p>
          <a:p>
            <a:r>
              <a:rPr lang="pl-PL" sz="1200"/>
              <a:t>Może to być rower, motocykl , lub samochód.</a:t>
            </a:r>
            <a:endParaRPr/>
          </a:p>
          <a:p>
            <a:endParaRPr/>
          </a:p>
          <a:p>
            <a:r>
              <a:rPr lang="pl-PL" sz="1200"/>
              <a:t>Zastanówmy się co możemy zrobić, jeżeli chcemy stworzyć klasę „PojazdOswietlony”, który posiada te same właściwości co „Pojazd”. Ponadto chcemy, aby „PojazdOswietlony”, miał metody „wlaczSwiatla” i „wylaczSwiatla”.</a:t>
            </a:r>
            <a:endParaRPr/>
          </a:p>
          <a:p>
            <a:endParaRPr/>
          </a:p>
          <a:p>
            <a:r>
              <a:rPr lang="pl-PL" sz="1200"/>
              <a:t>Pisanie całości nowej klasy, przepisując część funkcjonalności z pojazdu jest niepotrzebne. W Javie (w innych językach również) nie powinno się pisać dwa razy tego fragmentu kodu. Możemy korzystać z mechanizmu dziedziczenia.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Każda klasa w Javie dziedziczy po obiekcje „Object”, zawsze! „Object” posiada kilka metod i są one dostępne dla każdego stworzonego obiektu w Javie. Jedną z nich jest „toString”. Reprezentuje ona obiekt w postaci tekstu.</a:t>
            </a:r>
            <a:endParaRPr/>
          </a:p>
          <a:p>
            <a:endParaRPr/>
          </a:p>
          <a:p>
            <a:r>
              <a:rPr lang="pl-PL" sz="1200"/>
              <a:t>W metodzie „main” stworzony został obiekt typu „Dimension”. Obiekt ten przechowuje dwa podstawowe wymiary: wysokość i szerokość. Kiedy wywołamy na nim metodę „toString” otrzymamy tekstową reprezentację obiektu.</a:t>
            </a:r>
            <a:endParaRPr/>
          </a:p>
          <a:p>
            <a:endParaRPr/>
          </a:p>
          <a:p>
            <a:r>
              <a:rPr lang="pl-PL" sz="1200"/>
              <a:t>Klasa „MojPierwszaKlasa” zawiera już metodę „toString”. Chcę jednak aby zwracała wartość ustawioną przeze mnie. Wyrażenie „@Override” to adnotacja.  Oznacza, że obiekt odziedziczył już taka metodę, ale chcę napisać ją we własny sposób. Używając słowa „super” wywołuję metodę „toString” dla obiektu, po którym dziedziczyłem.</a:t>
            </a:r>
            <a:endParaRPr/>
          </a:p>
          <a:p>
            <a:endParaRPr/>
          </a:p>
          <a:p>
            <a:r>
              <a:rPr lang="pl-PL" sz="1200"/>
              <a:t>Metoda „println” domyślnie wywołuje metodę „toString” dla każdego obiektu, dlatego ostatnia instrukcja metody „main” działa w ten sposób.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Stworzone zostały dwa z pozoru takie same obiekty. Zastanówmy się jednak. Obiekty maja takie same dane, ale zostały utworzone w niezależny sposób.</a:t>
            </a:r>
            <a:endParaRPr/>
          </a:p>
          <a:p>
            <a:endParaRPr/>
          </a:p>
          <a:p>
            <a:r>
              <a:rPr lang="pl-PL" sz="1200"/>
              <a:t>W pierwszej instrukcji „if” nie sprawdzamy równości obiektów! Sprawdzamy równość referencji. Warunek byłby prawdziwy, jeżeli obie referencje wskazywałyby na ten sam obiekt, a tak nie jest.</a:t>
            </a:r>
            <a:endParaRPr/>
          </a:p>
          <a:p>
            <a:endParaRPr/>
          </a:p>
          <a:p>
            <a:r>
              <a:rPr lang="pl-PL" sz="1200"/>
              <a:t>Dla sprawdzenia równości obiektów wywołujemy na jednym z nich metodę „equals”. Metoda ta również jest dziedziczona po typie „Object”.</a:t>
            </a:r>
            <a:endParaRPr/>
          </a:p>
          <a:p>
            <a:endParaRPr/>
          </a:p>
          <a:p>
            <a:r>
              <a:rPr lang="pl-PL" sz="1200"/>
              <a:t>Jeżeli chcemy porównać dwie instancje stworzonej przez nas klasy, to pamiętajmy aby napisać dla niej własną wersję metody „equals”.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Animal {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eat() {System.</a:t>
            </a:r>
            <a:r>
              <a:rPr lang="pl-PL" sz="12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 sz="1200">
                <a:solidFill>
                  <a:srgbClr val="2A00FF"/>
                </a:solidFill>
                <a:latin typeface="Consolas"/>
                <a:ea typeface="Consolas"/>
              </a:rPr>
              <a:t>"eat"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r>
              <a:rPr lang="pl-PL" sz="1200"/>
              <a:t>}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>
                <a:solidFill>
                  <a:srgbClr val="2A00FF"/>
                </a:solidFill>
                <a:latin typeface="Consolas"/>
                <a:ea typeface="Consolas"/>
              </a:rPr>
              <a:t>"animal"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r>
              <a:rPr lang="pl-PL" sz="1200"/>
              <a:t>}</a:t>
            </a:r>
            <a:endParaRPr/>
          </a:p>
          <a:p>
            <a:r>
              <a:rPr lang="pl-PL" sz="1200"/>
              <a:t>}</a:t>
            </a:r>
            <a:endParaRPr/>
          </a:p>
          <a:p>
            <a:endParaRPr/>
          </a:p>
          <a:p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Cat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Animal {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>
                <a:solidFill>
                  <a:srgbClr val="2A00FF"/>
                </a:solidFill>
                <a:latin typeface="Consolas"/>
                <a:ea typeface="Consolas"/>
              </a:rPr>
              <a:t>"cat"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r>
              <a:rPr lang="pl-PL" sz="1200"/>
              <a:t>}</a:t>
            </a:r>
            <a:endParaRPr/>
          </a:p>
          <a:p>
            <a:r>
              <a:rPr lang="pl-PL" sz="1200"/>
              <a:t>}</a:t>
            </a:r>
            <a:endParaRPr/>
          </a:p>
          <a:p>
            <a:endParaRPr/>
          </a:p>
          <a:p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Dog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Animal {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>
                <a:solidFill>
                  <a:srgbClr val="2A00FF"/>
                </a:solidFill>
                <a:latin typeface="Consolas"/>
                <a:ea typeface="Consolas"/>
              </a:rPr>
              <a:t>"dog"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r>
              <a:rPr lang="pl-PL" sz="1200"/>
              <a:t>}</a:t>
            </a:r>
            <a:endParaRPr/>
          </a:p>
          <a:p>
            <a:r>
              <a:rPr lang="pl-PL" sz="1200"/>
              <a:t>}</a:t>
            </a:r>
            <a:endParaRPr/>
          </a:p>
          <a:p>
            <a:endParaRPr/>
          </a:p>
          <a:p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sz="12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Animal());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sz="12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Cat());</a:t>
            </a:r>
            <a:endParaRPr/>
          </a:p>
          <a:p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sz="1200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 sz="12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sz="1200">
                <a:solidFill>
                  <a:srgbClr val="000000"/>
                </a:solidFill>
                <a:latin typeface="Consolas"/>
                <a:ea typeface="Consolas"/>
              </a:rPr>
              <a:t> Dog());</a:t>
            </a:r>
            <a:endParaRPr/>
          </a:p>
          <a:p>
            <a:r>
              <a:rPr lang="pl-PL" sz="1200"/>
              <a:t>	}</a:t>
            </a:r>
            <a:endParaRPr/>
          </a:p>
          <a:p>
            <a:r>
              <a:rPr lang="pl-PL" sz="1200"/>
              <a:t>}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W tym celu stosuje się interfejsy. Interfejs zawiera jedynie metody bez ciał. Tak jak widzimy na slajdzie. Dodatkowo możemy wstawić listę argumentów.</a:t>
            </a:r>
            <a:endParaRPr/>
          </a:p>
          <a:p>
            <a:endParaRPr/>
          </a:p>
          <a:p>
            <a:r>
              <a:rPr lang="pl-PL" sz="1200"/>
              <a:t>Interfejs przedstawia listę operacji, które może wykonać dany obiekt.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Interfejsów się nie dziedziczy. Interfejsy implementujemy,tak jak jest to pokazane w pierwszym wersie.</a:t>
            </a:r>
            <a:endParaRPr/>
          </a:p>
          <a:p>
            <a:endParaRPr/>
          </a:p>
          <a:p>
            <a:r>
              <a:rPr lang="pl-PL" sz="1200"/>
              <a:t>Dopiero teraz możemy nadać ciałom metody.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Bieżący przykład pokazuj jaki jest sens nadawania interfejsów obiektom.</a:t>
            </a:r>
            <a:endParaRPr/>
          </a:p>
          <a:p>
            <a:endParaRPr/>
          </a:p>
          <a:p>
            <a:r>
              <a:rPr lang="pl-PL" sz="1200"/>
              <a:t>Metoda „printCar” przyjmuje jako argument obiekt typu „Car”. Obiekt „Amphibian” implementuje ten interfejs, dlatego wywołanie tej metody jest poprawne.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Aby stworzyć klasę abstrakcyjną należy użyć słowa „abstract” definiując klasę.</a:t>
            </a:r>
            <a:endParaRPr/>
          </a:p>
          <a:p>
            <a:endParaRPr/>
          </a:p>
          <a:p>
            <a:r>
              <a:rPr lang="pl-PL" sz="1200"/>
              <a:t>Przy jej implementacji obowiązują takie same zasady jak przy implementacji zwykłej klasy, z tą różnicą, że słowo „static” jest niedozwolone.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Dziedziczenie po klasie abstrakcyjnej odbywa się tak samo jak po zwykłej klasie. Nie można jednak stworzyć jej instancji, tak samo jak nie można stworzyć instancji interfejsu.</a:t>
            </a:r>
            <a:endParaRPr/>
          </a:p>
          <a:p>
            <a:endParaRPr/>
          </a:p>
          <a:p>
            <a:r>
              <a:rPr lang="pl-PL" sz="1200"/>
              <a:t>Na obiekt typu „Bocian” może wskazywać referencja typu: „Object”, „Bocian” lub „Ptak”. Należy pamiętać, że na referencji typu „Object” nie wywołamy metody „setWaga”.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 b="1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 sz="1000" b="1">
                <a:solidFill>
                  <a:srgbClr val="000000"/>
                </a:solidFill>
                <a:latin typeface="Consolas"/>
                <a:ea typeface="Consolas"/>
              </a:rPr>
              <a:t> Wireless {</a:t>
            </a:r>
            <a:endParaRPr/>
          </a:p>
          <a:p>
            <a:r>
              <a:rPr lang="pl-PL" sz="1000" b="1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 b="1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000" b="1">
                <a:solidFill>
                  <a:srgbClr val="000000"/>
                </a:solidFill>
                <a:latin typeface="Consolas"/>
                <a:ea typeface="Consolas"/>
              </a:rPr>
              <a:t> connect();</a:t>
            </a:r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WiFi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Wireless {}</a:t>
            </a:r>
            <a:endParaRPr/>
          </a:p>
          <a:p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Bluetooth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Wireless  {}</a:t>
            </a:r>
            <a:endParaRPr/>
          </a:p>
          <a:p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abstract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Phone {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long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0000C0"/>
                </a:solidFill>
                <a:latin typeface="Consolas"/>
                <a:ea typeface="Consolas"/>
              </a:rPr>
              <a:t>number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= 123123123l;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long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getNumber() {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0000C0"/>
                </a:solidFill>
                <a:latin typeface="Consolas"/>
                <a:ea typeface="Consolas"/>
              </a:rPr>
              <a:t>number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;}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setNumber(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long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number) {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 sz="1000">
                <a:solidFill>
                  <a:srgbClr val="0000C0"/>
                </a:solidFill>
                <a:latin typeface="Consolas"/>
                <a:ea typeface="Consolas"/>
              </a:rPr>
              <a:t>number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= number;}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call() {}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MobilePhone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Phone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WiFi, Bluetooth {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// 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ta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metoda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wystapi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tylko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raz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// Wniosek: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>
                <a:solidFill>
                  <a:srgbClr val="3F7F5F"/>
                </a:solidFill>
                <a:latin typeface="Consolas"/>
                <a:ea typeface="Consolas"/>
              </a:rPr>
              <a:t>// nie mamy osobnych metod dla WiFi i 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Bluetooth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connect() {}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	MobilePhone mobilePhone = </a:t>
            </a:r>
            <a:r>
              <a:rPr lang="pl-PL" sz="1000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 MobilePhone();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	mobilePhone.call();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	mobilePhone.connect();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 sz="1000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N.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Możemy stworzyć nową klasę która posiada wszystkie właściwości klasy „Pojazd”.</a:t>
            </a:r>
            <a:endParaRPr/>
          </a:p>
          <a:p>
            <a:endParaRPr/>
          </a:p>
          <a:p>
            <a:r>
              <a:rPr lang="pl-PL" sz="1200"/>
              <a:t>Po nazwie klasy, używamy słowa „extends” i podajemy nazwę klasy, po której będziemy dziedziczyć.</a:t>
            </a:r>
            <a:endParaRPr/>
          </a:p>
          <a:p>
            <a:endParaRPr/>
          </a:p>
          <a:p>
            <a:r>
              <a:rPr lang="pl-PL" sz="1200"/>
              <a:t>Klasa „Pojazd” posiadała tylko jeden konstruktor, z parametrem. Aby stworzyć obiekt „PojazdOswiatlony” musimy najpierw wywołać konstruktor z klasy, którą dziedziczymy. Odpowiada za to instrukcja „super”. Jest to w pewnym sensie konstruktor klasy, z której dziedziczymy.</a:t>
            </a:r>
            <a:endParaRPr/>
          </a:p>
          <a:p>
            <a:endParaRPr/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Jak widać na slajdzie, na instancji obiektu „PojazdOswietlony” możemy wykonywać również metody z klasy „Pojazd”. W ten sposób uniknęliśmy ponownej implementacji niektórych funkcjonalności.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Typ widoczności „protected” oznacza to samo co domyślny typ „package”. Metody i pola oznaczone w ten sposób widoczne są dla wszystkich klas znajdujących się w pakiecie.</a:t>
            </a:r>
            <a:endParaRPr/>
          </a:p>
          <a:p>
            <a:endParaRPr/>
          </a:p>
          <a:p>
            <a:r>
              <a:rPr lang="pl-PL" sz="1200"/>
              <a:t>Ponadto pola i metody mają jeszcze jedną właściwość. Są widoczne dla wszystkich klas, które dziedziczą z danej klasy.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Możemy skorzystać metody „zerojLicznik” z dwóch powodów.</a:t>
            </a:r>
            <a:endParaRPr/>
          </a:p>
          <a:p>
            <a:endParaRPr/>
          </a:p>
          <a:p>
            <a:r>
              <a:rPr lang="pl-PL" sz="1200"/>
              <a:t>Po pierwsze, dziedziczymy po klasie „Pojzd”.</a:t>
            </a:r>
            <a:endParaRPr/>
          </a:p>
          <a:p>
            <a:endParaRPr/>
          </a:p>
          <a:p>
            <a:r>
              <a:rPr lang="pl-PL" sz="1200"/>
              <a:t>Po drugie, klasa „PojazdOswietlony” znajduj się w tym samym pakiecie.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Możemy skorzystać metod „zerojLicznik” tylko dlatego, że jesteśmy w tym samym pakiecie.</a:t>
            </a:r>
            <a:endParaRPr/>
          </a:p>
          <a:p>
            <a:endParaRPr/>
          </a:p>
          <a:p>
            <a:r>
              <a:rPr lang="pl-PL" sz="1200"/>
              <a:t>W innych pakietach dostępna będzie tylko metoda „zeroj”.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Aby lepiej pokazać działanie typu widoczności stworzone zostały dwa pakiety.</a:t>
            </a:r>
            <a:endParaRPr/>
          </a:p>
          <a:p>
            <a:endParaRPr/>
          </a:p>
          <a:p>
            <a:r>
              <a:rPr lang="pl-PL" sz="1200"/>
              <a:t>Klasa „ObiektA” znajduje się w osobnym pakiecie i zawiera metodę o właściwości „protected”.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Pierwszy wers oznacza, że bieżąca klasa znajduje się w pakiecie „pakiet2”.</a:t>
            </a:r>
            <a:endParaRPr/>
          </a:p>
          <a:p>
            <a:endParaRPr/>
          </a:p>
          <a:p>
            <a:r>
              <a:rPr lang="pl-PL" sz="1200"/>
              <a:t>„ObiektA” nie jest widoczny. Musi zostać zaimportowany z innego pakietu.</a:t>
            </a:r>
            <a:endParaRPr/>
          </a:p>
          <a:p>
            <a:endParaRPr/>
          </a:p>
          <a:p>
            <a:r>
              <a:rPr lang="pl-PL" sz="1200"/>
              <a:t>„ObiektB” dziedziczy z „ObiektA”, więc ma dostęp do jego metody chronionej („protected”).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200"/>
              <a:t>Znajdujemy się cały czas w pakiecie „pakiet2”.</a:t>
            </a:r>
            <a:endParaRPr/>
          </a:p>
          <a:p>
            <a:endParaRPr/>
          </a:p>
          <a:p>
            <a:r>
              <a:rPr lang="pl-PL" sz="1200"/>
              <a:t>Nie mamy dostępu do metody chronionej obiektu „ObiektA”.</a:t>
            </a:r>
            <a:endParaRPr/>
          </a:p>
          <a:p>
            <a:endParaRPr/>
          </a:p>
          <a:p>
            <a:r>
              <a:rPr lang="pl-PL" sz="1200"/>
              <a:t>Możemy ją jednak wywołać korzystając z „ObiektB”.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pl-PL"/>
              <a:t>Kliknij, aby edytować format tekstu tytułu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pl-PL"/>
              <a:t>Kliknij, aby edytować format tekstu konspektu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pl-PL"/>
              <a:t>Drugi poziom konspektu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pl-PL"/>
              <a:t>Trzeci poziom konspektu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pl-PL"/>
              <a:t>Czwarty poziom konspektu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pl-PL"/>
              <a:t>Piąty poziom konspektu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pl-PL"/>
              <a:t>Szósty poziom konspektu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pl-PL"/>
              <a:t>Siódmy poziom konspektu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pl-PL" sz="1400"/>
              <a:t>&lt;data/godzina&gt;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pl-PL" sz="1400"/>
              <a:t>&lt;stopka&gt;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381EF860-A12D-4055-AC73-04F20FFE4B60}" type="slidenum">
              <a:rPr lang="pl-PL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0" y="2160000"/>
            <a:ext cx="10152000" cy="1080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6000"/>
              <a:t>Java - lekcja 4</a:t>
            </a:r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0" y="3600000"/>
            <a:ext cx="10080000" cy="93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 sz="2200" dirty="0"/>
              <a:t>Interfejsy, klasy abstrakcyjne i dziedziczenie</a:t>
            </a:r>
            <a:endParaRPr dirty="0"/>
          </a:p>
        </p:txBody>
      </p:sp>
      <p:grpSp>
        <p:nvGrpSpPr>
          <p:cNvPr id="5" name="Grupa 4"/>
          <p:cNvGrpSpPr/>
          <p:nvPr/>
        </p:nvGrpSpPr>
        <p:grpSpPr>
          <a:xfrm>
            <a:off x="2195996" y="5541832"/>
            <a:ext cx="5688632" cy="974309"/>
            <a:chOff x="2267744" y="4758947"/>
            <a:chExt cx="5688632" cy="974309"/>
          </a:xfrm>
        </p:grpSpPr>
        <p:sp>
          <p:nvSpPr>
            <p:cNvPr id="6" name="Shape 24"/>
            <p:cNvSpPr txBox="1">
              <a:spLocks/>
            </p:cNvSpPr>
            <p:nvPr/>
          </p:nvSpPr>
          <p:spPr>
            <a:xfrm>
              <a:off x="2267744" y="4758947"/>
              <a:ext cx="5688632" cy="97430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>
              <a:def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Człowiek - najlepsza inwestycja</a:t>
              </a: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kumimoji="0" lang="pl-PL" sz="1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endParaRPr lang="pl-PL" sz="1000" dirty="0" smtClean="0">
                <a:solidFill>
                  <a:schemeClr val="tx1"/>
                </a:solidFill>
                <a:latin typeface="Calibri" pitchFamily="34" charset="0"/>
              </a:endParaRPr>
            </a:p>
            <a:p>
              <a:pPr lvl="0" indent="190500" algn="ctr">
                <a:buClr>
                  <a:schemeClr val="dk2"/>
                </a:buClr>
                <a:buSzPct val="100000"/>
              </a:pPr>
              <a:r>
                <a:rPr lang="pl-PL" sz="1000" dirty="0" smtClean="0">
                  <a:solidFill>
                    <a:schemeClr val="tx1"/>
                  </a:solidFill>
                  <a:latin typeface="Calibri" pitchFamily="34" charset="0"/>
                </a:rPr>
                <a:t>Projekt współfinansowany przez Unię Europejską w ramach Europejskiego Funduszu Społecznego</a:t>
              </a:r>
              <a:endParaRPr kumimoji="0" lang="pl" sz="10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sym typeface="Arial"/>
              </a:endParaRPr>
            </a:p>
          </p:txBody>
        </p:sp>
        <p:pic>
          <p:nvPicPr>
            <p:cNvPr id="7" name="Obraz 6" descr="KAPITAL_LUDZKI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1187" y="4869160"/>
              <a:ext cx="1228725" cy="590550"/>
            </a:xfrm>
            <a:prstGeom prst="rect">
              <a:avLst/>
            </a:prstGeom>
            <a:noFill/>
          </p:spPr>
        </p:pic>
        <p:pic>
          <p:nvPicPr>
            <p:cNvPr id="8" name="Obraz 7" descr="UE+EFS_L-kolor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4941168"/>
              <a:ext cx="1123950" cy="4286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62" name="TextShape 2"/>
          <p:cNvSpPr txBox="1"/>
          <p:nvPr/>
        </p:nvSpPr>
        <p:spPr>
          <a:xfrm>
            <a:off x="1440000" y="1862640"/>
            <a:ext cx="7560000" cy="4113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package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pakiet2;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pakiet1.ObiektA;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ObiektA obiektA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ObiektA();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// nie ma odpowiedniej metody dla obiektA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ObiektB obiektB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ObiektB();</a:t>
            </a:r>
            <a:endParaRPr/>
          </a:p>
          <a:p>
            <a:r>
              <a:rPr lang="pl-PL"/>
              <a:t>		obiektB.pokazOdziedziczonaWiadomosc();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64" name="TextShape 2"/>
          <p:cNvSpPr txBox="1"/>
          <p:nvPr/>
        </p:nvSpPr>
        <p:spPr>
          <a:xfrm>
            <a:off x="1440000" y="1296000"/>
            <a:ext cx="7992000" cy="4649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java.awt.Dimension;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Dimension dimension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Dimension(2, 3);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.println(dimension.toString());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MojaPierwszaKlasa());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String toString()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.toString() + 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 - dziedziczę!"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65" name="TextShape 3"/>
          <p:cNvSpPr txBox="1"/>
          <p:nvPr/>
        </p:nvSpPr>
        <p:spPr>
          <a:xfrm>
            <a:off x="4824000" y="5853240"/>
            <a:ext cx="5112000" cy="626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java.awt.Dimension[width=2,height=3]</a:t>
            </a:r>
            <a:endParaRPr/>
          </a:p>
          <a:p>
            <a:r>
              <a:rPr lang="pl-PL"/>
              <a:t>MojaPierwszaKlasa@1e859c0 - dziedziczę!</a:t>
            </a:r>
            <a:endParaRPr/>
          </a:p>
        </p:txBody>
      </p:sp>
      <p:sp>
        <p:nvSpPr>
          <p:cNvPr id="66" name="TextShape 4"/>
          <p:cNvSpPr txBox="1"/>
          <p:nvPr/>
        </p:nvSpPr>
        <p:spPr>
          <a:xfrm>
            <a:off x="3600000" y="5853240"/>
            <a:ext cx="1368000" cy="353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Wynik: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68" name="TextShape 2"/>
          <p:cNvSpPr txBox="1"/>
          <p:nvPr/>
        </p:nvSpPr>
        <p:spPr>
          <a:xfrm>
            <a:off x="1440000" y="1979640"/>
            <a:ext cx="8280000" cy="2772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Dimension dim1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Dimension(2, 3);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Dimension dim2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Dimension(2, 3);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(dim1 == dim2)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"Tak dla 1"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}</a:t>
            </a:r>
            <a:endParaRPr/>
          </a:p>
          <a:p>
            <a:r>
              <a:rPr lang="pl-PL"/>
              <a:t>		</a:t>
            </a:r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if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(dim1.equals(dim2))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"Tak dla 2"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69" name="TextShape 3"/>
          <p:cNvSpPr txBox="1"/>
          <p:nvPr/>
        </p:nvSpPr>
        <p:spPr>
          <a:xfrm>
            <a:off x="1440000" y="5241600"/>
            <a:ext cx="3960000" cy="8784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Wynik: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Tak dla 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71" name="TextShape 2"/>
          <p:cNvSpPr txBox="1"/>
          <p:nvPr/>
        </p:nvSpPr>
        <p:spPr>
          <a:xfrm>
            <a:off x="1440000" y="1872000"/>
            <a:ext cx="7920000" cy="1635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klasę „Animal” z metodami „eat” i „toString”. Niech „toString” zwraca napis „animal”. Stwórz klasy „Cat” i „Dog”. Dla tych klas niech metoda „toString” zwraca nazwę klasy.</a:t>
            </a:r>
            <a:endParaRPr/>
          </a:p>
          <a:p>
            <a:r>
              <a:rPr lang="pl-PL"/>
              <a:t>	Wywołaj „println” podając jako argument każdy z obiektów.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73" name="TextShape 2"/>
          <p:cNvSpPr txBox="1"/>
          <p:nvPr/>
        </p:nvSpPr>
        <p:spPr>
          <a:xfrm>
            <a:off x="1512000" y="2588040"/>
            <a:ext cx="7920000" cy="1371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pl-PL"/>
              <a:t>W Javie możemy dziedziczyć tylko po </a:t>
            </a:r>
            <a:r>
              <a:rPr lang="pl-PL" u="sng"/>
              <a:t>jednej</a:t>
            </a:r>
            <a:r>
              <a:rPr lang="pl-PL"/>
              <a:t> klasie!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endParaRPr/>
          </a:p>
          <a:p>
            <a:pPr algn="ctr"/>
            <a:r>
              <a:rPr lang="pl-PL"/>
              <a:t>Mam metody dla motorówki i dla samochodu. Jak stworzyć obiekt amfibia?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75" name="TextShape 2"/>
          <p:cNvSpPr txBox="1"/>
          <p:nvPr/>
        </p:nvSpPr>
        <p:spPr>
          <a:xfrm>
            <a:off x="1440000" y="2160000"/>
            <a:ext cx="7920000" cy="30405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Boat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floatOnWater();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interface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Car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drive();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77" name="TextShape 2"/>
          <p:cNvSpPr txBox="1"/>
          <p:nvPr/>
        </p:nvSpPr>
        <p:spPr>
          <a:xfrm>
            <a:off x="1440000" y="1293840"/>
            <a:ext cx="8928000" cy="5186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Amphibian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implements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Boat, Car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drive() {System.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"Jadę!"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>
                <a:solidFill>
                  <a:srgbClr val="646464"/>
                </a:solidFill>
                <a:latin typeface="Consolas"/>
                <a:ea typeface="Consolas"/>
              </a:rPr>
              <a:t>@Override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floatOnWater() {System.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"Płynę!"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);}</a:t>
            </a:r>
            <a:endParaRPr/>
          </a:p>
          <a:p>
            <a:endParaRPr/>
          </a:p>
          <a:p>
            <a:r>
              <a:rPr lang="pl-PL">
                <a:latin typeface="Consolas"/>
                <a:ea typeface="Consolas"/>
              </a:rPr>
              <a:t>}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Amphibian amphibian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Amphibian();</a:t>
            </a:r>
            <a:endParaRPr/>
          </a:p>
          <a:p>
            <a:r>
              <a:rPr lang="pl-PL">
                <a:latin typeface="Consolas"/>
                <a:ea typeface="Consolas"/>
              </a:rPr>
              <a:t>		amphibian.drive();</a:t>
            </a:r>
            <a:endParaRPr/>
          </a:p>
          <a:p>
            <a:r>
              <a:rPr lang="pl-PL">
                <a:latin typeface="Consolas"/>
                <a:ea typeface="Consolas"/>
              </a:rPr>
              <a:t>		amphibian.floatOnWater();</a:t>
            </a:r>
            <a:endParaRPr/>
          </a:p>
          <a:p>
            <a:r>
              <a:rPr lang="pl-PL"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440000" y="1728000"/>
            <a:ext cx="7848000" cy="3308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Amphibian amphibian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Amphibian();</a:t>
            </a:r>
            <a:endParaRPr/>
          </a:p>
          <a:p>
            <a:r>
              <a:rPr lang="pl-PL"/>
              <a:t>		</a:t>
            </a:r>
            <a:r>
              <a:rPr lang="pl-PL" i="1">
                <a:solidFill>
                  <a:srgbClr val="000000"/>
                </a:solidFill>
                <a:latin typeface="Consolas"/>
                <a:ea typeface="Consolas"/>
              </a:rPr>
              <a:t>printCar</a:t>
            </a:r>
            <a:r>
              <a:rPr lang="pl-PL"/>
              <a:t>(amphibian);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printCar(Car car)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.println(car);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81" name="TextShape 2"/>
          <p:cNvSpPr txBox="1"/>
          <p:nvPr/>
        </p:nvSpPr>
        <p:spPr>
          <a:xfrm>
            <a:off x="1440000" y="1728000"/>
            <a:ext cx="7920000" cy="3576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abstract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getWaga()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return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setWaga(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waga)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waga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waga;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1440000" y="2160000"/>
            <a:ext cx="7992000" cy="894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Ptak {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  <p:sp>
        <p:nvSpPr>
          <p:cNvPr id="84" name="TextShape 3"/>
          <p:cNvSpPr txBox="1"/>
          <p:nvPr/>
        </p:nvSpPr>
        <p:spPr>
          <a:xfrm>
            <a:off x="1440000" y="3615840"/>
            <a:ext cx="8280000" cy="2504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// 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niepoprawne</a:t>
            </a:r>
            <a:r>
              <a:rPr lang="pl-PL"/>
              <a:t> 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wywołanie</a:t>
            </a:r>
            <a:endParaRPr/>
          </a:p>
          <a:p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// Ptak ptak = new Ptak();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Ptak ptak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Bocian bocian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Object object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Bocian();</a:t>
            </a:r>
            <a:endParaRPr/>
          </a:p>
          <a:p>
            <a:r>
              <a:rPr lang="pl-PL"/>
              <a:t>ptak.setWaga(5);</a:t>
            </a:r>
            <a:endParaRPr/>
          </a:p>
          <a:p>
            <a:r>
              <a:rPr lang="pl-PL"/>
              <a:t>bocian.setWaga(5);</a:t>
            </a:r>
            <a:endParaRPr/>
          </a:p>
          <a:p>
            <a:r>
              <a:rPr lang="pl-PL"/>
              <a:t>// to 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już</a:t>
            </a:r>
            <a:r>
              <a:rPr lang="pl-PL"/>
              <a:t> 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nie</a:t>
            </a:r>
            <a:r>
              <a:rPr lang="pl-PL"/>
              <a:t> jest </a:t>
            </a:r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prawidłowe</a:t>
            </a:r>
            <a:endParaRPr/>
          </a:p>
          <a:p>
            <a:r>
              <a:rPr lang="pl-PL">
                <a:solidFill>
                  <a:srgbClr val="3F7F5F"/>
                </a:solidFill>
                <a:latin typeface="Consolas"/>
                <a:ea typeface="Consolas"/>
              </a:rPr>
              <a:t>// object.setWaga(5);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45" name="TextShape 2"/>
          <p:cNvSpPr txBox="1"/>
          <p:nvPr/>
        </p:nvSpPr>
        <p:spPr>
          <a:xfrm>
            <a:off x="1440000" y="1440000"/>
            <a:ext cx="7848000" cy="4649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droga)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droga;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doPrzodu(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odleglosc)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+= odleglosc;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doTylu(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odleglosc)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-= odleglosc;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1440000" y="1872360"/>
            <a:ext cx="7920000" cy="29170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/>
              <a:t>Ćwiczenie:</a:t>
            </a:r>
            <a:endParaRPr/>
          </a:p>
          <a:p>
            <a:endParaRPr/>
          </a:p>
          <a:p>
            <a:r>
              <a:rPr lang="pl-PL"/>
              <a:t>	Stwórz interfejs „WiFi” z metodą „connect”.</a:t>
            </a:r>
            <a:endParaRPr/>
          </a:p>
          <a:p>
            <a:r>
              <a:rPr lang="pl-PL"/>
              <a:t>	Stwórz interfejs „Bluetooth” z metodą „connect”.</a:t>
            </a:r>
            <a:endParaRPr/>
          </a:p>
          <a:p>
            <a:r>
              <a:rPr lang="pl-PL"/>
              <a:t>	Sprawdź czy możesz stworzyć interfejs „Wireless” z taką metodą. Może nie ma potrzeby pisania metody „connect” w dwóch pierwszych interfejsach?</a:t>
            </a:r>
            <a:endParaRPr/>
          </a:p>
          <a:p>
            <a:endParaRPr/>
          </a:p>
          <a:p>
            <a:r>
              <a:rPr lang="pl-PL"/>
              <a:t>	Stwórz klasę abstrakcyjną „Phone”, niech posiada pole z numerem telefonu i metodę „call”.</a:t>
            </a:r>
            <a:endParaRPr/>
          </a:p>
          <a:p>
            <a:endParaRPr/>
          </a:p>
          <a:p>
            <a:r>
              <a:rPr lang="pl-PL"/>
              <a:t>	Stwórz klasę „MobilePhone”, która dziedziczy po tych obiektach.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1440000" y="1437840"/>
            <a:ext cx="8352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boolean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droga,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boolean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swiatla)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(droga);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swiatla;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wlaczSwiatla()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true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wylaczSwiatla()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false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49" name="TextShape 2"/>
          <p:cNvSpPr txBox="1"/>
          <p:nvPr/>
        </p:nvSpPr>
        <p:spPr>
          <a:xfrm>
            <a:off x="1440000" y="2051640"/>
            <a:ext cx="7920000" cy="2772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PojazdOswietlony pojazdOswietlony =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PojazdOswietlony(0,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false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pojazdOswietlony.wlaczSwiatla();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pojazdOswietlony.doPrzodu(10);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51" name="TextShape 2"/>
          <p:cNvSpPr txBox="1"/>
          <p:nvPr/>
        </p:nvSpPr>
        <p:spPr>
          <a:xfrm>
            <a:off x="1440000" y="1656000"/>
            <a:ext cx="7992000" cy="4649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 {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droga)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droga;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doPrzodu(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odleglosc)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+= odleglosc;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protected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zerojLicznik()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droga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0;</a:t>
            </a:r>
            <a:endParaRPr/>
          </a:p>
          <a:p>
            <a:r>
              <a:rPr lang="pl-PL"/>
              <a:t>	}</a:t>
            </a:r>
            <a:endParaRPr/>
          </a:p>
          <a:p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53" name="TextShape 2"/>
          <p:cNvSpPr txBox="1"/>
          <p:nvPr/>
        </p:nvSpPr>
        <p:spPr>
          <a:xfrm>
            <a:off x="1440000" y="1512000"/>
            <a:ext cx="8064000" cy="4917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private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boolean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PojazdOswietlony(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int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droga,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boolean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swiatla)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super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(droga);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this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swiatla;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wlaczSwiatla()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</a:t>
            </a:r>
            <a:r>
              <a:rPr lang="pl-PL">
                <a:solidFill>
                  <a:srgbClr val="0000C0"/>
                </a:solidFill>
                <a:latin typeface="Consolas"/>
                <a:ea typeface="Consolas"/>
              </a:rPr>
              <a:t>swiatla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true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zeroj() {</a:t>
            </a:r>
            <a:endParaRPr/>
          </a:p>
          <a:p>
            <a:r>
              <a:rPr lang="pl-PL"/>
              <a:t>		zerojLicznik();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	</a:t>
            </a:r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55" name="TextShape 2"/>
          <p:cNvSpPr txBox="1"/>
          <p:nvPr/>
        </p:nvSpPr>
        <p:spPr>
          <a:xfrm>
            <a:off x="1440000" y="1875240"/>
            <a:ext cx="8136000" cy="35769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MojaPierwszaKlasa {</a:t>
            </a:r>
            <a:endParaRPr/>
          </a:p>
          <a:p>
            <a:r>
              <a:rPr lang="pl-PL"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static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main(String[] args)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Pojazd pojazd =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Pojazd(0);</a:t>
            </a:r>
            <a:endParaRPr/>
          </a:p>
          <a:p>
            <a:r>
              <a:rPr lang="pl-PL">
                <a:latin typeface="Consolas"/>
                <a:ea typeface="Consolas"/>
              </a:rPr>
              <a:t>		pojazd.zerojLicznik();</a:t>
            </a:r>
            <a:endParaRPr/>
          </a:p>
          <a:p>
            <a:r>
              <a:rPr lang="pl-PL">
                <a:latin typeface="Consolas"/>
                <a:ea typeface="Consolas"/>
              </a:rPr>
              <a:t>		</a:t>
            </a:r>
            <a:endParaRPr/>
          </a:p>
          <a:p>
            <a:r>
              <a:rPr lang="pl-PL">
                <a:latin typeface="Consolas"/>
                <a:ea typeface="Consolas"/>
              </a:rPr>
              <a:t>		PojazdOswietlony pojazdOswietlony =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	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new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PojazdOswietlony(0,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false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latin typeface="Consolas"/>
                <a:ea typeface="Consolas"/>
              </a:rPr>
              <a:t>		pojazdOswietlony.zerojLicznik();</a:t>
            </a:r>
            <a:endParaRPr/>
          </a:p>
          <a:p>
            <a:r>
              <a:rPr lang="pl-PL">
                <a:latin typeface="Consolas"/>
                <a:ea typeface="Consolas"/>
              </a:rPr>
              <a:t>		pojazdOswietlony.zeroj();</a:t>
            </a:r>
            <a:endParaRPr/>
          </a:p>
          <a:p>
            <a:r>
              <a:rPr lang="pl-PL"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pic>
        <p:nvPicPr>
          <p:cNvPr id="57" name="Obraz 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55840" y="1944000"/>
            <a:ext cx="2864160" cy="1440000"/>
          </a:xfrm>
          <a:prstGeom prst="rect">
            <a:avLst/>
          </a:prstGeom>
        </p:spPr>
      </p:pic>
      <p:sp>
        <p:nvSpPr>
          <p:cNvPr id="58" name="TextShape 2"/>
          <p:cNvSpPr txBox="1"/>
          <p:nvPr/>
        </p:nvSpPr>
        <p:spPr>
          <a:xfrm>
            <a:off x="1440000" y="3744000"/>
            <a:ext cx="6535080" cy="25041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package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pakiet1;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ObiektA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protected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pokazWiadomosc() {</a:t>
            </a:r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	System.</a:t>
            </a:r>
            <a:r>
              <a:rPr lang="pl-PL" i="1">
                <a:solidFill>
                  <a:srgbClr val="0000C0"/>
                </a:solidFill>
                <a:latin typeface="Consolas"/>
                <a:ea typeface="Consolas"/>
              </a:rPr>
              <a:t>out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.println(</a:t>
            </a:r>
            <a:r>
              <a:rPr lang="pl-PL">
                <a:solidFill>
                  <a:srgbClr val="2A00FF"/>
                </a:solidFill>
                <a:latin typeface="Consolas"/>
                <a:ea typeface="Consolas"/>
              </a:rPr>
              <a:t>"Wiadomość!"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);</a:t>
            </a:r>
            <a:endParaRPr/>
          </a:p>
          <a:p>
            <a:r>
              <a:rPr lang="pl-PL">
                <a:latin typeface="Consolas"/>
                <a:ea typeface="Consolas"/>
              </a:rPr>
              <a:t>	}</a:t>
            </a:r>
            <a:endParaRPr/>
          </a:p>
          <a:p>
            <a:r>
              <a:rPr lang="pl-PL">
                <a:latin typeface="Consolas"/>
                <a:ea typeface="Consolas"/>
              </a:rPr>
              <a:t>	</a:t>
            </a:r>
            <a:endParaRPr/>
          </a:p>
          <a:p>
            <a:r>
              <a:rPr lang="pl-PL">
                <a:latin typeface="Consolas"/>
                <a:ea typeface="Consolas"/>
              </a:rPr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2160000" y="6984000"/>
            <a:ext cx="6552000" cy="43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/>
              <a:t>Interfejsy, klasy abstrakcyjne i dziedziczenie</a:t>
            </a:r>
            <a:endParaRPr/>
          </a:p>
        </p:txBody>
      </p:sp>
      <p:sp>
        <p:nvSpPr>
          <p:cNvPr id="60" name="TextShape 2"/>
          <p:cNvSpPr txBox="1"/>
          <p:nvPr/>
        </p:nvSpPr>
        <p:spPr>
          <a:xfrm>
            <a:off x="1440000" y="2160000"/>
            <a:ext cx="7200000" cy="2772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package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pakiet2;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import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pakiet1.ObiektA;</a:t>
            </a:r>
            <a:endParaRPr/>
          </a:p>
          <a:p>
            <a:endParaRPr/>
          </a:p>
          <a:p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class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ObiektB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extends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ObiektA {</a:t>
            </a:r>
            <a:endParaRPr/>
          </a:p>
          <a:p>
            <a:endParaRPr/>
          </a:p>
          <a:p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	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public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</a:t>
            </a:r>
            <a:r>
              <a:rPr lang="pl-PL" b="1">
                <a:solidFill>
                  <a:srgbClr val="7F0055"/>
                </a:solidFill>
                <a:latin typeface="Consolas"/>
                <a:ea typeface="Consolas"/>
              </a:rPr>
              <a:t>void</a:t>
            </a:r>
            <a:r>
              <a:rPr lang="pl-PL">
                <a:solidFill>
                  <a:srgbClr val="000000"/>
                </a:solidFill>
                <a:latin typeface="Consolas"/>
                <a:ea typeface="Consolas"/>
              </a:rPr>
              <a:t> pokazOdziedziczonaWiadomosc() {</a:t>
            </a:r>
            <a:endParaRPr/>
          </a:p>
          <a:p>
            <a:r>
              <a:rPr lang="pl-PL"/>
              <a:t>		pokazWiadomosc();</a:t>
            </a:r>
            <a:endParaRPr/>
          </a:p>
          <a:p>
            <a:r>
              <a:rPr lang="pl-PL"/>
              <a:t>	}</a:t>
            </a:r>
            <a:endParaRPr/>
          </a:p>
          <a:p>
            <a:r>
              <a:rPr lang="pl-PL"/>
              <a:t>}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1251</Words>
  <Application>Microsoft Office PowerPoint</Application>
  <PresentationFormat>Niestandardowy</PresentationFormat>
  <Paragraphs>394</Paragraphs>
  <Slides>21</Slides>
  <Notes>19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Office Theme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Mac</cp:lastModifiedBy>
  <cp:revision>2</cp:revision>
  <dcterms:modified xsi:type="dcterms:W3CDTF">2013-03-25T16:05:53Z</dcterms:modified>
</cp:coreProperties>
</file>