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0080625" cy="7559675"/>
  <p:notesSz cx="7559675" cy="10691813"/>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056" y="-102"/>
      </p:cViewPr>
      <p:guideLst>
        <p:guide orient="horz" pos="2381"/>
        <p:guide pos="3175"/>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7" name="PlaceHolder 1"/>
          <p:cNvSpPr>
            <a:spLocks noGrp="1"/>
          </p:cNvSpPr>
          <p:nvPr>
            <p:ph type="body"/>
          </p:nvPr>
        </p:nvSpPr>
        <p:spPr>
          <a:xfrm>
            <a:off x="756000" y="5078520"/>
            <a:ext cx="6047640" cy="4811040"/>
          </a:xfrm>
          <a:prstGeom prst="rect">
            <a:avLst/>
          </a:prstGeom>
        </p:spPr>
        <p:txBody>
          <a:bodyPr wrap="none" lIns="0" tIns="0" rIns="0" bIns="0"/>
          <a:lstStyle/>
          <a:p>
            <a:r>
              <a:rPr lang="pl-PL"/>
              <a:t>Kliknij, aby edytować format notatek</a:t>
            </a:r>
            <a:endParaRPr/>
          </a:p>
        </p:txBody>
      </p:sp>
      <p:sp>
        <p:nvSpPr>
          <p:cNvPr id="38" name="PlaceHolder 2"/>
          <p:cNvSpPr>
            <a:spLocks noGrp="1"/>
          </p:cNvSpPr>
          <p:nvPr>
            <p:ph type="hdr"/>
          </p:nvPr>
        </p:nvSpPr>
        <p:spPr>
          <a:xfrm>
            <a:off x="0" y="0"/>
            <a:ext cx="3280680" cy="534240"/>
          </a:xfrm>
          <a:prstGeom prst="rect">
            <a:avLst/>
          </a:prstGeom>
        </p:spPr>
        <p:txBody>
          <a:bodyPr wrap="none" lIns="0" tIns="0" rIns="0" bIns="0"/>
          <a:lstStyle/>
          <a:p>
            <a:r>
              <a:rPr lang="pl-PL" sz="1400"/>
              <a:t>&lt;główka&gt;</a:t>
            </a:r>
            <a:endParaRPr/>
          </a:p>
        </p:txBody>
      </p:sp>
      <p:sp>
        <p:nvSpPr>
          <p:cNvPr id="39" name="PlaceHolder 3"/>
          <p:cNvSpPr>
            <a:spLocks noGrp="1"/>
          </p:cNvSpPr>
          <p:nvPr>
            <p:ph type="dt"/>
          </p:nvPr>
        </p:nvSpPr>
        <p:spPr>
          <a:xfrm>
            <a:off x="4278960" y="0"/>
            <a:ext cx="3280680" cy="534240"/>
          </a:xfrm>
          <a:prstGeom prst="rect">
            <a:avLst/>
          </a:prstGeom>
        </p:spPr>
        <p:txBody>
          <a:bodyPr wrap="none" lIns="0" tIns="0" rIns="0" bIns="0"/>
          <a:lstStyle/>
          <a:p>
            <a:pPr algn="r"/>
            <a:r>
              <a:rPr lang="pl-PL" sz="1400"/>
              <a:t>&lt;data/godzina&gt;</a:t>
            </a:r>
            <a:endParaRPr/>
          </a:p>
        </p:txBody>
      </p:sp>
      <p:sp>
        <p:nvSpPr>
          <p:cNvPr id="40" name="PlaceHolder 4"/>
          <p:cNvSpPr>
            <a:spLocks noGrp="1"/>
          </p:cNvSpPr>
          <p:nvPr>
            <p:ph type="ftr"/>
          </p:nvPr>
        </p:nvSpPr>
        <p:spPr>
          <a:xfrm>
            <a:off x="0" y="10157400"/>
            <a:ext cx="3280680" cy="534240"/>
          </a:xfrm>
          <a:prstGeom prst="rect">
            <a:avLst/>
          </a:prstGeom>
        </p:spPr>
        <p:txBody>
          <a:bodyPr wrap="none" lIns="0" tIns="0" rIns="0" bIns="0" anchor="b"/>
          <a:lstStyle/>
          <a:p>
            <a:r>
              <a:rPr lang="pl-PL" sz="1400"/>
              <a:t>&lt;stopka&gt;</a:t>
            </a:r>
            <a:endParaRPr/>
          </a:p>
        </p:txBody>
      </p:sp>
      <p:sp>
        <p:nvSpPr>
          <p:cNvPr id="41" name="PlaceHolder 5"/>
          <p:cNvSpPr>
            <a:spLocks noGrp="1"/>
          </p:cNvSpPr>
          <p:nvPr>
            <p:ph type="sldNum"/>
          </p:nvPr>
        </p:nvSpPr>
        <p:spPr>
          <a:xfrm>
            <a:off x="4278960" y="10157400"/>
            <a:ext cx="3280680" cy="534240"/>
          </a:xfrm>
          <a:prstGeom prst="rect">
            <a:avLst/>
          </a:prstGeom>
        </p:spPr>
        <p:txBody>
          <a:bodyPr wrap="none" lIns="0" tIns="0" rIns="0" bIns="0" anchor="b"/>
          <a:lstStyle/>
          <a:p>
            <a:pPr algn="r"/>
            <a:fld id="{4A659D25-1919-44EA-A5F3-1662F2C53B00}" type="slidenum">
              <a:rPr lang="pl-PL" sz="1400"/>
              <a:pPr algn="r"/>
              <a:t>‹#›</a:t>
            </a:fld>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Typy wbudowane są szczególnym typem danych. Występują ponieważ traktowanie prostych danych jako obiekty nie jest szczególnie wydajne. Zmienne te przechowują proste wartości</a:t>
            </a:r>
            <a:endParaRPr/>
          </a:p>
          <a:p>
            <a:endParaRPr/>
          </a:p>
          <a:p>
            <a:r>
              <a:rPr lang="pl-PL" sz="1200"/>
              <a:t>Typ „boolean”  służy do przechowywania wartości logicznej: prawda lub fałsz.</a:t>
            </a:r>
            <a:endParaRPr/>
          </a:p>
          <a:p>
            <a:endParaRPr/>
          </a:p>
          <a:p>
            <a:r>
              <a:rPr lang="pl-PL" sz="1200"/>
              <a:t>Typ „char” służy do przechowywania znaku (liter). Posiada 16 bitów, więc możemy swobodnie używać polskie znaki.</a:t>
            </a:r>
            <a:endParaRPr/>
          </a:p>
          <a:p>
            <a:endParaRPr/>
          </a:p>
          <a:p>
            <a:r>
              <a:rPr lang="pl-PL" sz="1200"/>
              <a:t>Typ „byte” służy do przechowywania bajtów danych.</a:t>
            </a:r>
            <a:endParaRPr/>
          </a:p>
          <a:p>
            <a:endParaRPr/>
          </a:p>
          <a:p>
            <a:r>
              <a:rPr lang="pl-PL" sz="1200"/>
              <a:t>Typy „short”, „int” i „long” służą do przechowywania liczb całkowitych. W zależności od zakresu na jakim chcemy operować wybieramy odpowiedni typ.</a:t>
            </a:r>
            <a:endParaRPr/>
          </a:p>
          <a:p>
            <a:endParaRPr/>
          </a:p>
          <a:p>
            <a:r>
              <a:rPr lang="pl-PL" sz="1200"/>
              <a:t>Typy „float” i „double” przechowują liczby zmiennoprzecinkowe zgodnie ze standardem IEEE754.</a:t>
            </a:r>
            <a:endParaRPr/>
          </a:p>
          <a:p>
            <a:endParaRPr/>
          </a:p>
          <a:p>
            <a:r>
              <a:rPr lang="pl-PL" sz="1200"/>
              <a:t>Typ „void” oznacza zerową informację. Nie można stworzyć zmiennej typu „void”, ale może on być zwracany przez metody.</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Na slajdzie widzimy przykładową pętlę „while”. Wykonuje ona operację mnożenia a i b, zapisując wynik do c.</a:t>
            </a:r>
            <a:endParaRPr/>
          </a:p>
          <a:p>
            <a:endParaRPr/>
          </a:p>
          <a:p>
            <a:r>
              <a:rPr lang="pl-PL" sz="1200"/>
              <a:t>Po słowie „while” występuje wyrażenie logiczne, tak jak w instrukcji „if”. W przypadku prawdy instrukcje z nawiasów klamrowych zostaną wykonane. Następnie wyrażenie logiczne jest sprawdzane ponownie i w przypadku prawdy następuje kolejny krok pętli. Instrukcja „while” przestaje działać jeżeli warunek (wyrażenie logiczne w nawiasach) jest fałszywy.</a:t>
            </a:r>
            <a:endParaRPr/>
          </a:p>
          <a:p>
            <a:endParaRPr/>
          </a:p>
          <a:p>
            <a:r>
              <a:rPr lang="pl-PL" sz="1200"/>
              <a:t>Jeżeli źle skonstruujemy warunek logiczny, pętla może się nie zatrzymać! W takim przypadku proces w systemie operacynym, który odpowiada naszemu programowi, powinien być „zabity”.</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PlaceHolder 1"/>
          <p:cNvSpPr>
            <a:spLocks noGrp="1"/>
          </p:cNvSpPr>
          <p:nvPr>
            <p:ph type="body"/>
          </p:nvPr>
        </p:nvSpPr>
        <p:spPr>
          <a:xfrm>
            <a:off x="756000" y="5078520"/>
            <a:ext cx="6047640" cy="4811040"/>
          </a:xfrm>
          <a:prstGeom prst="rect">
            <a:avLst/>
          </a:prstGeom>
        </p:spPr>
        <p:txBody>
          <a:bodyPr wrap="none" lIns="0" tIns="0" rIns="0" bIns="0"/>
          <a:lstStyle/>
          <a:p>
            <a:r>
              <a:rPr lang="pl-PL" sz="1200" b="1">
                <a:solidFill>
                  <a:srgbClr val="7F0055"/>
                </a:solidFill>
                <a:latin typeface="Consolas"/>
                <a:ea typeface="Consolas"/>
              </a:rPr>
              <a:t>public</a:t>
            </a:r>
            <a:r>
              <a:rPr lang="pl-PL" sz="1200">
                <a:solidFill>
                  <a:srgbClr val="000000"/>
                </a:solidFill>
                <a:latin typeface="Consolas"/>
                <a:ea typeface="Consolas"/>
              </a:rPr>
              <a:t> </a:t>
            </a:r>
            <a:r>
              <a:rPr lang="pl-PL" sz="1200" b="1">
                <a:solidFill>
                  <a:srgbClr val="7F0055"/>
                </a:solidFill>
                <a:latin typeface="Consolas"/>
                <a:ea typeface="Consolas"/>
              </a:rPr>
              <a:t>class</a:t>
            </a:r>
            <a:r>
              <a:rPr lang="pl-PL" sz="1200">
                <a:solidFill>
                  <a:srgbClr val="000000"/>
                </a:solidFill>
                <a:latin typeface="Consolas"/>
                <a:ea typeface="Consolas"/>
              </a:rPr>
              <a:t> MojaPierwszaKlasa {</a:t>
            </a:r>
            <a:endParaRPr/>
          </a:p>
          <a:p>
            <a:r>
              <a:rPr lang="pl-PL" sz="1200">
                <a:solidFill>
                  <a:srgbClr val="000000"/>
                </a:solidFill>
                <a:latin typeface="Consolas"/>
                <a:ea typeface="Consolas"/>
              </a:rPr>
              <a:t>	</a:t>
            </a:r>
            <a:r>
              <a:rPr lang="pl-PL" sz="1200" b="1">
                <a:solidFill>
                  <a:srgbClr val="7F0055"/>
                </a:solidFill>
                <a:latin typeface="Consolas"/>
                <a:ea typeface="Consolas"/>
              </a:rPr>
              <a:t>public</a:t>
            </a:r>
            <a:r>
              <a:rPr lang="pl-PL" sz="1200">
                <a:solidFill>
                  <a:srgbClr val="000000"/>
                </a:solidFill>
                <a:latin typeface="Consolas"/>
                <a:ea typeface="Consolas"/>
              </a:rPr>
              <a:t> </a:t>
            </a:r>
            <a:r>
              <a:rPr lang="pl-PL" sz="1200" b="1">
                <a:solidFill>
                  <a:srgbClr val="7F0055"/>
                </a:solidFill>
                <a:latin typeface="Consolas"/>
                <a:ea typeface="Consolas"/>
              </a:rPr>
              <a:t>static</a:t>
            </a:r>
            <a:r>
              <a:rPr lang="pl-PL" sz="1200">
                <a:solidFill>
                  <a:srgbClr val="000000"/>
                </a:solidFill>
                <a:latin typeface="Consolas"/>
                <a:ea typeface="Consolas"/>
              </a:rPr>
              <a:t> </a:t>
            </a:r>
            <a:r>
              <a:rPr lang="pl-PL" sz="1200" b="1">
                <a:solidFill>
                  <a:srgbClr val="7F0055"/>
                </a:solidFill>
                <a:latin typeface="Consolas"/>
                <a:ea typeface="Consolas"/>
              </a:rPr>
              <a:t>void</a:t>
            </a:r>
            <a:r>
              <a:rPr lang="pl-PL" sz="1200">
                <a:solidFill>
                  <a:srgbClr val="000000"/>
                </a:solidFill>
                <a:latin typeface="Consolas"/>
                <a:ea typeface="Consolas"/>
              </a:rPr>
              <a:t> main(String[] args) {</a:t>
            </a:r>
            <a:endParaRPr/>
          </a:p>
          <a:p>
            <a:r>
              <a:rPr lang="pl-PL" sz="1200">
                <a:solidFill>
                  <a:srgbClr val="000000"/>
                </a:solidFill>
                <a:latin typeface="Consolas"/>
                <a:ea typeface="Consolas"/>
              </a:rPr>
              <a:t>		</a:t>
            </a:r>
            <a:r>
              <a:rPr lang="pl-PL" sz="1200" b="1">
                <a:solidFill>
                  <a:srgbClr val="7F0055"/>
                </a:solidFill>
                <a:latin typeface="Consolas"/>
                <a:ea typeface="Consolas"/>
              </a:rPr>
              <a:t>int</a:t>
            </a:r>
            <a:r>
              <a:rPr lang="pl-PL" sz="1200">
                <a:solidFill>
                  <a:srgbClr val="000000"/>
                </a:solidFill>
                <a:latin typeface="Consolas"/>
                <a:ea typeface="Consolas"/>
              </a:rPr>
              <a:t> krok = 0;</a:t>
            </a:r>
            <a:endParaRPr/>
          </a:p>
          <a:p>
            <a:r>
              <a:rPr lang="pl-PL" sz="1200">
                <a:solidFill>
                  <a:srgbClr val="000000"/>
                </a:solidFill>
                <a:latin typeface="Consolas"/>
                <a:ea typeface="Consolas"/>
              </a:rPr>
              <a:t>		</a:t>
            </a:r>
            <a:r>
              <a:rPr lang="pl-PL" sz="1200" b="1">
                <a:solidFill>
                  <a:srgbClr val="7F0055"/>
                </a:solidFill>
                <a:latin typeface="Consolas"/>
                <a:ea typeface="Consolas"/>
              </a:rPr>
              <a:t>int</a:t>
            </a:r>
            <a:r>
              <a:rPr lang="pl-PL" sz="1200">
                <a:solidFill>
                  <a:srgbClr val="000000"/>
                </a:solidFill>
                <a:latin typeface="Consolas"/>
                <a:ea typeface="Consolas"/>
              </a:rPr>
              <a:t> n1=1, n2, wynik=0;</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r>
              <a:rPr lang="pl-PL" sz="1200" b="1">
                <a:solidFill>
                  <a:srgbClr val="7F0055"/>
                </a:solidFill>
                <a:latin typeface="Consolas"/>
                <a:ea typeface="Consolas"/>
              </a:rPr>
              <a:t>while</a:t>
            </a:r>
            <a:r>
              <a:rPr lang="pl-PL" sz="1200">
                <a:solidFill>
                  <a:srgbClr val="000000"/>
                </a:solidFill>
                <a:latin typeface="Consolas"/>
                <a:ea typeface="Consolas"/>
              </a:rPr>
              <a:t> (krok&lt;10) {</a:t>
            </a:r>
            <a:endParaRPr/>
          </a:p>
          <a:p>
            <a:r>
              <a:rPr lang="pl-PL" sz="1200">
                <a:solidFill>
                  <a:srgbClr val="000000"/>
                </a:solidFill>
                <a:latin typeface="Consolas"/>
                <a:ea typeface="Consolas"/>
              </a:rPr>
              <a:t>			n2 = wynik;</a:t>
            </a:r>
            <a:endParaRPr/>
          </a:p>
          <a:p>
            <a:r>
              <a:rPr lang="pl-PL" sz="1200">
                <a:solidFill>
                  <a:srgbClr val="000000"/>
                </a:solidFill>
                <a:latin typeface="Consolas"/>
                <a:ea typeface="Consolas"/>
              </a:rPr>
              <a:t>			wynik += n1;</a:t>
            </a:r>
            <a:endParaRPr/>
          </a:p>
          <a:p>
            <a:r>
              <a:rPr lang="pl-PL" sz="1200">
                <a:solidFill>
                  <a:srgbClr val="000000"/>
                </a:solidFill>
                <a:latin typeface="Consolas"/>
                <a:ea typeface="Consolas"/>
              </a:rPr>
              <a:t>			n1 = n2;</a:t>
            </a:r>
            <a:endParaRPr/>
          </a:p>
          <a:p>
            <a:r>
              <a:rPr lang="pl-PL" sz="1200">
                <a:solidFill>
                  <a:srgbClr val="000000"/>
                </a:solidFill>
                <a:latin typeface="Consolas"/>
                <a:ea typeface="Consolas"/>
              </a:rPr>
              <a:t>			krok++;</a:t>
            </a:r>
            <a:endParaRPr/>
          </a:p>
          <a:p>
            <a:r>
              <a:rPr lang="pl-PL" sz="1200">
                <a:solidFill>
                  <a:srgbClr val="000000"/>
                </a:solidFill>
                <a:latin typeface="Consolas"/>
                <a:ea typeface="Consolas"/>
              </a:rPr>
              <a:t>			System.</a:t>
            </a:r>
            <a:r>
              <a:rPr lang="pl-PL" sz="1200" i="1">
                <a:solidFill>
                  <a:srgbClr val="0000C0"/>
                </a:solidFill>
                <a:latin typeface="Consolas"/>
                <a:ea typeface="Consolas"/>
              </a:rPr>
              <a:t>out</a:t>
            </a:r>
            <a:r>
              <a:rPr lang="pl-PL" sz="1200">
                <a:solidFill>
                  <a:srgbClr val="000000"/>
                </a:solidFill>
                <a:latin typeface="Consolas"/>
                <a:ea typeface="Consolas"/>
              </a:rPr>
              <a:t>.println(krok);</a:t>
            </a:r>
            <a:endParaRPr/>
          </a:p>
          <a:p>
            <a:r>
              <a:rPr lang="pl-PL" sz="1200">
                <a:solidFill>
                  <a:srgbClr val="000000"/>
                </a:solidFill>
                <a:latin typeface="Consolas"/>
                <a:ea typeface="Consolas"/>
              </a:rPr>
              <a:t>			System.</a:t>
            </a:r>
            <a:r>
              <a:rPr lang="pl-PL" sz="1200" i="1">
                <a:solidFill>
                  <a:srgbClr val="0000C0"/>
                </a:solidFill>
                <a:latin typeface="Consolas"/>
                <a:ea typeface="Consolas"/>
              </a:rPr>
              <a:t>out</a:t>
            </a:r>
            <a:r>
              <a:rPr lang="pl-PL" sz="1200">
                <a:solidFill>
                  <a:srgbClr val="000000"/>
                </a:solidFill>
                <a:latin typeface="Consolas"/>
                <a:ea typeface="Consolas"/>
              </a:rPr>
              <a:t>.println(wynik);</a:t>
            </a:r>
            <a:endParaRPr/>
          </a:p>
          <a:p>
            <a:r>
              <a:rPr lang="pl-PL" sz="1200">
                <a:solidFill>
                  <a:srgbClr val="000000"/>
                </a:solidFill>
                <a:latin typeface="Consolas"/>
                <a:ea typeface="Consolas"/>
              </a:rPr>
              <a:t>			System.</a:t>
            </a:r>
            <a:r>
              <a:rPr lang="pl-PL" sz="1200" i="1">
                <a:solidFill>
                  <a:srgbClr val="0000C0"/>
                </a:solidFill>
                <a:latin typeface="Consolas"/>
                <a:ea typeface="Consolas"/>
              </a:rPr>
              <a:t>out</a:t>
            </a:r>
            <a:r>
              <a:rPr lang="pl-PL" sz="1200">
                <a:solidFill>
                  <a:srgbClr val="000000"/>
                </a:solidFill>
                <a:latin typeface="Consolas"/>
                <a:ea typeface="Consolas"/>
              </a:rPr>
              <a:t>.println();</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Pętla „do-while” działa tak samo jak pętla „while”, z tą różnicą, ze zawsze występuje pierwszy przebieg pętli Dopiero po nim sprawdzany jest warunek. W przypadku prawdy następuje kolejny przebieg.</a:t>
            </a:r>
            <a:endParaRPr/>
          </a:p>
          <a:p>
            <a:endParaRPr/>
          </a:p>
          <a:p>
            <a:r>
              <a:rPr lang="pl-PL" sz="1200"/>
              <a:t>Pętla widoczna na slajdzie wypisuje kolejne wartości silni, aż do momentu, kiedy wartość będzie większa niż 1000.</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PlaceHolder 1"/>
          <p:cNvSpPr>
            <a:spLocks noGrp="1"/>
          </p:cNvSpPr>
          <p:nvPr>
            <p:ph type="body"/>
          </p:nvPr>
        </p:nvSpPr>
        <p:spPr>
          <a:xfrm>
            <a:off x="756000" y="5078520"/>
            <a:ext cx="6047640" cy="4811040"/>
          </a:xfrm>
          <a:prstGeom prst="rect">
            <a:avLst/>
          </a:prstGeom>
        </p:spPr>
        <p:txBody>
          <a:bodyPr wrap="none" lIns="0" tIns="0" rIns="0" bIns="0"/>
          <a:lstStyle/>
          <a:p>
            <a:r>
              <a:rPr lang="pl-PL" sz="1200" b="1">
                <a:solidFill>
                  <a:srgbClr val="7F0055"/>
                </a:solidFill>
                <a:latin typeface="Consolas"/>
                <a:ea typeface="Consolas"/>
              </a:rPr>
              <a:t>public</a:t>
            </a:r>
            <a:r>
              <a:rPr lang="pl-PL" sz="1200">
                <a:solidFill>
                  <a:srgbClr val="000000"/>
                </a:solidFill>
                <a:latin typeface="Consolas"/>
                <a:ea typeface="Consolas"/>
              </a:rPr>
              <a:t> </a:t>
            </a:r>
            <a:r>
              <a:rPr lang="pl-PL" sz="1200" b="1">
                <a:solidFill>
                  <a:srgbClr val="7F0055"/>
                </a:solidFill>
                <a:latin typeface="Consolas"/>
                <a:ea typeface="Consolas"/>
              </a:rPr>
              <a:t>class</a:t>
            </a:r>
            <a:r>
              <a:rPr lang="pl-PL" sz="1200">
                <a:solidFill>
                  <a:srgbClr val="000000"/>
                </a:solidFill>
                <a:latin typeface="Consolas"/>
                <a:ea typeface="Consolas"/>
              </a:rPr>
              <a:t> MojaPierwszaKlasa {</a:t>
            </a:r>
            <a:endParaRPr/>
          </a:p>
          <a:p>
            <a:r>
              <a:rPr lang="pl-PL" sz="1200">
                <a:solidFill>
                  <a:srgbClr val="000000"/>
                </a:solidFill>
                <a:latin typeface="Consolas"/>
                <a:ea typeface="Consolas"/>
              </a:rPr>
              <a:t>	</a:t>
            </a:r>
            <a:r>
              <a:rPr lang="pl-PL" sz="1200" b="1">
                <a:solidFill>
                  <a:srgbClr val="7F0055"/>
                </a:solidFill>
                <a:latin typeface="Consolas"/>
                <a:ea typeface="Consolas"/>
              </a:rPr>
              <a:t>public</a:t>
            </a:r>
            <a:r>
              <a:rPr lang="pl-PL" sz="1200">
                <a:solidFill>
                  <a:srgbClr val="000000"/>
                </a:solidFill>
                <a:latin typeface="Consolas"/>
                <a:ea typeface="Consolas"/>
              </a:rPr>
              <a:t> </a:t>
            </a:r>
            <a:r>
              <a:rPr lang="pl-PL" sz="1200" b="1">
                <a:solidFill>
                  <a:srgbClr val="7F0055"/>
                </a:solidFill>
                <a:latin typeface="Consolas"/>
                <a:ea typeface="Consolas"/>
              </a:rPr>
              <a:t>static</a:t>
            </a:r>
            <a:r>
              <a:rPr lang="pl-PL" sz="1200">
                <a:solidFill>
                  <a:srgbClr val="000000"/>
                </a:solidFill>
                <a:latin typeface="Consolas"/>
                <a:ea typeface="Consolas"/>
              </a:rPr>
              <a:t> </a:t>
            </a:r>
            <a:r>
              <a:rPr lang="pl-PL" sz="1200" b="1">
                <a:solidFill>
                  <a:srgbClr val="7F0055"/>
                </a:solidFill>
                <a:latin typeface="Consolas"/>
                <a:ea typeface="Consolas"/>
              </a:rPr>
              <a:t>void</a:t>
            </a:r>
            <a:r>
              <a:rPr lang="pl-PL" sz="1200">
                <a:solidFill>
                  <a:srgbClr val="000000"/>
                </a:solidFill>
                <a:latin typeface="Consolas"/>
                <a:ea typeface="Consolas"/>
              </a:rPr>
              <a:t> main(String[] args) {</a:t>
            </a:r>
            <a:endParaRPr/>
          </a:p>
          <a:p>
            <a:r>
              <a:rPr lang="pl-PL" sz="1200">
                <a:solidFill>
                  <a:srgbClr val="000000"/>
                </a:solidFill>
                <a:latin typeface="Consolas"/>
                <a:ea typeface="Consolas"/>
              </a:rPr>
              <a:t>		</a:t>
            </a:r>
            <a:r>
              <a:rPr lang="pl-PL" sz="1200" b="1">
                <a:solidFill>
                  <a:srgbClr val="7F0055"/>
                </a:solidFill>
                <a:latin typeface="Consolas"/>
                <a:ea typeface="Consolas"/>
              </a:rPr>
              <a:t>int</a:t>
            </a:r>
            <a:r>
              <a:rPr lang="pl-PL" sz="1200">
                <a:solidFill>
                  <a:srgbClr val="000000"/>
                </a:solidFill>
                <a:latin typeface="Consolas"/>
                <a:ea typeface="Consolas"/>
              </a:rPr>
              <a:t> x = 2639, i = 1;</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r>
              <a:rPr lang="pl-PL" sz="1200" b="1">
                <a:solidFill>
                  <a:srgbClr val="7F0055"/>
                </a:solidFill>
                <a:latin typeface="Consolas"/>
                <a:ea typeface="Consolas"/>
              </a:rPr>
              <a:t>do</a:t>
            </a:r>
            <a:r>
              <a:rPr lang="pl-PL" sz="1200">
                <a:solidFill>
                  <a:srgbClr val="000000"/>
                </a:solidFill>
                <a:latin typeface="Consolas"/>
                <a:ea typeface="Consolas"/>
              </a:rPr>
              <a:t> {</a:t>
            </a:r>
            <a:endParaRPr/>
          </a:p>
          <a:p>
            <a:r>
              <a:rPr lang="pl-PL" sz="1200">
                <a:solidFill>
                  <a:srgbClr val="000000"/>
                </a:solidFill>
                <a:latin typeface="Consolas"/>
                <a:ea typeface="Consolas"/>
              </a:rPr>
              <a:t>			i++;</a:t>
            </a:r>
            <a:endParaRPr/>
          </a:p>
          <a:p>
            <a:r>
              <a:rPr lang="pl-PL" sz="1200">
                <a:solidFill>
                  <a:srgbClr val="000000"/>
                </a:solidFill>
                <a:latin typeface="Consolas"/>
                <a:ea typeface="Consolas"/>
              </a:rPr>
              <a:t>		} </a:t>
            </a:r>
            <a:r>
              <a:rPr lang="pl-PL" sz="1200" b="1">
                <a:solidFill>
                  <a:srgbClr val="7F0055"/>
                </a:solidFill>
                <a:latin typeface="Consolas"/>
                <a:ea typeface="Consolas"/>
              </a:rPr>
              <a:t>while</a:t>
            </a:r>
            <a:r>
              <a:rPr lang="pl-PL" sz="1200">
                <a:solidFill>
                  <a:srgbClr val="000000"/>
                </a:solidFill>
                <a:latin typeface="Consolas"/>
                <a:ea typeface="Consolas"/>
              </a:rPr>
              <a:t> (x % i != 0);</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System.</a:t>
            </a:r>
            <a:r>
              <a:rPr lang="pl-PL" sz="1200" i="1">
                <a:solidFill>
                  <a:srgbClr val="0000C0"/>
                </a:solidFill>
                <a:latin typeface="Consolas"/>
                <a:ea typeface="Consolas"/>
              </a:rPr>
              <a:t>out</a:t>
            </a:r>
            <a:r>
              <a:rPr lang="pl-PL" sz="1200">
                <a:solidFill>
                  <a:srgbClr val="000000"/>
                </a:solidFill>
                <a:latin typeface="Consolas"/>
                <a:ea typeface="Consolas"/>
              </a:rPr>
              <a:t>.println(i);</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Pętla „for” jest bardziej złożona od poprzednich przykładów. W nawiasie po słowie „for” nie występuje tylko warunek. Wyrażanie ma 3 części:</a:t>
            </a:r>
            <a:endParaRPr/>
          </a:p>
          <a:p>
            <a:endParaRPr/>
          </a:p>
          <a:p>
            <a:r>
              <a:rPr lang="pl-PL" sz="1200"/>
              <a:t>Pierwsza część, instrukcja początkowa, wykonywana tylko raz na samym początku. W naszym przypadku zadeklarowaliśmy i zainicjowaliśmy zmienną i.</a:t>
            </a:r>
            <a:endParaRPr/>
          </a:p>
          <a:p>
            <a:endParaRPr/>
          </a:p>
          <a:p>
            <a:r>
              <a:rPr lang="pl-PL" sz="1200"/>
              <a:t>Druga część, warunek, jest sprawdzana w każdym kroku. Musi to być wyrażenie logiczne. Dopóki wartość jest prawdziwa, dopóty wykonuje się pętla.</a:t>
            </a:r>
            <a:endParaRPr/>
          </a:p>
          <a:p>
            <a:endParaRPr/>
          </a:p>
          <a:p>
            <a:r>
              <a:rPr lang="pl-PL" sz="1200"/>
              <a:t>Trzecia część, to instrukcja, która wykonuje się po zakończeniu każdego kroku.</a:t>
            </a:r>
            <a:endParaRPr/>
          </a:p>
          <a:p>
            <a:endParaRPr/>
          </a:p>
          <a:p>
            <a:r>
              <a:rPr lang="pl-PL" sz="1200"/>
              <a:t>Przedstawiony przykład oblicza wartość liczby a podniesioną do potęgi b.</a:t>
            </a:r>
            <a:endParaRPr/>
          </a:p>
          <a:p>
            <a:endParaRPr/>
          </a:p>
          <a:p>
            <a:r>
              <a:rPr lang="pl-PL" sz="1200"/>
              <a:t>Każda z trzech instrukcji pętli „for” może być pusta. Z prawej strony slajdu pokazany jest przykład, który działa identycznie jak omawiana pętla. Jednak takie zapisywanie pętli jest mało czytelne dla ludzi.</a:t>
            </a:r>
            <a:endParaRPr/>
          </a:p>
          <a:p>
            <a:endParaRPr/>
          </a:p>
          <a:p>
            <a:r>
              <a:rPr lang="pl-PL" sz="1200"/>
              <a:t>Pętla „for”, przedstawiona w prawym dolnym rogu, również jest poprawna. Powoduje ona zawieszenie się wykonywanego programu, z powodu braku instrukcji warunkowej. Jest to przykład pętli nieskończonej.</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Przy operowaniu na pętlach możemy skorzystać z dwóch instrukcji: „break” i „continue”.</a:t>
            </a:r>
            <a:endParaRPr/>
          </a:p>
          <a:p>
            <a:endParaRPr/>
          </a:p>
          <a:p>
            <a:r>
              <a:rPr lang="pl-PL" sz="1200"/>
              <a:t>Przy napotkaniu słowa „continue”, wykonanie bieżącego kroku pętli zostaje zatrzymane i zaczyna się wykonywanie kroku następnego.</a:t>
            </a:r>
            <a:endParaRPr/>
          </a:p>
          <a:p>
            <a:endParaRPr/>
          </a:p>
          <a:p>
            <a:r>
              <a:rPr lang="pl-PL" sz="1200"/>
              <a:t>Po wystąpieniu słowa „break” następuje całkowite wyjście z pętli „for”.</a:t>
            </a:r>
            <a:endParaRPr/>
          </a:p>
          <a:p>
            <a:endParaRPr/>
          </a:p>
          <a:p>
            <a:r>
              <a:rPr lang="pl-PL" sz="1200"/>
              <a:t>Powyższy przykład sumuje wszystkie liczby nieparzyste od 1 do 10. Instrukcja warunkowa w pętli „for” w naszym przypadku nie ma żadnego znaczenie. Polecenie „break” przerywa działanie pętli kiedy tylko i będzie większe od 10.</a:t>
            </a:r>
            <a:endParaRPr/>
          </a:p>
          <a:p>
            <a:endParaRPr/>
          </a:p>
          <a:p>
            <a:r>
              <a:rPr lang="pl-PL" sz="1200"/>
              <a:t>Kiedy reszta z dzielenia i przez 2 będzie równa 0 (liczba parzysta), nie nastąpi operacja sumy i wypisania na ekran.</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Ostatnią pętlą jest pętla „switch”. Dzięki niej możemy decydować, które instrukcje wykonają się w danym przypadku.</a:t>
            </a:r>
            <a:endParaRPr/>
          </a:p>
          <a:p>
            <a:endParaRPr/>
          </a:p>
          <a:p>
            <a:r>
              <a:rPr lang="pl-PL" sz="1200"/>
              <a:t>Po słowie „switch” podajmy w nawiasie wartość typu „int”, „String” lub „Enum” (nie może to być wartość logiczna). Pojęcia „String” i „Enum” zostaną wytłumaczone w następnych lekcjach.</a:t>
            </a:r>
            <a:endParaRPr/>
          </a:p>
          <a:p>
            <a:endParaRPr/>
          </a:p>
          <a:p>
            <a:r>
              <a:rPr lang="pl-PL" sz="1200"/>
              <a:t>Następnie możemy zdefiniować dowolną ilość przypadków. Po słowie „case” podajmy wartość dla której dane instrukcje mają się wykonać. Nie otwieramy nawiasu klamrowego! Pamiętajmy, aby wstawić „break”, jeżeli nie chcemy, aby wykonały się instrukcje dla następnego przypadku. Po drugim „case” nie ma tego słowa, więc wykonały się również instrukcje dla przypadku „default”.</a:t>
            </a:r>
            <a:endParaRPr/>
          </a:p>
          <a:p>
            <a:endParaRPr/>
          </a:p>
          <a:p>
            <a:r>
              <a:rPr lang="pl-PL" sz="1200"/>
              <a:t>„default” jest przypadkiem szczególnym. Jeżeli wartość a nie występuje w żadnym z „case”, wówczas wykonają się instrukcje z tej części.</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PlaceHolder 1"/>
          <p:cNvSpPr>
            <a:spLocks noGrp="1"/>
          </p:cNvSpPr>
          <p:nvPr>
            <p:ph type="body"/>
          </p:nvPr>
        </p:nvSpPr>
        <p:spPr>
          <a:xfrm>
            <a:off x="756000" y="5078520"/>
            <a:ext cx="6047640" cy="4811040"/>
          </a:xfrm>
          <a:prstGeom prst="rect">
            <a:avLst/>
          </a:prstGeom>
        </p:spPr>
        <p:txBody>
          <a:bodyPr wrap="none" lIns="0" tIns="0" rIns="0" bIns="0"/>
          <a:lstStyle/>
          <a:p>
            <a:r>
              <a:rPr lang="pl-PL" sz="1200" b="1">
                <a:solidFill>
                  <a:srgbClr val="7F0055"/>
                </a:solidFill>
                <a:latin typeface="Consolas"/>
                <a:ea typeface="Consolas"/>
              </a:rPr>
              <a:t>public</a:t>
            </a:r>
            <a:r>
              <a:rPr lang="pl-PL" sz="1200">
                <a:solidFill>
                  <a:srgbClr val="000000"/>
                </a:solidFill>
                <a:latin typeface="Consolas"/>
                <a:ea typeface="Consolas"/>
              </a:rPr>
              <a:t> </a:t>
            </a:r>
            <a:r>
              <a:rPr lang="pl-PL" sz="1200" b="1">
                <a:solidFill>
                  <a:srgbClr val="7F0055"/>
                </a:solidFill>
                <a:latin typeface="Consolas"/>
                <a:ea typeface="Consolas"/>
              </a:rPr>
              <a:t>class</a:t>
            </a:r>
            <a:r>
              <a:rPr lang="pl-PL" sz="1200">
                <a:solidFill>
                  <a:srgbClr val="000000"/>
                </a:solidFill>
                <a:latin typeface="Consolas"/>
                <a:ea typeface="Consolas"/>
              </a:rPr>
              <a:t> MojaPierwszaKlasa {</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r>
              <a:rPr lang="pl-PL" sz="1200" b="1">
                <a:solidFill>
                  <a:srgbClr val="7F0055"/>
                </a:solidFill>
                <a:latin typeface="Consolas"/>
                <a:ea typeface="Consolas"/>
              </a:rPr>
              <a:t>public</a:t>
            </a:r>
            <a:r>
              <a:rPr lang="pl-PL" sz="1200">
                <a:solidFill>
                  <a:srgbClr val="000000"/>
                </a:solidFill>
                <a:latin typeface="Consolas"/>
                <a:ea typeface="Consolas"/>
              </a:rPr>
              <a:t> </a:t>
            </a:r>
            <a:r>
              <a:rPr lang="pl-PL" sz="1200" b="1">
                <a:solidFill>
                  <a:srgbClr val="7F0055"/>
                </a:solidFill>
                <a:latin typeface="Consolas"/>
                <a:ea typeface="Consolas"/>
              </a:rPr>
              <a:t>static</a:t>
            </a:r>
            <a:r>
              <a:rPr lang="pl-PL" sz="1200">
                <a:solidFill>
                  <a:srgbClr val="000000"/>
                </a:solidFill>
                <a:latin typeface="Consolas"/>
                <a:ea typeface="Consolas"/>
              </a:rPr>
              <a:t> </a:t>
            </a:r>
            <a:r>
              <a:rPr lang="pl-PL" sz="1200" b="1">
                <a:solidFill>
                  <a:srgbClr val="7F0055"/>
                </a:solidFill>
                <a:latin typeface="Consolas"/>
                <a:ea typeface="Consolas"/>
              </a:rPr>
              <a:t>void</a:t>
            </a:r>
            <a:r>
              <a:rPr lang="pl-PL" sz="1200">
                <a:solidFill>
                  <a:srgbClr val="000000"/>
                </a:solidFill>
                <a:latin typeface="Consolas"/>
                <a:ea typeface="Consolas"/>
              </a:rPr>
              <a:t> main(String[] args) {</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r>
              <a:rPr lang="pl-PL" sz="1200" b="1">
                <a:solidFill>
                  <a:srgbClr val="7F0055"/>
                </a:solidFill>
                <a:latin typeface="Consolas"/>
                <a:ea typeface="Consolas"/>
              </a:rPr>
              <a:t>for</a:t>
            </a:r>
            <a:r>
              <a:rPr lang="pl-PL" sz="1200">
                <a:solidFill>
                  <a:srgbClr val="000000"/>
                </a:solidFill>
                <a:latin typeface="Consolas"/>
                <a:ea typeface="Consolas"/>
              </a:rPr>
              <a:t> (</a:t>
            </a:r>
            <a:r>
              <a:rPr lang="pl-PL" sz="1200" b="1">
                <a:solidFill>
                  <a:srgbClr val="7F0055"/>
                </a:solidFill>
                <a:latin typeface="Consolas"/>
                <a:ea typeface="Consolas"/>
              </a:rPr>
              <a:t>int</a:t>
            </a:r>
            <a:r>
              <a:rPr lang="pl-PL" sz="1200">
                <a:solidFill>
                  <a:srgbClr val="000000"/>
                </a:solidFill>
                <a:latin typeface="Consolas"/>
                <a:ea typeface="Consolas"/>
              </a:rPr>
              <a:t> i=1 ; i&lt;=10 ; i++) {</a:t>
            </a:r>
            <a:endParaRPr/>
          </a:p>
          <a:p>
            <a:r>
              <a:rPr lang="pl-PL" sz="1200">
                <a:solidFill>
                  <a:srgbClr val="000000"/>
                </a:solidFill>
                <a:latin typeface="Consolas"/>
                <a:ea typeface="Consolas"/>
              </a:rPr>
              <a:t>			</a:t>
            </a:r>
            <a:r>
              <a:rPr lang="pl-PL" sz="1200" b="1">
                <a:solidFill>
                  <a:srgbClr val="7F0055"/>
                </a:solidFill>
                <a:latin typeface="Consolas"/>
                <a:ea typeface="Consolas"/>
              </a:rPr>
              <a:t>for</a:t>
            </a:r>
            <a:r>
              <a:rPr lang="pl-PL" sz="1200">
                <a:solidFill>
                  <a:srgbClr val="000000"/>
                </a:solidFill>
                <a:latin typeface="Consolas"/>
                <a:ea typeface="Consolas"/>
              </a:rPr>
              <a:t> (</a:t>
            </a:r>
            <a:r>
              <a:rPr lang="pl-PL" sz="1200" b="1">
                <a:solidFill>
                  <a:srgbClr val="7F0055"/>
                </a:solidFill>
                <a:latin typeface="Consolas"/>
                <a:ea typeface="Consolas"/>
              </a:rPr>
              <a:t>int</a:t>
            </a:r>
            <a:r>
              <a:rPr lang="pl-PL" sz="1200">
                <a:solidFill>
                  <a:srgbClr val="000000"/>
                </a:solidFill>
                <a:latin typeface="Consolas"/>
                <a:ea typeface="Consolas"/>
              </a:rPr>
              <a:t> j=1 ; j&lt;=10 ; j++) {</a:t>
            </a:r>
            <a:endParaRPr/>
          </a:p>
          <a:p>
            <a:r>
              <a:rPr lang="pl-PL" sz="1200">
                <a:solidFill>
                  <a:srgbClr val="000000"/>
                </a:solidFill>
                <a:latin typeface="Consolas"/>
                <a:ea typeface="Consolas"/>
              </a:rPr>
              <a:t>				System.</a:t>
            </a:r>
            <a:r>
              <a:rPr lang="pl-PL" sz="1200" i="1">
                <a:solidFill>
                  <a:srgbClr val="0000C0"/>
                </a:solidFill>
                <a:latin typeface="Consolas"/>
                <a:ea typeface="Consolas"/>
              </a:rPr>
              <a:t>out</a:t>
            </a:r>
            <a:r>
              <a:rPr lang="pl-PL" sz="1200">
                <a:solidFill>
                  <a:srgbClr val="000000"/>
                </a:solidFill>
                <a:latin typeface="Consolas"/>
                <a:ea typeface="Consolas"/>
              </a:rPr>
              <a:t>.print(i*j);</a:t>
            </a:r>
            <a:endParaRPr/>
          </a:p>
          <a:p>
            <a:r>
              <a:rPr lang="pl-PL" sz="1200">
                <a:solidFill>
                  <a:srgbClr val="000000"/>
                </a:solidFill>
                <a:latin typeface="Consolas"/>
                <a:ea typeface="Consolas"/>
              </a:rPr>
              <a:t>				System.</a:t>
            </a:r>
            <a:r>
              <a:rPr lang="pl-PL" sz="1200" i="1">
                <a:solidFill>
                  <a:srgbClr val="0000C0"/>
                </a:solidFill>
                <a:latin typeface="Consolas"/>
                <a:ea typeface="Consolas"/>
              </a:rPr>
              <a:t>out</a:t>
            </a:r>
            <a:r>
              <a:rPr lang="pl-PL" sz="1200">
                <a:solidFill>
                  <a:srgbClr val="000000"/>
                </a:solidFill>
                <a:latin typeface="Consolas"/>
                <a:ea typeface="Consolas"/>
              </a:rPr>
              <a:t>.print(</a:t>
            </a:r>
            <a:r>
              <a:rPr lang="pl-PL" sz="1200">
                <a:solidFill>
                  <a:srgbClr val="2A00FF"/>
                </a:solidFill>
                <a:latin typeface="Consolas"/>
                <a:ea typeface="Consolas"/>
              </a:rPr>
              <a:t>"\t"</a:t>
            </a:r>
            <a:r>
              <a:rPr lang="pl-PL" sz="1200">
                <a:solidFill>
                  <a:srgbClr val="000000"/>
                </a:solidFill>
                <a:latin typeface="Consolas"/>
                <a:ea typeface="Consolas"/>
              </a:rPr>
              <a:t>);</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System.</a:t>
            </a:r>
            <a:r>
              <a:rPr lang="pl-PL" sz="1200" i="1">
                <a:solidFill>
                  <a:srgbClr val="0000C0"/>
                </a:solidFill>
                <a:latin typeface="Consolas"/>
                <a:ea typeface="Consolas"/>
              </a:rPr>
              <a:t>out</a:t>
            </a:r>
            <a:r>
              <a:rPr lang="pl-PL" sz="1200">
                <a:solidFill>
                  <a:srgbClr val="000000"/>
                </a:solidFill>
                <a:latin typeface="Consolas"/>
                <a:ea typeface="Consolas"/>
              </a:rPr>
              <a:t>.println();</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PlaceHolder 1"/>
          <p:cNvSpPr>
            <a:spLocks noGrp="1"/>
          </p:cNvSpPr>
          <p:nvPr>
            <p:ph type="body"/>
          </p:nvPr>
        </p:nvSpPr>
        <p:spPr>
          <a:xfrm>
            <a:off x="756000" y="5078520"/>
            <a:ext cx="6047640" cy="4811040"/>
          </a:xfrm>
          <a:prstGeom prst="rect">
            <a:avLst/>
          </a:prstGeom>
        </p:spPr>
        <p:txBody>
          <a:bodyPr wrap="none" lIns="0" tIns="0" rIns="0" bIns="0"/>
          <a:lstStyle/>
          <a:p>
            <a:r>
              <a:rPr lang="pl-PL" sz="1200" b="1">
                <a:solidFill>
                  <a:srgbClr val="7F0055"/>
                </a:solidFill>
                <a:latin typeface="Consolas"/>
                <a:ea typeface="Consolas"/>
              </a:rPr>
              <a:t>public</a:t>
            </a:r>
            <a:r>
              <a:rPr lang="pl-PL" sz="1200">
                <a:solidFill>
                  <a:srgbClr val="000000"/>
                </a:solidFill>
                <a:latin typeface="Consolas"/>
                <a:ea typeface="Consolas"/>
              </a:rPr>
              <a:t> </a:t>
            </a:r>
            <a:r>
              <a:rPr lang="pl-PL" sz="1200" b="1">
                <a:solidFill>
                  <a:srgbClr val="7F0055"/>
                </a:solidFill>
                <a:latin typeface="Consolas"/>
                <a:ea typeface="Consolas"/>
              </a:rPr>
              <a:t>class</a:t>
            </a:r>
            <a:r>
              <a:rPr lang="pl-PL" sz="1200">
                <a:solidFill>
                  <a:srgbClr val="000000"/>
                </a:solidFill>
                <a:latin typeface="Consolas"/>
                <a:ea typeface="Consolas"/>
              </a:rPr>
              <a:t> MojaPierwszaKlasa {</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r>
              <a:rPr lang="pl-PL" sz="1200" b="1">
                <a:solidFill>
                  <a:srgbClr val="7F0055"/>
                </a:solidFill>
                <a:latin typeface="Consolas"/>
                <a:ea typeface="Consolas"/>
              </a:rPr>
              <a:t>public</a:t>
            </a:r>
            <a:r>
              <a:rPr lang="pl-PL" sz="1200">
                <a:solidFill>
                  <a:srgbClr val="000000"/>
                </a:solidFill>
                <a:latin typeface="Consolas"/>
                <a:ea typeface="Consolas"/>
              </a:rPr>
              <a:t> </a:t>
            </a:r>
            <a:r>
              <a:rPr lang="pl-PL" sz="1200" b="1">
                <a:solidFill>
                  <a:srgbClr val="7F0055"/>
                </a:solidFill>
                <a:latin typeface="Consolas"/>
                <a:ea typeface="Consolas"/>
              </a:rPr>
              <a:t>static</a:t>
            </a:r>
            <a:r>
              <a:rPr lang="pl-PL" sz="1200">
                <a:solidFill>
                  <a:srgbClr val="000000"/>
                </a:solidFill>
                <a:latin typeface="Consolas"/>
                <a:ea typeface="Consolas"/>
              </a:rPr>
              <a:t> </a:t>
            </a:r>
            <a:r>
              <a:rPr lang="pl-PL" sz="1200" b="1">
                <a:solidFill>
                  <a:srgbClr val="7F0055"/>
                </a:solidFill>
                <a:latin typeface="Consolas"/>
                <a:ea typeface="Consolas"/>
              </a:rPr>
              <a:t>void</a:t>
            </a:r>
            <a:r>
              <a:rPr lang="pl-PL" sz="1200">
                <a:solidFill>
                  <a:srgbClr val="000000"/>
                </a:solidFill>
                <a:latin typeface="Consolas"/>
                <a:ea typeface="Consolas"/>
              </a:rPr>
              <a:t> main(String[] args) {</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r>
              <a:rPr lang="pl-PL" sz="1200" b="1">
                <a:solidFill>
                  <a:srgbClr val="7F0055"/>
                </a:solidFill>
                <a:latin typeface="Consolas"/>
                <a:ea typeface="Consolas"/>
              </a:rPr>
              <a:t>float</a:t>
            </a:r>
            <a:r>
              <a:rPr lang="pl-PL" sz="1200">
                <a:solidFill>
                  <a:srgbClr val="000000"/>
                </a:solidFill>
                <a:latin typeface="Consolas"/>
                <a:ea typeface="Consolas"/>
              </a:rPr>
              <a:t> af = 0f, bf = 0.1f;</a:t>
            </a:r>
            <a:endParaRPr/>
          </a:p>
          <a:p>
            <a:r>
              <a:rPr lang="pl-PL" sz="1200">
                <a:solidFill>
                  <a:srgbClr val="000000"/>
                </a:solidFill>
                <a:latin typeface="Consolas"/>
                <a:ea typeface="Consolas"/>
              </a:rPr>
              <a:t>		</a:t>
            </a:r>
            <a:r>
              <a:rPr lang="pl-PL" sz="1200" b="1">
                <a:solidFill>
                  <a:srgbClr val="7F0055"/>
                </a:solidFill>
                <a:latin typeface="Consolas"/>
                <a:ea typeface="Consolas"/>
              </a:rPr>
              <a:t>double</a:t>
            </a:r>
            <a:r>
              <a:rPr lang="pl-PL" sz="1200">
                <a:solidFill>
                  <a:srgbClr val="000000"/>
                </a:solidFill>
                <a:latin typeface="Consolas"/>
                <a:ea typeface="Consolas"/>
              </a:rPr>
              <a:t> ad = 0, bd = 0.1;</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r>
              <a:rPr lang="pl-PL" sz="1200" b="1">
                <a:solidFill>
                  <a:srgbClr val="7F0055"/>
                </a:solidFill>
                <a:latin typeface="Consolas"/>
                <a:ea typeface="Consolas"/>
              </a:rPr>
              <a:t>for</a:t>
            </a:r>
            <a:r>
              <a:rPr lang="pl-PL" sz="1200">
                <a:solidFill>
                  <a:srgbClr val="000000"/>
                </a:solidFill>
                <a:latin typeface="Consolas"/>
                <a:ea typeface="Consolas"/>
              </a:rPr>
              <a:t> (</a:t>
            </a:r>
            <a:r>
              <a:rPr lang="pl-PL" sz="1200" b="1">
                <a:solidFill>
                  <a:srgbClr val="7F0055"/>
                </a:solidFill>
                <a:latin typeface="Consolas"/>
                <a:ea typeface="Consolas"/>
              </a:rPr>
              <a:t>int</a:t>
            </a:r>
            <a:r>
              <a:rPr lang="pl-PL" sz="1200">
                <a:solidFill>
                  <a:srgbClr val="000000"/>
                </a:solidFill>
                <a:latin typeface="Consolas"/>
                <a:ea typeface="Consolas"/>
              </a:rPr>
              <a:t> i=0 ; i&lt;10 ; i++) {</a:t>
            </a:r>
            <a:endParaRPr/>
          </a:p>
          <a:p>
            <a:r>
              <a:rPr lang="pl-PL" sz="1200">
                <a:solidFill>
                  <a:srgbClr val="000000"/>
                </a:solidFill>
                <a:latin typeface="Consolas"/>
                <a:ea typeface="Consolas"/>
              </a:rPr>
              <a:t>			af += bf;</a:t>
            </a:r>
            <a:endParaRPr/>
          </a:p>
          <a:p>
            <a:r>
              <a:rPr lang="pl-PL" sz="1200">
                <a:solidFill>
                  <a:srgbClr val="000000"/>
                </a:solidFill>
                <a:latin typeface="Consolas"/>
                <a:ea typeface="Consolas"/>
              </a:rPr>
              <a:t>			ad += bd;</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System.</a:t>
            </a:r>
            <a:r>
              <a:rPr lang="pl-PL" sz="1200" i="1">
                <a:solidFill>
                  <a:srgbClr val="0000C0"/>
                </a:solidFill>
                <a:latin typeface="Consolas"/>
                <a:ea typeface="Consolas"/>
              </a:rPr>
              <a:t>out</a:t>
            </a:r>
            <a:r>
              <a:rPr lang="pl-PL" sz="1200">
                <a:solidFill>
                  <a:srgbClr val="000000"/>
                </a:solidFill>
                <a:latin typeface="Consolas"/>
                <a:ea typeface="Consolas"/>
              </a:rPr>
              <a:t>.println(af);</a:t>
            </a:r>
            <a:endParaRPr/>
          </a:p>
          <a:p>
            <a:r>
              <a:rPr lang="pl-PL" sz="1200">
                <a:solidFill>
                  <a:srgbClr val="000000"/>
                </a:solidFill>
                <a:latin typeface="Consolas"/>
                <a:ea typeface="Consolas"/>
              </a:rPr>
              <a:t>		System.</a:t>
            </a:r>
            <a:r>
              <a:rPr lang="pl-PL" sz="1200" i="1">
                <a:solidFill>
                  <a:srgbClr val="0000C0"/>
                </a:solidFill>
                <a:latin typeface="Consolas"/>
                <a:ea typeface="Consolas"/>
              </a:rPr>
              <a:t>out</a:t>
            </a:r>
            <a:r>
              <a:rPr lang="pl-PL" sz="1200">
                <a:solidFill>
                  <a:srgbClr val="000000"/>
                </a:solidFill>
                <a:latin typeface="Consolas"/>
                <a:ea typeface="Consolas"/>
              </a:rPr>
              <a:t>.println(ad);</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	</a:t>
            </a:r>
            <a:endParaRPr/>
          </a:p>
          <a:p>
            <a:r>
              <a:rPr lang="pl-PL" sz="1200">
                <a:solidFill>
                  <a:srgbClr val="000000"/>
                </a:solidFill>
                <a:latin typeface="Consolas"/>
                <a:ea typeface="Consolas"/>
              </a:rPr>
              <a:t>}</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Na slajdzie pokazane jest jak powinno się inicjalizować zmienne (nadawać wartości):</a:t>
            </a:r>
            <a:endParaRPr/>
          </a:p>
          <a:p>
            <a:r>
              <a:rPr lang="pl-PL" sz="1200"/>
              <a:t>	- boolean – używamy słów „true” lub „false”,</a:t>
            </a:r>
            <a:endParaRPr/>
          </a:p>
          <a:p>
            <a:r>
              <a:rPr lang="pl-PL" sz="1200"/>
              <a:t>	- char – podajemy pojedynczy znak w apostrofach,</a:t>
            </a:r>
            <a:endParaRPr/>
          </a:p>
          <a:p>
            <a:r>
              <a:rPr lang="pl-PL" sz="1200"/>
              <a:t>	- byte, short, int – liczba całkowita,</a:t>
            </a:r>
            <a:endParaRPr/>
          </a:p>
          <a:p>
            <a:r>
              <a:rPr lang="pl-PL" sz="1200"/>
              <a:t>	- long – liczba całkowita z literą „l” lub „L” na końcu,</a:t>
            </a:r>
            <a:endParaRPr/>
          </a:p>
          <a:p>
            <a:r>
              <a:rPr lang="pl-PL" sz="1200"/>
              <a:t>	- float – liczba ułamkowa z literą „f” lub „F” na końcu,</a:t>
            </a:r>
            <a:endParaRPr/>
          </a:p>
          <a:p>
            <a:r>
              <a:rPr lang="pl-PL" sz="1200"/>
              <a:t>	- double – liczba ułamkowa.</a:t>
            </a:r>
            <a:endParaRPr/>
          </a:p>
          <a:p>
            <a:endParaRPr/>
          </a:p>
          <a:p>
            <a:r>
              <a:rPr lang="pl-PL" sz="1200"/>
              <a:t>W celu wyświetlenia zainicjowanych wartości używamy wcześniej przedstawionej metody „println”.</a:t>
            </a:r>
            <a:endParaRPr/>
          </a:p>
          <a:p>
            <a:endParaRPr/>
          </a:p>
          <a:p>
            <a:r>
              <a:rPr lang="pl-PL" sz="1200"/>
              <a:t>Jak widać w wyniku nasze zmienne przechowyją dokładnie takie wartości jak podaliśmy.</a:t>
            </a:r>
            <a:endParaRPr/>
          </a:p>
          <a:p>
            <a:endParaRPr/>
          </a:p>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Dokonując operacji na typach zmiennoprzecinkowych należy szczególnie pamiętać o dokładności wykonywanych obliczeń.</a:t>
            </a:r>
            <a:endParaRPr/>
          </a:p>
          <a:p>
            <a:endParaRPr/>
          </a:p>
          <a:p>
            <a:r>
              <a:rPr lang="pl-PL" sz="1200"/>
              <a:t>Przykład pokazuje dokładność z jaką typy „float” i „double” przechowują liczbę Pi.</a:t>
            </a:r>
            <a:endParaRPr/>
          </a:p>
          <a:p>
            <a:endParaRPr/>
          </a:p>
          <a:p>
            <a:r>
              <a:rPr lang="pl-PL" sz="1200"/>
              <a:t>Nie oznacza to jednak, że w Javie nie można przeprowadzać obliczeń o wyższej precyzji. W standardowych bibliotekach Javy znajdują się klasy takie jak „BigInteger” i „Bigdecimal”, które mogą wykorzystać do zapamiętania liczby całą dostępną pamięć RAM komputera. Są to jednak obiekty. Jak korzystać z obiektów zostanie wytłumaczone w następnej lekcji.</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Na typach wbudowanych możemy wykonywać operacje matematyczne korzystając z dostępnych operatorów.</a:t>
            </a:r>
            <a:endParaRPr/>
          </a:p>
          <a:p>
            <a:endParaRPr/>
          </a:p>
          <a:p>
            <a:r>
              <a:rPr lang="pl-PL" sz="1200"/>
              <a:t>Operator „%” służy do otrzymywania reszty z dzielenia, pozostałe działają zgodnie z intuicją.</a:t>
            </a:r>
            <a:endParaRPr/>
          </a:p>
          <a:p>
            <a:endParaRPr/>
          </a:p>
          <a:p>
            <a:r>
              <a:rPr lang="pl-PL" sz="1200"/>
              <a:t>Przypisanie sumy liczb a i b do c nastąpiło poprzez użycie operatora podstawiania („=”).</a:t>
            </a:r>
            <a:endParaRPr/>
          </a:p>
          <a:p>
            <a:endParaRPr/>
          </a:p>
          <a:p>
            <a:r>
              <a:rPr lang="pl-PL" sz="1200"/>
              <a:t>Operatory „+”, „-” i „*” działają zgodnie z intuicją (suma, różnica, mnożenie).</a:t>
            </a:r>
            <a:endParaRPr/>
          </a:p>
          <a:p>
            <a:endParaRPr/>
          </a:p>
          <a:p>
            <a:r>
              <a:rPr lang="pl-PL" sz="1200"/>
              <a:t>Należy zwrócić szczególną uwagę na operator „/” dzielenia. W przypadku gdy dzielimy a przez b dostajemy poprawny wynik (8/2=4). Kiedy jednak dzielimy c przez a (10/8=1,25) otrzymaliśmy wynik 1 zamiast 1,25. Dzieje się tak, ponieważ typy te nie przechowują części ułamkowej. Nie następuje również zaokrąglenie wartości. Cyfry znajdujące się po przecinku są „odcinane”, więc zamiast np. 1,8 też dostaniemy 1.</a:t>
            </a:r>
            <a:endParaRPr/>
          </a:p>
          <a:p>
            <a:endParaRPr/>
          </a:p>
          <a:p>
            <a:r>
              <a:rPr lang="pl-PL" sz="1200"/>
              <a:t>Operatory użyte poniżej biorą argumenty z obu stron, przypisując wartość do zmiennej znajdującej się z lewej strony. Wykonują analogicznie operacje sumy, różnicy, mnożenia i dzielenia.</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Operator preinkrementacji najpierw zwiększa zmienną o jedną jednostkę, następnie zwraca jej wartość. 1 zostało zwiększone, a następnie wyświetlone. Po operacji i=2.</a:t>
            </a:r>
            <a:endParaRPr/>
          </a:p>
          <a:p>
            <a:endParaRPr/>
          </a:p>
          <a:p>
            <a:r>
              <a:rPr lang="pl-PL" sz="1200"/>
              <a:t>Operacja postinkrementacji najpierw zwraca wartość, a następnie ją zwiększa 2 zostało najpierw wyświetlone, a następnie zwiększone. Po tej operacji i=3.</a:t>
            </a:r>
            <a:endParaRPr/>
          </a:p>
          <a:p>
            <a:endParaRPr/>
          </a:p>
          <a:p>
            <a:r>
              <a:rPr lang="pl-PL" sz="1200"/>
              <a:t>Operator predekrementacji najpierw zmniejsza zmienną o jednostkę, następnie zwraca jej wartość. 3 zostało zmniejszone, a następnie wyświetlone. Po operacji i=2.</a:t>
            </a:r>
            <a:endParaRPr/>
          </a:p>
          <a:p>
            <a:endParaRPr/>
          </a:p>
          <a:p>
            <a:r>
              <a:rPr lang="pl-PL" sz="1200"/>
              <a:t>Operacja postdekrementacji najpierw zwraca wartość, a następnie ją zmniejsza. 2 zostało najpierw wyświetlone, a następnie zmniejszone. Po tej operacji i=1.</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Fakt, że dla typów „int”, „short”, „long” wartości mniejsze od 1, są obcinane, nie oznacza, że nie możemy ich używać jeżeli w przyszłości może zajść potrzeba dokonania dokładniejszych obliczeń. Istnieje możliwość rzutowania jednych typów na drugie.</a:t>
            </a:r>
            <a:endParaRPr/>
          </a:p>
          <a:p>
            <a:endParaRPr/>
          </a:p>
          <a:p>
            <a:r>
              <a:rPr lang="pl-PL" sz="1200"/>
              <a:t>Na slajdzie mamy trzy możliwe wyniki dzielenia 8 przez 3 w zależności od dokładności wyniku jaki chcemy otrzymać.</a:t>
            </a:r>
            <a:endParaRPr/>
          </a:p>
          <a:p>
            <a:endParaRPr/>
          </a:p>
          <a:p>
            <a:r>
              <a:rPr lang="pl-PL" sz="1200"/>
              <a:t>Poniżej mamy dość szczególny przypadek. Zastanówmy się, jak to jest możliwe, że dodając dwie liczby dodatnie, otrzymaliśmy ujemny wynik.</a:t>
            </a:r>
            <a:endParaRPr/>
          </a:p>
          <a:p>
            <a:endParaRPr/>
          </a:p>
          <a:p>
            <a:r>
              <a:rPr lang="pl-PL" sz="1200"/>
              <a:t>Proszę wyobrazić sobie, że typy dla liczb całkowitych mogą się „przekręcać”.</a:t>
            </a:r>
            <a:endParaRPr/>
          </a:p>
          <a:p>
            <a:endParaRPr/>
          </a:p>
          <a:p>
            <a:r>
              <a:rPr lang="pl-PL" sz="1200"/>
              <a:t>Dobrą analogią do tego zjawiska jest przykład licznika samochodowego. Jeżeli wartość na nim pokazywana będzie cały czas rosnąć, to przekroczy wartość maksymalną i ponownie przekroczy zero. Z omawianymi typami dziej się dokładnie tak samo.</a:t>
            </a:r>
            <a:endParaRPr/>
          </a:p>
          <a:p>
            <a:endParaRPr/>
          </a:p>
          <a:p>
            <a:r>
              <a:rPr lang="pl-PL" sz="1200"/>
              <a:t>Wartość maksymalna dla „int” to 231-1 (około 2 mld). Jeżeli zechcemy zapisać 3 mld, to „licznik się przekręci” i do minimalnej wartości -231 (około -2 mld) dodana zostanie wartość będąca różnicą 3 mld – 2mld = 1 mld. Otrzymaliśmy w ten sposób wynik około -1 mld.</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Przedstawione operatory służą do porównywania wartości. Działają zgodnie z tym, czego używaliśmy na lekcjach matematyki.</a:t>
            </a:r>
            <a:endParaRPr/>
          </a:p>
          <a:p>
            <a:endParaRPr/>
          </a:p>
          <a:p>
            <a:r>
              <a:rPr lang="pl-PL" sz="1200"/>
              <a:t>Poniżej mamy przykład jedynego trójargumentowego operatora operatora w Javie. Składa się z dwóch znaków: „?” i „:”. W pierwszej kolejności podajemy wartość logiczną. Wynikiem każdej operacji logicznej jest wartość logiczna. Możemy w tym miejscu równie dobrze użyć zmiennej typu boolean. Następnie, po znaku „?” podajemy polecenie, które ma zostać wykonane w przypadku prawdy. Po znaku „:” podajemy polecenie dla fałszywej wartości logicznej.</a:t>
            </a:r>
            <a:endParaRPr/>
          </a:p>
          <a:p>
            <a:endParaRPr/>
          </a:p>
          <a:p>
            <a:r>
              <a:rPr lang="pl-PL" sz="1200"/>
              <a:t>Wynikiem użycia operatora „?” w przykładzie pokazanym na slajdzie jest drukowanie w konsoli wartości większej (a lub b).</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Na slajdzie przedstawione zostały różne warianty instrukcji warunkowej „if”. Korzystając z niej decydujemy, które polecenia mają być wykonane w zależności od zadanych kryteriów.</a:t>
            </a:r>
            <a:endParaRPr/>
          </a:p>
          <a:p>
            <a:endParaRPr/>
          </a:p>
          <a:p>
            <a:r>
              <a:rPr lang="pl-PL" sz="1200"/>
              <a:t>Instrukcja warunkowa „if” działa w następujący sposób. Warunek w nawiasie po słowie „if” musi być wyrażeniem logicznym (dawać wartość prawda lub fałsz). W przypadku prawdy wykonają się instrukcje zawarte w nawiasach klamrowych, za wyrażeniem logicznym. Jeżeli później występuję słowo „else”, to w przypadku prawdy wykonają się instrukcje występujące po słowie else.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PlaceHolder 1"/>
          <p:cNvSpPr>
            <a:spLocks noGrp="1"/>
          </p:cNvSpPr>
          <p:nvPr>
            <p:ph type="body"/>
          </p:nvPr>
        </p:nvSpPr>
        <p:spPr>
          <a:xfrm>
            <a:off x="756000" y="5078520"/>
            <a:ext cx="6047640" cy="4811040"/>
          </a:xfrm>
          <a:prstGeom prst="rect">
            <a:avLst/>
          </a:prstGeom>
        </p:spPr>
        <p:txBody>
          <a:bodyPr wrap="none" lIns="0" tIns="0" rIns="0" bIns="0"/>
          <a:lstStyle/>
          <a:p>
            <a:r>
              <a:rPr lang="pl-PL" sz="1200"/>
              <a:t>Dostępne mamy również inne operatory logiczne: koniunkcji („&amp;&amp;”) i alternatywy(„||”).</a:t>
            </a:r>
            <a:endParaRPr/>
          </a:p>
          <a:p>
            <a:endParaRPr/>
          </a:p>
          <a:p>
            <a:r>
              <a:rPr lang="pl-PL" sz="1200"/>
              <a:t>Należy pamiętać, że kiedy użyjemy operatora „&amp;&amp;”, to kiedy przynajmniej jedna z wartości jest fałszywa, całe wyrażenie jest fałszywe. Dlatego wyrażenia sprawdzane są od lewej do prawej. Po napotkaniu pierwszej fałszywej wartości reszta nie jest już sprawdzana. Nie zachodzi taka potrzeba.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27" name="PlaceHolder 2"/>
          <p:cNvSpPr>
            <a:spLocks noGrp="1"/>
          </p:cNvSpPr>
          <p:nvPr>
            <p:ph type="body"/>
          </p:nvPr>
        </p:nvSpPr>
        <p:spPr>
          <a:xfrm>
            <a:off x="504000" y="1769040"/>
            <a:ext cx="8870040" cy="2091240"/>
          </a:xfrm>
          <a:prstGeom prst="rect">
            <a:avLst/>
          </a:prstGeom>
        </p:spPr>
        <p:txBody>
          <a:bodyPr wrap="none" lIns="0" tIns="0" rIns="0" bIns="0"/>
          <a:lstStyle/>
          <a:p>
            <a:endParaRPr/>
          </a:p>
        </p:txBody>
      </p:sp>
      <p:sp>
        <p:nvSpPr>
          <p:cNvPr id="28" name="PlaceHolder 3"/>
          <p:cNvSpPr>
            <a:spLocks noGrp="1"/>
          </p:cNvSpPr>
          <p:nvPr>
            <p:ph type="body"/>
          </p:nvPr>
        </p:nvSpPr>
        <p:spPr>
          <a:xfrm>
            <a:off x="504000" y="4059000"/>
            <a:ext cx="8870040" cy="2091240"/>
          </a:xfrm>
          <a:prstGeom prst="rect">
            <a:avLst/>
          </a:prstGeom>
        </p:spPr>
        <p:txBody>
          <a:bodyPr wrap="none"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30" name="PlaceHolder 2"/>
          <p:cNvSpPr>
            <a:spLocks noGrp="1"/>
          </p:cNvSpPr>
          <p:nvPr>
            <p:ph type="body"/>
          </p:nvPr>
        </p:nvSpPr>
        <p:spPr>
          <a:xfrm>
            <a:off x="504000" y="1769040"/>
            <a:ext cx="4328280" cy="2091240"/>
          </a:xfrm>
          <a:prstGeom prst="rect">
            <a:avLst/>
          </a:prstGeom>
        </p:spPr>
        <p:txBody>
          <a:bodyPr wrap="none" lIns="0" tIns="0" rIns="0" bIns="0"/>
          <a:lstStyle/>
          <a:p>
            <a:endParaRPr/>
          </a:p>
        </p:txBody>
      </p:sp>
      <p:sp>
        <p:nvSpPr>
          <p:cNvPr id="31" name="PlaceHolder 3"/>
          <p:cNvSpPr>
            <a:spLocks noGrp="1"/>
          </p:cNvSpPr>
          <p:nvPr>
            <p:ph type="body"/>
          </p:nvPr>
        </p:nvSpPr>
        <p:spPr>
          <a:xfrm>
            <a:off x="5049000" y="1769040"/>
            <a:ext cx="4328280" cy="2091240"/>
          </a:xfrm>
          <a:prstGeom prst="rect">
            <a:avLst/>
          </a:prstGeom>
        </p:spPr>
        <p:txBody>
          <a:bodyPr wrap="none" lIns="0" tIns="0" rIns="0" bIns="0"/>
          <a:lstStyle/>
          <a:p>
            <a:endParaRPr/>
          </a:p>
        </p:txBody>
      </p:sp>
      <p:sp>
        <p:nvSpPr>
          <p:cNvPr id="32" name="PlaceHolder 4"/>
          <p:cNvSpPr>
            <a:spLocks noGrp="1"/>
          </p:cNvSpPr>
          <p:nvPr>
            <p:ph type="body"/>
          </p:nvPr>
        </p:nvSpPr>
        <p:spPr>
          <a:xfrm>
            <a:off x="5049000" y="4059000"/>
            <a:ext cx="4328280" cy="2091240"/>
          </a:xfrm>
          <a:prstGeom prst="rect">
            <a:avLst/>
          </a:prstGeom>
        </p:spPr>
        <p:txBody>
          <a:bodyPr wrap="none" lIns="0" tIns="0" rIns="0" bIns="0"/>
          <a:lstStyle/>
          <a:p>
            <a:endParaRPr/>
          </a:p>
        </p:txBody>
      </p:sp>
      <p:sp>
        <p:nvSpPr>
          <p:cNvPr id="33" name="PlaceHolder 5"/>
          <p:cNvSpPr>
            <a:spLocks noGrp="1"/>
          </p:cNvSpPr>
          <p:nvPr>
            <p:ph type="body"/>
          </p:nvPr>
        </p:nvSpPr>
        <p:spPr>
          <a:xfrm>
            <a:off x="504000" y="4059000"/>
            <a:ext cx="4328280" cy="2091240"/>
          </a:xfrm>
          <a:prstGeom prst="rect">
            <a:avLst/>
          </a:prstGeom>
        </p:spPr>
        <p:txBody>
          <a:bodyPr wrap="none"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35" name="PlaceHolder 2"/>
          <p:cNvSpPr>
            <a:spLocks noGrp="1"/>
          </p:cNvSpPr>
          <p:nvPr>
            <p:ph type="body"/>
          </p:nvPr>
        </p:nvSpPr>
        <p:spPr>
          <a:xfrm>
            <a:off x="504000" y="1769040"/>
            <a:ext cx="4328280" cy="2091240"/>
          </a:xfrm>
          <a:prstGeom prst="rect">
            <a:avLst/>
          </a:prstGeom>
        </p:spPr>
        <p:txBody>
          <a:bodyPr wrap="none" lIns="0" tIns="0" rIns="0" bIns="0"/>
          <a:lstStyle/>
          <a:p>
            <a:endParaRPr/>
          </a:p>
        </p:txBody>
      </p:sp>
      <p:sp>
        <p:nvSpPr>
          <p:cNvPr id="36" name="PlaceHolder 3"/>
          <p:cNvSpPr>
            <a:spLocks noGrp="1"/>
          </p:cNvSpPr>
          <p:nvPr>
            <p:ph type="body"/>
          </p:nvPr>
        </p:nvSpPr>
        <p:spPr>
          <a:xfrm>
            <a:off x="5049000" y="1769040"/>
            <a:ext cx="4328280" cy="2091240"/>
          </a:xfrm>
          <a:prstGeom prst="rect">
            <a:avLst/>
          </a:prstGeom>
        </p:spPr>
        <p:txBody>
          <a:bodyPr wrap="none"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6" name="PlaceHolder 2"/>
          <p:cNvSpPr>
            <a:spLocks noGrp="1"/>
          </p:cNvSpPr>
          <p:nvPr>
            <p:ph type="subTitle"/>
          </p:nvPr>
        </p:nvSpPr>
        <p:spPr>
          <a:xfrm>
            <a:off x="504000" y="1769040"/>
            <a:ext cx="8870040" cy="4385160"/>
          </a:xfrm>
          <a:prstGeom prst="rect">
            <a:avLst/>
          </a:prstGeom>
        </p:spPr>
        <p:txBody>
          <a:bodyPr wrap="none"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8" name="PlaceHolder 2"/>
          <p:cNvSpPr>
            <a:spLocks noGrp="1"/>
          </p:cNvSpPr>
          <p:nvPr>
            <p:ph type="body"/>
          </p:nvPr>
        </p:nvSpPr>
        <p:spPr>
          <a:xfrm>
            <a:off x="504000" y="1769040"/>
            <a:ext cx="8870040" cy="4384800"/>
          </a:xfrm>
          <a:prstGeom prst="rect">
            <a:avLst/>
          </a:prstGeom>
        </p:spPr>
        <p:txBody>
          <a:bodyPr wrap="none"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10" name="PlaceHolder 2"/>
          <p:cNvSpPr>
            <a:spLocks noGrp="1"/>
          </p:cNvSpPr>
          <p:nvPr>
            <p:ph type="body"/>
          </p:nvPr>
        </p:nvSpPr>
        <p:spPr>
          <a:xfrm>
            <a:off x="504000" y="1769040"/>
            <a:ext cx="4328280" cy="4384800"/>
          </a:xfrm>
          <a:prstGeom prst="rect">
            <a:avLst/>
          </a:prstGeom>
        </p:spPr>
        <p:txBody>
          <a:bodyPr wrap="none" lIns="0" tIns="0" rIns="0" bIns="0"/>
          <a:lstStyle/>
          <a:p>
            <a:endParaRPr/>
          </a:p>
        </p:txBody>
      </p:sp>
      <p:sp>
        <p:nvSpPr>
          <p:cNvPr id="11" name="PlaceHolder 3"/>
          <p:cNvSpPr>
            <a:spLocks noGrp="1"/>
          </p:cNvSpPr>
          <p:nvPr>
            <p:ph type="body"/>
          </p:nvPr>
        </p:nvSpPr>
        <p:spPr>
          <a:xfrm>
            <a:off x="5049000" y="1769040"/>
            <a:ext cx="4328280" cy="4384800"/>
          </a:xfrm>
          <a:prstGeom prst="rect">
            <a:avLst/>
          </a:prstGeom>
        </p:spPr>
        <p:txBody>
          <a:bodyPr wrap="none"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2520"/>
          </a:xfrm>
          <a:prstGeom prst="rect">
            <a:avLst/>
          </a:prstGeom>
        </p:spPr>
        <p:txBody>
          <a:bodyPr wrap="none"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15" name="PlaceHolder 2"/>
          <p:cNvSpPr>
            <a:spLocks noGrp="1"/>
          </p:cNvSpPr>
          <p:nvPr>
            <p:ph type="body"/>
          </p:nvPr>
        </p:nvSpPr>
        <p:spPr>
          <a:xfrm>
            <a:off x="504000" y="1769040"/>
            <a:ext cx="4328280" cy="2091240"/>
          </a:xfrm>
          <a:prstGeom prst="rect">
            <a:avLst/>
          </a:prstGeom>
        </p:spPr>
        <p:txBody>
          <a:bodyPr wrap="none" lIns="0" tIns="0" rIns="0" bIns="0"/>
          <a:lstStyle/>
          <a:p>
            <a:endParaRPr/>
          </a:p>
        </p:txBody>
      </p:sp>
      <p:sp>
        <p:nvSpPr>
          <p:cNvPr id="16" name="PlaceHolder 3"/>
          <p:cNvSpPr>
            <a:spLocks noGrp="1"/>
          </p:cNvSpPr>
          <p:nvPr>
            <p:ph type="body"/>
          </p:nvPr>
        </p:nvSpPr>
        <p:spPr>
          <a:xfrm>
            <a:off x="504000" y="4059000"/>
            <a:ext cx="4328280" cy="2091240"/>
          </a:xfrm>
          <a:prstGeom prst="rect">
            <a:avLst/>
          </a:prstGeom>
        </p:spPr>
        <p:txBody>
          <a:bodyPr wrap="none" lIns="0" tIns="0" rIns="0" bIns="0"/>
          <a:lstStyle/>
          <a:p>
            <a:endParaRPr/>
          </a:p>
        </p:txBody>
      </p:sp>
      <p:sp>
        <p:nvSpPr>
          <p:cNvPr id="17" name="PlaceHolder 4"/>
          <p:cNvSpPr>
            <a:spLocks noGrp="1"/>
          </p:cNvSpPr>
          <p:nvPr>
            <p:ph type="body"/>
          </p:nvPr>
        </p:nvSpPr>
        <p:spPr>
          <a:xfrm>
            <a:off x="5049000" y="1769040"/>
            <a:ext cx="4328280" cy="4384800"/>
          </a:xfrm>
          <a:prstGeom prst="rect">
            <a:avLst/>
          </a:prstGeom>
        </p:spPr>
        <p:txBody>
          <a:bodyPr wrap="none"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19" name="PlaceHolder 2"/>
          <p:cNvSpPr>
            <a:spLocks noGrp="1"/>
          </p:cNvSpPr>
          <p:nvPr>
            <p:ph type="body"/>
          </p:nvPr>
        </p:nvSpPr>
        <p:spPr>
          <a:xfrm>
            <a:off x="504000" y="1769040"/>
            <a:ext cx="4328280" cy="4384800"/>
          </a:xfrm>
          <a:prstGeom prst="rect">
            <a:avLst/>
          </a:prstGeom>
        </p:spPr>
        <p:txBody>
          <a:bodyPr wrap="none" lIns="0" tIns="0" rIns="0" bIns="0"/>
          <a:lstStyle/>
          <a:p>
            <a:endParaRPr/>
          </a:p>
        </p:txBody>
      </p:sp>
      <p:sp>
        <p:nvSpPr>
          <p:cNvPr id="20" name="PlaceHolder 3"/>
          <p:cNvSpPr>
            <a:spLocks noGrp="1"/>
          </p:cNvSpPr>
          <p:nvPr>
            <p:ph type="body"/>
          </p:nvPr>
        </p:nvSpPr>
        <p:spPr>
          <a:xfrm>
            <a:off x="5049000" y="1769040"/>
            <a:ext cx="4328280" cy="2091240"/>
          </a:xfrm>
          <a:prstGeom prst="rect">
            <a:avLst/>
          </a:prstGeom>
        </p:spPr>
        <p:txBody>
          <a:bodyPr wrap="none" lIns="0" tIns="0" rIns="0" bIns="0"/>
          <a:lstStyle/>
          <a:p>
            <a:endParaRPr/>
          </a:p>
        </p:txBody>
      </p:sp>
      <p:sp>
        <p:nvSpPr>
          <p:cNvPr id="21" name="PlaceHolder 4"/>
          <p:cNvSpPr>
            <a:spLocks noGrp="1"/>
          </p:cNvSpPr>
          <p:nvPr>
            <p:ph type="body"/>
          </p:nvPr>
        </p:nvSpPr>
        <p:spPr>
          <a:xfrm>
            <a:off x="5049000" y="4059000"/>
            <a:ext cx="4328280" cy="2091240"/>
          </a:xfrm>
          <a:prstGeom prst="rect">
            <a:avLst/>
          </a:prstGeom>
        </p:spPr>
        <p:txBody>
          <a:bodyPr wrap="none"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1640" cy="1262520"/>
          </a:xfrm>
          <a:prstGeom prst="rect">
            <a:avLst/>
          </a:prstGeom>
        </p:spPr>
        <p:txBody>
          <a:bodyPr wrap="none" lIns="0" tIns="0" rIns="0" bIns="0" anchor="ctr"/>
          <a:lstStyle/>
          <a:p>
            <a:pPr algn="ctr"/>
            <a:endParaRPr/>
          </a:p>
        </p:txBody>
      </p:sp>
      <p:sp>
        <p:nvSpPr>
          <p:cNvPr id="23" name="PlaceHolder 2"/>
          <p:cNvSpPr>
            <a:spLocks noGrp="1"/>
          </p:cNvSpPr>
          <p:nvPr>
            <p:ph type="body"/>
          </p:nvPr>
        </p:nvSpPr>
        <p:spPr>
          <a:xfrm>
            <a:off x="504000" y="1769040"/>
            <a:ext cx="4328280" cy="2091240"/>
          </a:xfrm>
          <a:prstGeom prst="rect">
            <a:avLst/>
          </a:prstGeom>
        </p:spPr>
        <p:txBody>
          <a:bodyPr wrap="none" lIns="0" tIns="0" rIns="0" bIns="0"/>
          <a:lstStyle/>
          <a:p>
            <a:endParaRPr/>
          </a:p>
        </p:txBody>
      </p:sp>
      <p:sp>
        <p:nvSpPr>
          <p:cNvPr id="24" name="PlaceHolder 3"/>
          <p:cNvSpPr>
            <a:spLocks noGrp="1"/>
          </p:cNvSpPr>
          <p:nvPr>
            <p:ph type="body"/>
          </p:nvPr>
        </p:nvSpPr>
        <p:spPr>
          <a:xfrm>
            <a:off x="5049000" y="1769040"/>
            <a:ext cx="4328280" cy="2091240"/>
          </a:xfrm>
          <a:prstGeom prst="rect">
            <a:avLst/>
          </a:prstGeom>
        </p:spPr>
        <p:txBody>
          <a:bodyPr wrap="none" lIns="0" tIns="0" rIns="0" bIns="0"/>
          <a:lstStyle/>
          <a:p>
            <a:endParaRPr/>
          </a:p>
        </p:txBody>
      </p:sp>
      <p:sp>
        <p:nvSpPr>
          <p:cNvPr id="25" name="PlaceHolder 4"/>
          <p:cNvSpPr>
            <a:spLocks noGrp="1"/>
          </p:cNvSpPr>
          <p:nvPr>
            <p:ph type="body"/>
          </p:nvPr>
        </p:nvSpPr>
        <p:spPr>
          <a:xfrm>
            <a:off x="504000" y="4059000"/>
            <a:ext cx="8869680" cy="2091240"/>
          </a:xfrm>
          <a:prstGeom prst="rect">
            <a:avLst/>
          </a:prstGeom>
        </p:spPr>
        <p:txBody>
          <a:bodyPr wrap="none"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4" cstate="print"/>
          <a:stretch>
            <a:fillRect/>
          </a:stretch>
        </a:blip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wrap="none" lIns="0" tIns="0" rIns="0" bIns="0" anchor="ctr"/>
          <a:lstStyle/>
          <a:p>
            <a:pPr algn="ctr"/>
            <a:r>
              <a:rPr lang="pl-PL"/>
              <a:t>Kliknij, aby edytować format tekstu tytułu</a:t>
            </a:r>
            <a:endParaRPr/>
          </a:p>
        </p:txBody>
      </p:sp>
      <p:sp>
        <p:nvSpPr>
          <p:cNvPr id="6" name="PlaceHolder 2"/>
          <p:cNvSpPr>
            <a:spLocks noGrp="1"/>
          </p:cNvSpPr>
          <p:nvPr>
            <p:ph type="body"/>
          </p:nvPr>
        </p:nvSpPr>
        <p:spPr>
          <a:xfrm>
            <a:off x="504000" y="1769040"/>
            <a:ext cx="8870040" cy="4384800"/>
          </a:xfrm>
          <a:prstGeom prst="rect">
            <a:avLst/>
          </a:prstGeom>
        </p:spPr>
        <p:txBody>
          <a:bodyPr wrap="none" lIns="0" tIns="0" rIns="0" bIns="0"/>
          <a:lstStyle/>
          <a:p>
            <a:pPr>
              <a:buSzPct val="25000"/>
              <a:buFont typeface="StarSymbol"/>
              <a:buChar char=""/>
            </a:pPr>
            <a:r>
              <a:rPr lang="pl-PL"/>
              <a:t>Kliknij, aby edytować format tekstu konspektu</a:t>
            </a:r>
            <a:endParaRPr/>
          </a:p>
          <a:p>
            <a:pPr lvl="1">
              <a:buSzPct val="25000"/>
              <a:buFont typeface="StarSymbol"/>
              <a:buChar char=""/>
            </a:pPr>
            <a:r>
              <a:rPr lang="pl-PL"/>
              <a:t>Drugi poziom konspektu</a:t>
            </a:r>
            <a:endParaRPr/>
          </a:p>
          <a:p>
            <a:pPr lvl="2">
              <a:buSzPct val="25000"/>
              <a:buFont typeface="StarSymbol"/>
              <a:buChar char=""/>
            </a:pPr>
            <a:r>
              <a:rPr lang="pl-PL"/>
              <a:t>Trzeci poziom konspektu</a:t>
            </a:r>
            <a:endParaRPr/>
          </a:p>
          <a:p>
            <a:pPr lvl="3">
              <a:buSzPct val="25000"/>
              <a:buFont typeface="StarSymbol"/>
              <a:buChar char=""/>
            </a:pPr>
            <a:r>
              <a:rPr lang="pl-PL"/>
              <a:t>Czwarty poziom konspektu</a:t>
            </a:r>
            <a:endParaRPr/>
          </a:p>
          <a:p>
            <a:pPr lvl="4">
              <a:buSzPct val="25000"/>
              <a:buFont typeface="StarSymbol"/>
              <a:buChar char=""/>
            </a:pPr>
            <a:r>
              <a:rPr lang="pl-PL"/>
              <a:t>Piąty poziom konspektu</a:t>
            </a:r>
            <a:endParaRPr/>
          </a:p>
          <a:p>
            <a:pPr lvl="5">
              <a:buSzPct val="25000"/>
              <a:buFont typeface="StarSymbol"/>
              <a:buChar char=""/>
            </a:pPr>
            <a:r>
              <a:rPr lang="pl-PL"/>
              <a:t>Szósty poziom konspektu</a:t>
            </a:r>
            <a:endParaRPr/>
          </a:p>
          <a:p>
            <a:pPr lvl="6">
              <a:buSzPct val="25000"/>
              <a:buFont typeface="StarSymbol"/>
              <a:buChar char=""/>
            </a:pPr>
            <a:r>
              <a:rPr lang="pl-PL"/>
              <a:t>Siódmy poziom konspektu</a:t>
            </a:r>
            <a:endParaRPr/>
          </a:p>
        </p:txBody>
      </p:sp>
      <p:sp>
        <p:nvSpPr>
          <p:cNvPr id="2" name="PlaceHolder 3"/>
          <p:cNvSpPr>
            <a:spLocks noGrp="1"/>
          </p:cNvSpPr>
          <p:nvPr>
            <p:ph type="dt"/>
          </p:nvPr>
        </p:nvSpPr>
        <p:spPr>
          <a:xfrm>
            <a:off x="504000" y="6887160"/>
            <a:ext cx="2348280" cy="521280"/>
          </a:xfrm>
          <a:prstGeom prst="rect">
            <a:avLst/>
          </a:prstGeom>
        </p:spPr>
        <p:txBody>
          <a:bodyPr wrap="none" lIns="0" tIns="0" rIns="0" bIns="0"/>
          <a:lstStyle/>
          <a:p>
            <a:r>
              <a:rPr lang="pl-PL" sz="1400"/>
              <a:t>&lt;data/godzina&gt;</a:t>
            </a:r>
            <a:endParaRPr/>
          </a:p>
        </p:txBody>
      </p:sp>
      <p:sp>
        <p:nvSpPr>
          <p:cNvPr id="3" name="PlaceHolder 4"/>
          <p:cNvSpPr>
            <a:spLocks noGrp="1"/>
          </p:cNvSpPr>
          <p:nvPr>
            <p:ph type="ftr"/>
          </p:nvPr>
        </p:nvSpPr>
        <p:spPr>
          <a:xfrm>
            <a:off x="3447360" y="6887160"/>
            <a:ext cx="3195000" cy="521280"/>
          </a:xfrm>
          <a:prstGeom prst="rect">
            <a:avLst/>
          </a:prstGeom>
        </p:spPr>
        <p:txBody>
          <a:bodyPr wrap="none" lIns="0" tIns="0" rIns="0" bIns="0"/>
          <a:lstStyle/>
          <a:p>
            <a:pPr algn="ctr"/>
            <a:r>
              <a:rPr lang="pl-PL" sz="1400"/>
              <a:t>&lt;stopka&gt;</a:t>
            </a:r>
            <a:endParaRPr/>
          </a:p>
        </p:txBody>
      </p:sp>
      <p:sp>
        <p:nvSpPr>
          <p:cNvPr id="4" name="PlaceHolder 5"/>
          <p:cNvSpPr>
            <a:spLocks noGrp="1"/>
          </p:cNvSpPr>
          <p:nvPr>
            <p:ph type="sldNum"/>
          </p:nvPr>
        </p:nvSpPr>
        <p:spPr>
          <a:xfrm>
            <a:off x="7227360" y="6887160"/>
            <a:ext cx="2348280" cy="521280"/>
          </a:xfrm>
          <a:prstGeom prst="rect">
            <a:avLst/>
          </a:prstGeom>
        </p:spPr>
        <p:txBody>
          <a:bodyPr wrap="none" lIns="0" tIns="0" rIns="0" bIns="0"/>
          <a:lstStyle/>
          <a:p>
            <a:pPr algn="r"/>
            <a:fld id="{B292B85F-8A04-4E57-AE2F-A32B40DEC1DB}" type="slidenum">
              <a:rPr lang="pl-PL" sz="1400"/>
              <a:pPr algn="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Shape 1"/>
          <p:cNvSpPr txBox="1"/>
          <p:nvPr/>
        </p:nvSpPr>
        <p:spPr>
          <a:xfrm>
            <a:off x="0" y="2160000"/>
            <a:ext cx="10152000" cy="1080000"/>
          </a:xfrm>
          <a:prstGeom prst="rect">
            <a:avLst/>
          </a:prstGeom>
        </p:spPr>
        <p:txBody>
          <a:bodyPr wrap="none" lIns="90000" tIns="45000" rIns="90000" bIns="45000"/>
          <a:lstStyle/>
          <a:p>
            <a:pPr algn="ctr"/>
            <a:r>
              <a:rPr lang="pl-PL" sz="6000"/>
              <a:t>Java - lekcja 2</a:t>
            </a:r>
            <a:endParaRPr/>
          </a:p>
        </p:txBody>
      </p:sp>
      <p:sp>
        <p:nvSpPr>
          <p:cNvPr id="43" name="TextShape 2"/>
          <p:cNvSpPr txBox="1"/>
          <p:nvPr/>
        </p:nvSpPr>
        <p:spPr>
          <a:xfrm>
            <a:off x="0" y="3600000"/>
            <a:ext cx="10080000" cy="936000"/>
          </a:xfrm>
          <a:prstGeom prst="rect">
            <a:avLst/>
          </a:prstGeom>
        </p:spPr>
        <p:txBody>
          <a:bodyPr wrap="none" lIns="90000" tIns="45000" rIns="90000" bIns="45000"/>
          <a:lstStyle/>
          <a:p>
            <a:pPr algn="ctr"/>
            <a:r>
              <a:rPr lang="pl-PL" sz="2400" dirty="0"/>
              <a:t>Typy podstawowe i instrukcje sterujące</a:t>
            </a:r>
            <a:endParaRPr dirty="0"/>
          </a:p>
        </p:txBody>
      </p:sp>
      <p:grpSp>
        <p:nvGrpSpPr>
          <p:cNvPr id="5" name="Grupa 4"/>
          <p:cNvGrpSpPr/>
          <p:nvPr/>
        </p:nvGrpSpPr>
        <p:grpSpPr>
          <a:xfrm>
            <a:off x="2232000" y="5541832"/>
            <a:ext cx="5688632" cy="974309"/>
            <a:chOff x="2267744" y="4758947"/>
            <a:chExt cx="5688632" cy="974309"/>
          </a:xfrm>
        </p:grpSpPr>
        <p:sp>
          <p:nvSpPr>
            <p:cNvPr id="6" name="Shape 24"/>
            <p:cNvSpPr txBox="1">
              <a:spLocks/>
            </p:cNvSpPr>
            <p:nvPr/>
          </p:nvSpPr>
          <p:spPr>
            <a:xfrm>
              <a:off x="2267744" y="4758947"/>
              <a:ext cx="5688632" cy="974309"/>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pPr lvl="0" indent="190500" algn="ctr">
                <a:buClr>
                  <a:schemeClr val="dk2"/>
                </a:buClr>
                <a:buSzPct val="100000"/>
              </a:pPr>
              <a:r>
                <a:rPr lang="pl-PL" sz="1000" dirty="0" smtClean="0">
                  <a:solidFill>
                    <a:schemeClr val="tx1"/>
                  </a:solidFill>
                  <a:latin typeface="Calibri" pitchFamily="34" charset="0"/>
                </a:rPr>
                <a:t>Człowiek - najlepsza inwestycja</a:t>
              </a: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kumimoji="0" lang="pl-PL" sz="1000" i="0" u="none" strike="noStrike" kern="0" cap="none" spc="0" normalizeH="0" baseline="0" noProof="0" dirty="0" smtClean="0">
                <a:ln>
                  <a:noFill/>
                </a:ln>
                <a:solidFill>
                  <a:schemeClr val="tx1"/>
                </a:solidFill>
                <a:effectLst/>
                <a:uLnTx/>
                <a:uFillTx/>
                <a:latin typeface="Calibri" pitchFamily="34" charset="0"/>
                <a:sym typeface="Arial"/>
              </a:endParaRPr>
            </a:p>
            <a:p>
              <a:pPr lvl="0" indent="190500" algn="ctr">
                <a:buClr>
                  <a:schemeClr val="dk2"/>
                </a:buClr>
                <a:buSzPct val="100000"/>
              </a:pPr>
              <a:endParaRPr lang="pl-PL" sz="1000" dirty="0" smtClean="0">
                <a:solidFill>
                  <a:schemeClr val="tx1"/>
                </a:solidFill>
                <a:latin typeface="Calibri" pitchFamily="34" charset="0"/>
              </a:endParaRPr>
            </a:p>
            <a:p>
              <a:pPr lvl="0" indent="190500" algn="ctr">
                <a:buClr>
                  <a:schemeClr val="dk2"/>
                </a:buClr>
                <a:buSzPct val="100000"/>
              </a:pPr>
              <a:r>
                <a:rPr lang="pl-PL" sz="1000" dirty="0" smtClean="0">
                  <a:solidFill>
                    <a:schemeClr val="tx1"/>
                  </a:solidFill>
                  <a:latin typeface="Calibri" pitchFamily="34" charset="0"/>
                </a:rPr>
                <a:t>Projekt współfinansowany przez Unię Europejską w ramach Europejskiego Funduszu Społecznego</a:t>
              </a:r>
              <a:endParaRPr kumimoji="0" lang="pl" sz="1000" i="0" u="none" strike="noStrike" kern="0" cap="none" spc="0" normalizeH="0" baseline="0" noProof="0" dirty="0">
                <a:ln>
                  <a:noFill/>
                </a:ln>
                <a:solidFill>
                  <a:schemeClr val="tx1"/>
                </a:solidFill>
                <a:effectLst/>
                <a:uLnTx/>
                <a:uFillTx/>
                <a:latin typeface="Calibri" pitchFamily="34" charset="0"/>
                <a:sym typeface="Arial"/>
              </a:endParaRPr>
            </a:p>
          </p:txBody>
        </p:sp>
        <p:pic>
          <p:nvPicPr>
            <p:cNvPr id="7" name="Obraz 6" descr="KAPITAL_LUDZKI"/>
            <p:cNvPicPr/>
            <p:nvPr/>
          </p:nvPicPr>
          <p:blipFill>
            <a:blip r:embed="rId2" cstate="print"/>
            <a:srcRect/>
            <a:stretch>
              <a:fillRect/>
            </a:stretch>
          </p:blipFill>
          <p:spPr bwMode="auto">
            <a:xfrm>
              <a:off x="2551187" y="4869160"/>
              <a:ext cx="1228725" cy="590550"/>
            </a:xfrm>
            <a:prstGeom prst="rect">
              <a:avLst/>
            </a:prstGeom>
            <a:noFill/>
          </p:spPr>
        </p:pic>
        <p:pic>
          <p:nvPicPr>
            <p:cNvPr id="8" name="Obraz 7" descr="UE+EFS_L-kolor"/>
            <p:cNvPicPr/>
            <p:nvPr/>
          </p:nvPicPr>
          <p:blipFill>
            <a:blip r:embed="rId3" cstate="print"/>
            <a:srcRect/>
            <a:stretch>
              <a:fillRect/>
            </a:stretch>
          </p:blipFill>
          <p:spPr bwMode="auto">
            <a:xfrm>
              <a:off x="6660232" y="4941168"/>
              <a:ext cx="1123950" cy="428625"/>
            </a:xfrm>
            <a:prstGeom prst="rect">
              <a:avLst/>
            </a:prstGeom>
            <a:noFill/>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71" name="TextShape 2"/>
          <p:cNvSpPr txBox="1"/>
          <p:nvPr/>
        </p:nvSpPr>
        <p:spPr>
          <a:xfrm>
            <a:off x="1440000" y="1440000"/>
            <a:ext cx="5112000" cy="4917960"/>
          </a:xfrm>
          <a:prstGeom prst="rect">
            <a:avLst/>
          </a:prstGeom>
        </p:spPr>
        <p:txBody>
          <a:bodyPr wrap="none" lIns="90000" tIns="45000" rIns="90000" bIns="45000"/>
          <a:lstStyle/>
          <a:p>
            <a:r>
              <a:rPr lang="pl-PL" b="1">
                <a:solidFill>
                  <a:srgbClr val="7F0055"/>
                </a:solidFill>
                <a:latin typeface="Consolas"/>
                <a:ea typeface="Consolas"/>
              </a:rPr>
              <a:t>if</a:t>
            </a:r>
            <a:r>
              <a:rPr lang="pl-PL">
                <a:solidFill>
                  <a:srgbClr val="000000"/>
                </a:solidFill>
                <a:latin typeface="Consolas"/>
                <a:ea typeface="Consolas"/>
              </a:rPr>
              <a:t> (</a:t>
            </a:r>
            <a:r>
              <a:rPr lang="pl-PL" b="1">
                <a:solidFill>
                  <a:srgbClr val="7F0055"/>
                </a:solidFill>
                <a:latin typeface="Consolas"/>
                <a:ea typeface="Consolas"/>
              </a:rPr>
              <a:t>true</a:t>
            </a:r>
            <a:r>
              <a:rPr lang="pl-PL">
                <a:solidFill>
                  <a:srgbClr val="000000"/>
                </a:solidFill>
                <a:latin typeface="Consolas"/>
                <a:ea typeface="Consolas"/>
              </a:rPr>
              <a:t> &amp;&amp; </a:t>
            </a:r>
            <a:r>
              <a:rPr lang="pl-PL" b="1">
                <a:solidFill>
                  <a:srgbClr val="7F0055"/>
                </a:solidFill>
                <a:latin typeface="Consolas"/>
                <a:ea typeface="Consolas"/>
              </a:rPr>
              <a:t>true</a:t>
            </a:r>
            <a:r>
              <a:rPr lang="pl-PL">
                <a:solidFill>
                  <a:srgbClr val="000000"/>
                </a:solidFill>
                <a:latin typeface="Consolas"/>
                <a:ea typeface="Consolas"/>
              </a:rPr>
              <a:t> &amp;&amp; </a:t>
            </a:r>
            <a:r>
              <a:rPr lang="pl-PL" b="1">
                <a:solidFill>
                  <a:srgbClr val="7F0055"/>
                </a:solidFill>
                <a:latin typeface="Consolas"/>
                <a:ea typeface="Consolas"/>
              </a:rPr>
              <a:t>false</a:t>
            </a:r>
            <a:r>
              <a:rPr lang="pl-PL">
                <a:solidFill>
                  <a:srgbClr val="000000"/>
                </a:solidFill>
                <a:latin typeface="Consolas"/>
                <a:ea typeface="Consolas"/>
              </a:rPr>
              <a:t>) </a:t>
            </a:r>
            <a:r>
              <a:rPr lang="pl-PL" u="sng">
                <a:solidFill>
                  <a:srgbClr val="000000"/>
                </a:solidFill>
                <a:latin typeface="Consolas"/>
                <a:ea typeface="Consolas"/>
              </a:rPr>
              <a:t>{</a:t>
            </a:r>
            <a:endParaRPr/>
          </a:p>
          <a:p>
            <a:r>
              <a:rPr lang="pl-PL">
                <a:solidFill>
                  <a:srgbClr val="000000"/>
                </a:solidFill>
                <a:latin typeface="Consolas"/>
                <a:ea typeface="Consolas"/>
              </a:rPr>
              <a:t>	System.</a:t>
            </a:r>
            <a:r>
              <a:rPr lang="pl-PL" i="1">
                <a:solidFill>
                  <a:srgbClr val="0000C0"/>
                </a:solidFill>
                <a:latin typeface="Consolas"/>
                <a:ea typeface="Consolas"/>
              </a:rPr>
              <a:t>out</a:t>
            </a:r>
            <a:r>
              <a:rPr lang="pl-PL">
                <a:solidFill>
                  <a:srgbClr val="000000"/>
                </a:solidFill>
                <a:latin typeface="Consolas"/>
                <a:ea typeface="Consolas"/>
              </a:rPr>
              <a:t>.println(</a:t>
            </a:r>
            <a:r>
              <a:rPr lang="pl-PL">
                <a:solidFill>
                  <a:srgbClr val="2A00FF"/>
                </a:solidFill>
                <a:latin typeface="Consolas"/>
                <a:ea typeface="Consolas"/>
              </a:rPr>
              <a:t>"Prawda!"</a:t>
            </a:r>
            <a:r>
              <a:rPr lang="pl-PL">
                <a:solidFill>
                  <a:srgbClr val="000000"/>
                </a:solidFill>
                <a:latin typeface="Consolas"/>
                <a:ea typeface="Consolas"/>
              </a:rPr>
              <a:t>);</a:t>
            </a:r>
            <a:endParaRPr/>
          </a:p>
          <a:p>
            <a:r>
              <a:rPr lang="pl-PL" u="sng">
                <a:solidFill>
                  <a:srgbClr val="000000"/>
                </a:solidFill>
                <a:latin typeface="Consolas"/>
                <a:ea typeface="Consolas"/>
              </a:rPr>
              <a:t>}</a:t>
            </a:r>
            <a:endParaRPr/>
          </a:p>
          <a:p>
            <a:r>
              <a:rPr lang="pl-PL" b="1">
                <a:solidFill>
                  <a:srgbClr val="7F0055"/>
                </a:solidFill>
                <a:latin typeface="Consolas"/>
                <a:ea typeface="Consolas"/>
              </a:rPr>
              <a:t>else</a:t>
            </a:r>
            <a:r>
              <a:rPr lang="pl-PL">
                <a:solidFill>
                  <a:srgbClr val="000000"/>
                </a:solidFill>
                <a:latin typeface="Consolas"/>
                <a:ea typeface="Consolas"/>
              </a:rPr>
              <a:t> {</a:t>
            </a:r>
            <a:endParaRPr/>
          </a:p>
          <a:p>
            <a:r>
              <a:rPr lang="pl-PL">
                <a:solidFill>
                  <a:srgbClr val="000000"/>
                </a:solidFill>
                <a:latin typeface="Consolas"/>
                <a:ea typeface="Consolas"/>
              </a:rPr>
              <a:t>	System.</a:t>
            </a:r>
            <a:r>
              <a:rPr lang="pl-PL" i="1">
                <a:solidFill>
                  <a:srgbClr val="0000C0"/>
                </a:solidFill>
                <a:latin typeface="Consolas"/>
                <a:ea typeface="Consolas"/>
              </a:rPr>
              <a:t>out</a:t>
            </a:r>
            <a:r>
              <a:rPr lang="pl-PL">
                <a:solidFill>
                  <a:srgbClr val="000000"/>
                </a:solidFill>
                <a:latin typeface="Consolas"/>
                <a:ea typeface="Consolas"/>
              </a:rPr>
              <a:t>.println(</a:t>
            </a:r>
            <a:r>
              <a:rPr lang="pl-PL">
                <a:solidFill>
                  <a:srgbClr val="2A00FF"/>
                </a:solidFill>
                <a:latin typeface="Consolas"/>
                <a:ea typeface="Consolas"/>
              </a:rPr>
              <a:t>"Fałsz!"</a:t>
            </a:r>
            <a:r>
              <a:rPr lang="pl-PL">
                <a:solidFill>
                  <a:srgbClr val="000000"/>
                </a:solidFill>
                <a:latin typeface="Consolas"/>
                <a:ea typeface="Consolas"/>
              </a:rPr>
              <a:t>);</a:t>
            </a:r>
            <a:endParaRPr/>
          </a:p>
          <a:p>
            <a:r>
              <a:rPr lang="pl-PL">
                <a:solidFill>
                  <a:srgbClr val="000000"/>
                </a:solidFill>
                <a:latin typeface="Consolas"/>
                <a:ea typeface="Consolas"/>
              </a:rPr>
              <a:t>}</a:t>
            </a:r>
            <a:endParaRPr/>
          </a:p>
          <a:p>
            <a:endParaRPr/>
          </a:p>
          <a:p>
            <a:r>
              <a:rPr lang="pl-PL" b="1">
                <a:solidFill>
                  <a:srgbClr val="7F0055"/>
                </a:solidFill>
                <a:latin typeface="Consolas"/>
                <a:ea typeface="Consolas"/>
              </a:rPr>
              <a:t>if</a:t>
            </a:r>
            <a:r>
              <a:rPr lang="pl-PL">
                <a:solidFill>
                  <a:srgbClr val="000000"/>
                </a:solidFill>
                <a:latin typeface="Consolas"/>
                <a:ea typeface="Consolas"/>
              </a:rPr>
              <a:t> (</a:t>
            </a:r>
            <a:r>
              <a:rPr lang="pl-PL" b="1">
                <a:solidFill>
                  <a:srgbClr val="7F0055"/>
                </a:solidFill>
                <a:latin typeface="Consolas"/>
                <a:ea typeface="Consolas"/>
              </a:rPr>
              <a:t>true</a:t>
            </a:r>
            <a:r>
              <a:rPr lang="pl-PL">
                <a:solidFill>
                  <a:srgbClr val="000000"/>
                </a:solidFill>
                <a:latin typeface="Consolas"/>
                <a:ea typeface="Consolas"/>
              </a:rPr>
              <a:t> &amp;&amp; </a:t>
            </a:r>
            <a:r>
              <a:rPr lang="pl-PL" b="1">
                <a:solidFill>
                  <a:srgbClr val="7F0055"/>
                </a:solidFill>
                <a:latin typeface="Consolas"/>
                <a:ea typeface="Consolas"/>
              </a:rPr>
              <a:t>true</a:t>
            </a:r>
            <a:r>
              <a:rPr lang="pl-PL">
                <a:solidFill>
                  <a:srgbClr val="000000"/>
                </a:solidFill>
                <a:latin typeface="Consolas"/>
                <a:ea typeface="Consolas"/>
              </a:rPr>
              <a:t>) {</a:t>
            </a:r>
            <a:endParaRPr/>
          </a:p>
          <a:p>
            <a:r>
              <a:rPr lang="pl-PL">
                <a:solidFill>
                  <a:srgbClr val="000000"/>
                </a:solidFill>
                <a:latin typeface="Consolas"/>
                <a:ea typeface="Consolas"/>
              </a:rPr>
              <a:t>	System.</a:t>
            </a:r>
            <a:r>
              <a:rPr lang="pl-PL" i="1">
                <a:solidFill>
                  <a:srgbClr val="0000C0"/>
                </a:solidFill>
                <a:latin typeface="Consolas"/>
                <a:ea typeface="Consolas"/>
              </a:rPr>
              <a:t>out</a:t>
            </a:r>
            <a:r>
              <a:rPr lang="pl-PL">
                <a:solidFill>
                  <a:srgbClr val="000000"/>
                </a:solidFill>
                <a:latin typeface="Consolas"/>
                <a:ea typeface="Consolas"/>
              </a:rPr>
              <a:t>.println(</a:t>
            </a:r>
            <a:r>
              <a:rPr lang="pl-PL">
                <a:solidFill>
                  <a:srgbClr val="2A00FF"/>
                </a:solidFill>
                <a:latin typeface="Consolas"/>
                <a:ea typeface="Consolas"/>
              </a:rPr>
              <a:t>"Prawda!"</a:t>
            </a:r>
            <a:r>
              <a:rPr lang="pl-PL">
                <a:solidFill>
                  <a:srgbClr val="000000"/>
                </a:solidFill>
                <a:latin typeface="Consolas"/>
                <a:ea typeface="Consolas"/>
              </a:rPr>
              <a:t>);</a:t>
            </a:r>
            <a:endParaRPr/>
          </a:p>
          <a:p>
            <a:r>
              <a:rPr lang="pl-PL">
                <a:solidFill>
                  <a:srgbClr val="000000"/>
                </a:solidFill>
                <a:latin typeface="Consolas"/>
                <a:ea typeface="Consolas"/>
              </a:rPr>
              <a:t>}</a:t>
            </a:r>
            <a:endParaRPr/>
          </a:p>
          <a:p>
            <a:r>
              <a:rPr lang="pl-PL">
                <a:solidFill>
                  <a:srgbClr val="000000"/>
                </a:solidFill>
                <a:latin typeface="Consolas"/>
                <a:ea typeface="Consolas"/>
              </a:rPr>
              <a:t>		</a:t>
            </a:r>
            <a:endParaRPr/>
          </a:p>
          <a:p>
            <a:r>
              <a:rPr lang="pl-PL" b="1">
                <a:solidFill>
                  <a:srgbClr val="7F0055"/>
                </a:solidFill>
                <a:latin typeface="Consolas"/>
                <a:ea typeface="Consolas"/>
              </a:rPr>
              <a:t>if</a:t>
            </a:r>
            <a:r>
              <a:rPr lang="pl-PL">
                <a:solidFill>
                  <a:srgbClr val="000000"/>
                </a:solidFill>
                <a:latin typeface="Consolas"/>
                <a:ea typeface="Consolas"/>
              </a:rPr>
              <a:t> (</a:t>
            </a:r>
            <a:r>
              <a:rPr lang="pl-PL" b="1">
                <a:solidFill>
                  <a:srgbClr val="7F0055"/>
                </a:solidFill>
                <a:latin typeface="Consolas"/>
                <a:ea typeface="Consolas"/>
              </a:rPr>
              <a:t>false</a:t>
            </a:r>
            <a:r>
              <a:rPr lang="pl-PL">
                <a:solidFill>
                  <a:srgbClr val="000000"/>
                </a:solidFill>
                <a:latin typeface="Consolas"/>
                <a:ea typeface="Consolas"/>
              </a:rPr>
              <a:t> || </a:t>
            </a:r>
            <a:r>
              <a:rPr lang="pl-PL" b="1">
                <a:solidFill>
                  <a:srgbClr val="7F0055"/>
                </a:solidFill>
                <a:latin typeface="Consolas"/>
                <a:ea typeface="Consolas"/>
              </a:rPr>
              <a:t>true</a:t>
            </a:r>
            <a:r>
              <a:rPr lang="pl-PL">
                <a:solidFill>
                  <a:srgbClr val="000000"/>
                </a:solidFill>
                <a:latin typeface="Consolas"/>
                <a:ea typeface="Consolas"/>
              </a:rPr>
              <a:t> || </a:t>
            </a:r>
            <a:r>
              <a:rPr lang="pl-PL" b="1" u="sng">
                <a:solidFill>
                  <a:srgbClr val="7F0055"/>
                </a:solidFill>
                <a:latin typeface="Consolas"/>
                <a:ea typeface="Consolas"/>
              </a:rPr>
              <a:t>false</a:t>
            </a:r>
            <a:r>
              <a:rPr lang="pl-PL">
                <a:solidFill>
                  <a:srgbClr val="000000"/>
                </a:solidFill>
                <a:latin typeface="Consolas"/>
                <a:ea typeface="Consolas"/>
              </a:rPr>
              <a:t>) {</a:t>
            </a:r>
            <a:endParaRPr/>
          </a:p>
          <a:p>
            <a:r>
              <a:rPr lang="pl-PL">
                <a:solidFill>
                  <a:srgbClr val="000000"/>
                </a:solidFill>
                <a:latin typeface="Consolas"/>
                <a:ea typeface="Consolas"/>
              </a:rPr>
              <a:t>	System.</a:t>
            </a:r>
            <a:r>
              <a:rPr lang="pl-PL" i="1">
                <a:solidFill>
                  <a:srgbClr val="0000C0"/>
                </a:solidFill>
                <a:latin typeface="Consolas"/>
                <a:ea typeface="Consolas"/>
              </a:rPr>
              <a:t>out</a:t>
            </a:r>
            <a:r>
              <a:rPr lang="pl-PL">
                <a:solidFill>
                  <a:srgbClr val="000000"/>
                </a:solidFill>
                <a:latin typeface="Consolas"/>
                <a:ea typeface="Consolas"/>
              </a:rPr>
              <a:t>.println(</a:t>
            </a:r>
            <a:r>
              <a:rPr lang="pl-PL">
                <a:solidFill>
                  <a:srgbClr val="2A00FF"/>
                </a:solidFill>
                <a:latin typeface="Consolas"/>
                <a:ea typeface="Consolas"/>
              </a:rPr>
              <a:t>"Prawda!"</a:t>
            </a:r>
            <a:r>
              <a:rPr lang="pl-PL">
                <a:solidFill>
                  <a:srgbClr val="000000"/>
                </a:solidFill>
                <a:latin typeface="Consolas"/>
                <a:ea typeface="Consolas"/>
              </a:rPr>
              <a:t>);</a:t>
            </a:r>
            <a:endParaRPr/>
          </a:p>
          <a:p>
            <a:r>
              <a:rPr lang="pl-PL">
                <a:solidFill>
                  <a:srgbClr val="000000"/>
                </a:solidFill>
                <a:latin typeface="Consolas"/>
                <a:ea typeface="Consolas"/>
              </a:rPr>
              <a:t>}</a:t>
            </a:r>
            <a:endParaRPr/>
          </a:p>
          <a:p>
            <a:endParaRPr/>
          </a:p>
          <a:p>
            <a:r>
              <a:rPr lang="pl-PL" b="1">
                <a:solidFill>
                  <a:srgbClr val="7F0055"/>
                </a:solidFill>
                <a:latin typeface="Consolas"/>
                <a:ea typeface="Consolas"/>
              </a:rPr>
              <a:t>if</a:t>
            </a:r>
            <a:r>
              <a:rPr lang="pl-PL">
                <a:solidFill>
                  <a:srgbClr val="000000"/>
                </a:solidFill>
                <a:latin typeface="Consolas"/>
                <a:ea typeface="Consolas"/>
              </a:rPr>
              <a:t> (</a:t>
            </a:r>
            <a:r>
              <a:rPr lang="pl-PL" b="1">
                <a:solidFill>
                  <a:srgbClr val="7F0055"/>
                </a:solidFill>
                <a:latin typeface="Consolas"/>
                <a:ea typeface="Consolas"/>
              </a:rPr>
              <a:t>true</a:t>
            </a:r>
            <a:r>
              <a:rPr lang="pl-PL">
                <a:solidFill>
                  <a:srgbClr val="000000"/>
                </a:solidFill>
                <a:latin typeface="Consolas"/>
                <a:ea typeface="Consolas"/>
              </a:rPr>
              <a:t> &amp;&amp; </a:t>
            </a:r>
            <a:r>
              <a:rPr lang="pl-PL" b="1">
                <a:solidFill>
                  <a:srgbClr val="7F0055"/>
                </a:solidFill>
                <a:latin typeface="Consolas"/>
                <a:ea typeface="Consolas"/>
              </a:rPr>
              <a:t>true</a:t>
            </a:r>
            <a:r>
              <a:rPr lang="pl-PL">
                <a:solidFill>
                  <a:srgbClr val="000000"/>
                </a:solidFill>
                <a:latin typeface="Consolas"/>
                <a:ea typeface="Consolas"/>
              </a:rPr>
              <a:t>) {</a:t>
            </a:r>
            <a:endParaRPr/>
          </a:p>
          <a:p>
            <a:r>
              <a:rPr lang="pl-PL">
                <a:solidFill>
                  <a:srgbClr val="000000"/>
                </a:solidFill>
                <a:latin typeface="Consolas"/>
                <a:ea typeface="Consolas"/>
              </a:rPr>
              <a:t>	System.</a:t>
            </a:r>
            <a:r>
              <a:rPr lang="pl-PL" i="1">
                <a:solidFill>
                  <a:srgbClr val="0000C0"/>
                </a:solidFill>
                <a:latin typeface="Consolas"/>
                <a:ea typeface="Consolas"/>
              </a:rPr>
              <a:t>out</a:t>
            </a:r>
            <a:r>
              <a:rPr lang="pl-PL">
                <a:solidFill>
                  <a:srgbClr val="000000"/>
                </a:solidFill>
                <a:latin typeface="Consolas"/>
                <a:ea typeface="Consolas"/>
              </a:rPr>
              <a:t>.println(</a:t>
            </a:r>
            <a:r>
              <a:rPr lang="pl-PL">
                <a:solidFill>
                  <a:srgbClr val="2A00FF"/>
                </a:solidFill>
                <a:latin typeface="Consolas"/>
                <a:ea typeface="Consolas"/>
              </a:rPr>
              <a:t>"Prawda!"</a:t>
            </a:r>
            <a:r>
              <a:rPr lang="pl-PL">
                <a:solidFill>
                  <a:srgbClr val="000000"/>
                </a:solidFill>
                <a:latin typeface="Consolas"/>
                <a:ea typeface="Consolas"/>
              </a:rPr>
              <a:t>);</a:t>
            </a:r>
            <a:endParaRPr/>
          </a:p>
          <a:p>
            <a:r>
              <a:rPr lang="pl-PL">
                <a:solidFill>
                  <a:srgbClr val="000000"/>
                </a:solidFill>
                <a:latin typeface="Consolas"/>
                <a:ea typeface="Consolas"/>
              </a:rPr>
              <a:t>}</a:t>
            </a:r>
            <a:endParaRPr/>
          </a:p>
        </p:txBody>
      </p:sp>
      <p:sp>
        <p:nvSpPr>
          <p:cNvPr id="72" name="TextShape 3"/>
          <p:cNvSpPr txBox="1"/>
          <p:nvPr/>
        </p:nvSpPr>
        <p:spPr>
          <a:xfrm>
            <a:off x="6480000" y="4320000"/>
            <a:ext cx="2736000" cy="1683000"/>
          </a:xfrm>
          <a:prstGeom prst="rect">
            <a:avLst/>
          </a:prstGeom>
        </p:spPr>
        <p:txBody>
          <a:bodyPr wrap="none" lIns="90000" tIns="45000" rIns="90000" bIns="45000"/>
          <a:lstStyle/>
          <a:p>
            <a:r>
              <a:rPr lang="pl-PL" b="1"/>
              <a:t>Wynik:</a:t>
            </a:r>
            <a:endParaRPr/>
          </a:p>
          <a:p>
            <a:endParaRPr/>
          </a:p>
          <a:p>
            <a:r>
              <a:rPr lang="pl-PL">
                <a:solidFill>
                  <a:srgbClr val="000000"/>
                </a:solidFill>
                <a:latin typeface="Consolas"/>
                <a:ea typeface="Consolas"/>
              </a:rPr>
              <a:t>Fałsz!</a:t>
            </a:r>
            <a:endParaRPr/>
          </a:p>
          <a:p>
            <a:r>
              <a:rPr lang="pl-PL">
                <a:solidFill>
                  <a:srgbClr val="000000"/>
                </a:solidFill>
                <a:latin typeface="Consolas"/>
                <a:ea typeface="Consolas"/>
              </a:rPr>
              <a:t>Prawda!</a:t>
            </a:r>
            <a:endParaRPr/>
          </a:p>
          <a:p>
            <a:r>
              <a:rPr lang="pl-PL">
                <a:solidFill>
                  <a:srgbClr val="000000"/>
                </a:solidFill>
                <a:latin typeface="Consolas"/>
                <a:ea typeface="Consolas"/>
              </a:rPr>
              <a:t>Prawda!</a:t>
            </a:r>
            <a:endParaRPr/>
          </a:p>
          <a:p>
            <a:r>
              <a:rPr lang="pl-PL">
                <a:solidFill>
                  <a:srgbClr val="000000"/>
                </a:solidFill>
                <a:latin typeface="Consolas"/>
                <a:ea typeface="Consolas"/>
              </a:rPr>
              <a:t>Prawda!</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74" name="TextShape 2"/>
          <p:cNvSpPr txBox="1"/>
          <p:nvPr/>
        </p:nvSpPr>
        <p:spPr>
          <a:xfrm>
            <a:off x="1440000" y="2001600"/>
            <a:ext cx="5040000" cy="2235960"/>
          </a:xfrm>
          <a:prstGeom prst="rect">
            <a:avLst/>
          </a:prstGeom>
        </p:spPr>
        <p:txBody>
          <a:bodyPr wrap="none" lIns="90000" tIns="45000" rIns="90000" bIns="45000"/>
          <a:lstStyle/>
          <a:p>
            <a:r>
              <a:rPr lang="pl-PL" b="1">
                <a:solidFill>
                  <a:srgbClr val="7F0055"/>
                </a:solidFill>
                <a:latin typeface="Consolas"/>
                <a:ea typeface="Consolas"/>
              </a:rPr>
              <a:t>int</a:t>
            </a:r>
            <a:r>
              <a:rPr lang="pl-PL">
                <a:solidFill>
                  <a:srgbClr val="000000"/>
                </a:solidFill>
                <a:latin typeface="Consolas"/>
                <a:ea typeface="Consolas"/>
              </a:rPr>
              <a:t> a = 5, b = 7, c = 0, y = 0;</a:t>
            </a:r>
            <a:endParaRPr/>
          </a:p>
          <a:p>
            <a:endParaRPr/>
          </a:p>
          <a:p>
            <a:r>
              <a:rPr lang="pl-PL" b="1">
                <a:solidFill>
                  <a:srgbClr val="7F0055"/>
                </a:solidFill>
                <a:latin typeface="Consolas"/>
                <a:ea typeface="Consolas"/>
              </a:rPr>
              <a:t>while</a:t>
            </a:r>
            <a:r>
              <a:rPr lang="pl-PL">
                <a:solidFill>
                  <a:srgbClr val="000000"/>
                </a:solidFill>
                <a:latin typeface="Consolas"/>
                <a:ea typeface="Consolas"/>
              </a:rPr>
              <a:t> (c&lt;b) {</a:t>
            </a:r>
            <a:endParaRPr/>
          </a:p>
          <a:p>
            <a:r>
              <a:rPr lang="pl-PL">
                <a:solidFill>
                  <a:srgbClr val="000000"/>
                </a:solidFill>
                <a:latin typeface="Consolas"/>
                <a:ea typeface="Consolas"/>
              </a:rPr>
              <a:t>	y += a;</a:t>
            </a:r>
            <a:endParaRPr/>
          </a:p>
          <a:p>
            <a:r>
              <a:rPr lang="pl-PL">
                <a:solidFill>
                  <a:srgbClr val="000000"/>
                </a:solidFill>
                <a:latin typeface="Consolas"/>
                <a:ea typeface="Consolas"/>
              </a:rPr>
              <a:t>	c++;</a:t>
            </a:r>
            <a:endParaRPr/>
          </a:p>
          <a:p>
            <a:r>
              <a:rPr lang="pl-PL">
                <a:solidFill>
                  <a:srgbClr val="000000"/>
                </a:solidFill>
                <a:latin typeface="Consolas"/>
                <a:ea typeface="Consolas"/>
              </a:rPr>
              <a:t>}</a:t>
            </a:r>
            <a:endParaRPr/>
          </a:p>
          <a:p>
            <a:r>
              <a:rPr lang="pl-PL">
                <a:solidFill>
                  <a:srgbClr val="000000"/>
                </a:solidFill>
                <a:latin typeface="Consolas"/>
                <a:ea typeface="Consolas"/>
              </a:rPr>
              <a:t>		</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.println(y);</a:t>
            </a:r>
            <a:endParaRPr/>
          </a:p>
        </p:txBody>
      </p:sp>
      <p:sp>
        <p:nvSpPr>
          <p:cNvPr id="75" name="TextShape 3"/>
          <p:cNvSpPr txBox="1"/>
          <p:nvPr/>
        </p:nvSpPr>
        <p:spPr>
          <a:xfrm>
            <a:off x="1440000" y="4521600"/>
            <a:ext cx="4104000" cy="878400"/>
          </a:xfrm>
          <a:prstGeom prst="rect">
            <a:avLst/>
          </a:prstGeom>
        </p:spPr>
        <p:txBody>
          <a:bodyPr wrap="none" lIns="90000" tIns="45000" rIns="90000" bIns="45000"/>
          <a:lstStyle/>
          <a:p>
            <a:r>
              <a:rPr lang="pl-PL" b="1"/>
              <a:t>Wynik:</a:t>
            </a:r>
            <a:endParaRPr/>
          </a:p>
          <a:p>
            <a:endParaRPr/>
          </a:p>
          <a:p>
            <a:r>
              <a:rPr lang="pl-PL">
                <a:solidFill>
                  <a:srgbClr val="000000"/>
                </a:solidFill>
                <a:latin typeface="Consolas"/>
                <a:ea typeface="Consolas"/>
              </a:rPr>
              <a:t>35</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77" name="TextShape 2"/>
          <p:cNvSpPr txBox="1"/>
          <p:nvPr/>
        </p:nvSpPr>
        <p:spPr>
          <a:xfrm>
            <a:off x="1440000" y="1800000"/>
            <a:ext cx="7920000" cy="3429720"/>
          </a:xfrm>
          <a:prstGeom prst="rect">
            <a:avLst/>
          </a:prstGeom>
        </p:spPr>
        <p:txBody>
          <a:bodyPr wrap="none" lIns="90000" tIns="45000" rIns="90000" bIns="45000"/>
          <a:lstStyle/>
          <a:p>
            <a:r>
              <a:rPr lang="pl-PL" b="1"/>
              <a:t>Ćwiczenie:</a:t>
            </a:r>
            <a:endParaRPr/>
          </a:p>
          <a:p>
            <a:endParaRPr/>
          </a:p>
          <a:p>
            <a:r>
              <a:rPr lang="pl-PL"/>
              <a:t>	Wykorzystując pętlę „while” napisz program obliczający 10 liczbę ciągu Fibonacciego.</a:t>
            </a:r>
            <a:endParaRPr/>
          </a:p>
          <a:p>
            <a:r>
              <a:rPr lang="pl-PL"/>
              <a:t>	Każda liczba ciągu powstaje poprzez dodanie dwóch poprzednich liczb, a dwie pierwsze liczby mają wartość 1.</a:t>
            </a:r>
            <a:endParaRPr/>
          </a:p>
          <a:p>
            <a:endParaRPr/>
          </a:p>
          <a:p>
            <a:r>
              <a:rPr lang="pl-PL"/>
              <a:t>Przykład:</a:t>
            </a:r>
            <a:endParaRPr/>
          </a:p>
          <a:p>
            <a:endParaRPr/>
          </a:p>
          <a:p>
            <a:r>
              <a:rPr lang="pl-PL"/>
              <a:t>Liczba 1 = 1</a:t>
            </a:r>
            <a:endParaRPr/>
          </a:p>
          <a:p>
            <a:r>
              <a:rPr lang="pl-PL"/>
              <a:t>Liczba 2 = 1</a:t>
            </a:r>
            <a:endParaRPr/>
          </a:p>
          <a:p>
            <a:r>
              <a:rPr lang="pl-PL"/>
              <a:t>Liczba 3 = 1 + 1 = 2</a:t>
            </a:r>
            <a:endParaRPr/>
          </a:p>
          <a:p>
            <a:r>
              <a:rPr lang="pl-PL"/>
              <a:t>Liczba 4 = 1 + 2 = 3</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79" name="TextShape 2"/>
          <p:cNvSpPr txBox="1"/>
          <p:nvPr/>
        </p:nvSpPr>
        <p:spPr>
          <a:xfrm>
            <a:off x="1440000" y="1656000"/>
            <a:ext cx="5976000" cy="1699560"/>
          </a:xfrm>
          <a:prstGeom prst="rect">
            <a:avLst/>
          </a:prstGeom>
        </p:spPr>
        <p:txBody>
          <a:bodyPr wrap="none" lIns="90000" tIns="45000" rIns="90000" bIns="45000"/>
          <a:lstStyle/>
          <a:p>
            <a:r>
              <a:rPr lang="pl-PL" b="1">
                <a:solidFill>
                  <a:srgbClr val="7F0055"/>
                </a:solidFill>
                <a:latin typeface="Consolas"/>
                <a:ea typeface="Consolas"/>
              </a:rPr>
              <a:t>int</a:t>
            </a:r>
            <a:r>
              <a:rPr lang="pl-PL">
                <a:solidFill>
                  <a:srgbClr val="000000"/>
                </a:solidFill>
                <a:latin typeface="Consolas"/>
                <a:ea typeface="Consolas"/>
              </a:rPr>
              <a:t> a = 1, b = 1;</a:t>
            </a:r>
            <a:endParaRPr/>
          </a:p>
          <a:p>
            <a:endParaRPr/>
          </a:p>
          <a:p>
            <a:r>
              <a:rPr lang="pl-PL" b="1">
                <a:solidFill>
                  <a:srgbClr val="7F0055"/>
                </a:solidFill>
                <a:latin typeface="Consolas"/>
                <a:ea typeface="Consolas"/>
              </a:rPr>
              <a:t>do</a:t>
            </a:r>
            <a:r>
              <a:rPr lang="pl-PL">
                <a:solidFill>
                  <a:srgbClr val="000000"/>
                </a:solidFill>
                <a:latin typeface="Consolas"/>
                <a:ea typeface="Consolas"/>
              </a:rPr>
              <a:t> {</a:t>
            </a:r>
            <a:endParaRPr/>
          </a:p>
          <a:p>
            <a:r>
              <a:rPr lang="pl-PL">
                <a:solidFill>
                  <a:srgbClr val="000000"/>
                </a:solidFill>
                <a:latin typeface="Consolas"/>
                <a:ea typeface="Consolas"/>
              </a:rPr>
              <a:t>	a *= b++;</a:t>
            </a:r>
            <a:endParaRPr/>
          </a:p>
          <a:p>
            <a:r>
              <a:rPr lang="pl-PL">
                <a:solidFill>
                  <a:srgbClr val="000000"/>
                </a:solidFill>
                <a:latin typeface="Consolas"/>
                <a:ea typeface="Consolas"/>
              </a:rPr>
              <a:t>	System.</a:t>
            </a:r>
            <a:r>
              <a:rPr lang="pl-PL" i="1">
                <a:solidFill>
                  <a:srgbClr val="0000C0"/>
                </a:solidFill>
                <a:latin typeface="Consolas"/>
                <a:ea typeface="Consolas"/>
              </a:rPr>
              <a:t>out</a:t>
            </a:r>
            <a:r>
              <a:rPr lang="pl-PL">
                <a:solidFill>
                  <a:srgbClr val="000000"/>
                </a:solidFill>
                <a:latin typeface="Consolas"/>
                <a:ea typeface="Consolas"/>
              </a:rPr>
              <a:t>.println(a);</a:t>
            </a:r>
            <a:endParaRPr/>
          </a:p>
          <a:p>
            <a:r>
              <a:rPr lang="pl-PL">
                <a:solidFill>
                  <a:srgbClr val="000000"/>
                </a:solidFill>
                <a:latin typeface="Consolas"/>
                <a:ea typeface="Consolas"/>
              </a:rPr>
              <a:t>} </a:t>
            </a:r>
            <a:r>
              <a:rPr lang="pl-PL" b="1">
                <a:solidFill>
                  <a:srgbClr val="7F0055"/>
                </a:solidFill>
                <a:latin typeface="Consolas"/>
                <a:ea typeface="Consolas"/>
              </a:rPr>
              <a:t>while</a:t>
            </a:r>
            <a:r>
              <a:rPr lang="pl-PL">
                <a:solidFill>
                  <a:srgbClr val="000000"/>
                </a:solidFill>
                <a:latin typeface="Consolas"/>
                <a:ea typeface="Consolas"/>
              </a:rPr>
              <a:t> (a&lt;1000);</a:t>
            </a:r>
            <a:endParaRPr/>
          </a:p>
        </p:txBody>
      </p:sp>
      <p:sp>
        <p:nvSpPr>
          <p:cNvPr id="80" name="TextShape 3"/>
          <p:cNvSpPr txBox="1"/>
          <p:nvPr/>
        </p:nvSpPr>
        <p:spPr>
          <a:xfrm>
            <a:off x="1440000" y="3672000"/>
            <a:ext cx="5544000" cy="2487600"/>
          </a:xfrm>
          <a:prstGeom prst="rect">
            <a:avLst/>
          </a:prstGeom>
        </p:spPr>
        <p:txBody>
          <a:bodyPr wrap="none" lIns="90000" tIns="45000" rIns="90000" bIns="45000"/>
          <a:lstStyle/>
          <a:p>
            <a:r>
              <a:rPr lang="pl-PL" b="1"/>
              <a:t>Wynik:</a:t>
            </a:r>
            <a:endParaRPr/>
          </a:p>
          <a:p>
            <a:endParaRPr/>
          </a:p>
          <a:p>
            <a:r>
              <a:rPr lang="pl-PL">
                <a:solidFill>
                  <a:srgbClr val="000000"/>
                </a:solidFill>
                <a:latin typeface="Consolas"/>
                <a:ea typeface="Consolas"/>
              </a:rPr>
              <a:t>1</a:t>
            </a:r>
            <a:endParaRPr/>
          </a:p>
          <a:p>
            <a:r>
              <a:rPr lang="pl-PL">
                <a:solidFill>
                  <a:srgbClr val="000000"/>
                </a:solidFill>
                <a:latin typeface="Consolas"/>
                <a:ea typeface="Consolas"/>
              </a:rPr>
              <a:t>2</a:t>
            </a:r>
            <a:endParaRPr/>
          </a:p>
          <a:p>
            <a:r>
              <a:rPr lang="pl-PL">
                <a:solidFill>
                  <a:srgbClr val="000000"/>
                </a:solidFill>
                <a:latin typeface="Consolas"/>
                <a:ea typeface="Consolas"/>
              </a:rPr>
              <a:t>6</a:t>
            </a:r>
            <a:endParaRPr/>
          </a:p>
          <a:p>
            <a:r>
              <a:rPr lang="pl-PL">
                <a:solidFill>
                  <a:srgbClr val="000000"/>
                </a:solidFill>
                <a:latin typeface="Consolas"/>
                <a:ea typeface="Consolas"/>
              </a:rPr>
              <a:t>24</a:t>
            </a:r>
            <a:endParaRPr/>
          </a:p>
          <a:p>
            <a:r>
              <a:rPr lang="pl-PL">
                <a:solidFill>
                  <a:srgbClr val="000000"/>
                </a:solidFill>
                <a:latin typeface="Consolas"/>
                <a:ea typeface="Consolas"/>
              </a:rPr>
              <a:t>120</a:t>
            </a:r>
            <a:endParaRPr/>
          </a:p>
          <a:p>
            <a:r>
              <a:rPr lang="pl-PL">
                <a:solidFill>
                  <a:srgbClr val="000000"/>
                </a:solidFill>
                <a:latin typeface="Consolas"/>
                <a:ea typeface="Consolas"/>
              </a:rPr>
              <a:t>720</a:t>
            </a:r>
            <a:endParaRPr/>
          </a:p>
          <a:p>
            <a:r>
              <a:rPr lang="pl-PL">
                <a:solidFill>
                  <a:srgbClr val="000000"/>
                </a:solidFill>
                <a:latin typeface="Consolas"/>
                <a:ea typeface="Consolas"/>
              </a:rPr>
              <a:t>5040</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82" name="TextShape 2"/>
          <p:cNvSpPr txBox="1"/>
          <p:nvPr/>
        </p:nvSpPr>
        <p:spPr>
          <a:xfrm>
            <a:off x="1440000" y="1800360"/>
            <a:ext cx="7920000" cy="1122840"/>
          </a:xfrm>
          <a:prstGeom prst="rect">
            <a:avLst/>
          </a:prstGeom>
        </p:spPr>
        <p:txBody>
          <a:bodyPr wrap="none" lIns="90000" tIns="45000" rIns="90000" bIns="45000"/>
          <a:lstStyle/>
          <a:p>
            <a:r>
              <a:rPr lang="pl-PL" b="1"/>
              <a:t>Ćwiczenie:</a:t>
            </a:r>
            <a:endParaRPr/>
          </a:p>
          <a:p>
            <a:endParaRPr/>
          </a:p>
          <a:p>
            <a:r>
              <a:rPr lang="pl-PL"/>
              <a:t>	Wykorzystując pętlę „do-while” napisz program znajdujący najmniejszy dzielnik liczby 2629 (dzielnik musi być większy od 1).</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84" name="TextShape 2"/>
          <p:cNvSpPr txBox="1"/>
          <p:nvPr/>
        </p:nvSpPr>
        <p:spPr>
          <a:xfrm>
            <a:off x="1440000" y="2016000"/>
            <a:ext cx="7488000" cy="346680"/>
          </a:xfrm>
          <a:prstGeom prst="rect">
            <a:avLst/>
          </a:prstGeom>
        </p:spPr>
        <p:txBody>
          <a:bodyPr wrap="none" lIns="90000" tIns="45000" rIns="90000" bIns="45000"/>
          <a:lstStyle/>
          <a:p>
            <a:r>
              <a:rPr lang="pl-PL"/>
              <a:t>for (instrukcja początkowa ; warunek ; krok) {}</a:t>
            </a:r>
            <a:endParaRPr/>
          </a:p>
        </p:txBody>
      </p:sp>
      <p:sp>
        <p:nvSpPr>
          <p:cNvPr id="85" name="TextShape 3"/>
          <p:cNvSpPr txBox="1"/>
          <p:nvPr/>
        </p:nvSpPr>
        <p:spPr>
          <a:xfrm>
            <a:off x="1440000" y="2520000"/>
            <a:ext cx="6480000" cy="1699560"/>
          </a:xfrm>
          <a:prstGeom prst="rect">
            <a:avLst/>
          </a:prstGeom>
        </p:spPr>
        <p:txBody>
          <a:bodyPr wrap="none" lIns="90000" tIns="45000" rIns="90000" bIns="45000"/>
          <a:lstStyle/>
          <a:p>
            <a:r>
              <a:rPr lang="pl-PL" b="1">
                <a:solidFill>
                  <a:srgbClr val="7F0055"/>
                </a:solidFill>
                <a:latin typeface="Consolas"/>
                <a:ea typeface="Consolas"/>
              </a:rPr>
              <a:t>int</a:t>
            </a:r>
            <a:r>
              <a:rPr lang="pl-PL">
                <a:solidFill>
                  <a:srgbClr val="000000"/>
                </a:solidFill>
                <a:latin typeface="Consolas"/>
                <a:ea typeface="Consolas"/>
              </a:rPr>
              <a:t> a = 2, b = 9, c = 1;</a:t>
            </a:r>
            <a:endParaRPr/>
          </a:p>
          <a:p>
            <a:endParaRPr/>
          </a:p>
          <a:p>
            <a:r>
              <a:rPr lang="pl-PL" b="1">
                <a:solidFill>
                  <a:srgbClr val="7F0055"/>
                </a:solidFill>
                <a:latin typeface="Consolas"/>
                <a:ea typeface="Consolas"/>
              </a:rPr>
              <a:t>for</a:t>
            </a:r>
            <a:r>
              <a:rPr lang="pl-PL">
                <a:solidFill>
                  <a:srgbClr val="000000"/>
                </a:solidFill>
                <a:latin typeface="Consolas"/>
                <a:ea typeface="Consolas"/>
              </a:rPr>
              <a:t> (</a:t>
            </a:r>
            <a:r>
              <a:rPr lang="pl-PL" b="1">
                <a:solidFill>
                  <a:srgbClr val="7F0055"/>
                </a:solidFill>
                <a:latin typeface="Consolas"/>
                <a:ea typeface="Consolas"/>
              </a:rPr>
              <a:t>int</a:t>
            </a:r>
            <a:r>
              <a:rPr lang="pl-PL">
                <a:solidFill>
                  <a:srgbClr val="000000"/>
                </a:solidFill>
                <a:latin typeface="Consolas"/>
                <a:ea typeface="Consolas"/>
              </a:rPr>
              <a:t> i=0 ; i&lt;b ; i++) {</a:t>
            </a:r>
            <a:endParaRPr/>
          </a:p>
          <a:p>
            <a:r>
              <a:rPr lang="pl-PL">
                <a:solidFill>
                  <a:srgbClr val="000000"/>
                </a:solidFill>
                <a:latin typeface="Consolas"/>
                <a:ea typeface="Consolas"/>
              </a:rPr>
              <a:t>	c *= a;</a:t>
            </a:r>
            <a:endParaRPr/>
          </a:p>
          <a:p>
            <a:r>
              <a:rPr lang="pl-PL">
                <a:solidFill>
                  <a:srgbClr val="000000"/>
                </a:solidFill>
                <a:latin typeface="Consolas"/>
                <a:ea typeface="Consolas"/>
              </a:rPr>
              <a:t>}</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.println(c);</a:t>
            </a:r>
            <a:endParaRPr/>
          </a:p>
        </p:txBody>
      </p:sp>
      <p:sp>
        <p:nvSpPr>
          <p:cNvPr id="86" name="TextShape 4"/>
          <p:cNvSpPr txBox="1"/>
          <p:nvPr/>
        </p:nvSpPr>
        <p:spPr>
          <a:xfrm>
            <a:off x="1440000" y="4464000"/>
            <a:ext cx="6120000" cy="878400"/>
          </a:xfrm>
          <a:prstGeom prst="rect">
            <a:avLst/>
          </a:prstGeom>
        </p:spPr>
        <p:txBody>
          <a:bodyPr wrap="none" lIns="90000" tIns="45000" rIns="90000" bIns="45000"/>
          <a:lstStyle/>
          <a:p>
            <a:r>
              <a:rPr lang="pl-PL" b="1"/>
              <a:t>Wynik:</a:t>
            </a:r>
            <a:endParaRPr/>
          </a:p>
          <a:p>
            <a:endParaRPr/>
          </a:p>
          <a:p>
            <a:r>
              <a:rPr lang="pl-PL">
                <a:solidFill>
                  <a:srgbClr val="000000"/>
                </a:solidFill>
                <a:latin typeface="Consolas"/>
                <a:ea typeface="Consolas"/>
              </a:rPr>
              <a:t>512</a:t>
            </a:r>
            <a:endParaRPr/>
          </a:p>
        </p:txBody>
      </p:sp>
      <p:sp>
        <p:nvSpPr>
          <p:cNvPr id="87" name="TextShape 5"/>
          <p:cNvSpPr txBox="1"/>
          <p:nvPr/>
        </p:nvSpPr>
        <p:spPr>
          <a:xfrm>
            <a:off x="6840000" y="2880000"/>
            <a:ext cx="3024000" cy="3096000"/>
          </a:xfrm>
          <a:prstGeom prst="rect">
            <a:avLst/>
          </a:prstGeom>
        </p:spPr>
        <p:txBody>
          <a:bodyPr wrap="none" lIns="90000" tIns="45000" rIns="90000" bIns="45000"/>
          <a:lstStyle/>
          <a:p>
            <a:r>
              <a:rPr lang="pl-PL">
                <a:solidFill>
                  <a:srgbClr val="3F7F5F"/>
                </a:solidFill>
                <a:latin typeface="Consolas"/>
                <a:ea typeface="Consolas"/>
              </a:rPr>
              <a:t>// to </a:t>
            </a:r>
            <a:r>
              <a:rPr lang="pl-PL" u="sng">
                <a:solidFill>
                  <a:srgbClr val="3F7F5F"/>
                </a:solidFill>
                <a:latin typeface="Consolas"/>
                <a:ea typeface="Consolas"/>
              </a:rPr>
              <a:t>działa</a:t>
            </a:r>
            <a:r>
              <a:rPr lang="pl-PL">
                <a:solidFill>
                  <a:srgbClr val="3F7F5F"/>
                </a:solidFill>
                <a:latin typeface="Consolas"/>
                <a:ea typeface="Consolas"/>
              </a:rPr>
              <a:t> </a:t>
            </a:r>
            <a:r>
              <a:rPr lang="pl-PL" u="sng">
                <a:solidFill>
                  <a:srgbClr val="3F7F5F"/>
                </a:solidFill>
                <a:latin typeface="Consolas"/>
                <a:ea typeface="Consolas"/>
              </a:rPr>
              <a:t>tak</a:t>
            </a:r>
            <a:r>
              <a:rPr lang="pl-PL">
                <a:solidFill>
                  <a:srgbClr val="3F7F5F"/>
                </a:solidFill>
                <a:latin typeface="Consolas"/>
                <a:ea typeface="Consolas"/>
              </a:rPr>
              <a:t> </a:t>
            </a:r>
            <a:r>
              <a:rPr lang="pl-PL" u="sng">
                <a:solidFill>
                  <a:srgbClr val="3F7F5F"/>
                </a:solidFill>
                <a:latin typeface="Consolas"/>
                <a:ea typeface="Consolas"/>
              </a:rPr>
              <a:t>samo</a:t>
            </a:r>
            <a:endParaRPr/>
          </a:p>
          <a:p>
            <a:r>
              <a:rPr lang="pl-PL" b="1">
                <a:solidFill>
                  <a:srgbClr val="7F0055"/>
                </a:solidFill>
                <a:latin typeface="Consolas"/>
                <a:ea typeface="Consolas"/>
              </a:rPr>
              <a:t>int</a:t>
            </a:r>
            <a:r>
              <a:rPr lang="pl-PL">
                <a:solidFill>
                  <a:srgbClr val="000000"/>
                </a:solidFill>
                <a:latin typeface="Consolas"/>
                <a:ea typeface="Consolas"/>
              </a:rPr>
              <a:t> i=0;</a:t>
            </a:r>
            <a:endParaRPr/>
          </a:p>
          <a:p>
            <a:r>
              <a:rPr lang="pl-PL" b="1">
                <a:solidFill>
                  <a:srgbClr val="7F0055"/>
                </a:solidFill>
                <a:latin typeface="Consolas"/>
                <a:ea typeface="Consolas"/>
              </a:rPr>
              <a:t>for</a:t>
            </a:r>
            <a:r>
              <a:rPr lang="pl-PL">
                <a:solidFill>
                  <a:srgbClr val="000000"/>
                </a:solidFill>
                <a:latin typeface="Consolas"/>
                <a:ea typeface="Consolas"/>
              </a:rPr>
              <a:t> (; i&lt;b ;) {</a:t>
            </a:r>
            <a:endParaRPr/>
          </a:p>
          <a:p>
            <a:r>
              <a:rPr lang="pl-PL">
                <a:solidFill>
                  <a:srgbClr val="000000"/>
                </a:solidFill>
                <a:latin typeface="Consolas"/>
                <a:ea typeface="Consolas"/>
              </a:rPr>
              <a:t>	i++;</a:t>
            </a:r>
            <a:endParaRPr/>
          </a:p>
          <a:p>
            <a:r>
              <a:rPr lang="pl-PL">
                <a:solidFill>
                  <a:srgbClr val="000000"/>
                </a:solidFill>
                <a:latin typeface="Consolas"/>
                <a:ea typeface="Consolas"/>
              </a:rPr>
              <a:t>	c *= a;</a:t>
            </a:r>
            <a:endParaRPr/>
          </a:p>
          <a:p>
            <a:r>
              <a:rPr lang="pl-PL">
                <a:solidFill>
                  <a:srgbClr val="000000"/>
                </a:solidFill>
                <a:latin typeface="Consolas"/>
                <a:ea typeface="Consolas"/>
              </a:rPr>
              <a:t>}</a:t>
            </a:r>
            <a:endParaRPr/>
          </a:p>
          <a:p>
            <a:endParaRPr/>
          </a:p>
          <a:p>
            <a:r>
              <a:rPr lang="pl-PL">
                <a:solidFill>
                  <a:srgbClr val="3F7F5F"/>
                </a:solidFill>
                <a:latin typeface="Consolas"/>
                <a:ea typeface="Consolas"/>
              </a:rPr>
              <a:t>// to jest </a:t>
            </a:r>
            <a:r>
              <a:rPr lang="pl-PL" u="sng">
                <a:solidFill>
                  <a:srgbClr val="3F7F5F"/>
                </a:solidFill>
                <a:latin typeface="Consolas"/>
                <a:ea typeface="Consolas"/>
              </a:rPr>
              <a:t>poprawne</a:t>
            </a:r>
            <a:endParaRPr/>
          </a:p>
          <a:p>
            <a:r>
              <a:rPr lang="pl-PL" b="1">
                <a:solidFill>
                  <a:srgbClr val="7F0055"/>
                </a:solidFill>
                <a:latin typeface="Consolas"/>
                <a:ea typeface="Consolas"/>
              </a:rPr>
              <a:t>for</a:t>
            </a:r>
            <a:r>
              <a:rPr lang="pl-PL">
                <a:solidFill>
                  <a:srgbClr val="000000"/>
                </a:solidFill>
                <a:latin typeface="Consolas"/>
                <a:ea typeface="Consolas"/>
              </a:rPr>
              <a:t> (;;)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89" name="TextShape 2"/>
          <p:cNvSpPr txBox="1"/>
          <p:nvPr/>
        </p:nvSpPr>
        <p:spPr>
          <a:xfrm>
            <a:off x="1440000" y="1368000"/>
            <a:ext cx="5760000" cy="2772360"/>
          </a:xfrm>
          <a:prstGeom prst="rect">
            <a:avLst/>
          </a:prstGeom>
        </p:spPr>
        <p:txBody>
          <a:bodyPr wrap="none" lIns="90000" tIns="45000" rIns="90000" bIns="45000"/>
          <a:lstStyle/>
          <a:p>
            <a:r>
              <a:rPr lang="pl-PL" b="1">
                <a:solidFill>
                  <a:srgbClr val="7F0055"/>
                </a:solidFill>
                <a:latin typeface="Consolas"/>
                <a:ea typeface="Consolas"/>
              </a:rPr>
              <a:t>for</a:t>
            </a:r>
            <a:r>
              <a:rPr lang="pl-PL">
                <a:solidFill>
                  <a:srgbClr val="000000"/>
                </a:solidFill>
                <a:latin typeface="Consolas"/>
                <a:ea typeface="Consolas"/>
              </a:rPr>
              <a:t> (</a:t>
            </a:r>
            <a:r>
              <a:rPr lang="pl-PL" b="1">
                <a:solidFill>
                  <a:srgbClr val="7F0055"/>
                </a:solidFill>
                <a:latin typeface="Consolas"/>
                <a:ea typeface="Consolas"/>
              </a:rPr>
              <a:t>int</a:t>
            </a:r>
            <a:r>
              <a:rPr lang="pl-PL">
                <a:solidFill>
                  <a:srgbClr val="000000"/>
                </a:solidFill>
                <a:latin typeface="Consolas"/>
                <a:ea typeface="Consolas"/>
              </a:rPr>
              <a:t> i=0, a=0 ; i&lt;100 ; i++) {</a:t>
            </a:r>
            <a:endParaRPr/>
          </a:p>
          <a:p>
            <a:r>
              <a:rPr lang="pl-PL">
                <a:solidFill>
                  <a:srgbClr val="000000"/>
                </a:solidFill>
                <a:latin typeface="Consolas"/>
                <a:ea typeface="Consolas"/>
              </a:rPr>
              <a:t>	</a:t>
            </a:r>
            <a:r>
              <a:rPr lang="pl-PL" b="1">
                <a:solidFill>
                  <a:srgbClr val="7F0055"/>
                </a:solidFill>
                <a:latin typeface="Consolas"/>
                <a:ea typeface="Consolas"/>
              </a:rPr>
              <a:t>if</a:t>
            </a:r>
            <a:r>
              <a:rPr lang="pl-PL">
                <a:solidFill>
                  <a:srgbClr val="000000"/>
                </a:solidFill>
                <a:latin typeface="Consolas"/>
                <a:ea typeface="Consolas"/>
              </a:rPr>
              <a:t> (i&gt;10) {</a:t>
            </a:r>
            <a:endParaRPr/>
          </a:p>
          <a:p>
            <a:r>
              <a:rPr lang="pl-PL">
                <a:solidFill>
                  <a:srgbClr val="000000"/>
                </a:solidFill>
                <a:latin typeface="Consolas"/>
                <a:ea typeface="Consolas"/>
              </a:rPr>
              <a:t>		</a:t>
            </a:r>
            <a:r>
              <a:rPr lang="pl-PL" b="1">
                <a:solidFill>
                  <a:srgbClr val="7F0055"/>
                </a:solidFill>
                <a:latin typeface="Consolas"/>
                <a:ea typeface="Consolas"/>
              </a:rPr>
              <a:t>break</a:t>
            </a:r>
            <a:r>
              <a:rPr lang="pl-PL">
                <a:solidFill>
                  <a:srgbClr val="000000"/>
                </a:solidFill>
                <a:latin typeface="Consolas"/>
                <a:ea typeface="Consolas"/>
              </a:rPr>
              <a:t>;</a:t>
            </a:r>
            <a:endParaRPr/>
          </a:p>
          <a:p>
            <a:r>
              <a:rPr lang="pl-PL">
                <a:solidFill>
                  <a:srgbClr val="000000"/>
                </a:solidFill>
                <a:latin typeface="Consolas"/>
                <a:ea typeface="Consolas"/>
              </a:rPr>
              <a:t>	}</a:t>
            </a:r>
            <a:endParaRPr/>
          </a:p>
          <a:p>
            <a:r>
              <a:rPr lang="pl-PL">
                <a:solidFill>
                  <a:srgbClr val="000000"/>
                </a:solidFill>
                <a:latin typeface="Consolas"/>
                <a:ea typeface="Consolas"/>
              </a:rPr>
              <a:t>	</a:t>
            </a:r>
            <a:r>
              <a:rPr lang="pl-PL" b="1">
                <a:solidFill>
                  <a:srgbClr val="7F0055"/>
                </a:solidFill>
                <a:latin typeface="Consolas"/>
                <a:ea typeface="Consolas"/>
              </a:rPr>
              <a:t>if</a:t>
            </a:r>
            <a:r>
              <a:rPr lang="pl-PL">
                <a:solidFill>
                  <a:srgbClr val="000000"/>
                </a:solidFill>
                <a:latin typeface="Consolas"/>
                <a:ea typeface="Consolas"/>
              </a:rPr>
              <a:t> (i%2 == 0) {</a:t>
            </a:r>
            <a:endParaRPr/>
          </a:p>
          <a:p>
            <a:r>
              <a:rPr lang="pl-PL">
                <a:solidFill>
                  <a:srgbClr val="000000"/>
                </a:solidFill>
                <a:latin typeface="Consolas"/>
                <a:ea typeface="Consolas"/>
              </a:rPr>
              <a:t>		</a:t>
            </a:r>
            <a:r>
              <a:rPr lang="pl-PL" b="1">
                <a:solidFill>
                  <a:srgbClr val="7F0055"/>
                </a:solidFill>
                <a:latin typeface="Consolas"/>
                <a:ea typeface="Consolas"/>
              </a:rPr>
              <a:t>continue</a:t>
            </a:r>
            <a:r>
              <a:rPr lang="pl-PL">
                <a:solidFill>
                  <a:srgbClr val="000000"/>
                </a:solidFill>
                <a:latin typeface="Consolas"/>
                <a:ea typeface="Consolas"/>
              </a:rPr>
              <a:t>;</a:t>
            </a:r>
            <a:endParaRPr/>
          </a:p>
          <a:p>
            <a:r>
              <a:rPr lang="pl-PL">
                <a:solidFill>
                  <a:srgbClr val="000000"/>
                </a:solidFill>
                <a:latin typeface="Consolas"/>
                <a:ea typeface="Consolas"/>
              </a:rPr>
              <a:t>	}</a:t>
            </a:r>
            <a:endParaRPr/>
          </a:p>
          <a:p>
            <a:r>
              <a:rPr lang="pl-PL">
                <a:solidFill>
                  <a:srgbClr val="000000"/>
                </a:solidFill>
                <a:latin typeface="Consolas"/>
                <a:ea typeface="Consolas"/>
              </a:rPr>
              <a:t>	a += i;</a:t>
            </a:r>
            <a:endParaRPr/>
          </a:p>
          <a:p>
            <a:r>
              <a:rPr lang="pl-PL">
                <a:solidFill>
                  <a:srgbClr val="000000"/>
                </a:solidFill>
                <a:latin typeface="Consolas"/>
                <a:ea typeface="Consolas"/>
              </a:rPr>
              <a:t>	System.</a:t>
            </a:r>
            <a:r>
              <a:rPr lang="pl-PL" i="1">
                <a:solidFill>
                  <a:srgbClr val="0000C0"/>
                </a:solidFill>
                <a:latin typeface="Consolas"/>
                <a:ea typeface="Consolas"/>
              </a:rPr>
              <a:t>out</a:t>
            </a:r>
            <a:r>
              <a:rPr lang="pl-PL">
                <a:solidFill>
                  <a:srgbClr val="000000"/>
                </a:solidFill>
                <a:latin typeface="Consolas"/>
                <a:ea typeface="Consolas"/>
              </a:rPr>
              <a:t>.println(a);</a:t>
            </a:r>
            <a:endParaRPr/>
          </a:p>
          <a:p>
            <a:r>
              <a:rPr lang="pl-PL">
                <a:solidFill>
                  <a:srgbClr val="000000"/>
                </a:solidFill>
                <a:latin typeface="Consolas"/>
                <a:ea typeface="Consolas"/>
              </a:rPr>
              <a:t>}</a:t>
            </a:r>
            <a:endParaRPr/>
          </a:p>
        </p:txBody>
      </p:sp>
      <p:sp>
        <p:nvSpPr>
          <p:cNvPr id="90" name="TextShape 3"/>
          <p:cNvSpPr txBox="1"/>
          <p:nvPr/>
        </p:nvSpPr>
        <p:spPr>
          <a:xfrm>
            <a:off x="1440000" y="4392000"/>
            <a:ext cx="4104000" cy="1951200"/>
          </a:xfrm>
          <a:prstGeom prst="rect">
            <a:avLst/>
          </a:prstGeom>
        </p:spPr>
        <p:txBody>
          <a:bodyPr wrap="none" lIns="90000" tIns="45000" rIns="90000" bIns="45000"/>
          <a:lstStyle/>
          <a:p>
            <a:r>
              <a:rPr lang="pl-PL" b="1"/>
              <a:t>Wynik:</a:t>
            </a:r>
            <a:endParaRPr/>
          </a:p>
          <a:p>
            <a:endParaRPr/>
          </a:p>
          <a:p>
            <a:r>
              <a:rPr lang="pl-PL">
                <a:solidFill>
                  <a:srgbClr val="000000"/>
                </a:solidFill>
                <a:latin typeface="Consolas"/>
                <a:ea typeface="Consolas"/>
              </a:rPr>
              <a:t>1</a:t>
            </a:r>
            <a:endParaRPr/>
          </a:p>
          <a:p>
            <a:r>
              <a:rPr lang="pl-PL">
                <a:solidFill>
                  <a:srgbClr val="000000"/>
                </a:solidFill>
                <a:latin typeface="Consolas"/>
                <a:ea typeface="Consolas"/>
              </a:rPr>
              <a:t>4</a:t>
            </a:r>
            <a:endParaRPr/>
          </a:p>
          <a:p>
            <a:r>
              <a:rPr lang="pl-PL">
                <a:solidFill>
                  <a:srgbClr val="000000"/>
                </a:solidFill>
                <a:latin typeface="Consolas"/>
                <a:ea typeface="Consolas"/>
              </a:rPr>
              <a:t>9</a:t>
            </a:r>
            <a:endParaRPr/>
          </a:p>
          <a:p>
            <a:r>
              <a:rPr lang="pl-PL">
                <a:solidFill>
                  <a:srgbClr val="000000"/>
                </a:solidFill>
                <a:latin typeface="Consolas"/>
                <a:ea typeface="Consolas"/>
              </a:rPr>
              <a:t>16</a:t>
            </a:r>
            <a:endParaRPr/>
          </a:p>
          <a:p>
            <a:r>
              <a:rPr lang="pl-PL">
                <a:solidFill>
                  <a:srgbClr val="000000"/>
                </a:solidFill>
                <a:latin typeface="Consolas"/>
                <a:ea typeface="Consolas"/>
              </a:rPr>
              <a:t>25</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92" name="TextShape 2"/>
          <p:cNvSpPr txBox="1"/>
          <p:nvPr/>
        </p:nvSpPr>
        <p:spPr>
          <a:xfrm>
            <a:off x="1440000" y="1656000"/>
            <a:ext cx="7488000" cy="2772360"/>
          </a:xfrm>
          <a:prstGeom prst="rect">
            <a:avLst/>
          </a:prstGeom>
        </p:spPr>
        <p:txBody>
          <a:bodyPr wrap="none" lIns="90000" tIns="45000" rIns="90000" bIns="45000"/>
          <a:lstStyle/>
          <a:p>
            <a:r>
              <a:rPr lang="pl-PL" b="1">
                <a:solidFill>
                  <a:srgbClr val="7F0055"/>
                </a:solidFill>
                <a:latin typeface="Consolas"/>
                <a:ea typeface="Consolas"/>
              </a:rPr>
              <a:t>int</a:t>
            </a:r>
            <a:r>
              <a:rPr lang="pl-PL">
                <a:solidFill>
                  <a:srgbClr val="000000"/>
                </a:solidFill>
                <a:latin typeface="Consolas"/>
                <a:ea typeface="Consolas"/>
              </a:rPr>
              <a:t> a=2;</a:t>
            </a:r>
            <a:endParaRPr/>
          </a:p>
          <a:p>
            <a:r>
              <a:rPr lang="pl-PL" b="1">
                <a:solidFill>
                  <a:srgbClr val="7F0055"/>
                </a:solidFill>
                <a:latin typeface="Consolas"/>
                <a:ea typeface="Consolas"/>
              </a:rPr>
              <a:t>switch</a:t>
            </a:r>
            <a:r>
              <a:rPr lang="pl-PL">
                <a:solidFill>
                  <a:srgbClr val="000000"/>
                </a:solidFill>
                <a:latin typeface="Consolas"/>
                <a:ea typeface="Consolas"/>
              </a:rPr>
              <a:t> (a) {</a:t>
            </a:r>
            <a:endParaRPr/>
          </a:p>
          <a:p>
            <a:r>
              <a:rPr lang="pl-PL" b="1">
                <a:solidFill>
                  <a:srgbClr val="7F0055"/>
                </a:solidFill>
                <a:latin typeface="Consolas"/>
                <a:ea typeface="Consolas"/>
              </a:rPr>
              <a:t>case</a:t>
            </a:r>
            <a:r>
              <a:rPr lang="pl-PL">
                <a:solidFill>
                  <a:srgbClr val="000000"/>
                </a:solidFill>
                <a:latin typeface="Consolas"/>
                <a:ea typeface="Consolas"/>
              </a:rPr>
              <a:t> 1:</a:t>
            </a:r>
            <a:endParaRPr/>
          </a:p>
          <a:p>
            <a:r>
              <a:rPr lang="pl-PL">
                <a:solidFill>
                  <a:srgbClr val="000000"/>
                </a:solidFill>
                <a:latin typeface="Consolas"/>
                <a:ea typeface="Consolas"/>
              </a:rPr>
              <a:t>	System.</a:t>
            </a:r>
            <a:r>
              <a:rPr lang="pl-PL" i="1">
                <a:solidFill>
                  <a:srgbClr val="0000C0"/>
                </a:solidFill>
                <a:latin typeface="Consolas"/>
                <a:ea typeface="Consolas"/>
              </a:rPr>
              <a:t>out</a:t>
            </a:r>
            <a:r>
              <a:rPr lang="pl-PL">
                <a:solidFill>
                  <a:srgbClr val="000000"/>
                </a:solidFill>
                <a:latin typeface="Consolas"/>
                <a:ea typeface="Consolas"/>
              </a:rPr>
              <a:t>.println(</a:t>
            </a:r>
            <a:r>
              <a:rPr lang="pl-PL">
                <a:solidFill>
                  <a:srgbClr val="2A00FF"/>
                </a:solidFill>
                <a:latin typeface="Consolas"/>
                <a:ea typeface="Consolas"/>
              </a:rPr>
              <a:t>"Wartość 1."</a:t>
            </a:r>
            <a:r>
              <a:rPr lang="pl-PL">
                <a:solidFill>
                  <a:srgbClr val="000000"/>
                </a:solidFill>
                <a:latin typeface="Consolas"/>
                <a:ea typeface="Consolas"/>
              </a:rPr>
              <a:t>);</a:t>
            </a:r>
            <a:endParaRPr/>
          </a:p>
          <a:p>
            <a:r>
              <a:rPr lang="pl-PL">
                <a:solidFill>
                  <a:srgbClr val="000000"/>
                </a:solidFill>
                <a:latin typeface="Consolas"/>
                <a:ea typeface="Consolas"/>
              </a:rPr>
              <a:t>	</a:t>
            </a:r>
            <a:r>
              <a:rPr lang="pl-PL" b="1">
                <a:solidFill>
                  <a:srgbClr val="7F0055"/>
                </a:solidFill>
                <a:latin typeface="Consolas"/>
                <a:ea typeface="Consolas"/>
              </a:rPr>
              <a:t>break</a:t>
            </a:r>
            <a:r>
              <a:rPr lang="pl-PL">
                <a:solidFill>
                  <a:srgbClr val="000000"/>
                </a:solidFill>
                <a:latin typeface="Consolas"/>
                <a:ea typeface="Consolas"/>
              </a:rPr>
              <a:t>;</a:t>
            </a:r>
            <a:endParaRPr/>
          </a:p>
          <a:p>
            <a:r>
              <a:rPr lang="pl-PL" b="1">
                <a:solidFill>
                  <a:srgbClr val="7F0055"/>
                </a:solidFill>
                <a:latin typeface="Consolas"/>
                <a:ea typeface="Consolas"/>
              </a:rPr>
              <a:t>case</a:t>
            </a:r>
            <a:r>
              <a:rPr lang="pl-PL">
                <a:solidFill>
                  <a:srgbClr val="000000"/>
                </a:solidFill>
                <a:latin typeface="Consolas"/>
                <a:ea typeface="Consolas"/>
              </a:rPr>
              <a:t> 2:</a:t>
            </a:r>
            <a:endParaRPr/>
          </a:p>
          <a:p>
            <a:r>
              <a:rPr lang="pl-PL">
                <a:solidFill>
                  <a:srgbClr val="000000"/>
                </a:solidFill>
                <a:latin typeface="Consolas"/>
                <a:ea typeface="Consolas"/>
              </a:rPr>
              <a:t>	System.</a:t>
            </a:r>
            <a:r>
              <a:rPr lang="pl-PL" i="1">
                <a:solidFill>
                  <a:srgbClr val="0000C0"/>
                </a:solidFill>
                <a:latin typeface="Consolas"/>
                <a:ea typeface="Consolas"/>
              </a:rPr>
              <a:t>out</a:t>
            </a:r>
            <a:r>
              <a:rPr lang="pl-PL">
                <a:solidFill>
                  <a:srgbClr val="000000"/>
                </a:solidFill>
                <a:latin typeface="Consolas"/>
                <a:ea typeface="Consolas"/>
              </a:rPr>
              <a:t>.println(</a:t>
            </a:r>
            <a:r>
              <a:rPr lang="pl-PL">
                <a:solidFill>
                  <a:srgbClr val="2A00FF"/>
                </a:solidFill>
                <a:latin typeface="Consolas"/>
                <a:ea typeface="Consolas"/>
              </a:rPr>
              <a:t>"Wartość 2."</a:t>
            </a:r>
            <a:r>
              <a:rPr lang="pl-PL">
                <a:solidFill>
                  <a:srgbClr val="000000"/>
                </a:solidFill>
                <a:latin typeface="Consolas"/>
                <a:ea typeface="Consolas"/>
              </a:rPr>
              <a:t>);</a:t>
            </a:r>
            <a:endParaRPr/>
          </a:p>
          <a:p>
            <a:r>
              <a:rPr lang="pl-PL" b="1">
                <a:solidFill>
                  <a:srgbClr val="7F0055"/>
                </a:solidFill>
                <a:latin typeface="Consolas"/>
                <a:ea typeface="Consolas"/>
              </a:rPr>
              <a:t>default</a:t>
            </a:r>
            <a:r>
              <a:rPr lang="pl-PL">
                <a:solidFill>
                  <a:srgbClr val="000000"/>
                </a:solidFill>
                <a:latin typeface="Consolas"/>
                <a:ea typeface="Consolas"/>
              </a:rPr>
              <a:t>:</a:t>
            </a:r>
            <a:endParaRPr/>
          </a:p>
          <a:p>
            <a:r>
              <a:rPr lang="pl-PL">
                <a:solidFill>
                  <a:srgbClr val="000000"/>
                </a:solidFill>
                <a:latin typeface="Consolas"/>
                <a:ea typeface="Consolas"/>
              </a:rPr>
              <a:t>	System.</a:t>
            </a:r>
            <a:r>
              <a:rPr lang="pl-PL" i="1">
                <a:solidFill>
                  <a:srgbClr val="0000C0"/>
                </a:solidFill>
                <a:latin typeface="Consolas"/>
                <a:ea typeface="Consolas"/>
              </a:rPr>
              <a:t>out</a:t>
            </a:r>
            <a:r>
              <a:rPr lang="pl-PL">
                <a:solidFill>
                  <a:srgbClr val="000000"/>
                </a:solidFill>
                <a:latin typeface="Consolas"/>
                <a:ea typeface="Consolas"/>
              </a:rPr>
              <a:t>.println(</a:t>
            </a:r>
            <a:r>
              <a:rPr lang="pl-PL">
                <a:solidFill>
                  <a:srgbClr val="2A00FF"/>
                </a:solidFill>
                <a:latin typeface="Consolas"/>
                <a:ea typeface="Consolas"/>
              </a:rPr>
              <a:t>"Inna wartość."</a:t>
            </a:r>
            <a:r>
              <a:rPr lang="pl-PL">
                <a:solidFill>
                  <a:srgbClr val="000000"/>
                </a:solidFill>
                <a:latin typeface="Consolas"/>
                <a:ea typeface="Consolas"/>
              </a:rPr>
              <a:t>);</a:t>
            </a:r>
            <a:endParaRPr/>
          </a:p>
          <a:p>
            <a:r>
              <a:rPr lang="pl-PL">
                <a:solidFill>
                  <a:srgbClr val="000000"/>
                </a:solidFill>
                <a:latin typeface="Consolas"/>
                <a:ea typeface="Consolas"/>
              </a:rPr>
              <a:t>}</a:t>
            </a:r>
            <a:endParaRPr/>
          </a:p>
        </p:txBody>
      </p:sp>
      <p:sp>
        <p:nvSpPr>
          <p:cNvPr id="93" name="TextShape 3"/>
          <p:cNvSpPr txBox="1"/>
          <p:nvPr/>
        </p:nvSpPr>
        <p:spPr>
          <a:xfrm>
            <a:off x="1440000" y="4901400"/>
            <a:ext cx="5112000" cy="1146600"/>
          </a:xfrm>
          <a:prstGeom prst="rect">
            <a:avLst/>
          </a:prstGeom>
        </p:spPr>
        <p:txBody>
          <a:bodyPr wrap="none" lIns="90000" tIns="45000" rIns="90000" bIns="45000"/>
          <a:lstStyle/>
          <a:p>
            <a:r>
              <a:rPr lang="pl-PL" b="1"/>
              <a:t>Wynik:</a:t>
            </a:r>
            <a:endParaRPr/>
          </a:p>
          <a:p>
            <a:endParaRPr/>
          </a:p>
          <a:p>
            <a:r>
              <a:rPr lang="pl-PL">
                <a:solidFill>
                  <a:srgbClr val="000000"/>
                </a:solidFill>
                <a:latin typeface="Consolas"/>
                <a:ea typeface="Consolas"/>
              </a:rPr>
              <a:t>Wartość 2.</a:t>
            </a:r>
            <a:endParaRPr/>
          </a:p>
          <a:p>
            <a:r>
              <a:rPr lang="pl-PL">
                <a:solidFill>
                  <a:srgbClr val="000000"/>
                </a:solidFill>
                <a:latin typeface="Consolas"/>
                <a:ea typeface="Consolas"/>
              </a:rPr>
              <a:t>Inna wartość.</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95" name="TextShape 2"/>
          <p:cNvSpPr txBox="1"/>
          <p:nvPr/>
        </p:nvSpPr>
        <p:spPr>
          <a:xfrm>
            <a:off x="1440000" y="1800720"/>
            <a:ext cx="7920000" cy="1891800"/>
          </a:xfrm>
          <a:prstGeom prst="rect">
            <a:avLst/>
          </a:prstGeom>
        </p:spPr>
        <p:txBody>
          <a:bodyPr wrap="none" lIns="90000" tIns="45000" rIns="90000" bIns="45000"/>
          <a:lstStyle/>
          <a:p>
            <a:r>
              <a:rPr lang="pl-PL" b="1"/>
              <a:t>Ćwiczenie:</a:t>
            </a:r>
            <a:endParaRPr/>
          </a:p>
          <a:p>
            <a:endParaRPr/>
          </a:p>
          <a:p>
            <a:r>
              <a:rPr lang="pl-PL"/>
              <a:t>	Korzystając z dwóch pętli „for” (jedna wewnątrz drugiej), wypisz w konsoli całą tabliczkę mnożenia dla licz od 1 do 10.</a:t>
            </a:r>
            <a:endParaRPr/>
          </a:p>
          <a:p>
            <a:r>
              <a:rPr lang="pl-PL"/>
              <a:t>	Do wyrównania tabeli możesz skorzystać z różnic w wykonaniu poleceń „print” i „println”.</a:t>
            </a:r>
            <a:endParaRPr/>
          </a:p>
          <a:p>
            <a:r>
              <a:rPr lang="pl-PL"/>
              <a:t>	Aby uzyskać łańcuchu znaków efektu tabulacji użyj wyrażenia „\t”.</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97" name="TextShape 2"/>
          <p:cNvSpPr txBox="1"/>
          <p:nvPr/>
        </p:nvSpPr>
        <p:spPr>
          <a:xfrm>
            <a:off x="1440000" y="1801080"/>
            <a:ext cx="7920000" cy="1122840"/>
          </a:xfrm>
          <a:prstGeom prst="rect">
            <a:avLst/>
          </a:prstGeom>
        </p:spPr>
        <p:txBody>
          <a:bodyPr wrap="none" lIns="90000" tIns="45000" rIns="90000" bIns="45000"/>
          <a:lstStyle/>
          <a:p>
            <a:r>
              <a:rPr lang="pl-PL" b="1"/>
              <a:t>Ćwiczenie:</a:t>
            </a:r>
            <a:endParaRPr/>
          </a:p>
          <a:p>
            <a:endParaRPr/>
          </a:p>
          <a:p>
            <a:r>
              <a:rPr lang="pl-PL"/>
              <a:t>	Korzystając z typu „float” i „double” dodaj 10 razy 0,1 do wartości 0. Sprawdź jaki jest wynik sumowania dla każdego z typów.</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45" name="TextShape 2"/>
          <p:cNvSpPr txBox="1"/>
          <p:nvPr/>
        </p:nvSpPr>
        <p:spPr>
          <a:xfrm>
            <a:off x="1512000" y="1410840"/>
            <a:ext cx="3096000" cy="346680"/>
          </a:xfrm>
          <a:prstGeom prst="rect">
            <a:avLst/>
          </a:prstGeom>
        </p:spPr>
        <p:txBody>
          <a:bodyPr wrap="none" lIns="90000" tIns="45000" rIns="90000" bIns="45000"/>
          <a:lstStyle/>
          <a:p>
            <a:r>
              <a:rPr lang="pl-PL"/>
              <a:t>Lista typów wbudowanych:</a:t>
            </a:r>
            <a:endParaRPr/>
          </a:p>
        </p:txBody>
      </p:sp>
      <p:graphicFrame>
        <p:nvGraphicFramePr>
          <p:cNvPr id="46" name="Table 3"/>
          <p:cNvGraphicFramePr/>
          <p:nvPr/>
        </p:nvGraphicFramePr>
        <p:xfrm>
          <a:off x="1434960" y="1757520"/>
          <a:ext cx="8554320" cy="4658400"/>
        </p:xfrm>
        <a:graphic>
          <a:graphicData uri="http://schemas.openxmlformats.org/drawingml/2006/table">
            <a:tbl>
              <a:tblPr/>
              <a:tblGrid>
                <a:gridCol w="1710360"/>
                <a:gridCol w="1710360"/>
                <a:gridCol w="1710360"/>
                <a:gridCol w="1710360"/>
                <a:gridCol w="1712880"/>
              </a:tblGrid>
              <a:tr h="446400">
                <a:tc>
                  <a:txBody>
                    <a:bodyPr/>
                    <a:lstStyle/>
                    <a:p>
                      <a:r>
                        <a:rPr lang="pl-PL" b="1"/>
                        <a:t>Nazwa typu</a:t>
                      </a:r>
                      <a:endParaRPr/>
                    </a:p>
                  </a:txBody>
                  <a:tcPr/>
                </a:tc>
                <a:tc>
                  <a:txBody>
                    <a:bodyPr/>
                    <a:lstStyle/>
                    <a:p>
                      <a:r>
                        <a:rPr lang="pl-PL" b="1"/>
                        <a:t>Rozmiar [bity]</a:t>
                      </a:r>
                      <a:endParaRPr/>
                    </a:p>
                  </a:txBody>
                  <a:tcPr/>
                </a:tc>
                <a:tc>
                  <a:txBody>
                    <a:bodyPr/>
                    <a:lstStyle/>
                    <a:p>
                      <a:r>
                        <a:rPr lang="pl-PL" b="1"/>
                        <a:t>Wartość minnimalna</a:t>
                      </a:r>
                      <a:endParaRPr/>
                    </a:p>
                  </a:txBody>
                  <a:tcPr/>
                </a:tc>
                <a:tc>
                  <a:txBody>
                    <a:bodyPr/>
                    <a:lstStyle/>
                    <a:p>
                      <a:r>
                        <a:rPr lang="pl-PL" b="1"/>
                        <a:t>Wartość maksymalna</a:t>
                      </a:r>
                      <a:endParaRPr/>
                    </a:p>
                  </a:txBody>
                  <a:tcPr/>
                </a:tc>
                <a:tc>
                  <a:txBody>
                    <a:bodyPr/>
                    <a:lstStyle/>
                    <a:p>
                      <a:r>
                        <a:rPr lang="pl-PL" b="1"/>
                        <a:t>Odpowiednik</a:t>
                      </a:r>
                      <a:endParaRPr/>
                    </a:p>
                    <a:p>
                      <a:r>
                        <a:rPr lang="pl-PL" b="1"/>
                        <a:t>obiektowy </a:t>
                      </a:r>
                      <a:endParaRPr/>
                    </a:p>
                  </a:txBody>
                  <a:tcPr/>
                </a:tc>
              </a:tr>
              <a:tr h="446400">
                <a:tc>
                  <a:txBody>
                    <a:bodyPr/>
                    <a:lstStyle/>
                    <a:p>
                      <a:r>
                        <a:rPr lang="pl-PL"/>
                        <a:t>boolean</a:t>
                      </a:r>
                      <a:endParaRPr/>
                    </a:p>
                  </a:txBody>
                  <a:tcPr/>
                </a:tc>
                <a:tc>
                  <a:txBody>
                    <a:bodyPr/>
                    <a:lstStyle/>
                    <a:p>
                      <a:r>
                        <a:rPr lang="pl-PL"/>
                        <a:t>-</a:t>
                      </a:r>
                      <a:endParaRPr/>
                    </a:p>
                  </a:txBody>
                  <a:tcPr/>
                </a:tc>
                <a:tc>
                  <a:txBody>
                    <a:bodyPr/>
                    <a:lstStyle/>
                    <a:p>
                      <a:r>
                        <a:rPr lang="pl-PL"/>
                        <a:t>-</a:t>
                      </a:r>
                      <a:endParaRPr/>
                    </a:p>
                  </a:txBody>
                  <a:tcPr/>
                </a:tc>
                <a:tc>
                  <a:txBody>
                    <a:bodyPr/>
                    <a:lstStyle/>
                    <a:p>
                      <a:r>
                        <a:rPr lang="pl-PL"/>
                        <a:t>-</a:t>
                      </a:r>
                      <a:endParaRPr/>
                    </a:p>
                  </a:txBody>
                  <a:tcPr/>
                </a:tc>
                <a:tc>
                  <a:txBody>
                    <a:bodyPr/>
                    <a:lstStyle/>
                    <a:p>
                      <a:r>
                        <a:rPr lang="pl-PL"/>
                        <a:t>Boolean</a:t>
                      </a:r>
                      <a:endParaRPr/>
                    </a:p>
                  </a:txBody>
                  <a:tcPr/>
                </a:tc>
              </a:tr>
              <a:tr h="446400">
                <a:tc>
                  <a:txBody>
                    <a:bodyPr/>
                    <a:lstStyle/>
                    <a:p>
                      <a:r>
                        <a:rPr lang="pl-PL"/>
                        <a:t>char</a:t>
                      </a:r>
                      <a:endParaRPr/>
                    </a:p>
                  </a:txBody>
                  <a:tcPr/>
                </a:tc>
                <a:tc>
                  <a:txBody>
                    <a:bodyPr/>
                    <a:lstStyle/>
                    <a:p>
                      <a:r>
                        <a:rPr lang="pl-PL"/>
                        <a:t>16</a:t>
                      </a:r>
                      <a:endParaRPr/>
                    </a:p>
                  </a:txBody>
                  <a:tcPr/>
                </a:tc>
                <a:tc>
                  <a:txBody>
                    <a:bodyPr/>
                    <a:lstStyle/>
                    <a:p>
                      <a:r>
                        <a:rPr lang="pl-PL"/>
                        <a:t>Unicode 0</a:t>
                      </a:r>
                      <a:endParaRPr/>
                    </a:p>
                  </a:txBody>
                  <a:tcPr/>
                </a:tc>
                <a:tc>
                  <a:txBody>
                    <a:bodyPr/>
                    <a:lstStyle/>
                    <a:p>
                      <a:r>
                        <a:rPr lang="pl-PL"/>
                        <a:t>Unicode 216-1</a:t>
                      </a:r>
                      <a:endParaRPr/>
                    </a:p>
                  </a:txBody>
                  <a:tcPr/>
                </a:tc>
                <a:tc>
                  <a:txBody>
                    <a:bodyPr/>
                    <a:lstStyle/>
                    <a:p>
                      <a:r>
                        <a:rPr lang="pl-PL"/>
                        <a:t>Character</a:t>
                      </a:r>
                      <a:endParaRPr/>
                    </a:p>
                  </a:txBody>
                  <a:tcPr/>
                </a:tc>
              </a:tr>
              <a:tr h="446400">
                <a:tc>
                  <a:txBody>
                    <a:bodyPr/>
                    <a:lstStyle/>
                    <a:p>
                      <a:r>
                        <a:rPr lang="pl-PL"/>
                        <a:t>byte</a:t>
                      </a:r>
                      <a:endParaRPr/>
                    </a:p>
                  </a:txBody>
                  <a:tcPr/>
                </a:tc>
                <a:tc>
                  <a:txBody>
                    <a:bodyPr/>
                    <a:lstStyle/>
                    <a:p>
                      <a:r>
                        <a:rPr lang="pl-PL"/>
                        <a:t>8</a:t>
                      </a:r>
                      <a:endParaRPr/>
                    </a:p>
                  </a:txBody>
                  <a:tcPr/>
                </a:tc>
                <a:tc>
                  <a:txBody>
                    <a:bodyPr/>
                    <a:lstStyle/>
                    <a:p>
                      <a:r>
                        <a:rPr lang="pl-PL"/>
                        <a:t>-128</a:t>
                      </a:r>
                      <a:endParaRPr/>
                    </a:p>
                  </a:txBody>
                  <a:tcPr/>
                </a:tc>
                <a:tc>
                  <a:txBody>
                    <a:bodyPr/>
                    <a:lstStyle/>
                    <a:p>
                      <a:r>
                        <a:rPr lang="pl-PL"/>
                        <a:t>+127</a:t>
                      </a:r>
                      <a:endParaRPr/>
                    </a:p>
                  </a:txBody>
                  <a:tcPr/>
                </a:tc>
                <a:tc>
                  <a:txBody>
                    <a:bodyPr/>
                    <a:lstStyle/>
                    <a:p>
                      <a:r>
                        <a:rPr lang="pl-PL"/>
                        <a:t>Byte</a:t>
                      </a:r>
                      <a:endParaRPr/>
                    </a:p>
                  </a:txBody>
                  <a:tcPr/>
                </a:tc>
              </a:tr>
              <a:tr h="446400">
                <a:tc>
                  <a:txBody>
                    <a:bodyPr/>
                    <a:lstStyle/>
                    <a:p>
                      <a:r>
                        <a:rPr lang="pl-PL"/>
                        <a:t>short</a:t>
                      </a:r>
                      <a:endParaRPr/>
                    </a:p>
                  </a:txBody>
                  <a:tcPr/>
                </a:tc>
                <a:tc>
                  <a:txBody>
                    <a:bodyPr/>
                    <a:lstStyle/>
                    <a:p>
                      <a:r>
                        <a:rPr lang="pl-PL"/>
                        <a:t>16</a:t>
                      </a:r>
                      <a:endParaRPr/>
                    </a:p>
                  </a:txBody>
                  <a:tcPr/>
                </a:tc>
                <a:tc>
                  <a:txBody>
                    <a:bodyPr/>
                    <a:lstStyle/>
                    <a:p>
                      <a:r>
                        <a:rPr lang="pl-PL"/>
                        <a:t>-215</a:t>
                      </a:r>
                      <a:endParaRPr/>
                    </a:p>
                  </a:txBody>
                  <a:tcPr/>
                </a:tc>
                <a:tc>
                  <a:txBody>
                    <a:bodyPr/>
                    <a:lstStyle/>
                    <a:p>
                      <a:r>
                        <a:rPr lang="pl-PL"/>
                        <a:t>+215-1</a:t>
                      </a:r>
                      <a:endParaRPr/>
                    </a:p>
                  </a:txBody>
                  <a:tcPr/>
                </a:tc>
                <a:tc>
                  <a:txBody>
                    <a:bodyPr/>
                    <a:lstStyle/>
                    <a:p>
                      <a:r>
                        <a:rPr lang="pl-PL"/>
                        <a:t>Short</a:t>
                      </a:r>
                      <a:endParaRPr/>
                    </a:p>
                  </a:txBody>
                  <a:tcPr/>
                </a:tc>
              </a:tr>
              <a:tr h="446400">
                <a:tc>
                  <a:txBody>
                    <a:bodyPr/>
                    <a:lstStyle/>
                    <a:p>
                      <a:r>
                        <a:rPr lang="pl-PL"/>
                        <a:t>int</a:t>
                      </a:r>
                      <a:endParaRPr/>
                    </a:p>
                  </a:txBody>
                  <a:tcPr/>
                </a:tc>
                <a:tc>
                  <a:txBody>
                    <a:bodyPr/>
                    <a:lstStyle/>
                    <a:p>
                      <a:r>
                        <a:rPr lang="pl-PL"/>
                        <a:t>32</a:t>
                      </a:r>
                      <a:endParaRPr/>
                    </a:p>
                  </a:txBody>
                  <a:tcPr/>
                </a:tc>
                <a:tc>
                  <a:txBody>
                    <a:bodyPr/>
                    <a:lstStyle/>
                    <a:p>
                      <a:r>
                        <a:rPr lang="pl-PL"/>
                        <a:t>-231</a:t>
                      </a:r>
                      <a:endParaRPr/>
                    </a:p>
                  </a:txBody>
                  <a:tcPr/>
                </a:tc>
                <a:tc>
                  <a:txBody>
                    <a:bodyPr/>
                    <a:lstStyle/>
                    <a:p>
                      <a:r>
                        <a:rPr lang="pl-PL"/>
                        <a:t>+231-1</a:t>
                      </a:r>
                      <a:endParaRPr/>
                    </a:p>
                  </a:txBody>
                  <a:tcPr/>
                </a:tc>
                <a:tc>
                  <a:txBody>
                    <a:bodyPr/>
                    <a:lstStyle/>
                    <a:p>
                      <a:r>
                        <a:rPr lang="pl-PL"/>
                        <a:t>Integer</a:t>
                      </a:r>
                      <a:endParaRPr/>
                    </a:p>
                  </a:txBody>
                  <a:tcPr/>
                </a:tc>
              </a:tr>
              <a:tr h="446400">
                <a:tc>
                  <a:txBody>
                    <a:bodyPr/>
                    <a:lstStyle/>
                    <a:p>
                      <a:r>
                        <a:rPr lang="pl-PL"/>
                        <a:t>long</a:t>
                      </a:r>
                      <a:endParaRPr/>
                    </a:p>
                  </a:txBody>
                  <a:tcPr/>
                </a:tc>
                <a:tc>
                  <a:txBody>
                    <a:bodyPr/>
                    <a:lstStyle/>
                    <a:p>
                      <a:r>
                        <a:rPr lang="pl-PL"/>
                        <a:t>64</a:t>
                      </a:r>
                      <a:endParaRPr/>
                    </a:p>
                  </a:txBody>
                  <a:tcPr/>
                </a:tc>
                <a:tc>
                  <a:txBody>
                    <a:bodyPr/>
                    <a:lstStyle/>
                    <a:p>
                      <a:r>
                        <a:rPr lang="pl-PL"/>
                        <a:t>-263</a:t>
                      </a:r>
                      <a:endParaRPr/>
                    </a:p>
                  </a:txBody>
                  <a:tcPr/>
                </a:tc>
                <a:tc>
                  <a:txBody>
                    <a:bodyPr/>
                    <a:lstStyle/>
                    <a:p>
                      <a:r>
                        <a:rPr lang="pl-PL"/>
                        <a:t>+263-1</a:t>
                      </a:r>
                      <a:endParaRPr/>
                    </a:p>
                  </a:txBody>
                  <a:tcPr/>
                </a:tc>
                <a:tc>
                  <a:txBody>
                    <a:bodyPr/>
                    <a:lstStyle/>
                    <a:p>
                      <a:r>
                        <a:rPr lang="pl-PL"/>
                        <a:t>Long</a:t>
                      </a:r>
                      <a:endParaRPr/>
                    </a:p>
                  </a:txBody>
                  <a:tcPr/>
                </a:tc>
              </a:tr>
              <a:tr h="446400">
                <a:tc>
                  <a:txBody>
                    <a:bodyPr/>
                    <a:lstStyle/>
                    <a:p>
                      <a:r>
                        <a:rPr lang="pl-PL"/>
                        <a:t>float</a:t>
                      </a:r>
                      <a:endParaRPr/>
                    </a:p>
                  </a:txBody>
                  <a:tcPr/>
                </a:tc>
                <a:tc>
                  <a:txBody>
                    <a:bodyPr/>
                    <a:lstStyle/>
                    <a:p>
                      <a:r>
                        <a:rPr lang="pl-PL"/>
                        <a:t>32</a:t>
                      </a:r>
                      <a:endParaRPr/>
                    </a:p>
                  </a:txBody>
                  <a:tcPr/>
                </a:tc>
                <a:tc>
                  <a:txBody>
                    <a:bodyPr/>
                    <a:lstStyle/>
                    <a:p>
                      <a:r>
                        <a:rPr lang="pl-PL"/>
                        <a:t>IEEE754</a:t>
                      </a:r>
                      <a:endParaRPr/>
                    </a:p>
                  </a:txBody>
                  <a:tcPr/>
                </a:tc>
                <a:tc>
                  <a:txBody>
                    <a:bodyPr/>
                    <a:lstStyle/>
                    <a:p>
                      <a:r>
                        <a:rPr lang="pl-PL"/>
                        <a:t>IEEE754</a:t>
                      </a:r>
                      <a:endParaRPr/>
                    </a:p>
                  </a:txBody>
                  <a:tcPr/>
                </a:tc>
                <a:tc>
                  <a:txBody>
                    <a:bodyPr/>
                    <a:lstStyle/>
                    <a:p>
                      <a:r>
                        <a:rPr lang="pl-PL"/>
                        <a:t>Float</a:t>
                      </a:r>
                      <a:endParaRPr/>
                    </a:p>
                  </a:txBody>
                  <a:tcPr/>
                </a:tc>
              </a:tr>
              <a:tr h="446400">
                <a:tc>
                  <a:txBody>
                    <a:bodyPr/>
                    <a:lstStyle/>
                    <a:p>
                      <a:r>
                        <a:rPr lang="pl-PL"/>
                        <a:t>double</a:t>
                      </a:r>
                      <a:endParaRPr/>
                    </a:p>
                  </a:txBody>
                  <a:tcPr/>
                </a:tc>
                <a:tc>
                  <a:txBody>
                    <a:bodyPr/>
                    <a:lstStyle/>
                    <a:p>
                      <a:r>
                        <a:rPr lang="pl-PL"/>
                        <a:t>64</a:t>
                      </a:r>
                      <a:endParaRPr/>
                    </a:p>
                  </a:txBody>
                  <a:tcPr/>
                </a:tc>
                <a:tc>
                  <a:txBody>
                    <a:bodyPr/>
                    <a:lstStyle/>
                    <a:p>
                      <a:r>
                        <a:rPr lang="pl-PL"/>
                        <a:t>IEEE754</a:t>
                      </a:r>
                      <a:endParaRPr/>
                    </a:p>
                  </a:txBody>
                  <a:tcPr/>
                </a:tc>
                <a:tc>
                  <a:txBody>
                    <a:bodyPr/>
                    <a:lstStyle/>
                    <a:p>
                      <a:r>
                        <a:rPr lang="pl-PL"/>
                        <a:t>IEEE754</a:t>
                      </a:r>
                      <a:endParaRPr/>
                    </a:p>
                  </a:txBody>
                  <a:tcPr/>
                </a:tc>
                <a:tc>
                  <a:txBody>
                    <a:bodyPr/>
                    <a:lstStyle/>
                    <a:p>
                      <a:r>
                        <a:rPr lang="pl-PL"/>
                        <a:t>Double</a:t>
                      </a:r>
                      <a:endParaRPr/>
                    </a:p>
                  </a:txBody>
                  <a:tcPr/>
                </a:tc>
              </a:tr>
              <a:tr h="447120">
                <a:tc>
                  <a:txBody>
                    <a:bodyPr/>
                    <a:lstStyle/>
                    <a:p>
                      <a:r>
                        <a:rPr lang="pl-PL"/>
                        <a:t>void</a:t>
                      </a:r>
                      <a:endParaRPr/>
                    </a:p>
                  </a:txBody>
                  <a:tcPr/>
                </a:tc>
                <a:tc>
                  <a:txBody>
                    <a:bodyPr/>
                    <a:lstStyle/>
                    <a:p>
                      <a:r>
                        <a:rPr lang="pl-PL"/>
                        <a:t>-</a:t>
                      </a:r>
                      <a:endParaRPr/>
                    </a:p>
                  </a:txBody>
                  <a:tcPr/>
                </a:tc>
                <a:tc>
                  <a:txBody>
                    <a:bodyPr/>
                    <a:lstStyle/>
                    <a:p>
                      <a:r>
                        <a:rPr lang="pl-PL"/>
                        <a:t>-</a:t>
                      </a:r>
                      <a:endParaRPr/>
                    </a:p>
                  </a:txBody>
                  <a:tcPr/>
                </a:tc>
                <a:tc>
                  <a:txBody>
                    <a:bodyPr/>
                    <a:lstStyle/>
                    <a:p>
                      <a:r>
                        <a:rPr lang="pl-PL"/>
                        <a:t>-</a:t>
                      </a:r>
                      <a:endParaRPr/>
                    </a:p>
                  </a:txBody>
                  <a:tcPr/>
                </a:tc>
                <a:tc>
                  <a:txBody>
                    <a:bodyPr/>
                    <a:lstStyle/>
                    <a:p>
                      <a:r>
                        <a:rPr lang="pl-PL"/>
                        <a:t>Void</a:t>
                      </a:r>
                      <a:endParaRPr/>
                    </a:p>
                  </a:txBody>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99" name="TextShape 2"/>
          <p:cNvSpPr txBox="1"/>
          <p:nvPr/>
        </p:nvSpPr>
        <p:spPr>
          <a:xfrm>
            <a:off x="1440000" y="2088000"/>
            <a:ext cx="8640000" cy="2660760"/>
          </a:xfrm>
          <a:prstGeom prst="rect">
            <a:avLst/>
          </a:prstGeom>
        </p:spPr>
        <p:txBody>
          <a:bodyPr wrap="none" lIns="90000" tIns="45000" rIns="90000" bIns="45000"/>
          <a:lstStyle/>
          <a:p>
            <a:r>
              <a:rPr lang="pl-PL" b="1"/>
              <a:t>Wnioski:</a:t>
            </a:r>
            <a:endParaRPr/>
          </a:p>
          <a:p>
            <a:endParaRPr/>
          </a:p>
          <a:p>
            <a:r>
              <a:rPr lang="pl-PL"/>
              <a:t>Typy „float” i „double” zawsze obarczone są błędem obliczeniowym!</a:t>
            </a:r>
            <a:endParaRPr/>
          </a:p>
          <a:p>
            <a:endParaRPr/>
          </a:p>
          <a:p>
            <a:r>
              <a:rPr lang="pl-PL"/>
              <a:t>Nie stosuj porównań typu:</a:t>
            </a:r>
            <a:endParaRPr/>
          </a:p>
          <a:p>
            <a:endParaRPr/>
          </a:p>
          <a:p>
            <a:r>
              <a:rPr lang="pl-PL"/>
              <a:t>	If (liczba == 3.14) {…}</a:t>
            </a:r>
            <a:endParaRPr/>
          </a:p>
          <a:p>
            <a:endParaRPr/>
          </a:p>
          <a:p>
            <a:r>
              <a:rPr lang="pl-PL"/>
              <a:t>Aby robić to właściwie należy najpierw dobrze poznać arytmetykę zmiennopozycyjną.</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48" name="TextShape 2"/>
          <p:cNvSpPr txBox="1"/>
          <p:nvPr/>
        </p:nvSpPr>
        <p:spPr>
          <a:xfrm>
            <a:off x="1440000" y="1426320"/>
            <a:ext cx="4032000" cy="5053680"/>
          </a:xfrm>
          <a:prstGeom prst="rect">
            <a:avLst/>
          </a:prstGeom>
        </p:spPr>
        <p:txBody>
          <a:bodyPr wrap="none" lIns="90000" tIns="45000" rIns="90000" bIns="45000"/>
          <a:lstStyle/>
          <a:p>
            <a:r>
              <a:rPr lang="pl-PL" b="1">
                <a:solidFill>
                  <a:srgbClr val="7F0055"/>
                </a:solidFill>
                <a:latin typeface="Consolas"/>
                <a:ea typeface="Consolas"/>
              </a:rPr>
              <a:t>boolean</a:t>
            </a:r>
            <a:r>
              <a:rPr lang="pl-PL">
                <a:solidFill>
                  <a:srgbClr val="000000"/>
                </a:solidFill>
                <a:latin typeface="Consolas"/>
                <a:ea typeface="Consolas"/>
              </a:rPr>
              <a:t> x1 = </a:t>
            </a:r>
            <a:r>
              <a:rPr lang="pl-PL" b="1">
                <a:solidFill>
                  <a:srgbClr val="7F0055"/>
                </a:solidFill>
                <a:latin typeface="Consolas"/>
                <a:ea typeface="Consolas"/>
              </a:rPr>
              <a:t>true</a:t>
            </a:r>
            <a:r>
              <a:rPr lang="pl-PL">
                <a:solidFill>
                  <a:srgbClr val="000000"/>
                </a:solidFill>
                <a:latin typeface="Consolas"/>
                <a:ea typeface="Consolas"/>
              </a:rPr>
              <a:t>;</a:t>
            </a:r>
            <a:endParaRPr/>
          </a:p>
          <a:p>
            <a:r>
              <a:rPr lang="pl-PL" b="1">
                <a:solidFill>
                  <a:srgbClr val="7F0055"/>
                </a:solidFill>
                <a:latin typeface="Consolas"/>
                <a:ea typeface="Consolas"/>
              </a:rPr>
              <a:t>char</a:t>
            </a:r>
            <a:r>
              <a:rPr lang="pl-PL">
                <a:solidFill>
                  <a:srgbClr val="000000"/>
                </a:solidFill>
                <a:latin typeface="Consolas"/>
                <a:ea typeface="Consolas"/>
              </a:rPr>
              <a:t> x2 = </a:t>
            </a:r>
            <a:r>
              <a:rPr lang="pl-PL">
                <a:solidFill>
                  <a:srgbClr val="2A00FF"/>
                </a:solidFill>
                <a:latin typeface="Consolas"/>
                <a:ea typeface="Consolas"/>
              </a:rPr>
              <a:t>'Ż'</a:t>
            </a:r>
            <a:r>
              <a:rPr lang="pl-PL">
                <a:solidFill>
                  <a:srgbClr val="000000"/>
                </a:solidFill>
                <a:latin typeface="Consolas"/>
                <a:ea typeface="Consolas"/>
              </a:rPr>
              <a:t>;</a:t>
            </a:r>
            <a:endParaRPr/>
          </a:p>
          <a:p>
            <a:r>
              <a:rPr lang="pl-PL" b="1">
                <a:solidFill>
                  <a:srgbClr val="7F0055"/>
                </a:solidFill>
                <a:latin typeface="Consolas"/>
                <a:ea typeface="Consolas"/>
              </a:rPr>
              <a:t>byte</a:t>
            </a:r>
            <a:r>
              <a:rPr lang="pl-PL">
                <a:solidFill>
                  <a:srgbClr val="000000"/>
                </a:solidFill>
                <a:latin typeface="Consolas"/>
                <a:ea typeface="Consolas"/>
              </a:rPr>
              <a:t> x3 = 102;</a:t>
            </a:r>
            <a:endParaRPr/>
          </a:p>
          <a:p>
            <a:r>
              <a:rPr lang="pl-PL" b="1">
                <a:solidFill>
                  <a:srgbClr val="7F0055"/>
                </a:solidFill>
                <a:latin typeface="Consolas"/>
                <a:ea typeface="Consolas"/>
              </a:rPr>
              <a:t>short</a:t>
            </a:r>
            <a:r>
              <a:rPr lang="pl-PL">
                <a:solidFill>
                  <a:srgbClr val="000000"/>
                </a:solidFill>
                <a:latin typeface="Consolas"/>
                <a:ea typeface="Consolas"/>
              </a:rPr>
              <a:t> x4 = 30000;</a:t>
            </a:r>
            <a:endParaRPr/>
          </a:p>
          <a:p>
            <a:r>
              <a:rPr lang="pl-PL" b="1">
                <a:solidFill>
                  <a:srgbClr val="7F0055"/>
                </a:solidFill>
                <a:latin typeface="Consolas"/>
                <a:ea typeface="Consolas"/>
              </a:rPr>
              <a:t>int</a:t>
            </a:r>
            <a:r>
              <a:rPr lang="pl-PL">
                <a:solidFill>
                  <a:srgbClr val="000000"/>
                </a:solidFill>
                <a:latin typeface="Consolas"/>
                <a:ea typeface="Consolas"/>
              </a:rPr>
              <a:t> x5 = 2000000000;</a:t>
            </a:r>
            <a:endParaRPr/>
          </a:p>
          <a:p>
            <a:r>
              <a:rPr lang="pl-PL" b="1">
                <a:solidFill>
                  <a:srgbClr val="7F0055"/>
                </a:solidFill>
                <a:latin typeface="Consolas"/>
                <a:ea typeface="Consolas"/>
              </a:rPr>
              <a:t>long</a:t>
            </a:r>
            <a:r>
              <a:rPr lang="pl-PL">
                <a:solidFill>
                  <a:srgbClr val="000000"/>
                </a:solidFill>
                <a:latin typeface="Consolas"/>
                <a:ea typeface="Consolas"/>
              </a:rPr>
              <a:t> x6 = 100000000000000000L;</a:t>
            </a:r>
            <a:endParaRPr/>
          </a:p>
          <a:p>
            <a:r>
              <a:rPr lang="pl-PL" b="1">
                <a:solidFill>
                  <a:srgbClr val="7F0055"/>
                </a:solidFill>
                <a:latin typeface="Consolas"/>
                <a:ea typeface="Consolas"/>
              </a:rPr>
              <a:t>float</a:t>
            </a:r>
            <a:r>
              <a:rPr lang="pl-PL">
                <a:solidFill>
                  <a:srgbClr val="000000"/>
                </a:solidFill>
                <a:latin typeface="Consolas"/>
                <a:ea typeface="Consolas"/>
              </a:rPr>
              <a:t> x7 = 2.12f;</a:t>
            </a:r>
            <a:endParaRPr/>
          </a:p>
          <a:p>
            <a:r>
              <a:rPr lang="pl-PL" b="1">
                <a:solidFill>
                  <a:srgbClr val="7F0055"/>
                </a:solidFill>
                <a:latin typeface="Consolas"/>
                <a:ea typeface="Consolas"/>
              </a:rPr>
              <a:t>double</a:t>
            </a:r>
            <a:r>
              <a:rPr lang="pl-PL">
                <a:solidFill>
                  <a:srgbClr val="000000"/>
                </a:solidFill>
                <a:latin typeface="Consolas"/>
                <a:ea typeface="Consolas"/>
              </a:rPr>
              <a:t> x8 = 2.35;</a:t>
            </a:r>
            <a:endParaRPr/>
          </a:p>
          <a:p>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.println(x1);</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.println(x2);</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.println(x3);</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.println(x4);</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.println(x5);</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.println(x6);</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.println(x7);</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.println(x8);</a:t>
            </a:r>
            <a:endParaRPr/>
          </a:p>
        </p:txBody>
      </p:sp>
      <p:sp>
        <p:nvSpPr>
          <p:cNvPr id="49" name="TextShape 3"/>
          <p:cNvSpPr txBox="1"/>
          <p:nvPr/>
        </p:nvSpPr>
        <p:spPr>
          <a:xfrm>
            <a:off x="6408000" y="3312000"/>
            <a:ext cx="2880000" cy="2763000"/>
          </a:xfrm>
          <a:prstGeom prst="rect">
            <a:avLst/>
          </a:prstGeom>
        </p:spPr>
        <p:txBody>
          <a:bodyPr wrap="none" lIns="90000" tIns="45000" rIns="90000" bIns="45000"/>
          <a:lstStyle/>
          <a:p>
            <a:r>
              <a:rPr lang="pl-PL" b="1"/>
              <a:t>Wynik:</a:t>
            </a:r>
            <a:endParaRPr/>
          </a:p>
          <a:p>
            <a:endParaRPr/>
          </a:p>
          <a:p>
            <a:r>
              <a:rPr lang="pl-PL">
                <a:solidFill>
                  <a:srgbClr val="000000"/>
                </a:solidFill>
                <a:latin typeface="Consolas"/>
                <a:ea typeface="Consolas"/>
              </a:rPr>
              <a:t>true</a:t>
            </a:r>
            <a:endParaRPr/>
          </a:p>
          <a:p>
            <a:r>
              <a:rPr lang="pl-PL">
                <a:solidFill>
                  <a:srgbClr val="000000"/>
                </a:solidFill>
                <a:latin typeface="Consolas"/>
                <a:ea typeface="Consolas"/>
              </a:rPr>
              <a:t>Ż</a:t>
            </a:r>
            <a:endParaRPr/>
          </a:p>
          <a:p>
            <a:r>
              <a:rPr lang="pl-PL">
                <a:solidFill>
                  <a:srgbClr val="000000"/>
                </a:solidFill>
                <a:latin typeface="Consolas"/>
                <a:ea typeface="Consolas"/>
              </a:rPr>
              <a:t>102</a:t>
            </a:r>
            <a:endParaRPr/>
          </a:p>
          <a:p>
            <a:r>
              <a:rPr lang="pl-PL">
                <a:solidFill>
                  <a:srgbClr val="000000"/>
                </a:solidFill>
                <a:latin typeface="Consolas"/>
                <a:ea typeface="Consolas"/>
              </a:rPr>
              <a:t>30000</a:t>
            </a:r>
            <a:endParaRPr/>
          </a:p>
          <a:p>
            <a:r>
              <a:rPr lang="pl-PL">
                <a:solidFill>
                  <a:srgbClr val="000000"/>
                </a:solidFill>
                <a:latin typeface="Consolas"/>
                <a:ea typeface="Consolas"/>
              </a:rPr>
              <a:t>2000000000</a:t>
            </a:r>
            <a:endParaRPr/>
          </a:p>
          <a:p>
            <a:r>
              <a:rPr lang="pl-PL">
                <a:solidFill>
                  <a:srgbClr val="000000"/>
                </a:solidFill>
                <a:latin typeface="Consolas"/>
                <a:ea typeface="Consolas"/>
              </a:rPr>
              <a:t>100000000000000000</a:t>
            </a:r>
            <a:endParaRPr/>
          </a:p>
          <a:p>
            <a:r>
              <a:rPr lang="pl-PL">
                <a:solidFill>
                  <a:srgbClr val="000000"/>
                </a:solidFill>
                <a:latin typeface="Consolas"/>
                <a:ea typeface="Consolas"/>
              </a:rPr>
              <a:t>2.12</a:t>
            </a:r>
            <a:endParaRPr/>
          </a:p>
          <a:p>
            <a:r>
              <a:rPr lang="pl-PL">
                <a:solidFill>
                  <a:srgbClr val="000000"/>
                </a:solidFill>
                <a:latin typeface="Consolas"/>
                <a:ea typeface="Consolas"/>
              </a:rPr>
              <a:t>2.35</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51" name="TextShape 2"/>
          <p:cNvSpPr txBox="1"/>
          <p:nvPr/>
        </p:nvSpPr>
        <p:spPr>
          <a:xfrm>
            <a:off x="1440000" y="2160000"/>
            <a:ext cx="8136000" cy="1431360"/>
          </a:xfrm>
          <a:prstGeom prst="rect">
            <a:avLst/>
          </a:prstGeom>
        </p:spPr>
        <p:txBody>
          <a:bodyPr wrap="none" lIns="90000" tIns="45000" rIns="90000" bIns="45000"/>
          <a:lstStyle/>
          <a:p>
            <a:r>
              <a:rPr lang="pl-PL" b="1">
                <a:solidFill>
                  <a:srgbClr val="7F0055"/>
                </a:solidFill>
                <a:latin typeface="Consolas"/>
                <a:ea typeface="Consolas"/>
              </a:rPr>
              <a:t>float</a:t>
            </a:r>
            <a:r>
              <a:rPr lang="pl-PL">
                <a:solidFill>
                  <a:srgbClr val="000000"/>
                </a:solidFill>
                <a:latin typeface="Consolas"/>
                <a:ea typeface="Consolas"/>
              </a:rPr>
              <a:t> f = 3.1415926535897932384626433f;</a:t>
            </a:r>
            <a:endParaRPr/>
          </a:p>
          <a:p>
            <a:r>
              <a:rPr lang="pl-PL" b="1">
                <a:solidFill>
                  <a:srgbClr val="7F0055"/>
                </a:solidFill>
                <a:latin typeface="Consolas"/>
                <a:ea typeface="Consolas"/>
              </a:rPr>
              <a:t>double</a:t>
            </a:r>
            <a:r>
              <a:rPr lang="pl-PL">
                <a:solidFill>
                  <a:srgbClr val="000000"/>
                </a:solidFill>
                <a:latin typeface="Consolas"/>
                <a:ea typeface="Consolas"/>
              </a:rPr>
              <a:t> d = 3.1415926535897932384626433f;</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a:t>
            </a:r>
            <a:r>
              <a:rPr lang="pl-PL">
                <a:solidFill>
                  <a:srgbClr val="2A00FF"/>
                </a:solidFill>
                <a:latin typeface="Consolas"/>
                <a:ea typeface="Consolas"/>
              </a:rPr>
              <a:t>"3.1415926535897932384626433"</a:t>
            </a:r>
            <a:r>
              <a:rPr lang="pl-PL">
                <a:solidFill>
                  <a:srgbClr val="000000"/>
                </a:solidFill>
                <a:latin typeface="Consolas"/>
                <a:ea typeface="Consolas"/>
              </a:rPr>
              <a:t>);</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.println(f);</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.println(d);</a:t>
            </a:r>
            <a:endParaRPr/>
          </a:p>
        </p:txBody>
      </p:sp>
      <p:sp>
        <p:nvSpPr>
          <p:cNvPr id="52" name="TextShape 3"/>
          <p:cNvSpPr txBox="1"/>
          <p:nvPr/>
        </p:nvSpPr>
        <p:spPr>
          <a:xfrm>
            <a:off x="1440000" y="3816000"/>
            <a:ext cx="6192000" cy="1414800"/>
          </a:xfrm>
          <a:prstGeom prst="rect">
            <a:avLst/>
          </a:prstGeom>
        </p:spPr>
        <p:txBody>
          <a:bodyPr wrap="none" lIns="90000" tIns="45000" rIns="90000" bIns="45000"/>
          <a:lstStyle/>
          <a:p>
            <a:r>
              <a:rPr lang="pl-PL" b="1"/>
              <a:t>Wynik:</a:t>
            </a:r>
            <a:endParaRPr/>
          </a:p>
          <a:p>
            <a:endParaRPr/>
          </a:p>
          <a:p>
            <a:r>
              <a:rPr lang="pl-PL">
                <a:solidFill>
                  <a:srgbClr val="000000"/>
                </a:solidFill>
                <a:latin typeface="Consolas"/>
                <a:ea typeface="Consolas"/>
              </a:rPr>
              <a:t>3.1415926535897932384626433</a:t>
            </a:r>
            <a:endParaRPr/>
          </a:p>
          <a:p>
            <a:r>
              <a:rPr lang="pl-PL">
                <a:solidFill>
                  <a:srgbClr val="000000"/>
                </a:solidFill>
                <a:latin typeface="Consolas"/>
                <a:ea typeface="Consolas"/>
              </a:rPr>
              <a:t>3.1415927</a:t>
            </a:r>
            <a:endParaRPr/>
          </a:p>
          <a:p>
            <a:r>
              <a:rPr lang="pl-PL">
                <a:solidFill>
                  <a:srgbClr val="000000"/>
                </a:solidFill>
                <a:latin typeface="Consolas"/>
                <a:ea typeface="Consolas"/>
              </a:rPr>
              <a:t>3.1415927410125732</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54" name="TextShape 2"/>
          <p:cNvSpPr txBox="1"/>
          <p:nvPr/>
        </p:nvSpPr>
        <p:spPr>
          <a:xfrm>
            <a:off x="1440000" y="1296000"/>
            <a:ext cx="3456000" cy="5277960"/>
          </a:xfrm>
          <a:prstGeom prst="rect">
            <a:avLst/>
          </a:prstGeom>
        </p:spPr>
        <p:txBody>
          <a:bodyPr wrap="none" lIns="90000" tIns="45000" rIns="90000" bIns="45000"/>
          <a:lstStyle/>
          <a:p>
            <a:r>
              <a:rPr lang="pl-PL" b="1">
                <a:solidFill>
                  <a:srgbClr val="7F0055"/>
                </a:solidFill>
                <a:latin typeface="Consolas"/>
                <a:ea typeface="Consolas"/>
              </a:rPr>
              <a:t>int</a:t>
            </a:r>
            <a:r>
              <a:rPr lang="pl-PL">
                <a:solidFill>
                  <a:srgbClr val="000000"/>
                </a:solidFill>
                <a:latin typeface="Consolas"/>
                <a:ea typeface="Consolas"/>
              </a:rPr>
              <a:t> a = 8, b = 2, c;</a:t>
            </a:r>
            <a:endParaRPr/>
          </a:p>
          <a:p>
            <a:r>
              <a:rPr lang="pl-PL">
                <a:solidFill>
                  <a:srgbClr val="000000"/>
                </a:solidFill>
                <a:latin typeface="Consolas"/>
                <a:ea typeface="Consolas"/>
              </a:rPr>
              <a:t>c = a + b;</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.println(c);</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.println(a+b);</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.println(a-b);</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.println(b-a);</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.println(a*b);</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.println(a/b);</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.println(c/a);</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.println(c%a);</a:t>
            </a:r>
            <a:endParaRPr/>
          </a:p>
          <a:p>
            <a:endParaRPr/>
          </a:p>
          <a:p>
            <a:r>
              <a:rPr lang="pl-PL">
                <a:solidFill>
                  <a:srgbClr val="000000"/>
                </a:solidFill>
                <a:latin typeface="Consolas"/>
                <a:ea typeface="Consolas"/>
              </a:rPr>
              <a:t>a += a;</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.println(a);</a:t>
            </a:r>
            <a:endParaRPr/>
          </a:p>
          <a:p>
            <a:r>
              <a:rPr lang="pl-PL">
                <a:solidFill>
                  <a:srgbClr val="000000"/>
                </a:solidFill>
                <a:latin typeface="Consolas"/>
                <a:ea typeface="Consolas"/>
              </a:rPr>
              <a:t>a -= c;</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.println(a);</a:t>
            </a:r>
            <a:endParaRPr/>
          </a:p>
          <a:p>
            <a:r>
              <a:rPr lang="pl-PL">
                <a:solidFill>
                  <a:srgbClr val="000000"/>
                </a:solidFill>
                <a:latin typeface="Consolas"/>
                <a:ea typeface="Consolas"/>
              </a:rPr>
              <a:t>a *= a;</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.println(a);</a:t>
            </a:r>
            <a:endParaRPr/>
          </a:p>
          <a:p>
            <a:r>
              <a:rPr lang="pl-PL">
                <a:solidFill>
                  <a:srgbClr val="000000"/>
                </a:solidFill>
                <a:latin typeface="Consolas"/>
                <a:ea typeface="Consolas"/>
              </a:rPr>
              <a:t>a /= b;</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.println(a);</a:t>
            </a:r>
            <a:endParaRPr/>
          </a:p>
        </p:txBody>
      </p:sp>
      <p:sp>
        <p:nvSpPr>
          <p:cNvPr id="55" name="TextShape 3"/>
          <p:cNvSpPr txBox="1"/>
          <p:nvPr/>
        </p:nvSpPr>
        <p:spPr>
          <a:xfrm>
            <a:off x="7056000" y="2232000"/>
            <a:ext cx="2304000" cy="3828600"/>
          </a:xfrm>
          <a:prstGeom prst="rect">
            <a:avLst/>
          </a:prstGeom>
        </p:spPr>
        <p:txBody>
          <a:bodyPr wrap="none" lIns="90000" tIns="45000" rIns="90000" bIns="45000"/>
          <a:lstStyle/>
          <a:p>
            <a:r>
              <a:rPr lang="pl-PL" b="1"/>
              <a:t>Wynik:</a:t>
            </a:r>
            <a:endParaRPr/>
          </a:p>
          <a:p>
            <a:endParaRPr/>
          </a:p>
          <a:p>
            <a:r>
              <a:rPr lang="pl-PL">
                <a:solidFill>
                  <a:srgbClr val="000000"/>
                </a:solidFill>
                <a:latin typeface="Consolas"/>
                <a:ea typeface="Consolas"/>
              </a:rPr>
              <a:t>10</a:t>
            </a:r>
            <a:endParaRPr/>
          </a:p>
          <a:p>
            <a:r>
              <a:rPr lang="pl-PL">
                <a:solidFill>
                  <a:srgbClr val="000000"/>
                </a:solidFill>
                <a:latin typeface="Consolas"/>
                <a:ea typeface="Consolas"/>
              </a:rPr>
              <a:t>10</a:t>
            </a:r>
            <a:endParaRPr/>
          </a:p>
          <a:p>
            <a:r>
              <a:rPr lang="pl-PL">
                <a:solidFill>
                  <a:srgbClr val="000000"/>
                </a:solidFill>
                <a:latin typeface="Consolas"/>
                <a:ea typeface="Consolas"/>
              </a:rPr>
              <a:t>6</a:t>
            </a:r>
            <a:endParaRPr/>
          </a:p>
          <a:p>
            <a:r>
              <a:rPr lang="pl-PL">
                <a:solidFill>
                  <a:srgbClr val="000000"/>
                </a:solidFill>
                <a:latin typeface="Consolas"/>
                <a:ea typeface="Consolas"/>
              </a:rPr>
              <a:t>-6</a:t>
            </a:r>
            <a:endParaRPr/>
          </a:p>
          <a:p>
            <a:r>
              <a:rPr lang="pl-PL">
                <a:solidFill>
                  <a:srgbClr val="000000"/>
                </a:solidFill>
                <a:latin typeface="Consolas"/>
                <a:ea typeface="Consolas"/>
              </a:rPr>
              <a:t>16</a:t>
            </a:r>
            <a:endParaRPr/>
          </a:p>
          <a:p>
            <a:r>
              <a:rPr lang="pl-PL">
                <a:solidFill>
                  <a:srgbClr val="000000"/>
                </a:solidFill>
                <a:latin typeface="Consolas"/>
                <a:ea typeface="Consolas"/>
              </a:rPr>
              <a:t>4</a:t>
            </a:r>
            <a:endParaRPr/>
          </a:p>
          <a:p>
            <a:r>
              <a:rPr lang="pl-PL">
                <a:solidFill>
                  <a:srgbClr val="000000"/>
                </a:solidFill>
                <a:latin typeface="Consolas"/>
                <a:ea typeface="Consolas"/>
              </a:rPr>
              <a:t>1</a:t>
            </a:r>
            <a:endParaRPr/>
          </a:p>
          <a:p>
            <a:r>
              <a:rPr lang="pl-PL">
                <a:solidFill>
                  <a:srgbClr val="000000"/>
                </a:solidFill>
                <a:latin typeface="Consolas"/>
                <a:ea typeface="Consolas"/>
              </a:rPr>
              <a:t>2</a:t>
            </a:r>
            <a:endParaRPr/>
          </a:p>
          <a:p>
            <a:r>
              <a:rPr lang="pl-PL">
                <a:solidFill>
                  <a:srgbClr val="000000"/>
                </a:solidFill>
                <a:latin typeface="Consolas"/>
                <a:ea typeface="Consolas"/>
              </a:rPr>
              <a:t>16</a:t>
            </a:r>
            <a:endParaRPr/>
          </a:p>
          <a:p>
            <a:r>
              <a:rPr lang="pl-PL">
                <a:solidFill>
                  <a:srgbClr val="000000"/>
                </a:solidFill>
                <a:latin typeface="Consolas"/>
                <a:ea typeface="Consolas"/>
              </a:rPr>
              <a:t>6</a:t>
            </a:r>
            <a:endParaRPr/>
          </a:p>
          <a:p>
            <a:r>
              <a:rPr lang="pl-PL">
                <a:solidFill>
                  <a:srgbClr val="000000"/>
                </a:solidFill>
                <a:latin typeface="Consolas"/>
                <a:ea typeface="Consolas"/>
              </a:rPr>
              <a:t>36</a:t>
            </a:r>
            <a:endParaRPr/>
          </a:p>
          <a:p>
            <a:r>
              <a:rPr lang="pl-PL">
                <a:solidFill>
                  <a:srgbClr val="000000"/>
                </a:solidFill>
                <a:latin typeface="Consolas"/>
                <a:ea typeface="Consolas"/>
              </a:rPr>
              <a:t>18</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57" name="TextShape 2"/>
          <p:cNvSpPr txBox="1"/>
          <p:nvPr/>
        </p:nvSpPr>
        <p:spPr>
          <a:xfrm>
            <a:off x="1440000" y="1728000"/>
            <a:ext cx="6048000" cy="2504160"/>
          </a:xfrm>
          <a:prstGeom prst="rect">
            <a:avLst/>
          </a:prstGeom>
        </p:spPr>
        <p:txBody>
          <a:bodyPr wrap="none" lIns="90000" tIns="45000" rIns="90000" bIns="45000"/>
          <a:lstStyle/>
          <a:p>
            <a:r>
              <a:rPr lang="pl-PL" b="1">
                <a:solidFill>
                  <a:srgbClr val="7F0055"/>
                </a:solidFill>
                <a:latin typeface="Consolas"/>
                <a:ea typeface="Consolas"/>
              </a:rPr>
              <a:t>int</a:t>
            </a:r>
            <a:r>
              <a:rPr lang="pl-PL">
                <a:solidFill>
                  <a:srgbClr val="000000"/>
                </a:solidFill>
                <a:latin typeface="Consolas"/>
                <a:ea typeface="Consolas"/>
              </a:rPr>
              <a:t> i = 1;</a:t>
            </a:r>
            <a:endParaRPr/>
          </a:p>
          <a:p>
            <a:r>
              <a:rPr lang="pl-PL">
                <a:solidFill>
                  <a:srgbClr val="3F7F5F"/>
                </a:solidFill>
                <a:latin typeface="Consolas"/>
                <a:ea typeface="Consolas"/>
              </a:rPr>
              <a:t>// </a:t>
            </a:r>
            <a:r>
              <a:rPr lang="pl-PL" u="sng">
                <a:solidFill>
                  <a:srgbClr val="3F7F5F"/>
                </a:solidFill>
                <a:latin typeface="Consolas"/>
                <a:ea typeface="Consolas"/>
              </a:rPr>
              <a:t>preinkrementacja</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.println(++i);</a:t>
            </a:r>
            <a:endParaRPr/>
          </a:p>
          <a:p>
            <a:r>
              <a:rPr lang="pl-PL">
                <a:solidFill>
                  <a:srgbClr val="3F7F5F"/>
                </a:solidFill>
                <a:latin typeface="Consolas"/>
                <a:ea typeface="Consolas"/>
              </a:rPr>
              <a:t>// </a:t>
            </a:r>
            <a:r>
              <a:rPr lang="pl-PL" u="sng">
                <a:solidFill>
                  <a:srgbClr val="3F7F5F"/>
                </a:solidFill>
                <a:latin typeface="Consolas"/>
                <a:ea typeface="Consolas"/>
              </a:rPr>
              <a:t>postinkrementacja</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.println(i++);</a:t>
            </a:r>
            <a:endParaRPr/>
          </a:p>
          <a:p>
            <a:r>
              <a:rPr lang="pl-PL">
                <a:solidFill>
                  <a:srgbClr val="3F7F5F"/>
                </a:solidFill>
                <a:latin typeface="Consolas"/>
                <a:ea typeface="Consolas"/>
              </a:rPr>
              <a:t>// </a:t>
            </a:r>
            <a:r>
              <a:rPr lang="pl-PL" u="sng">
                <a:solidFill>
                  <a:srgbClr val="3F7F5F"/>
                </a:solidFill>
                <a:latin typeface="Consolas"/>
                <a:ea typeface="Consolas"/>
              </a:rPr>
              <a:t>predekrementacja</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.println(--i);</a:t>
            </a:r>
            <a:endParaRPr/>
          </a:p>
          <a:p>
            <a:r>
              <a:rPr lang="pl-PL">
                <a:solidFill>
                  <a:srgbClr val="3F7F5F"/>
                </a:solidFill>
                <a:latin typeface="Consolas"/>
                <a:ea typeface="Consolas"/>
              </a:rPr>
              <a:t>// </a:t>
            </a:r>
            <a:r>
              <a:rPr lang="pl-PL" u="sng">
                <a:solidFill>
                  <a:srgbClr val="3F7F5F"/>
                </a:solidFill>
                <a:latin typeface="Consolas"/>
                <a:ea typeface="Consolas"/>
              </a:rPr>
              <a:t>postdekrementacja</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.println(i--);</a:t>
            </a:r>
            <a:endParaRPr/>
          </a:p>
        </p:txBody>
      </p:sp>
      <p:sp>
        <p:nvSpPr>
          <p:cNvPr id="58" name="TextShape 3"/>
          <p:cNvSpPr txBox="1"/>
          <p:nvPr/>
        </p:nvSpPr>
        <p:spPr>
          <a:xfrm>
            <a:off x="1440000" y="4464000"/>
            <a:ext cx="4104000" cy="1683000"/>
          </a:xfrm>
          <a:prstGeom prst="rect">
            <a:avLst/>
          </a:prstGeom>
        </p:spPr>
        <p:txBody>
          <a:bodyPr wrap="none" lIns="90000" tIns="45000" rIns="90000" bIns="45000"/>
          <a:lstStyle/>
          <a:p>
            <a:r>
              <a:rPr lang="pl-PL" b="1"/>
              <a:t>Wynik:</a:t>
            </a:r>
            <a:endParaRPr/>
          </a:p>
          <a:p>
            <a:endParaRPr/>
          </a:p>
          <a:p>
            <a:r>
              <a:rPr lang="pl-PL">
                <a:solidFill>
                  <a:srgbClr val="000000"/>
                </a:solidFill>
                <a:latin typeface="Consolas"/>
                <a:ea typeface="Consolas"/>
              </a:rPr>
              <a:t>2</a:t>
            </a:r>
            <a:endParaRPr/>
          </a:p>
          <a:p>
            <a:r>
              <a:rPr lang="pl-PL">
                <a:solidFill>
                  <a:srgbClr val="000000"/>
                </a:solidFill>
                <a:latin typeface="Consolas"/>
                <a:ea typeface="Consolas"/>
              </a:rPr>
              <a:t>2</a:t>
            </a:r>
            <a:endParaRPr/>
          </a:p>
          <a:p>
            <a:r>
              <a:rPr lang="pl-PL">
                <a:solidFill>
                  <a:srgbClr val="000000"/>
                </a:solidFill>
                <a:latin typeface="Consolas"/>
                <a:ea typeface="Consolas"/>
              </a:rPr>
              <a:t>2</a:t>
            </a:r>
            <a:endParaRPr/>
          </a:p>
          <a:p>
            <a:r>
              <a:rPr lang="pl-PL">
                <a:solidFill>
                  <a:srgbClr val="000000"/>
                </a:solidFill>
                <a:latin typeface="Consolas"/>
                <a:ea typeface="Consolas"/>
              </a:rPr>
              <a:t>2</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60" name="TextShape 2"/>
          <p:cNvSpPr txBox="1"/>
          <p:nvPr/>
        </p:nvSpPr>
        <p:spPr>
          <a:xfrm>
            <a:off x="1440000" y="1833120"/>
            <a:ext cx="6912000" cy="1967760"/>
          </a:xfrm>
          <a:prstGeom prst="rect">
            <a:avLst/>
          </a:prstGeom>
        </p:spPr>
        <p:txBody>
          <a:bodyPr wrap="none" lIns="90000" tIns="45000" rIns="90000" bIns="45000"/>
          <a:lstStyle/>
          <a:p>
            <a:r>
              <a:rPr lang="pl-PL" b="1">
                <a:solidFill>
                  <a:srgbClr val="7F0055"/>
                </a:solidFill>
                <a:latin typeface="Consolas"/>
                <a:ea typeface="Consolas"/>
              </a:rPr>
              <a:t>int</a:t>
            </a:r>
            <a:r>
              <a:rPr lang="pl-PL">
                <a:solidFill>
                  <a:srgbClr val="000000"/>
                </a:solidFill>
                <a:latin typeface="Consolas"/>
                <a:ea typeface="Consolas"/>
              </a:rPr>
              <a:t> a = 8, b = 3;</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.println(a/b);</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a:t>
            </a:r>
            <a:r>
              <a:rPr lang="pl-PL" b="1">
                <a:solidFill>
                  <a:srgbClr val="7F0055"/>
                </a:solidFill>
                <a:latin typeface="Consolas"/>
                <a:ea typeface="Consolas"/>
              </a:rPr>
              <a:t>float</a:t>
            </a:r>
            <a:r>
              <a:rPr lang="pl-PL">
                <a:solidFill>
                  <a:srgbClr val="000000"/>
                </a:solidFill>
                <a:latin typeface="Consolas"/>
                <a:ea typeface="Consolas"/>
              </a:rPr>
              <a:t>)a/b);</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a:t>
            </a:r>
            <a:r>
              <a:rPr lang="pl-PL" b="1">
                <a:solidFill>
                  <a:srgbClr val="7F0055"/>
                </a:solidFill>
                <a:latin typeface="Consolas"/>
                <a:ea typeface="Consolas"/>
              </a:rPr>
              <a:t>double</a:t>
            </a:r>
            <a:r>
              <a:rPr lang="pl-PL">
                <a:solidFill>
                  <a:srgbClr val="000000"/>
                </a:solidFill>
                <a:latin typeface="Consolas"/>
                <a:ea typeface="Consolas"/>
              </a:rPr>
              <a:t>)a/b);</a:t>
            </a:r>
            <a:endParaRPr/>
          </a:p>
          <a:p>
            <a:r>
              <a:rPr lang="pl-PL">
                <a:solidFill>
                  <a:srgbClr val="000000"/>
                </a:solidFill>
                <a:latin typeface="Consolas"/>
                <a:ea typeface="Consolas"/>
              </a:rPr>
              <a:t>		</a:t>
            </a:r>
            <a:endParaRPr/>
          </a:p>
          <a:p>
            <a:r>
              <a:rPr lang="pl-PL" b="1">
                <a:solidFill>
                  <a:srgbClr val="7F0055"/>
                </a:solidFill>
                <a:latin typeface="Consolas"/>
                <a:ea typeface="Consolas"/>
              </a:rPr>
              <a:t>int</a:t>
            </a:r>
            <a:r>
              <a:rPr lang="pl-PL">
                <a:solidFill>
                  <a:srgbClr val="000000"/>
                </a:solidFill>
                <a:latin typeface="Consolas"/>
                <a:ea typeface="Consolas"/>
              </a:rPr>
              <a:t> x = 1500000000, y = 1500000000;</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.println(x+y);</a:t>
            </a:r>
            <a:endParaRPr/>
          </a:p>
        </p:txBody>
      </p:sp>
      <p:sp>
        <p:nvSpPr>
          <p:cNvPr id="61" name="TextShape 3"/>
          <p:cNvSpPr txBox="1"/>
          <p:nvPr/>
        </p:nvSpPr>
        <p:spPr>
          <a:xfrm>
            <a:off x="1440000" y="4392000"/>
            <a:ext cx="5040000" cy="1694880"/>
          </a:xfrm>
          <a:prstGeom prst="rect">
            <a:avLst/>
          </a:prstGeom>
        </p:spPr>
        <p:txBody>
          <a:bodyPr wrap="none" lIns="90000" tIns="45000" rIns="90000" bIns="45000"/>
          <a:lstStyle/>
          <a:p>
            <a:r>
              <a:rPr lang="pl-PL" b="1">
                <a:solidFill>
                  <a:srgbClr val="000000"/>
                </a:solidFill>
                <a:latin typeface="Arial"/>
                <a:ea typeface="Consolas"/>
              </a:rPr>
              <a:t>Wynik:</a:t>
            </a:r>
            <a:endParaRPr/>
          </a:p>
          <a:p>
            <a:endParaRPr/>
          </a:p>
          <a:p>
            <a:r>
              <a:rPr lang="pl-PL">
                <a:solidFill>
                  <a:srgbClr val="000000"/>
                </a:solidFill>
                <a:latin typeface="Consolas"/>
                <a:ea typeface="Consolas"/>
              </a:rPr>
              <a:t>2</a:t>
            </a:r>
            <a:endParaRPr/>
          </a:p>
          <a:p>
            <a:r>
              <a:rPr lang="pl-PL">
                <a:solidFill>
                  <a:srgbClr val="000000"/>
                </a:solidFill>
                <a:latin typeface="Consolas"/>
                <a:ea typeface="Consolas"/>
              </a:rPr>
              <a:t>2.6666667</a:t>
            </a:r>
            <a:endParaRPr/>
          </a:p>
          <a:p>
            <a:r>
              <a:rPr lang="pl-PL">
                <a:solidFill>
                  <a:srgbClr val="000000"/>
                </a:solidFill>
                <a:latin typeface="Consolas"/>
                <a:ea typeface="Consolas"/>
              </a:rPr>
              <a:t>2.6666666666666665</a:t>
            </a:r>
            <a:endParaRPr/>
          </a:p>
          <a:p>
            <a:r>
              <a:rPr lang="pl-PL">
                <a:solidFill>
                  <a:srgbClr val="000000"/>
                </a:solidFill>
                <a:latin typeface="Consolas"/>
                <a:ea typeface="Consolas"/>
              </a:rPr>
              <a:t>-1294967296</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63" name="TextShape 2"/>
          <p:cNvSpPr txBox="1"/>
          <p:nvPr/>
        </p:nvSpPr>
        <p:spPr>
          <a:xfrm>
            <a:off x="1440000" y="5032800"/>
            <a:ext cx="4464000" cy="1182960"/>
          </a:xfrm>
          <a:prstGeom prst="rect">
            <a:avLst/>
          </a:prstGeom>
        </p:spPr>
        <p:txBody>
          <a:bodyPr wrap="none" lIns="90000" tIns="45000" rIns="90000" bIns="45000"/>
          <a:lstStyle/>
          <a:p>
            <a:r>
              <a:rPr lang="pl-PL" b="1">
                <a:solidFill>
                  <a:srgbClr val="7F0055"/>
                </a:solidFill>
                <a:latin typeface="Consolas"/>
                <a:ea typeface="Consolas"/>
              </a:rPr>
              <a:t>int</a:t>
            </a:r>
            <a:r>
              <a:rPr lang="pl-PL">
                <a:solidFill>
                  <a:srgbClr val="000000"/>
                </a:solidFill>
                <a:latin typeface="Consolas"/>
                <a:ea typeface="Consolas"/>
              </a:rPr>
              <a:t> a = 3, b = 5;</a:t>
            </a:r>
            <a:endParaRPr/>
          </a:p>
          <a:p>
            <a:r>
              <a:rPr lang="pl-PL">
                <a:solidFill>
                  <a:srgbClr val="000000"/>
                </a:solidFill>
                <a:latin typeface="Consolas"/>
                <a:ea typeface="Consolas"/>
              </a:rPr>
              <a:t>System.</a:t>
            </a:r>
            <a:r>
              <a:rPr lang="pl-PL" i="1">
                <a:solidFill>
                  <a:srgbClr val="0000C0"/>
                </a:solidFill>
                <a:latin typeface="Consolas"/>
                <a:ea typeface="Consolas"/>
              </a:rPr>
              <a:t>out</a:t>
            </a:r>
            <a:r>
              <a:rPr lang="pl-PL">
                <a:solidFill>
                  <a:srgbClr val="000000"/>
                </a:solidFill>
                <a:latin typeface="Consolas"/>
                <a:ea typeface="Consolas"/>
              </a:rPr>
              <a:t>.println(a&gt;b ? a : b);</a:t>
            </a:r>
            <a:endParaRPr/>
          </a:p>
        </p:txBody>
      </p:sp>
      <p:sp>
        <p:nvSpPr>
          <p:cNvPr id="64" name="TextShape 3"/>
          <p:cNvSpPr txBox="1"/>
          <p:nvPr/>
        </p:nvSpPr>
        <p:spPr>
          <a:xfrm>
            <a:off x="6480000" y="5032800"/>
            <a:ext cx="3744000" cy="871200"/>
          </a:xfrm>
          <a:prstGeom prst="rect">
            <a:avLst/>
          </a:prstGeom>
        </p:spPr>
        <p:txBody>
          <a:bodyPr wrap="none" lIns="90000" tIns="45000" rIns="90000" bIns="45000"/>
          <a:lstStyle/>
          <a:p>
            <a:r>
              <a:rPr lang="pl-PL"/>
              <a:t>Wynik:</a:t>
            </a:r>
            <a:endParaRPr/>
          </a:p>
          <a:p>
            <a:endParaRPr/>
          </a:p>
          <a:p>
            <a:r>
              <a:rPr lang="pl-PL">
                <a:solidFill>
                  <a:srgbClr val="000000"/>
                </a:solidFill>
                <a:latin typeface="Consolas"/>
                <a:ea typeface="Consolas"/>
              </a:rPr>
              <a:t>5</a:t>
            </a:r>
            <a:endParaRPr/>
          </a:p>
        </p:txBody>
      </p:sp>
      <p:sp>
        <p:nvSpPr>
          <p:cNvPr id="65" name="TextShape 4"/>
          <p:cNvSpPr txBox="1"/>
          <p:nvPr/>
        </p:nvSpPr>
        <p:spPr>
          <a:xfrm>
            <a:off x="1440000" y="1713960"/>
            <a:ext cx="5976000" cy="3038040"/>
          </a:xfrm>
          <a:prstGeom prst="rect">
            <a:avLst/>
          </a:prstGeom>
        </p:spPr>
        <p:txBody>
          <a:bodyPr wrap="none" lIns="90000" tIns="45000" rIns="90000" bIns="45000"/>
          <a:lstStyle/>
          <a:p>
            <a:pPr>
              <a:lnSpc>
                <a:spcPct val="150000"/>
              </a:lnSpc>
            </a:pPr>
            <a:r>
              <a:rPr lang="pl-PL"/>
              <a:t>Operatory logiczne (wartości mogą być):</a:t>
            </a:r>
            <a:endParaRPr/>
          </a:p>
          <a:p>
            <a:pPr>
              <a:lnSpc>
                <a:spcPct val="150000"/>
              </a:lnSpc>
            </a:pPr>
            <a:r>
              <a:rPr lang="pl-PL"/>
              <a:t>	- „==” - równe,</a:t>
            </a:r>
            <a:endParaRPr/>
          </a:p>
          <a:p>
            <a:pPr>
              <a:lnSpc>
                <a:spcPct val="150000"/>
              </a:lnSpc>
            </a:pPr>
            <a:r>
              <a:rPr lang="pl-PL"/>
              <a:t>	- „!=” - różne,</a:t>
            </a:r>
            <a:endParaRPr/>
          </a:p>
          <a:p>
            <a:pPr>
              <a:lnSpc>
                <a:spcPct val="150000"/>
              </a:lnSpc>
            </a:pPr>
            <a:r>
              <a:rPr lang="pl-PL"/>
              <a:t>	- „&lt;” - mniejsze,</a:t>
            </a:r>
            <a:endParaRPr/>
          </a:p>
          <a:p>
            <a:pPr>
              <a:lnSpc>
                <a:spcPct val="150000"/>
              </a:lnSpc>
            </a:pPr>
            <a:r>
              <a:rPr lang="pl-PL"/>
              <a:t>	- „&gt;” - większe,</a:t>
            </a:r>
            <a:endParaRPr/>
          </a:p>
          <a:p>
            <a:pPr>
              <a:lnSpc>
                <a:spcPct val="150000"/>
              </a:lnSpc>
            </a:pPr>
            <a:r>
              <a:rPr lang="pl-PL"/>
              <a:t>	- „&lt;=” - mniejsze lub równe,</a:t>
            </a:r>
            <a:endParaRPr/>
          </a:p>
          <a:p>
            <a:pPr>
              <a:lnSpc>
                <a:spcPct val="150000"/>
              </a:lnSpc>
            </a:pPr>
            <a:r>
              <a:rPr lang="pl-PL"/>
              <a:t>	- „&gt;=” - większe lub równe.</a:t>
            </a:r>
            <a:endParaRPr/>
          </a:p>
          <a:p>
            <a:pPr>
              <a:lnSpc>
                <a:spcPct val="150000"/>
              </a:lnSpc>
            </a:pPr>
            <a:r>
              <a:rPr lang="pl-PL"/>
              <a:t>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Shape 1"/>
          <p:cNvSpPr txBox="1"/>
          <p:nvPr/>
        </p:nvSpPr>
        <p:spPr>
          <a:xfrm>
            <a:off x="2160000" y="6984000"/>
            <a:ext cx="6552000" cy="432000"/>
          </a:xfrm>
          <a:prstGeom prst="rect">
            <a:avLst/>
          </a:prstGeom>
        </p:spPr>
        <p:txBody>
          <a:bodyPr wrap="none" lIns="90000" tIns="45000" rIns="90000" bIns="45000"/>
          <a:lstStyle/>
          <a:p>
            <a:r>
              <a:rPr lang="pl-PL"/>
              <a:t>Typy podstawowe i instrukcje sterujące</a:t>
            </a:r>
            <a:endParaRPr/>
          </a:p>
        </p:txBody>
      </p:sp>
      <p:sp>
        <p:nvSpPr>
          <p:cNvPr id="67" name="TextShape 2"/>
          <p:cNvSpPr txBox="1"/>
          <p:nvPr/>
        </p:nvSpPr>
        <p:spPr>
          <a:xfrm>
            <a:off x="1440000" y="1440000"/>
            <a:ext cx="6480000" cy="346680"/>
          </a:xfrm>
          <a:prstGeom prst="rect">
            <a:avLst/>
          </a:prstGeom>
        </p:spPr>
        <p:txBody>
          <a:bodyPr wrap="none" lIns="90000" tIns="45000" rIns="90000" bIns="45000"/>
          <a:lstStyle/>
          <a:p>
            <a:r>
              <a:rPr lang="pl-PL"/>
              <a:t>Instrukcja warunkowa if-else:</a:t>
            </a:r>
            <a:endParaRPr/>
          </a:p>
        </p:txBody>
      </p:sp>
      <p:sp>
        <p:nvSpPr>
          <p:cNvPr id="68" name="TextShape 3"/>
          <p:cNvSpPr txBox="1"/>
          <p:nvPr/>
        </p:nvSpPr>
        <p:spPr>
          <a:xfrm>
            <a:off x="576000" y="1800000"/>
            <a:ext cx="8208000" cy="4683960"/>
          </a:xfrm>
          <a:prstGeom prst="rect">
            <a:avLst/>
          </a:prstGeom>
        </p:spPr>
        <p:txBody>
          <a:bodyPr wrap="none" lIns="90000" tIns="45000" rIns="90000" bIns="45000"/>
          <a:lstStyle/>
          <a:p>
            <a:r>
              <a:rPr lang="pl-PL" sz="1400" b="1">
                <a:solidFill>
                  <a:srgbClr val="7F0055"/>
                </a:solidFill>
                <a:latin typeface="Consolas"/>
                <a:ea typeface="Consolas"/>
              </a:rPr>
              <a:t>		int</a:t>
            </a:r>
            <a:r>
              <a:rPr lang="pl-PL" sz="1400">
                <a:solidFill>
                  <a:srgbClr val="000000"/>
                </a:solidFill>
                <a:latin typeface="Consolas"/>
                <a:ea typeface="Consolas"/>
              </a:rPr>
              <a:t> a = 3, b = 5, c = 5;</a:t>
            </a:r>
            <a:endParaRPr/>
          </a:p>
          <a:p>
            <a:r>
              <a:rPr lang="pl-PL" sz="1400">
                <a:solidFill>
                  <a:srgbClr val="000000"/>
                </a:solidFill>
                <a:latin typeface="Consolas"/>
                <a:ea typeface="Consolas"/>
              </a:rPr>
              <a:t>		</a:t>
            </a:r>
            <a:endParaRPr/>
          </a:p>
          <a:p>
            <a:r>
              <a:rPr lang="pl-PL" sz="1400">
                <a:solidFill>
                  <a:srgbClr val="000000"/>
                </a:solidFill>
                <a:latin typeface="Consolas"/>
                <a:ea typeface="Consolas"/>
              </a:rPr>
              <a:t>		</a:t>
            </a:r>
            <a:r>
              <a:rPr lang="pl-PL" sz="1400" b="1">
                <a:solidFill>
                  <a:srgbClr val="7F0055"/>
                </a:solidFill>
                <a:latin typeface="Consolas"/>
                <a:ea typeface="Consolas"/>
              </a:rPr>
              <a:t>if</a:t>
            </a:r>
            <a:r>
              <a:rPr lang="pl-PL" sz="1400">
                <a:solidFill>
                  <a:srgbClr val="000000"/>
                </a:solidFill>
                <a:latin typeface="Consolas"/>
                <a:ea typeface="Consolas"/>
              </a:rPr>
              <a:t> (a &lt; b) {</a:t>
            </a:r>
            <a:endParaRPr/>
          </a:p>
          <a:p>
            <a:r>
              <a:rPr lang="pl-PL" sz="1400">
                <a:solidFill>
                  <a:srgbClr val="000000"/>
                </a:solidFill>
                <a:latin typeface="Consolas"/>
                <a:ea typeface="Consolas"/>
              </a:rPr>
              <a:t>			System.</a:t>
            </a:r>
            <a:r>
              <a:rPr lang="pl-PL" sz="1400" i="1">
                <a:solidFill>
                  <a:srgbClr val="0000C0"/>
                </a:solidFill>
                <a:latin typeface="Consolas"/>
                <a:ea typeface="Consolas"/>
              </a:rPr>
              <a:t>out</a:t>
            </a:r>
            <a:r>
              <a:rPr lang="pl-PL" sz="1400">
                <a:solidFill>
                  <a:srgbClr val="000000"/>
                </a:solidFill>
                <a:latin typeface="Consolas"/>
                <a:ea typeface="Consolas"/>
              </a:rPr>
              <a:t>.println(</a:t>
            </a:r>
            <a:r>
              <a:rPr lang="pl-PL" sz="1400">
                <a:solidFill>
                  <a:srgbClr val="2A00FF"/>
                </a:solidFill>
                <a:latin typeface="Consolas"/>
                <a:ea typeface="Consolas"/>
              </a:rPr>
              <a:t>"Przykład 1, przypadek 1."</a:t>
            </a:r>
            <a:r>
              <a:rPr lang="pl-PL" sz="1400">
                <a:solidFill>
                  <a:srgbClr val="000000"/>
                </a:solidFill>
                <a:latin typeface="Consolas"/>
                <a:ea typeface="Consolas"/>
              </a:rPr>
              <a:t>);</a:t>
            </a:r>
            <a:endParaRPr/>
          </a:p>
          <a:p>
            <a:r>
              <a:rPr lang="pl-PL" sz="1400">
                <a:solidFill>
                  <a:srgbClr val="000000"/>
                </a:solidFill>
                <a:latin typeface="Consolas"/>
                <a:ea typeface="Consolas"/>
              </a:rPr>
              <a:t>		}</a:t>
            </a:r>
            <a:endParaRPr/>
          </a:p>
          <a:p>
            <a:r>
              <a:rPr lang="pl-PL" sz="1400">
                <a:solidFill>
                  <a:srgbClr val="000000"/>
                </a:solidFill>
                <a:latin typeface="Consolas"/>
                <a:ea typeface="Consolas"/>
              </a:rPr>
              <a:t>		</a:t>
            </a:r>
            <a:endParaRPr/>
          </a:p>
          <a:p>
            <a:r>
              <a:rPr lang="pl-PL" sz="1400">
                <a:solidFill>
                  <a:srgbClr val="000000"/>
                </a:solidFill>
                <a:latin typeface="Consolas"/>
                <a:ea typeface="Consolas"/>
              </a:rPr>
              <a:t>		</a:t>
            </a:r>
            <a:r>
              <a:rPr lang="pl-PL" sz="1400" b="1">
                <a:solidFill>
                  <a:srgbClr val="7F0055"/>
                </a:solidFill>
                <a:latin typeface="Consolas"/>
                <a:ea typeface="Consolas"/>
              </a:rPr>
              <a:t>if</a:t>
            </a:r>
            <a:r>
              <a:rPr lang="pl-PL" sz="1400">
                <a:solidFill>
                  <a:srgbClr val="000000"/>
                </a:solidFill>
                <a:latin typeface="Consolas"/>
                <a:ea typeface="Consolas"/>
              </a:rPr>
              <a:t> (a &gt; b) {</a:t>
            </a:r>
            <a:endParaRPr/>
          </a:p>
          <a:p>
            <a:r>
              <a:rPr lang="pl-PL" sz="1400">
                <a:solidFill>
                  <a:srgbClr val="000000"/>
                </a:solidFill>
                <a:latin typeface="Consolas"/>
                <a:ea typeface="Consolas"/>
              </a:rPr>
              <a:t>			System.</a:t>
            </a:r>
            <a:r>
              <a:rPr lang="pl-PL" sz="1400" i="1">
                <a:solidFill>
                  <a:srgbClr val="0000C0"/>
                </a:solidFill>
                <a:latin typeface="Consolas"/>
                <a:ea typeface="Consolas"/>
              </a:rPr>
              <a:t>out</a:t>
            </a:r>
            <a:r>
              <a:rPr lang="pl-PL" sz="1400">
                <a:solidFill>
                  <a:srgbClr val="000000"/>
                </a:solidFill>
                <a:latin typeface="Consolas"/>
                <a:ea typeface="Consolas"/>
              </a:rPr>
              <a:t>.println(</a:t>
            </a:r>
            <a:r>
              <a:rPr lang="pl-PL" sz="1400">
                <a:solidFill>
                  <a:srgbClr val="2A00FF"/>
                </a:solidFill>
                <a:latin typeface="Consolas"/>
                <a:ea typeface="Consolas"/>
              </a:rPr>
              <a:t>"Przykład 2, przypadek 1."</a:t>
            </a:r>
            <a:r>
              <a:rPr lang="pl-PL" sz="1400">
                <a:solidFill>
                  <a:srgbClr val="000000"/>
                </a:solidFill>
                <a:latin typeface="Consolas"/>
                <a:ea typeface="Consolas"/>
              </a:rPr>
              <a:t>);</a:t>
            </a:r>
            <a:endParaRPr/>
          </a:p>
          <a:p>
            <a:r>
              <a:rPr lang="pl-PL" sz="1400">
                <a:solidFill>
                  <a:srgbClr val="000000"/>
                </a:solidFill>
                <a:latin typeface="Consolas"/>
                <a:ea typeface="Consolas"/>
              </a:rPr>
              <a:t>		}</a:t>
            </a:r>
            <a:endParaRPr/>
          </a:p>
          <a:p>
            <a:r>
              <a:rPr lang="pl-PL" sz="1400">
                <a:solidFill>
                  <a:srgbClr val="000000"/>
                </a:solidFill>
                <a:latin typeface="Consolas"/>
                <a:ea typeface="Consolas"/>
              </a:rPr>
              <a:t>		</a:t>
            </a:r>
            <a:r>
              <a:rPr lang="pl-PL" sz="1400" b="1">
                <a:solidFill>
                  <a:srgbClr val="7F0055"/>
                </a:solidFill>
                <a:latin typeface="Consolas"/>
                <a:ea typeface="Consolas"/>
              </a:rPr>
              <a:t>else</a:t>
            </a:r>
            <a:r>
              <a:rPr lang="pl-PL" sz="1400">
                <a:solidFill>
                  <a:srgbClr val="000000"/>
                </a:solidFill>
                <a:latin typeface="Consolas"/>
                <a:ea typeface="Consolas"/>
              </a:rPr>
              <a:t> {</a:t>
            </a:r>
            <a:endParaRPr/>
          </a:p>
          <a:p>
            <a:r>
              <a:rPr lang="pl-PL" sz="1400">
                <a:solidFill>
                  <a:srgbClr val="000000"/>
                </a:solidFill>
                <a:latin typeface="Consolas"/>
                <a:ea typeface="Consolas"/>
              </a:rPr>
              <a:t>			System.</a:t>
            </a:r>
            <a:r>
              <a:rPr lang="pl-PL" sz="1400" i="1">
                <a:solidFill>
                  <a:srgbClr val="0000C0"/>
                </a:solidFill>
                <a:latin typeface="Consolas"/>
                <a:ea typeface="Consolas"/>
              </a:rPr>
              <a:t>out</a:t>
            </a:r>
            <a:r>
              <a:rPr lang="pl-PL" sz="1400">
                <a:solidFill>
                  <a:srgbClr val="000000"/>
                </a:solidFill>
                <a:latin typeface="Consolas"/>
                <a:ea typeface="Consolas"/>
              </a:rPr>
              <a:t>.println(</a:t>
            </a:r>
            <a:r>
              <a:rPr lang="pl-PL" sz="1400">
                <a:solidFill>
                  <a:srgbClr val="2A00FF"/>
                </a:solidFill>
                <a:latin typeface="Consolas"/>
                <a:ea typeface="Consolas"/>
              </a:rPr>
              <a:t>"Przykład 2, przypadek 2."</a:t>
            </a:r>
            <a:r>
              <a:rPr lang="pl-PL" sz="1400">
                <a:solidFill>
                  <a:srgbClr val="000000"/>
                </a:solidFill>
                <a:latin typeface="Consolas"/>
                <a:ea typeface="Consolas"/>
              </a:rPr>
              <a:t>);</a:t>
            </a:r>
            <a:endParaRPr/>
          </a:p>
          <a:p>
            <a:r>
              <a:rPr lang="pl-PL" sz="1400">
                <a:solidFill>
                  <a:srgbClr val="000000"/>
                </a:solidFill>
                <a:latin typeface="Consolas"/>
                <a:ea typeface="Consolas"/>
              </a:rPr>
              <a:t>		}</a:t>
            </a:r>
            <a:endParaRPr/>
          </a:p>
          <a:p>
            <a:r>
              <a:rPr lang="pl-PL" sz="1400">
                <a:solidFill>
                  <a:srgbClr val="000000"/>
                </a:solidFill>
                <a:latin typeface="Consolas"/>
                <a:ea typeface="Consolas"/>
              </a:rPr>
              <a:t>		</a:t>
            </a:r>
            <a:endParaRPr/>
          </a:p>
          <a:p>
            <a:r>
              <a:rPr lang="pl-PL" sz="1400">
                <a:solidFill>
                  <a:srgbClr val="000000"/>
                </a:solidFill>
                <a:latin typeface="Consolas"/>
                <a:ea typeface="Consolas"/>
              </a:rPr>
              <a:t>		</a:t>
            </a:r>
            <a:r>
              <a:rPr lang="pl-PL" sz="1400" b="1">
                <a:solidFill>
                  <a:srgbClr val="7F0055"/>
                </a:solidFill>
                <a:latin typeface="Consolas"/>
                <a:ea typeface="Consolas"/>
              </a:rPr>
              <a:t>if</a:t>
            </a:r>
            <a:r>
              <a:rPr lang="pl-PL" sz="1400">
                <a:solidFill>
                  <a:srgbClr val="000000"/>
                </a:solidFill>
                <a:latin typeface="Consolas"/>
                <a:ea typeface="Consolas"/>
              </a:rPr>
              <a:t> (a &gt; b) {</a:t>
            </a:r>
            <a:endParaRPr/>
          </a:p>
          <a:p>
            <a:r>
              <a:rPr lang="pl-PL" sz="1400">
                <a:solidFill>
                  <a:srgbClr val="000000"/>
                </a:solidFill>
                <a:latin typeface="Consolas"/>
                <a:ea typeface="Consolas"/>
              </a:rPr>
              <a:t>			System.</a:t>
            </a:r>
            <a:r>
              <a:rPr lang="pl-PL" sz="1400" i="1">
                <a:solidFill>
                  <a:srgbClr val="0000C0"/>
                </a:solidFill>
                <a:latin typeface="Consolas"/>
                <a:ea typeface="Consolas"/>
              </a:rPr>
              <a:t>out</a:t>
            </a:r>
            <a:r>
              <a:rPr lang="pl-PL" sz="1400">
                <a:solidFill>
                  <a:srgbClr val="000000"/>
                </a:solidFill>
                <a:latin typeface="Consolas"/>
                <a:ea typeface="Consolas"/>
              </a:rPr>
              <a:t>.println(</a:t>
            </a:r>
            <a:r>
              <a:rPr lang="pl-PL" sz="1400">
                <a:solidFill>
                  <a:srgbClr val="2A00FF"/>
                </a:solidFill>
                <a:latin typeface="Consolas"/>
                <a:ea typeface="Consolas"/>
              </a:rPr>
              <a:t>"Przykład 3, przypadek 1."</a:t>
            </a:r>
            <a:r>
              <a:rPr lang="pl-PL" sz="1400">
                <a:solidFill>
                  <a:srgbClr val="000000"/>
                </a:solidFill>
                <a:latin typeface="Consolas"/>
                <a:ea typeface="Consolas"/>
              </a:rPr>
              <a:t>);</a:t>
            </a:r>
            <a:endParaRPr/>
          </a:p>
          <a:p>
            <a:r>
              <a:rPr lang="pl-PL" sz="1400">
                <a:solidFill>
                  <a:srgbClr val="000000"/>
                </a:solidFill>
                <a:latin typeface="Consolas"/>
                <a:ea typeface="Consolas"/>
              </a:rPr>
              <a:t>		}</a:t>
            </a:r>
            <a:endParaRPr/>
          </a:p>
          <a:p>
            <a:r>
              <a:rPr lang="pl-PL" sz="1400">
                <a:solidFill>
                  <a:srgbClr val="000000"/>
                </a:solidFill>
                <a:latin typeface="Consolas"/>
                <a:ea typeface="Consolas"/>
              </a:rPr>
              <a:t>		</a:t>
            </a:r>
            <a:r>
              <a:rPr lang="pl-PL" sz="1400" b="1">
                <a:solidFill>
                  <a:srgbClr val="7F0055"/>
                </a:solidFill>
                <a:latin typeface="Consolas"/>
                <a:ea typeface="Consolas"/>
              </a:rPr>
              <a:t>else</a:t>
            </a:r>
            <a:r>
              <a:rPr lang="pl-PL" sz="1400">
                <a:solidFill>
                  <a:srgbClr val="000000"/>
                </a:solidFill>
                <a:latin typeface="Consolas"/>
                <a:ea typeface="Consolas"/>
              </a:rPr>
              <a:t> </a:t>
            </a:r>
            <a:r>
              <a:rPr lang="pl-PL" sz="1400" b="1">
                <a:solidFill>
                  <a:srgbClr val="7F0055"/>
                </a:solidFill>
                <a:latin typeface="Consolas"/>
                <a:ea typeface="Consolas"/>
              </a:rPr>
              <a:t>if</a:t>
            </a:r>
            <a:r>
              <a:rPr lang="pl-PL" sz="1400">
                <a:solidFill>
                  <a:srgbClr val="000000"/>
                </a:solidFill>
                <a:latin typeface="Consolas"/>
                <a:ea typeface="Consolas"/>
              </a:rPr>
              <a:t>(b &gt; c) {</a:t>
            </a:r>
            <a:endParaRPr/>
          </a:p>
          <a:p>
            <a:r>
              <a:rPr lang="pl-PL" sz="1400">
                <a:solidFill>
                  <a:srgbClr val="000000"/>
                </a:solidFill>
                <a:latin typeface="Consolas"/>
                <a:ea typeface="Consolas"/>
              </a:rPr>
              <a:t>			System.</a:t>
            </a:r>
            <a:r>
              <a:rPr lang="pl-PL" sz="1400" i="1">
                <a:solidFill>
                  <a:srgbClr val="0000C0"/>
                </a:solidFill>
                <a:latin typeface="Consolas"/>
                <a:ea typeface="Consolas"/>
              </a:rPr>
              <a:t>out</a:t>
            </a:r>
            <a:r>
              <a:rPr lang="pl-PL" sz="1400">
                <a:solidFill>
                  <a:srgbClr val="000000"/>
                </a:solidFill>
                <a:latin typeface="Consolas"/>
                <a:ea typeface="Consolas"/>
              </a:rPr>
              <a:t>.println(</a:t>
            </a:r>
            <a:r>
              <a:rPr lang="pl-PL" sz="1400">
                <a:solidFill>
                  <a:srgbClr val="2A00FF"/>
                </a:solidFill>
                <a:latin typeface="Consolas"/>
                <a:ea typeface="Consolas"/>
              </a:rPr>
              <a:t>"Przykład 3, przypadek 2."</a:t>
            </a:r>
            <a:r>
              <a:rPr lang="pl-PL" sz="1400">
                <a:solidFill>
                  <a:srgbClr val="000000"/>
                </a:solidFill>
                <a:latin typeface="Consolas"/>
                <a:ea typeface="Consolas"/>
              </a:rPr>
              <a:t>);</a:t>
            </a:r>
            <a:endParaRPr/>
          </a:p>
          <a:p>
            <a:r>
              <a:rPr lang="pl-PL" sz="1400">
                <a:solidFill>
                  <a:srgbClr val="000000"/>
                </a:solidFill>
                <a:latin typeface="Consolas"/>
                <a:ea typeface="Consolas"/>
              </a:rPr>
              <a:t>		}</a:t>
            </a:r>
            <a:endParaRPr/>
          </a:p>
          <a:p>
            <a:r>
              <a:rPr lang="pl-PL" sz="1400">
                <a:solidFill>
                  <a:srgbClr val="000000"/>
                </a:solidFill>
                <a:latin typeface="Consolas"/>
                <a:ea typeface="Consolas"/>
              </a:rPr>
              <a:t>		</a:t>
            </a:r>
            <a:r>
              <a:rPr lang="pl-PL" sz="1400" b="1">
                <a:solidFill>
                  <a:srgbClr val="7F0055"/>
                </a:solidFill>
                <a:latin typeface="Consolas"/>
                <a:ea typeface="Consolas"/>
              </a:rPr>
              <a:t>else</a:t>
            </a:r>
            <a:r>
              <a:rPr lang="pl-PL" sz="1400">
                <a:solidFill>
                  <a:srgbClr val="000000"/>
                </a:solidFill>
                <a:latin typeface="Consolas"/>
                <a:ea typeface="Consolas"/>
              </a:rPr>
              <a:t> {</a:t>
            </a:r>
            <a:endParaRPr/>
          </a:p>
          <a:p>
            <a:r>
              <a:rPr lang="pl-PL" sz="1400">
                <a:solidFill>
                  <a:srgbClr val="000000"/>
                </a:solidFill>
                <a:latin typeface="Consolas"/>
                <a:ea typeface="Consolas"/>
              </a:rPr>
              <a:t>			System.</a:t>
            </a:r>
            <a:r>
              <a:rPr lang="pl-PL" sz="1400" i="1">
                <a:solidFill>
                  <a:srgbClr val="0000C0"/>
                </a:solidFill>
                <a:latin typeface="Consolas"/>
                <a:ea typeface="Consolas"/>
              </a:rPr>
              <a:t>out</a:t>
            </a:r>
            <a:r>
              <a:rPr lang="pl-PL" sz="1400">
                <a:solidFill>
                  <a:srgbClr val="000000"/>
                </a:solidFill>
                <a:latin typeface="Consolas"/>
                <a:ea typeface="Consolas"/>
              </a:rPr>
              <a:t>.println(</a:t>
            </a:r>
            <a:r>
              <a:rPr lang="pl-PL" sz="1400">
                <a:solidFill>
                  <a:srgbClr val="2A00FF"/>
                </a:solidFill>
                <a:latin typeface="Consolas"/>
                <a:ea typeface="Consolas"/>
              </a:rPr>
              <a:t>"Przykład 3, przypadek 3."</a:t>
            </a:r>
            <a:r>
              <a:rPr lang="pl-PL" sz="1400">
                <a:solidFill>
                  <a:srgbClr val="000000"/>
                </a:solidFill>
                <a:latin typeface="Consolas"/>
                <a:ea typeface="Consolas"/>
              </a:rPr>
              <a:t>);</a:t>
            </a:r>
            <a:endParaRPr/>
          </a:p>
          <a:p>
            <a:r>
              <a:rPr lang="pl-PL" sz="1400">
                <a:solidFill>
                  <a:srgbClr val="000000"/>
                </a:solidFill>
                <a:latin typeface="Consolas"/>
                <a:ea typeface="Consolas"/>
              </a:rPr>
              <a:t>		}</a:t>
            </a:r>
            <a:endParaRPr/>
          </a:p>
        </p:txBody>
      </p:sp>
      <p:sp>
        <p:nvSpPr>
          <p:cNvPr id="69" name="TextShape 4"/>
          <p:cNvSpPr txBox="1"/>
          <p:nvPr/>
        </p:nvSpPr>
        <p:spPr>
          <a:xfrm>
            <a:off x="6840000" y="4849200"/>
            <a:ext cx="3312000" cy="1414800"/>
          </a:xfrm>
          <a:prstGeom prst="rect">
            <a:avLst/>
          </a:prstGeom>
        </p:spPr>
        <p:txBody>
          <a:bodyPr wrap="none" lIns="90000" tIns="45000" rIns="90000" bIns="45000"/>
          <a:lstStyle/>
          <a:p>
            <a:r>
              <a:rPr lang="pl-PL" b="1"/>
              <a:t>Wynik:</a:t>
            </a:r>
            <a:endParaRPr/>
          </a:p>
          <a:p>
            <a:endParaRPr/>
          </a:p>
          <a:p>
            <a:r>
              <a:rPr lang="pl-PL">
                <a:solidFill>
                  <a:srgbClr val="000000"/>
                </a:solidFill>
                <a:latin typeface="Consolas"/>
                <a:ea typeface="Consolas"/>
              </a:rPr>
              <a:t>Przykład 1, przypadek 1.</a:t>
            </a:r>
            <a:endParaRPr/>
          </a:p>
          <a:p>
            <a:r>
              <a:rPr lang="pl-PL">
                <a:solidFill>
                  <a:srgbClr val="000000"/>
                </a:solidFill>
                <a:latin typeface="Consolas"/>
                <a:ea typeface="Consolas"/>
              </a:rPr>
              <a:t>Przykład 2, przypadek 2.</a:t>
            </a:r>
            <a:endParaRPr/>
          </a:p>
          <a:p>
            <a:r>
              <a:rPr lang="pl-PL">
                <a:solidFill>
                  <a:srgbClr val="000000"/>
                </a:solidFill>
                <a:latin typeface="Consolas"/>
                <a:ea typeface="Consolas"/>
              </a:rPr>
              <a:t>Przykład 3, przypadek 3.</a:t>
            </a:r>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2224</Words>
  <Application>Microsoft Office PowerPoint</Application>
  <PresentationFormat>Niestandardowy</PresentationFormat>
  <Paragraphs>515</Paragraphs>
  <Slides>21</Slides>
  <Notes>18</Notes>
  <HiddenSlides>0</HiddenSlides>
  <MMClips>0</MMClips>
  <ScaleCrop>false</ScaleCrop>
  <HeadingPairs>
    <vt:vector size="4" baseType="variant">
      <vt:variant>
        <vt:lpstr>Motyw</vt:lpstr>
      </vt:variant>
      <vt:variant>
        <vt:i4>1</vt:i4>
      </vt:variant>
      <vt:variant>
        <vt:lpstr>Tytuły slajdów</vt:lpstr>
      </vt:variant>
      <vt:variant>
        <vt:i4>21</vt:i4>
      </vt:variant>
    </vt:vector>
  </HeadingPairs>
  <TitlesOfParts>
    <vt:vector size="22" baseType="lpstr">
      <vt:lpstr>Office Theme</vt:lpstr>
      <vt:lpstr>Slajd 1</vt:lpstr>
      <vt:lpstr>Slajd 2</vt:lpstr>
      <vt:lpstr>Slajd 3</vt:lpstr>
      <vt:lpstr>Slajd 4</vt:lpstr>
      <vt:lpstr>Slajd 5</vt:lpstr>
      <vt:lpstr>Slajd 6</vt:lpstr>
      <vt:lpstr>Slajd 7</vt:lpstr>
      <vt:lpstr>Slajd 8</vt:lpstr>
      <vt:lpstr>Slajd 9</vt:lpstr>
      <vt:lpstr>Slajd 10</vt:lpstr>
      <vt:lpstr>Slajd 11</vt:lpstr>
      <vt:lpstr>Slajd 12</vt:lpstr>
      <vt:lpstr>Slajd 13</vt:lpstr>
      <vt:lpstr>Slajd 14</vt:lpstr>
      <vt:lpstr>Slajd 15</vt:lpstr>
      <vt:lpstr>Slajd 16</vt:lpstr>
      <vt:lpstr>Slajd 17</vt:lpstr>
      <vt:lpstr>Slajd 18</vt:lpstr>
      <vt:lpstr>Slajd 19</vt:lpstr>
      <vt:lpstr>Slajd 20</vt:lpstr>
      <vt:lpstr>Slajd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cp:lastModifiedBy>Mac</cp:lastModifiedBy>
  <cp:revision>4</cp:revision>
  <dcterms:modified xsi:type="dcterms:W3CDTF">2013-03-25T16:05:07Z</dcterms:modified>
</cp:coreProperties>
</file>