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x-none" sz="1400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x-none" sz="1400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0496695B-0E39-4257-8E4B-B54419EAEC07}" type="slidenum">
              <a:rPr lang="x-none" sz="1400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66373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Mamy prostą klasę "Ptak" z własną implementacją metody "toString".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Java umożliwia tworzenie klas wewnetrznych. Klasa wewnętrzna ma dostęp do elementów prywatnych klasy, w której się znajduje.</a:t>
            </a:r>
            <a:endParaRPr/>
          </a:p>
          <a:p>
            <a:endParaRPr/>
          </a:p>
          <a:p>
            <a:r>
              <a:rPr lang="x-none" sz="1200"/>
              <a:t>Klasa wewnętrzna może posiadac typy widoczności: prywatny, chroniony, publiczny i domyślny (pakietowy).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Tak wygląda prawidłowe wywołanie klasy wewnętrznej. Zwróćmy uwagę jak wygląda użycie operatora "new" dla obiektu "Lisc".</a:t>
            </a:r>
            <a:endParaRPr/>
          </a:p>
          <a:p>
            <a:endParaRPr/>
          </a:p>
          <a:p>
            <a:r>
              <a:rPr lang="x-none" sz="1200"/>
              <a:t>Dlaczego nie można stworzyć obiektu typu "Lisc" bez użycia obiektu "Drzewo"?</a:t>
            </a:r>
            <a:endParaRPr/>
          </a:p>
          <a:p>
            <a:endParaRPr/>
          </a:p>
          <a:p>
            <a:r>
              <a:rPr lang="x-none" sz="1200"/>
              <a:t>Obiekt typu "Lisc" może mieć dostęp do pól obiektu typu "Drzewo". Dlatego aby sworzyć "lisc" musimy stworzyć najpierw obiekt "drzewo".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Widoczny przypadek jest nieco bardziej skomplikowany. Jak widać każda z klas może mieć własną metodę "toString".</a:t>
            </a:r>
            <a:endParaRPr/>
          </a:p>
          <a:p>
            <a:endParaRPr/>
          </a:p>
          <a:p>
            <a:r>
              <a:rPr lang="x-none" sz="1200"/>
              <a:t>Zwróćmy uwagę jak następuję wywołanie metody z klas zewnętrznych,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Obiekty tworzymy dokładnie tak jak w poprzednim przykładzie.</a:t>
            </a:r>
            <a:endParaRPr/>
          </a:p>
          <a:p>
            <a:endParaRPr/>
          </a:p>
          <a:p>
            <a:r>
              <a:rPr lang="x-none" sz="1200"/>
              <a:t>Aby zbudować wynik wywołane zostały metody z wszystkich trzech obiektów.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Skorzystajmy z klasy abstrakcyjnej i interfejsu, których używaliśmy wcześniej.</a:t>
            </a:r>
            <a:endParaRPr/>
          </a:p>
          <a:p>
            <a:endParaRPr/>
          </a:p>
          <a:p>
            <a:r>
              <a:rPr lang="x-none" sz="1200"/>
              <a:t>W poprzedniej lekcji podane było, że nie możemy stworzyć instancji danej klasy abstrakcyjnej lub interfejsu. W praktyce nie możemy obejśc tą zasadę tworząc klasę anonimową. 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"Ptak" jest klasą abstrakcyjną. W nawiasach klamrowych możemy dodać dodatkowe metody i pola do klasy. W ten sposób stworzony został obiekt anonimowy. Nie mozemy odwołać się do klasy, której obiekt jest instancją. Klasa ta nie ma nazwy, ale wiemy, że zgodnie z polimorfizmem, jest typu "Ptak".</a:t>
            </a:r>
            <a:endParaRPr/>
          </a:p>
          <a:p>
            <a:endParaRPr/>
          </a:p>
          <a:p>
            <a:r>
              <a:rPr lang="x-none" sz="1200"/>
              <a:t>W przypadku interfejsu sprawa jest nieco bardziej skomplikowana. Nie ma on ciał swoich metod, musimy więc je zaimplementować.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CustomOperation {</a:t>
            </a:r>
            <a:endParaRPr/>
          </a:p>
          <a:p>
            <a:r>
              <a:rPr lang="x-none"/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execute();</a:t>
            </a:r>
            <a:endParaRPr/>
          </a:p>
          <a:p>
            <a:endParaRPr/>
          </a:p>
          <a:p>
            <a:r>
              <a:rPr lang="x-none"/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/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checkTime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CustomOperation() {</a:t>
            </a:r>
            <a:endParaRPr/>
          </a:p>
          <a:p>
            <a:r>
              <a:rPr lang="x-none"/>
              <a:t>		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execute() {</a:t>
            </a:r>
            <a:endParaRPr/>
          </a:p>
          <a:p>
            <a:r>
              <a:rPr lang="x-none"/>
              <a:t>		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myOperation</a:t>
            </a:r>
            <a:r>
              <a:rPr lang="x-none"/>
              <a:t>();</a:t>
            </a:r>
            <a:endParaRPr/>
          </a:p>
          <a:p>
            <a:r>
              <a:rPr lang="x-none"/>
              <a:t>			}</a:t>
            </a:r>
            <a:endParaRPr/>
          </a:p>
          <a:p>
            <a:r>
              <a:rPr lang="x-none"/>
              <a:t>		}));</a:t>
            </a:r>
            <a:endParaRPr/>
          </a:p>
          <a:p>
            <a:r>
              <a:rPr lang="x-none"/>
              <a:t>	}</a:t>
            </a:r>
            <a:endParaRPr/>
          </a:p>
          <a:p>
            <a:r>
              <a:rPr lang="x-none"/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long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checkTime(CustomOperation customOperation)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long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 =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java.util.Date().getTime();</a:t>
            </a:r>
            <a:endParaRPr/>
          </a:p>
          <a:p>
            <a:r>
              <a:rPr lang="x-none"/>
              <a:t>		customOperation.execute();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java.util.Date().getTime() - l;</a:t>
            </a:r>
            <a:endParaRPr/>
          </a:p>
          <a:p>
            <a:r>
              <a:rPr lang="x-none"/>
              <a:t>	}</a:t>
            </a:r>
            <a:endParaRPr/>
          </a:p>
          <a:p>
            <a:r>
              <a:rPr lang="x-none"/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myOperation()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 = 1;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while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(i&gt;0) {</a:t>
            </a:r>
            <a:endParaRPr/>
          </a:p>
          <a:p>
            <a:r>
              <a:rPr lang="x-none"/>
              <a:t>			i++;</a:t>
            </a:r>
            <a:endParaRPr/>
          </a:p>
          <a:p>
            <a:r>
              <a:rPr lang="x-none"/>
              <a:t>		}</a:t>
            </a:r>
            <a:endParaRPr/>
          </a:p>
          <a:p>
            <a:r>
              <a:rPr lang="x-none"/>
              <a:t>	}</a:t>
            </a:r>
            <a:endParaRPr/>
          </a:p>
          <a:p>
            <a:r>
              <a:rPr lang="x-none"/>
              <a:t>	</a:t>
            </a:r>
            <a:endParaRPr/>
          </a:p>
          <a:p>
            <a:r>
              <a:rPr lang="x-none"/>
              <a:t>}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Istnieje również intefejs "MaImie" z metodą "getName".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Stworzona jest klasa "Bocian", która rozszerza klasę "Ptak" i implementuje interfejs "MaImie".</a:t>
            </a:r>
            <a:endParaRPr/>
          </a:p>
          <a:p>
            <a:endParaRPr/>
          </a:p>
          <a:p>
            <a:r>
              <a:rPr lang="x-none" sz="1200"/>
              <a:t>Oczywiście w przypadku implementacji interfejsu, musimy zaimplementować wszystkie metody, które do tego interfejsu należą.</a:t>
            </a:r>
            <a:endParaRPr/>
          </a:p>
          <a:p>
            <a:endParaRPr/>
          </a:p>
          <a:p>
            <a:r>
              <a:rPr lang="x-none" sz="1200"/>
              <a:t>Bieżąca klasa ma własną wersję metody "toString".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W wyniku działania programu dostaniemy cztery razy napis "Jestem bocianem o imieniu Kajtek". I napis "Zachodzi równość".</a:t>
            </a:r>
            <a:endParaRPr/>
          </a:p>
          <a:p>
            <a:endParaRPr/>
          </a:p>
          <a:p>
            <a:r>
              <a:rPr lang="x-none" sz="1200"/>
              <a:t>Jak widać możemy przypisać obiekt "bocian" do Referencji czterach różnych typów: "Bocian", "Ptak", "MaImie", "Object". Zjawisko to nazywamy plimorfizmem (inaczej wielopostaciowość).</a:t>
            </a:r>
            <a:endParaRPr/>
          </a:p>
          <a:p>
            <a:endParaRPr/>
          </a:p>
          <a:p>
            <a:r>
              <a:rPr lang="x-none" sz="1200"/>
              <a:t>Obiekt możemy traktować na różne sposoby w zależności od potrzeb.</a:t>
            </a:r>
            <a:endParaRPr/>
          </a:p>
          <a:p>
            <a:endParaRPr/>
          </a:p>
          <a:p>
            <a:r>
              <a:rPr lang="x-none" sz="1200"/>
              <a:t>Zastanówmy się dlaczego dla referencji typu "Ptak" nie pokazał się napis "Jestem ptakiem!"?</a:t>
            </a:r>
            <a:endParaRPr/>
          </a:p>
          <a:p>
            <a:endParaRPr/>
          </a:p>
          <a:p>
            <a:r>
              <a:rPr lang="x-none" sz="1200"/>
              <a:t>Odpowiedź może zasugerowac nam porównanie. Pamiętajmy, że nie sprawdzamy równości obiektów, na które wskazują referencje! Sprawdzamy, czy wskazują na ten sam obiekt. Wszystkie referencje w w metodzie "main" wskazują na obiekt stworzony przez konstruktor "Bocian()".</a:t>
            </a:r>
            <a:endParaRPr/>
          </a:p>
          <a:p>
            <a:endParaRPr/>
          </a:p>
          <a:p>
            <a:r>
              <a:rPr lang="x-none" sz="1200"/>
              <a:t>To, że metoda "toString" z klasy "Ptak" zwraca napis "Jestem ptakiem!", nie ma żadnego znaczenia. W klasie "Bocian" mamy zupełnie inną implementację tej metody. Klasa nie może posiadac dwóch metod o takiej samiej nazwie i takiej samej liście argumentów.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Aby móc rozpoznawać typ obiektu możemy skorzystać z operatora "instanceof". W powyzszym przykładzie widzimy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liczba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= 123;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podajWartosc() {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liczba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r>
              <a:rPr lang="x-none" sz="1000">
                <a:latin typeface="Consolas"/>
                <a:ea typeface="Consolas"/>
              </a:rPr>
              <a:t>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Napis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String 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napis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"Bla, bla, bla..."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String podajTekst() {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napis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r>
              <a:rPr lang="x-none" sz="1000">
                <a:latin typeface="Consolas"/>
                <a:ea typeface="Consolas"/>
              </a:rPr>
              <a:t>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Napis());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Object());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wyswietl(Object object)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(object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.println(((Liczba)object).podajWartosc());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(object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Napis)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.println(((Napis)object).podajTekst());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"Nie rozpoznano obiektu!"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51789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Temperatura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char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jednostka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'C'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String podajTemperature()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Integer.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toString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(podajWartosc())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+ Character.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toString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>
                <a:solidFill>
                  <a:srgbClr val="0000C0"/>
                </a:solidFill>
                <a:latin typeface="Consolas"/>
                <a:ea typeface="Consolas"/>
              </a:rPr>
              <a:t>jednostka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Napis());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Object());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i="1">
                <a:solidFill>
                  <a:srgbClr val="000000"/>
                </a:solidFill>
                <a:latin typeface="Consolas"/>
                <a:ea typeface="Consolas"/>
              </a:rPr>
              <a:t>wyswietl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(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Temperatura());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wyswietl(Object object)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(object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Liczba)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(object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Temperatura)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.println(((Temperatura)object).podajTemperature());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.println(((Liczba)object).podajWartosc());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(object 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Napis)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.println(((Napis)object).podajTekst());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x-none" sz="1000" b="1">
                <a:solidFill>
                  <a:srgbClr val="7F0055"/>
                </a:solidFill>
                <a:latin typeface="Consolas"/>
                <a:ea typeface="Consolas"/>
              </a:rPr>
              <a:t>else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 {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x-none" sz="10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x-none" sz="1000">
                <a:solidFill>
                  <a:srgbClr val="2A00FF"/>
                </a:solidFill>
                <a:latin typeface="Consolas"/>
                <a:ea typeface="Consolas"/>
              </a:rPr>
              <a:t>"Nie rozpoznano obiektu!"</a:t>
            </a:r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x-none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Słowo "final"  użyte w definicji klasy oznacza, że nie możemy po niej dziedziczyć.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200"/>
              <a:t>Pisanie własnych wersji metod nazywamy przesłanianiem. Nie można przesłonić metody oznaczonej jako final. Jest to ostateczna implementacja.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900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0920" cy="2091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x-none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x-none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x-none"/>
              <a:t>Drugi poziom konspektu</a:t>
            </a:r>
            <a:endParaRPr/>
          </a:p>
          <a:p>
            <a:pPr lvl="2">
              <a:buSzPct val="25000"/>
              <a:buFont typeface="StarSymbol"/>
              <a:buChar char=""/>
            </a:pPr>
            <a:r>
              <a:rPr lang="x-none"/>
              <a:t>Trzeci poziom konspektu</a:t>
            </a:r>
            <a:endParaRPr/>
          </a:p>
          <a:p>
            <a:pPr lvl="3">
              <a:buSzPct val="25000"/>
              <a:buFont typeface="StarSymbol"/>
              <a:buChar char=""/>
            </a:pPr>
            <a:r>
              <a:rPr lang="x-none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"/>
            </a:pPr>
            <a:r>
              <a:rPr lang="x-none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x-none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x-none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x-none" sz="1400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x-none" sz="1400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BD09DBD3-9131-4F3C-96E7-1AB34F091F42}" type="slidenum">
              <a:rPr lang="x-none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108000" y="2160000"/>
            <a:ext cx="10152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/>
              <a:t>Java - lekcja 5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60000" y="3564000"/>
            <a:ext cx="10080000" cy="93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200" dirty="0"/>
              <a:t>Polimorfizm, instrukcja „</a:t>
            </a:r>
            <a:r>
              <a:rPr lang="pl-PL" sz="2200" smtClean="0"/>
              <a:t>final</a:t>
            </a:r>
            <a:r>
              <a:rPr lang="pl-PL" sz="2200" dirty="0"/>
              <a:t>”, klasy wewnętrzne i anonimowe</a:t>
            </a:r>
            <a:endParaRPr dirty="0"/>
          </a:p>
        </p:txBody>
      </p:sp>
      <p:grpSp>
        <p:nvGrpSpPr>
          <p:cNvPr id="5" name="Grupa 4"/>
          <p:cNvGrpSpPr/>
          <p:nvPr/>
        </p:nvGrpSpPr>
        <p:grpSpPr>
          <a:xfrm>
            <a:off x="2304008" y="5541832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1440000" y="2880000"/>
            <a:ext cx="7488000" cy="894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BocianBialy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 {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69" name="TextShape 3"/>
          <p:cNvSpPr txBox="1"/>
          <p:nvPr/>
        </p:nvSpPr>
        <p:spPr>
          <a:xfrm>
            <a:off x="1440000" y="1800720"/>
            <a:ext cx="8280000" cy="866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taką klasę:</a:t>
            </a:r>
            <a:endParaRPr/>
          </a:p>
        </p:txBody>
      </p:sp>
      <p:sp>
        <p:nvSpPr>
          <p:cNvPr id="70" name="TextShape 4"/>
          <p:cNvSpPr txBox="1"/>
          <p:nvPr/>
        </p:nvSpPr>
        <p:spPr>
          <a:xfrm>
            <a:off x="1440000" y="3861000"/>
            <a:ext cx="8280000" cy="603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	Następnie zmodyfikuj klasę „Bocian” dodając słowo „final” jak w przykładzie poniżej.</a:t>
            </a:r>
            <a:endParaRPr/>
          </a:p>
        </p:txBody>
      </p:sp>
      <p:sp>
        <p:nvSpPr>
          <p:cNvPr id="71" name="TextShape 5"/>
          <p:cNvSpPr txBox="1"/>
          <p:nvPr/>
        </p:nvSpPr>
        <p:spPr>
          <a:xfrm>
            <a:off x="1440000" y="4657320"/>
            <a:ext cx="8208000" cy="598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final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MaImie {</a:t>
            </a:r>
            <a:endParaRPr/>
          </a:p>
        </p:txBody>
      </p:sp>
      <p:sp>
        <p:nvSpPr>
          <p:cNvPr id="72" name="TextShape 6"/>
          <p:cNvSpPr txBox="1"/>
          <p:nvPr/>
        </p:nvSpPr>
        <p:spPr>
          <a:xfrm>
            <a:off x="1440000" y="5373000"/>
            <a:ext cx="8280000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	Jaki problem wystąpił w aplikacji?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74" name="TextShape 2"/>
          <p:cNvSpPr txBox="1"/>
          <p:nvPr/>
        </p:nvSpPr>
        <p:spPr>
          <a:xfrm>
            <a:off x="1440000" y="2923920"/>
            <a:ext cx="8280000" cy="1122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Dodaj „final” do metody „toString” w klasie „Bocian”. Czy „BocianBialy” może posiadać własną implementację tej metody?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1440000" y="1656000"/>
            <a:ext cx="7272000" cy="4381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Drzewo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gatunek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"Klon"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Lisc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"Jestem liściem drzewa 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+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gatunek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	}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Lisc getLisc()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Lisc();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1440000" y="2016000"/>
            <a:ext cx="7704000" cy="2504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Drzewo drzewo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Drzewo();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Drzewo.Lisc lisc = drzewo.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Lisc();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.println(lisc);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79" name="TextShape 3"/>
          <p:cNvSpPr txBox="1"/>
          <p:nvPr/>
        </p:nvSpPr>
        <p:spPr>
          <a:xfrm>
            <a:off x="1440000" y="4896000"/>
            <a:ext cx="6624000" cy="8784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Wynik: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Jestem liściem drzewa Klon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1440000" y="1440000"/>
            <a:ext cx="7992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Miasto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Ulica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Dom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Ulica.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.toString() 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 Dom"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		}</a:t>
            </a:r>
            <a:endParaRPr/>
          </a:p>
          <a:p>
            <a:r>
              <a:rPr lang="pl-PL"/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Miasto.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.toString() 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 Ulica"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	}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"Miasto"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1440000" y="2160000"/>
            <a:ext cx="8496000" cy="1163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Miasto miasto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Miasto();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Miasto.Ulica ulica = miasto.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Ulica();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Miasto.Ulica.Dom dom = ulica.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Dom();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.println(dom);</a:t>
            </a:r>
            <a:endParaRPr/>
          </a:p>
        </p:txBody>
      </p:sp>
      <p:sp>
        <p:nvSpPr>
          <p:cNvPr id="84" name="TextShape 3"/>
          <p:cNvSpPr txBox="1"/>
          <p:nvPr/>
        </p:nvSpPr>
        <p:spPr>
          <a:xfrm>
            <a:off x="1440000" y="4320000"/>
            <a:ext cx="5544000" cy="8784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Wynik: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Miasto Ulica Dom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1368000" y="1440000"/>
            <a:ext cx="5328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abstract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getWaga()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setWaga(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waga)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waga;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"Jestem Ptakiem!"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87" name="TextShape 3"/>
          <p:cNvSpPr txBox="1"/>
          <p:nvPr/>
        </p:nvSpPr>
        <p:spPr>
          <a:xfrm>
            <a:off x="6336000" y="5120640"/>
            <a:ext cx="4032000" cy="1431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MaImie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getName();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1440000" y="1440000"/>
            <a:ext cx="8064000" cy="4649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Ptak ptak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Ptak() {</a:t>
            </a:r>
            <a:endParaRPr/>
          </a:p>
          <a:p>
            <a:r>
              <a:rPr lang="pl-PL"/>
              <a:t>		};</a:t>
            </a:r>
            <a:endParaRPr/>
          </a:p>
          <a:p>
            <a:r>
              <a:rPr lang="pl-PL"/>
              <a:t>		ptak.setWaga(10);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MaImie maImie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MaImie()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getName()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"Moje imie"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		}</a:t>
            </a:r>
            <a:endParaRPr/>
          </a:p>
          <a:p>
            <a:r>
              <a:rPr lang="pl-PL"/>
              <a:t>		};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.println(maImie.getName());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1440000" y="1613160"/>
            <a:ext cx="8280000" cy="1903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Korzystając z klasy anonimowej stworzonej z interfejsu zaprojektuj mechanizm sprawdzający ile czasu trwa wykonanie dowolnej metody.</a:t>
            </a:r>
            <a:endParaRPr/>
          </a:p>
          <a:p>
            <a:r>
              <a:rPr lang="pl-PL"/>
              <a:t>	Czas w postaci long (milisekundy) zwróci Ci wywołanie: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java.util.Date().getTime()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1440000" y="1440000"/>
            <a:ext cx="8712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abstract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getWaga()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setWaga(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waga)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waga;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"Jestem Ptakiem!"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1450440" y="2016000"/>
            <a:ext cx="7045560" cy="1431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MaImie {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	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getName();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1440000" y="1718640"/>
            <a:ext cx="7632000" cy="4113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MaImie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imie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"Kajtek"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getName()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imie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"Jestem bocianem o imieniu 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+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imie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  <p:sp>
        <p:nvSpPr>
          <p:cNvPr id="49" name="TextShape 2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1872000" y="2016000"/>
            <a:ext cx="7488000" cy="3960000"/>
          </a:xfrm>
          <a:prstGeom prst="roundRect">
            <a:avLst>
              <a:gd name="adj" fmla="val 3600"/>
            </a:avLst>
          </a:prstGeom>
          <a:solidFill>
            <a:srgbClr val="FFFF66"/>
          </a:solidFill>
          <a:ln>
            <a:solidFill>
              <a:srgbClr val="000000"/>
            </a:solidFill>
          </a:ln>
        </p:spPr>
      </p:sp>
      <p:sp>
        <p:nvSpPr>
          <p:cNvPr id="52" name="CustomShape 3"/>
          <p:cNvSpPr/>
          <p:nvPr/>
        </p:nvSpPr>
        <p:spPr>
          <a:xfrm>
            <a:off x="2304000" y="2592000"/>
            <a:ext cx="3528000" cy="3240000"/>
          </a:xfrm>
          <a:prstGeom prst="roundRect">
            <a:avLst>
              <a:gd name="adj" fmla="val 3600"/>
            </a:avLst>
          </a:prstGeom>
          <a:solidFill>
            <a:srgbClr val="FFCC99"/>
          </a:solidFill>
          <a:ln>
            <a:solidFill>
              <a:srgbClr val="000000"/>
            </a:solidFill>
          </a:ln>
        </p:spPr>
      </p:sp>
      <p:sp>
        <p:nvSpPr>
          <p:cNvPr id="53" name="CustomShape 4"/>
          <p:cNvSpPr/>
          <p:nvPr/>
        </p:nvSpPr>
        <p:spPr>
          <a:xfrm>
            <a:off x="5832000" y="2592000"/>
            <a:ext cx="3096000" cy="3240000"/>
          </a:xfrm>
          <a:prstGeom prst="roundRect">
            <a:avLst>
              <a:gd name="adj" fmla="val 3600"/>
            </a:avLst>
          </a:prstGeom>
          <a:solidFill>
            <a:srgbClr val="3DEB3D"/>
          </a:solidFill>
          <a:ln>
            <a:solidFill>
              <a:srgbClr val="000000"/>
            </a:solidFill>
          </a:ln>
        </p:spPr>
      </p:sp>
      <p:sp>
        <p:nvSpPr>
          <p:cNvPr id="54" name="CustomShape 5"/>
          <p:cNvSpPr/>
          <p:nvPr/>
        </p:nvSpPr>
        <p:spPr>
          <a:xfrm>
            <a:off x="2721240" y="3456000"/>
            <a:ext cx="5774760" cy="2232000"/>
          </a:xfrm>
          <a:prstGeom prst="roundRect">
            <a:avLst>
              <a:gd name="adj" fmla="val 3600"/>
            </a:avLst>
          </a:prstGeom>
          <a:solidFill>
            <a:srgbClr val="99CCFF"/>
          </a:solidFill>
          <a:ln>
            <a:solidFill>
              <a:srgbClr val="000000"/>
            </a:solidFill>
          </a:ln>
        </p:spPr>
      </p:sp>
      <p:sp>
        <p:nvSpPr>
          <p:cNvPr id="55" name="TextShape 6"/>
          <p:cNvSpPr txBox="1"/>
          <p:nvPr/>
        </p:nvSpPr>
        <p:spPr>
          <a:xfrm>
            <a:off x="5328000" y="2160000"/>
            <a:ext cx="2520000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Object</a:t>
            </a:r>
            <a:endParaRPr/>
          </a:p>
        </p:txBody>
      </p:sp>
      <p:sp>
        <p:nvSpPr>
          <p:cNvPr id="56" name="TextShape 7"/>
          <p:cNvSpPr txBox="1"/>
          <p:nvPr/>
        </p:nvSpPr>
        <p:spPr>
          <a:xfrm>
            <a:off x="3744000" y="2808000"/>
            <a:ext cx="1584000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Ptak</a:t>
            </a:r>
            <a:endParaRPr/>
          </a:p>
        </p:txBody>
      </p:sp>
      <p:sp>
        <p:nvSpPr>
          <p:cNvPr id="57" name="TextShape 8"/>
          <p:cNvSpPr txBox="1"/>
          <p:nvPr/>
        </p:nvSpPr>
        <p:spPr>
          <a:xfrm>
            <a:off x="6768000" y="2808000"/>
            <a:ext cx="2016000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MaImie</a:t>
            </a:r>
            <a:endParaRPr/>
          </a:p>
        </p:txBody>
      </p:sp>
      <p:sp>
        <p:nvSpPr>
          <p:cNvPr id="58" name="TextShape 9"/>
          <p:cNvSpPr txBox="1"/>
          <p:nvPr/>
        </p:nvSpPr>
        <p:spPr>
          <a:xfrm>
            <a:off x="5328000" y="3672000"/>
            <a:ext cx="1440000" cy="346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Bocian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1440000" y="1440000"/>
            <a:ext cx="8136000" cy="5186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Bocian bocian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Ptak ptak = (Ptak) bocian;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MaImie maImie = (MaImie) bocian;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Object object = (Object) bocian;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.println(bocian);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.println(ptak);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.println(maImie);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.println(object);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(bocian == ptak)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"Zachodzi równość!"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1440000" y="2143440"/>
            <a:ext cx="7200000" cy="3040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Bocian bocian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(bocian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instanceof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"Bocian jest ptakiem!"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1440000" y="1800000"/>
            <a:ext cx="8280000" cy="29170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dwie klasy:</a:t>
            </a:r>
            <a:endParaRPr/>
          </a:p>
          <a:p>
            <a:endParaRPr/>
          </a:p>
          <a:p>
            <a:r>
              <a:rPr lang="pl-PL"/>
              <a:t>Liczba, niech przechowuje dowolną liczbę i posiada metodę „podajWartosc”.</a:t>
            </a:r>
            <a:endParaRPr/>
          </a:p>
          <a:p>
            <a:endParaRPr/>
          </a:p>
          <a:p>
            <a:r>
              <a:rPr lang="pl-PL"/>
              <a:t>Napis, niech przechowuje dowolny tekst i posiada metodę „podajTekst”.</a:t>
            </a:r>
            <a:endParaRPr/>
          </a:p>
          <a:p>
            <a:endParaRPr/>
          </a:p>
          <a:p>
            <a:r>
              <a:rPr lang="pl-PL"/>
              <a:t>W dowolnym obiekcie, który posiada metodę „main” stwórz metodę „wyswietl”, która będzie przyjmowała jako argument obiekt typu „Object”. W przypadku „Liczba” wywołaj metodę „podajWartosc” i analogicznie w przypadku „Napis”.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Polimorfizm, instrukcja „filnal”, klasy wewnętrzne i anonimowe</a:t>
            </a:r>
            <a:endParaRPr/>
          </a:p>
        </p:txBody>
      </p:sp>
      <p:sp>
        <p:nvSpPr>
          <p:cNvPr id="66" name="TextShape 2"/>
          <p:cNvSpPr txBox="1"/>
          <p:nvPr/>
        </p:nvSpPr>
        <p:spPr>
          <a:xfrm>
            <a:off x="1440000" y="1800360"/>
            <a:ext cx="8280000" cy="1635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klasę „Temperatura” z metodą „podajTemperature”. Wykorzystaj klasę „Liczba” z poprzedniego ćwiczenia do przechowywania wartości poprzez mechanizm dziedziczenia. Popraw metodę „wyswietl”, aby poprawnie wywoływała metodę w zależności od podanego typu obiektu.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897</Words>
  <Application>Microsoft Office PowerPoint</Application>
  <PresentationFormat>Niestandardowy</PresentationFormat>
  <Paragraphs>359</Paragraphs>
  <Slides>19</Slides>
  <Notes>16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Office Theme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cp:lastModifiedBy>Mac</cp:lastModifiedBy>
  <cp:revision>4</cp:revision>
  <dcterms:modified xsi:type="dcterms:W3CDTF">2013-03-25T16:08:32Z</dcterms:modified>
</cp:coreProperties>
</file>