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2"/>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Lst>
  <p:sldSz cx="10080625" cy="7559675"/>
  <p:notesSz cx="7559675" cy="10691813"/>
  <p:defaultTex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58" autoAdjust="0"/>
  </p:normalViewPr>
  <p:slideViewPr>
    <p:cSldViewPr>
      <p:cViewPr varScale="1">
        <p:scale>
          <a:sx n="67" d="100"/>
          <a:sy n="67" d="100"/>
        </p:scale>
        <p:origin x="-1056" y="-114"/>
      </p:cViewPr>
      <p:guideLst>
        <p:guide orient="horz" pos="2381"/>
        <p:guide pos="3175"/>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7" name="PlaceHolder 1"/>
          <p:cNvSpPr>
            <a:spLocks noGrp="1"/>
          </p:cNvSpPr>
          <p:nvPr>
            <p:ph type="body"/>
          </p:nvPr>
        </p:nvSpPr>
        <p:spPr>
          <a:xfrm>
            <a:off x="756000" y="5078520"/>
            <a:ext cx="6047640" cy="4811040"/>
          </a:xfrm>
          <a:prstGeom prst="rect">
            <a:avLst/>
          </a:prstGeom>
        </p:spPr>
        <p:txBody>
          <a:bodyPr wrap="none" lIns="0" tIns="0" rIns="0" bIns="0"/>
          <a:lstStyle/>
          <a:p>
            <a:r>
              <a:rPr lang="pl-PL"/>
              <a:t>Kliknij, aby edytować format notatek</a:t>
            </a:r>
            <a:endParaRPr/>
          </a:p>
        </p:txBody>
      </p:sp>
      <p:sp>
        <p:nvSpPr>
          <p:cNvPr id="38" name="PlaceHolder 2"/>
          <p:cNvSpPr>
            <a:spLocks noGrp="1"/>
          </p:cNvSpPr>
          <p:nvPr>
            <p:ph type="hdr"/>
          </p:nvPr>
        </p:nvSpPr>
        <p:spPr>
          <a:xfrm>
            <a:off x="0" y="0"/>
            <a:ext cx="3280680" cy="534240"/>
          </a:xfrm>
          <a:prstGeom prst="rect">
            <a:avLst/>
          </a:prstGeom>
        </p:spPr>
        <p:txBody>
          <a:bodyPr wrap="none" lIns="0" tIns="0" rIns="0" bIns="0"/>
          <a:lstStyle/>
          <a:p>
            <a:r>
              <a:rPr lang="pl-PL" sz="1400"/>
              <a:t>&lt;główka&gt;</a:t>
            </a:r>
            <a:endParaRPr/>
          </a:p>
        </p:txBody>
      </p:sp>
      <p:sp>
        <p:nvSpPr>
          <p:cNvPr id="39" name="PlaceHolder 3"/>
          <p:cNvSpPr>
            <a:spLocks noGrp="1"/>
          </p:cNvSpPr>
          <p:nvPr>
            <p:ph type="dt"/>
          </p:nvPr>
        </p:nvSpPr>
        <p:spPr>
          <a:xfrm>
            <a:off x="4278960" y="0"/>
            <a:ext cx="3280680" cy="534240"/>
          </a:xfrm>
          <a:prstGeom prst="rect">
            <a:avLst/>
          </a:prstGeom>
        </p:spPr>
        <p:txBody>
          <a:bodyPr wrap="none" lIns="0" tIns="0" rIns="0" bIns="0"/>
          <a:lstStyle/>
          <a:p>
            <a:pPr algn="r"/>
            <a:r>
              <a:rPr lang="pl-PL" sz="1400"/>
              <a:t>&lt;data/godzina&gt;</a:t>
            </a:r>
            <a:endParaRPr/>
          </a:p>
        </p:txBody>
      </p:sp>
      <p:sp>
        <p:nvSpPr>
          <p:cNvPr id="40" name="PlaceHolder 4"/>
          <p:cNvSpPr>
            <a:spLocks noGrp="1"/>
          </p:cNvSpPr>
          <p:nvPr>
            <p:ph type="ftr"/>
          </p:nvPr>
        </p:nvSpPr>
        <p:spPr>
          <a:xfrm>
            <a:off x="0" y="10157400"/>
            <a:ext cx="3280680" cy="534240"/>
          </a:xfrm>
          <a:prstGeom prst="rect">
            <a:avLst/>
          </a:prstGeom>
        </p:spPr>
        <p:txBody>
          <a:bodyPr wrap="none" lIns="0" tIns="0" rIns="0" bIns="0" anchor="b"/>
          <a:lstStyle/>
          <a:p>
            <a:r>
              <a:rPr lang="pl-PL" sz="1400"/>
              <a:t>&lt;stopka&gt;</a:t>
            </a:r>
            <a:endParaRPr/>
          </a:p>
        </p:txBody>
      </p:sp>
      <p:sp>
        <p:nvSpPr>
          <p:cNvPr id="41" name="PlaceHolder 5"/>
          <p:cNvSpPr>
            <a:spLocks noGrp="1"/>
          </p:cNvSpPr>
          <p:nvPr>
            <p:ph type="sldNum"/>
          </p:nvPr>
        </p:nvSpPr>
        <p:spPr>
          <a:xfrm>
            <a:off x="4278960" y="10157400"/>
            <a:ext cx="3280680" cy="534240"/>
          </a:xfrm>
          <a:prstGeom prst="rect">
            <a:avLst/>
          </a:prstGeom>
        </p:spPr>
        <p:txBody>
          <a:bodyPr wrap="none" lIns="0" tIns="0" rIns="0" bIns="0" anchor="b"/>
          <a:lstStyle/>
          <a:p>
            <a:pPr algn="r"/>
            <a:fld id="{6E9844E1-D7FB-4692-A818-7B2DA3AA86C2}" type="slidenum">
              <a:rPr lang="pl-PL" sz="1400"/>
              <a:pPr algn="r"/>
              <a:t>‹#›</a:t>
            </a:fld>
            <a:endParaRP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 name="PlaceHolder 1"/>
          <p:cNvSpPr>
            <a:spLocks noGrp="1"/>
          </p:cNvSpPr>
          <p:nvPr>
            <p:ph type="body"/>
          </p:nvPr>
        </p:nvSpPr>
        <p:spPr>
          <a:xfrm>
            <a:off x="144000" y="5078520"/>
            <a:ext cx="7272000" cy="5461920"/>
          </a:xfrm>
          <a:prstGeom prst="rect">
            <a:avLst/>
          </a:prstGeom>
        </p:spPr>
        <p:txBody>
          <a:bodyPr wrap="none" lIns="0" tIns="0" rIns="0" bIns="0"/>
          <a:lstStyle/>
          <a:p>
            <a:r>
              <a:rPr lang="pl-PL" sz="1000"/>
              <a:t>Java jest językiem kompilowanym do kodu bajtowego. Oznacza to, że aplikacje napisane w Javie i skompilowane nie mogą zostać uruchomione bezpośrednio przez system operacyjny. Niezbędna jest maszyna wirtualna.</a:t>
            </a:r>
            <a:endParaRPr/>
          </a:p>
          <a:p>
            <a:r>
              <a:rPr lang="pl-PL" sz="1000"/>
              <a:t>Java została stworzona przez grupę roboczą pod kierunkiem Jamesa Goslinga z firmy Sun Microsystems, obecnym właścicielem tej technologii jest Oracle Corporation.</a:t>
            </a:r>
            <a:endParaRPr/>
          </a:p>
          <a:p>
            <a:r>
              <a:rPr lang="pl-PL" sz="1000"/>
              <a:t>Jego podstawowe koncepcje zostały przejęte z języka Smalltalk (maszyna wirtualna, zarządzanie pamięcią) oraz z języka C++ (duża część składni i słów kluczowych).</a:t>
            </a:r>
            <a:endParaRPr/>
          </a:p>
          <a:p>
            <a:endParaRPr/>
          </a:p>
          <a:p>
            <a:r>
              <a:rPr lang="pl-PL" sz="1000"/>
              <a:t> Główne koncepcje</a:t>
            </a:r>
            <a:endParaRPr/>
          </a:p>
          <a:p>
            <a:endParaRPr/>
          </a:p>
          <a:p>
            <a:r>
              <a:rPr lang="pl-PL" sz="1000"/>
              <a:t>Autorzy języka Java określili kilkanaście kluczowych koncepcji swojego języka. Najważniejsze z nich to:</a:t>
            </a:r>
            <a:endParaRPr/>
          </a:p>
          <a:p>
            <a:endParaRPr/>
          </a:p>
          <a:p>
            <a:r>
              <a:rPr lang="pl-PL" sz="1000"/>
              <a:t>Obiektowość</a:t>
            </a:r>
            <a:endParaRPr/>
          </a:p>
          <a:p>
            <a:endParaRPr/>
          </a:p>
          <a:p>
            <a:r>
              <a:rPr lang="pl-PL" sz="1000"/>
              <a:t>W przeciwieństwie do proceduralno-obiektowego języka C++, Java jest silnie ukierunkowana na obiektowość. O obiekcie można myśleć jako o samoistnej części programu, która może przyjmować określone stany i ma określone zachowania, które mogą zmieniać te stany bądź przesyłać dane do innych obiektów. Wyjątkiem od całkowitej obiektowości są typy proste (inaczej: typy wbudowane, prymitywy).</a:t>
            </a:r>
            <a:endParaRPr/>
          </a:p>
          <a:p>
            <a:endParaRPr/>
          </a:p>
          <a:p>
            <a:r>
              <a:rPr lang="pl-PL" sz="1000"/>
              <a:t>Dziedziczenie</a:t>
            </a:r>
            <a:endParaRPr/>
          </a:p>
          <a:p>
            <a:r>
              <a:rPr lang="pl-PL" sz="1000"/>
              <a:t>W Javie wszystkie obiekty są pochodną obiektu nadrzędnego (jego klasa nazywa się po prostu Object), z którego dziedziczą podstawowe zachowania i właściwości. Dzięki temu wszystkie mają wspólny podzbiór podstawowych możliwości, takich jak ich: identyfikacja, porównywanie, kopiowanie, niszczenie czy wsparcie dla programowania współbieżnego.</a:t>
            </a:r>
            <a:endParaRPr/>
          </a:p>
          <a:p>
            <a:endParaRPr/>
          </a:p>
          <a:p>
            <a:r>
              <a:rPr lang="pl-PL" sz="1000"/>
              <a:t>Niezależność od architektury</a:t>
            </a:r>
            <a:endParaRPr/>
          </a:p>
          <a:p>
            <a:r>
              <a:rPr lang="pl-PL" sz="1000"/>
              <a:t>Tę właściwość Java ma dzięki temu, że kod źródłowy programów pisanych w Javie kompiluje się do kodu pośredniego (kodu bajtowego). Powstały kod jest niezależny od systemu operacyjnego i procesora, a wykonuje go tzw. wirtualna maszyna Javy, która (między innymi) tłumaczy kod uniwersalny na kod dostosowany do specyfiki konkretnego systemu operacyjnego i procesora. W tej chwili wirtualna maszyna Javy jest już dostępna dla większości systemów operacyjnych i procesorów.Jednak z uwagi na to, że kod pośredni jest interpretowany, taki program jest wolniejszy niż kompilowany do kodu maszynowego.</a:t>
            </a:r>
            <a:endParaRPr/>
          </a:p>
          <a:p>
            <a:endParaRPr/>
          </a:p>
          <a:p>
            <a:r>
              <a:rPr lang="pl-PL" sz="1000"/>
              <a:t>Sieciowość i obsługa programowania rozproszonego</a:t>
            </a:r>
            <a:endParaRPr/>
          </a:p>
          <a:p>
            <a:r>
              <a:rPr lang="pl-PL" sz="1000"/>
              <a:t>Dzięki wykorzystaniu reguł obiektowości, Java nie widzi różnicy między danymi płynącymi z pliku lokalnego a danymi z pliku dostępnego przez HTTP czy FTP.</a:t>
            </a:r>
            <a:endParaRPr/>
          </a:p>
          <a:p>
            <a:endParaRPr/>
          </a:p>
          <a:p>
            <a:r>
              <a:rPr lang="pl-PL" sz="1000"/>
              <a:t>Niezawodność i bezpieczeństwo</a:t>
            </a:r>
            <a:endParaRPr/>
          </a:p>
          <a:p>
            <a:r>
              <a:rPr lang="pl-PL" sz="1000"/>
              <a:t>W zamierzeniu Java miała zastąpić C++ – obiektowego następcę języka C. Jej projektanci zaczęli od rozpoznania cech języka C++, które są przyczyną największej liczby błędów programistycznych, by stworzyć język prosty w użyciu, bezpieczny i niezawodny. O ile po siedmiu odsłonach Javy jej prostota jest dyskusyjna, o tyle język faktycznie robi dużo, by utrudnić programiście popełnienie błędu.</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 name="PlaceHolder 1"/>
          <p:cNvSpPr>
            <a:spLocks noGrp="1"/>
          </p:cNvSpPr>
          <p:nvPr>
            <p:ph type="body"/>
          </p:nvPr>
        </p:nvSpPr>
        <p:spPr>
          <a:xfrm>
            <a:off x="756000" y="5078520"/>
            <a:ext cx="6047640" cy="4811040"/>
          </a:xfrm>
          <a:prstGeom prst="rect">
            <a:avLst/>
          </a:prstGeom>
        </p:spPr>
        <p:txBody>
          <a:bodyPr wrap="none" lIns="0" tIns="0" rIns="0" bIns="0"/>
          <a:lstStyle/>
          <a:p>
            <a:r>
              <a:rPr lang="pl-PL" sz="2000"/>
              <a:t>Aby móc zacząć programować w Javie potrzebujemy kompilatora z pakietu Java JDK.</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 name="PlaceHolder 1"/>
          <p:cNvSpPr>
            <a:spLocks noGrp="1"/>
          </p:cNvSpPr>
          <p:nvPr>
            <p:ph type="body"/>
          </p:nvPr>
        </p:nvSpPr>
        <p:spPr>
          <a:xfrm>
            <a:off x="756000" y="5078520"/>
            <a:ext cx="6047640" cy="4811040"/>
          </a:xfrm>
          <a:prstGeom prst="rect">
            <a:avLst/>
          </a:prstGeom>
        </p:spPr>
        <p:txBody>
          <a:bodyPr wrap="none" lIns="0" tIns="0" rIns="0" bIns="0"/>
          <a:lstStyle/>
          <a:p>
            <a:r>
              <a:rPr lang="pl-PL" sz="2000"/>
              <a:t>Kolejno wykonujemy polecenia instalatora.</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 name="PlaceHolder 1"/>
          <p:cNvSpPr>
            <a:spLocks noGrp="1"/>
          </p:cNvSpPr>
          <p:nvPr>
            <p:ph type="body"/>
          </p:nvPr>
        </p:nvSpPr>
        <p:spPr>
          <a:xfrm>
            <a:off x="756000" y="5078520"/>
            <a:ext cx="6047640" cy="4811040"/>
          </a:xfrm>
          <a:prstGeom prst="rect">
            <a:avLst/>
          </a:prstGeom>
        </p:spPr>
        <p:txBody>
          <a:bodyPr wrap="none" lIns="0" tIns="0" rIns="0" bIns="0"/>
          <a:lstStyle/>
          <a:p>
            <a:r>
              <a:rPr lang="pl-PL" sz="2000"/>
              <a:t>Po zakończonej instalacji Java JDK. Możemy napisać pierwszy program.</a:t>
            </a:r>
            <a:endParaRPr/>
          </a:p>
          <a:p>
            <a:endParaRPr/>
          </a:p>
          <a:p>
            <a:r>
              <a:rPr lang="pl-PL" sz="2000"/>
              <a:t>Możemy już wykonać pierwsze praktyczne ćwiczenie.</a:t>
            </a:r>
            <a:endParaRPr/>
          </a:p>
          <a:p>
            <a:endParaRPr/>
          </a:p>
          <a:p>
            <a:r>
              <a:rPr lang="pl-PL" sz="2000"/>
              <a:t>Stwórzmy plik o dowolnej nazwie, bez białych znaków i zaczynający się dużą literą, z rozszerzeniem *.java.</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 name="PlaceHolder 1"/>
          <p:cNvSpPr>
            <a:spLocks noGrp="1"/>
          </p:cNvSpPr>
          <p:nvPr>
            <p:ph type="body"/>
          </p:nvPr>
        </p:nvSpPr>
        <p:spPr>
          <a:xfrm>
            <a:off x="756000" y="5078520"/>
            <a:ext cx="6047640" cy="4811040"/>
          </a:xfrm>
          <a:prstGeom prst="rect">
            <a:avLst/>
          </a:prstGeom>
        </p:spPr>
        <p:txBody>
          <a:bodyPr wrap="none" lIns="0" tIns="0" rIns="0" bIns="0"/>
          <a:lstStyle/>
          <a:p>
            <a:r>
              <a:rPr lang="pl-PL" sz="2000"/>
              <a:t>Do pliku wstawiamy ten fragment kodu.</a:t>
            </a:r>
            <a:endParaRPr/>
          </a:p>
          <a:p>
            <a:endParaRPr/>
          </a:p>
          <a:p>
            <a:r>
              <a:rPr lang="pl-PL" sz="2000"/>
              <a:t>Uwaga!</a:t>
            </a:r>
            <a:endParaRPr/>
          </a:p>
          <a:p>
            <a:r>
              <a:rPr lang="pl-PL" sz="2000"/>
              <a:t>Jeżeli użyta została inna nazwa pliku niż „InnaKlasa” to należy ją wpisać w pierwszym wersie (bez rozszerzenia) zamiast wyrażenia „InnaKlasa”.</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 name="PlaceHolder 1"/>
          <p:cNvSpPr>
            <a:spLocks noGrp="1"/>
          </p:cNvSpPr>
          <p:nvPr>
            <p:ph type="body"/>
          </p:nvPr>
        </p:nvSpPr>
        <p:spPr>
          <a:xfrm>
            <a:off x="756000" y="5078520"/>
            <a:ext cx="6047640" cy="4811040"/>
          </a:xfrm>
          <a:prstGeom prst="rect">
            <a:avLst/>
          </a:prstGeom>
        </p:spPr>
        <p:txBody>
          <a:bodyPr wrap="none" lIns="0" tIns="0" rIns="0" bIns="0"/>
          <a:lstStyle/>
          <a:p>
            <a:r>
              <a:rPr lang="pl-PL" sz="2000"/>
              <a:t>Kompilujemy nasz kod źródłowy widocznym poleceniem.</a:t>
            </a:r>
            <a:endParaRPr/>
          </a:p>
          <a:p>
            <a:endParaRPr/>
          </a:p>
          <a:p>
            <a:r>
              <a:rPr lang="pl-PL" sz="2000"/>
              <a:t>Pierwsza część jest ścieżką do kompilatora Javy – javac.exe.</a:t>
            </a:r>
            <a:endParaRPr/>
          </a:p>
          <a:p>
            <a:endParaRPr/>
          </a:p>
          <a:p>
            <a:r>
              <a:rPr lang="pl-PL" sz="2000"/>
              <a:t>Argumentem przyjmowanym przez kompilator jest ścieżka do pliku z kodem źródłowym.</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 name="PlaceHolder 1"/>
          <p:cNvSpPr>
            <a:spLocks noGrp="1"/>
          </p:cNvSpPr>
          <p:nvPr>
            <p:ph type="body"/>
          </p:nvPr>
        </p:nvSpPr>
        <p:spPr>
          <a:xfrm>
            <a:off x="756000" y="5078520"/>
            <a:ext cx="6047640" cy="4811040"/>
          </a:xfrm>
          <a:prstGeom prst="rect">
            <a:avLst/>
          </a:prstGeom>
        </p:spPr>
        <p:txBody>
          <a:bodyPr wrap="none" lIns="0" tIns="0" rIns="0" bIns="0"/>
          <a:lstStyle/>
          <a:p>
            <a:r>
              <a:rPr lang="pl-PL" sz="2000"/>
              <a:t>Tak wygląda rezultat poprawnie wykonanego polecenia kompilacji (brak jakichkolwiek wiadomości i ponowne wyświetlenie znaku zachęty).</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 name="PlaceHolder 1"/>
          <p:cNvSpPr>
            <a:spLocks noGrp="1"/>
          </p:cNvSpPr>
          <p:nvPr>
            <p:ph type="body"/>
          </p:nvPr>
        </p:nvSpPr>
        <p:spPr>
          <a:xfrm>
            <a:off x="756000" y="5078520"/>
            <a:ext cx="6047640" cy="4811040"/>
          </a:xfrm>
          <a:prstGeom prst="rect">
            <a:avLst/>
          </a:prstGeom>
        </p:spPr>
        <p:txBody>
          <a:bodyPr wrap="none" lIns="0" tIns="0" rIns="0" bIns="0"/>
          <a:lstStyle/>
          <a:p>
            <a:r>
              <a:rPr lang="pl-PL" sz="2000"/>
              <a:t>Jedyną widoczną zmianą jest pojawienie się pliku o takiej samej nazwie jaką wybraliśmy do pliku z rozszerzeniem „*.java”.</a:t>
            </a:r>
            <a:endParaRPr/>
          </a:p>
          <a:p>
            <a:endParaRPr/>
          </a:p>
          <a:p>
            <a:r>
              <a:rPr lang="pl-PL" sz="2000"/>
              <a:t>Nowy plik posiada rozszerzenie „*.class”. Zawiera on kod bajtowy przeznaczony do uruchamiania na każdej maszynie wirtualnej.</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 name="PlaceHolder 1"/>
          <p:cNvSpPr>
            <a:spLocks noGrp="1"/>
          </p:cNvSpPr>
          <p:nvPr>
            <p:ph type="body"/>
          </p:nvPr>
        </p:nvSpPr>
        <p:spPr>
          <a:xfrm>
            <a:off x="756000" y="5078520"/>
            <a:ext cx="6047640" cy="4811040"/>
          </a:xfrm>
          <a:prstGeom prst="rect">
            <a:avLst/>
          </a:prstGeom>
        </p:spPr>
        <p:txBody>
          <a:bodyPr wrap="none" lIns="0" tIns="0" rIns="0" bIns="0"/>
          <a:lstStyle/>
          <a:p>
            <a:r>
              <a:rPr lang="pl-PL" sz="2000"/>
              <a:t>Możemy wyświetlić zawartość nowego pliku w edytorze tekstowym.</a:t>
            </a:r>
            <a:endParaRPr/>
          </a:p>
          <a:p>
            <a:endParaRPr/>
          </a:p>
          <a:p>
            <a:r>
              <a:rPr lang="pl-PL" sz="2000"/>
              <a:t>Jak widać nie jest to kod maszynowy. Wiele części można odczytać, np. „SourceFile” jest to plik źródłowy z którego powstał dany kod bajtow, „java/lang/String” jest to adres obiektu, który przechowuje ciąg znaków.</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 name="PlaceHolder 1"/>
          <p:cNvSpPr>
            <a:spLocks noGrp="1"/>
          </p:cNvSpPr>
          <p:nvPr>
            <p:ph type="body"/>
          </p:nvPr>
        </p:nvSpPr>
        <p:spPr>
          <a:xfrm>
            <a:off x="756000" y="5078520"/>
            <a:ext cx="6047640" cy="4811040"/>
          </a:xfrm>
          <a:prstGeom prst="rect">
            <a:avLst/>
          </a:prstGeom>
        </p:spPr>
        <p:txBody>
          <a:bodyPr wrap="none" lIns="0" tIns="0" rIns="0" bIns="0"/>
          <a:lstStyle/>
          <a:p>
            <a:r>
              <a:rPr lang="pl-PL" sz="2000"/>
              <a:t>Omawiany plik możemy uruchomić poleceniem pokazanym w poprzednim przykładzie.</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 name="PlaceHolder 1"/>
          <p:cNvSpPr>
            <a:spLocks noGrp="1"/>
          </p:cNvSpPr>
          <p:nvPr>
            <p:ph type="body"/>
          </p:nvPr>
        </p:nvSpPr>
        <p:spPr>
          <a:xfrm>
            <a:off x="756000" y="5078520"/>
            <a:ext cx="6047640" cy="4811040"/>
          </a:xfrm>
          <a:prstGeom prst="rect">
            <a:avLst/>
          </a:prstGeom>
        </p:spPr>
        <p:txBody>
          <a:bodyPr wrap="none" lIns="0" tIns="0" rIns="0" bIns="0"/>
          <a:lstStyle/>
          <a:p>
            <a:r>
              <a:rPr lang="pl-PL" sz="2000"/>
              <a:t>Pisanie kodu w prostym edytorze tekstowym jest trudne. Będziemy korzystać ze środowiska Eclipse w celu usprawnienia pracy.</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 name="PlaceHolder 1"/>
          <p:cNvSpPr>
            <a:spLocks noGrp="1"/>
          </p:cNvSpPr>
          <p:nvPr>
            <p:ph type="body"/>
          </p:nvPr>
        </p:nvSpPr>
        <p:spPr>
          <a:xfrm>
            <a:off x="756000" y="5078520"/>
            <a:ext cx="6047640" cy="4811040"/>
          </a:xfrm>
          <a:prstGeom prst="rect">
            <a:avLst/>
          </a:prstGeom>
        </p:spPr>
        <p:txBody>
          <a:bodyPr wrap="none" lIns="0" tIns="0" rIns="0" bIns="0"/>
          <a:lstStyle/>
          <a:p>
            <a:r>
              <a:rPr lang="pl-PL" sz="1200"/>
              <a:t>Aby móc uruchomić aplikację napisaną w Javie musimy mieć maszynę wirtualną. Znajduje się ona w pakiecie Java JRE (Java Runtime Environment). Można go łatwo wyszukać korzystając z wyszukiwarki Google lub pobrać bezpośredno ze strony www.oracle.com.</a:t>
            </a:r>
            <a:endParaRPr/>
          </a:p>
          <a:p>
            <a:endParaRPr/>
          </a:p>
          <a:p>
            <a:r>
              <a:rPr lang="pl-PL" sz="1200"/>
              <a:t>	Aby móc uruchomić aplikację napisaną w Javie musimy mieć większy zestaw narzędzi o nazwie Java JDK (Java Development Kit). Znajduje się tam przede wszystkim kompilator. Cały pakiet dostępny jest również na stronie www.oracle.com.</a:t>
            </a:r>
            <a:endParaRPr/>
          </a:p>
          <a:p>
            <a:endParaRPr/>
          </a:p>
          <a:p>
            <a:r>
              <a:rPr lang="pl-PL" sz="1200"/>
              <a:t>	Należy przede wszystkim pamiętać, że Java stworzona jest na licencji GNU (General Public License). Na slajdzie przedstawione są jedynie oficjalne narzędzia. Każdy może napisać własną maszynę wirtualną i istnieje wiele alternatywnych źródeł. Np. otwarta implementacja Javy - OpenJDK.</a:t>
            </a:r>
            <a:endParaRPr/>
          </a:p>
          <a:p>
            <a:endParaRPr/>
          </a:p>
          <a:p>
            <a:r>
              <a:rPr lang="pl-PL" sz="1200"/>
              <a:t>	Bardzo ważnym elementem jest również środowisko pracy. Stanowczo odradzam korzystanie z prostych edytorów tekstowych. Jednym z najpopularniejszych środowisk jest Eclipse. Można pobrać również środowisko NetBeans lub IntelliJ IDEA. Wszystkie trzy oferują podobne możliwości i są powszechnie wykorzystywane na całym świecie. Zalecam pobranie pakietu Eclipse Classic, ponieważ właśnie w nim będę pokazywał przykłady.</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 name="PlaceHolder 1"/>
          <p:cNvSpPr>
            <a:spLocks noGrp="1"/>
          </p:cNvSpPr>
          <p:nvPr>
            <p:ph type="body"/>
          </p:nvPr>
        </p:nvSpPr>
        <p:spPr>
          <a:xfrm>
            <a:off x="756000" y="5078520"/>
            <a:ext cx="6047640" cy="4811040"/>
          </a:xfrm>
          <a:prstGeom prst="rect">
            <a:avLst/>
          </a:prstGeom>
        </p:spPr>
        <p:txBody>
          <a:bodyPr wrap="none" lIns="0" tIns="0" rIns="0" bIns="0"/>
          <a:lstStyle/>
          <a:p>
            <a:r>
              <a:rPr lang="pl-PL" sz="2000"/>
              <a:t>Wypakowujemy pobrane archiwum.</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 name="PlaceHolder 1"/>
          <p:cNvSpPr>
            <a:spLocks noGrp="1"/>
          </p:cNvSpPr>
          <p:nvPr>
            <p:ph type="body"/>
          </p:nvPr>
        </p:nvSpPr>
        <p:spPr>
          <a:xfrm>
            <a:off x="756000" y="5078520"/>
            <a:ext cx="6047640" cy="4811040"/>
          </a:xfrm>
          <a:prstGeom prst="rect">
            <a:avLst/>
          </a:prstGeom>
        </p:spPr>
        <p:txBody>
          <a:bodyPr wrap="none" lIns="0" tIns="0" rIns="0" bIns="0"/>
          <a:lstStyle/>
          <a:p>
            <a:r>
              <a:rPr lang="pl-PL"/>
              <a:t>Środowisko uruchamiamy za pomocą pliku „eclipse.exe”.</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0" name="PlaceHolder 1"/>
          <p:cNvSpPr>
            <a:spLocks noGrp="1"/>
          </p:cNvSpPr>
          <p:nvPr>
            <p:ph type="body"/>
          </p:nvPr>
        </p:nvSpPr>
        <p:spPr>
          <a:xfrm>
            <a:off x="756000" y="5078520"/>
            <a:ext cx="6047640" cy="4811040"/>
          </a:xfrm>
          <a:prstGeom prst="rect">
            <a:avLst/>
          </a:prstGeom>
        </p:spPr>
        <p:txBody>
          <a:bodyPr wrap="none" lIns="0" tIns="0" rIns="0" bIns="0"/>
          <a:lstStyle/>
          <a:p>
            <a:r>
              <a:rPr lang="pl-PL" sz="2000"/>
              <a:t>Przy pierwszym uruchomieniu trzeba wybrać folder pełniący funkcję „workspace”. Jest to lokalizacja w której znajdować się będą wszystkie nasze projekty.</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 name="PlaceHolder 1"/>
          <p:cNvSpPr>
            <a:spLocks noGrp="1"/>
          </p:cNvSpPr>
          <p:nvPr>
            <p:ph type="body"/>
          </p:nvPr>
        </p:nvSpPr>
        <p:spPr>
          <a:xfrm>
            <a:off x="756000" y="5078520"/>
            <a:ext cx="6047640" cy="4811040"/>
          </a:xfrm>
          <a:prstGeom prst="rect">
            <a:avLst/>
          </a:prstGeom>
        </p:spPr>
        <p:txBody>
          <a:bodyPr wrap="none" lIns="0" tIns="0" rIns="0" bIns="0"/>
          <a:lstStyle/>
          <a:p>
            <a:r>
              <a:rPr lang="pl-PL" sz="2000"/>
              <a:t>Zanim przystąpimy do pisania kodu, musimy stworzyć projekt.</a:t>
            </a:r>
            <a:endParaRPr/>
          </a:p>
          <a:p>
            <a:endParaRPr/>
          </a:p>
          <a:p>
            <a:r>
              <a:rPr lang="pl-PL" sz="2000"/>
              <a:t>W tym celu wybieramy:</a:t>
            </a:r>
            <a:endParaRPr/>
          </a:p>
          <a:p>
            <a:r>
              <a:rPr lang="pl-PL" sz="2000"/>
              <a:t>File/New/Java Project</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 name="PlaceHolder 1"/>
          <p:cNvSpPr>
            <a:spLocks noGrp="1"/>
          </p:cNvSpPr>
          <p:nvPr>
            <p:ph type="body"/>
          </p:nvPr>
        </p:nvSpPr>
        <p:spPr>
          <a:xfrm>
            <a:off x="756000" y="5078520"/>
            <a:ext cx="6047640" cy="4811040"/>
          </a:xfrm>
          <a:prstGeom prst="rect">
            <a:avLst/>
          </a:prstGeom>
        </p:spPr>
        <p:txBody>
          <a:bodyPr wrap="none" lIns="0" tIns="0" rIns="0" bIns="0"/>
          <a:lstStyle/>
          <a:p>
            <a:r>
              <a:rPr lang="pl-PL" sz="2000"/>
              <a:t>Nazwa projektu (Project name) może być dowolna.</a:t>
            </a:r>
            <a:endParaRPr/>
          </a:p>
          <a:p>
            <a:endParaRPr/>
          </a:p>
          <a:p>
            <a:r>
              <a:rPr lang="pl-PL" sz="2000"/>
              <a:t>Pozostałe parametry najlepiej pozostawić z ustawieniami domyślnymi.</a:t>
            </a:r>
            <a:endParaRPr/>
          </a:p>
          <a:p>
            <a:endParaRPr/>
          </a:p>
          <a:p>
            <a:r>
              <a:rPr lang="pl-PL" sz="2000"/>
              <a:t>Klikamy „Next”.</a:t>
            </a:r>
            <a:endParaRPr/>
          </a:p>
          <a:p>
            <a:endParaRPr/>
          </a:p>
          <a:p>
            <a:r>
              <a:rPr lang="pl-PL" sz="2000"/>
              <a:t>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 name="PlaceHolder 1"/>
          <p:cNvSpPr>
            <a:spLocks noGrp="1"/>
          </p:cNvSpPr>
          <p:nvPr>
            <p:ph type="body"/>
          </p:nvPr>
        </p:nvSpPr>
        <p:spPr>
          <a:xfrm>
            <a:off x="756000" y="5078520"/>
            <a:ext cx="6047640" cy="4811040"/>
          </a:xfrm>
          <a:prstGeom prst="rect">
            <a:avLst/>
          </a:prstGeom>
        </p:spPr>
        <p:txBody>
          <a:bodyPr wrap="none" lIns="0" tIns="0" rIns="0" bIns="0"/>
          <a:lstStyle/>
          <a:p>
            <a:r>
              <a:rPr lang="pl-PL" sz="2000"/>
              <a:t>Klikamy „Finish”.</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 name="PlaceHolder 1"/>
          <p:cNvSpPr>
            <a:spLocks noGrp="1"/>
          </p:cNvSpPr>
          <p:nvPr>
            <p:ph type="body"/>
          </p:nvPr>
        </p:nvSpPr>
        <p:spPr>
          <a:xfrm>
            <a:off x="756000" y="5078520"/>
            <a:ext cx="6047640" cy="4811040"/>
          </a:xfrm>
          <a:prstGeom prst="rect">
            <a:avLst/>
          </a:prstGeom>
        </p:spPr>
        <p:txBody>
          <a:bodyPr wrap="none" lIns="0" tIns="0" rIns="0" bIns="0"/>
          <a:lstStyle/>
          <a:p>
            <a:r>
              <a:rPr lang="pl-PL" sz="2000"/>
              <a:t>Aby zobaczyć zawartość projektu klikamy na ikonę znajdującą się w lewym, górnym rogu (poniżej pozycji w menu o nazwie „File”).</a:t>
            </a:r>
            <a:endParaRPr/>
          </a:p>
          <a:p>
            <a:endParaRPr/>
          </a:p>
          <a:p>
            <a:r>
              <a:rPr lang="pl-PL" sz="2000"/>
              <a:t>Powinien wyświetlić się nam „Package Explorer”</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 name="PlaceHolder 1"/>
          <p:cNvSpPr>
            <a:spLocks noGrp="1"/>
          </p:cNvSpPr>
          <p:nvPr>
            <p:ph type="body"/>
          </p:nvPr>
        </p:nvSpPr>
        <p:spPr>
          <a:xfrm>
            <a:off x="756000" y="5078520"/>
            <a:ext cx="6047640" cy="4811040"/>
          </a:xfrm>
          <a:prstGeom prst="rect">
            <a:avLst/>
          </a:prstGeom>
        </p:spPr>
        <p:txBody>
          <a:bodyPr wrap="none" lIns="0" tIns="0" rIns="0" bIns="0"/>
          <a:lstStyle/>
          <a:p>
            <a:r>
              <a:rPr lang="pl-PL" sz="2000"/>
              <a:t>Pliki kodu źródłowego przechowywane są w folderze „src”.</a:t>
            </a:r>
            <a:endParaRPr/>
          </a:p>
          <a:p>
            <a:endParaRPr/>
          </a:p>
          <a:p>
            <a:r>
              <a:rPr lang="pl-PL" sz="2000"/>
              <a:t>Nowy projekt nie posiada żadnych plików. W celu stworzenia nowego należy kliknąć na folderze „scr” prawym przyciskiem myszy.</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 name="PlaceHolder 1"/>
          <p:cNvSpPr>
            <a:spLocks noGrp="1"/>
          </p:cNvSpPr>
          <p:nvPr>
            <p:ph type="body"/>
          </p:nvPr>
        </p:nvSpPr>
        <p:spPr>
          <a:xfrm>
            <a:off x="756000" y="5078520"/>
            <a:ext cx="6047640" cy="4811040"/>
          </a:xfrm>
          <a:prstGeom prst="rect">
            <a:avLst/>
          </a:prstGeom>
        </p:spPr>
        <p:txBody>
          <a:bodyPr wrap="none" lIns="0" tIns="0" rIns="0" bIns="0"/>
          <a:lstStyle/>
          <a:p>
            <a:r>
              <a:rPr lang="pl-PL" sz="2000"/>
              <a:t>Następnie wybieramy:</a:t>
            </a:r>
            <a:endParaRPr/>
          </a:p>
          <a:p>
            <a:r>
              <a:rPr lang="pl-PL" sz="2000"/>
              <a:t>New/Class.</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PlaceHolder 1"/>
          <p:cNvSpPr>
            <a:spLocks noGrp="1"/>
          </p:cNvSpPr>
          <p:nvPr>
            <p:ph type="body"/>
          </p:nvPr>
        </p:nvSpPr>
        <p:spPr>
          <a:xfrm>
            <a:off x="756000" y="5078520"/>
            <a:ext cx="6047640" cy="4811040"/>
          </a:xfrm>
          <a:prstGeom prst="rect">
            <a:avLst/>
          </a:prstGeom>
        </p:spPr>
        <p:txBody>
          <a:bodyPr wrap="none" lIns="0" tIns="0" rIns="0" bIns="0"/>
          <a:lstStyle/>
          <a:p>
            <a:r>
              <a:rPr lang="pl-PL" sz="2000"/>
              <a:t>Podajmy nazwę klasy. Nie używamy spacji i zaczynamy dużą literą.</a:t>
            </a:r>
            <a:endParaRPr/>
          </a:p>
          <a:p>
            <a:endParaRPr/>
          </a:p>
          <a:p>
            <a:r>
              <a:rPr lang="pl-PL" sz="2000"/>
              <a:t>Zaznaczamy również opcję:</a:t>
            </a:r>
            <a:endParaRPr/>
          </a:p>
          <a:p>
            <a:r>
              <a:rPr lang="pl-PL" sz="2000"/>
              <a:t>„public static void main(String [] args)”.</a:t>
            </a:r>
            <a:endParaRPr/>
          </a:p>
          <a:p>
            <a:endParaRPr/>
          </a:p>
          <a:p>
            <a:r>
              <a:rPr lang="pl-PL" sz="2000"/>
              <a:t>Całość zatwierdzamy przyciskiem „Finish”.</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 name="PlaceHolder 1"/>
          <p:cNvSpPr>
            <a:spLocks noGrp="1"/>
          </p:cNvSpPr>
          <p:nvPr>
            <p:ph type="body"/>
          </p:nvPr>
        </p:nvSpPr>
        <p:spPr>
          <a:xfrm>
            <a:off x="756000" y="5078520"/>
            <a:ext cx="6047640" cy="4811040"/>
          </a:xfrm>
          <a:prstGeom prst="rect">
            <a:avLst/>
          </a:prstGeom>
        </p:spPr>
        <p:txBody>
          <a:bodyPr wrap="none" lIns="0" tIns="0" rIns="0" bIns="0"/>
          <a:lstStyle/>
          <a:p>
            <a:r>
              <a:rPr lang="pl-PL" sz="2000"/>
              <a:t>W pierwszej kolejności instalujemy pakiet Java JRE</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 name="PlaceHolder 1"/>
          <p:cNvSpPr>
            <a:spLocks noGrp="1"/>
          </p:cNvSpPr>
          <p:nvPr>
            <p:ph type="body"/>
          </p:nvPr>
        </p:nvSpPr>
        <p:spPr>
          <a:xfrm>
            <a:off x="756000" y="5078520"/>
            <a:ext cx="6047640" cy="4811040"/>
          </a:xfrm>
          <a:prstGeom prst="rect">
            <a:avLst/>
          </a:prstGeom>
        </p:spPr>
        <p:txBody>
          <a:bodyPr wrap="none" lIns="0" tIns="0" rIns="0" bIns="0"/>
          <a:lstStyle/>
          <a:p>
            <a:r>
              <a:rPr lang="pl-PL"/>
              <a:t>Na środku ekranu wyświetliła się zawartość pliku. Znajduje się on w folderze „src” w (default package)”.</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 name="PlaceHolder 1"/>
          <p:cNvSpPr>
            <a:spLocks noGrp="1"/>
          </p:cNvSpPr>
          <p:nvPr>
            <p:ph type="body"/>
          </p:nvPr>
        </p:nvSpPr>
        <p:spPr>
          <a:xfrm>
            <a:off x="756000" y="5078520"/>
            <a:ext cx="6047640" cy="4811040"/>
          </a:xfrm>
          <a:prstGeom prst="rect">
            <a:avLst/>
          </a:prstGeom>
        </p:spPr>
        <p:txBody>
          <a:bodyPr wrap="none" lIns="0" tIns="0" rIns="0" bIns="0"/>
          <a:lstStyle/>
          <a:p>
            <a:r>
              <a:rPr lang="pl-PL"/>
              <a:t>Jeżeli chcemy wyświetlić plik na całej szerokości ekranu, klikamy podwójnie na zakładce z zawartością pliku.</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 name="PlaceHolder 1"/>
          <p:cNvSpPr>
            <a:spLocks noGrp="1"/>
          </p:cNvSpPr>
          <p:nvPr>
            <p:ph type="body"/>
          </p:nvPr>
        </p:nvSpPr>
        <p:spPr>
          <a:xfrm>
            <a:off x="756000" y="5078520"/>
            <a:ext cx="6047640" cy="4811040"/>
          </a:xfrm>
          <a:prstGeom prst="rect">
            <a:avLst/>
          </a:prstGeom>
        </p:spPr>
        <p:txBody>
          <a:bodyPr wrap="none" lIns="0" tIns="0" rIns="0" bIns="0"/>
          <a:lstStyle/>
          <a:p>
            <a:r>
              <a:rPr lang="pl-PL" sz="2000"/>
              <a:t>Wers zaczynający się na „//” zastępujemy wyrażeniem:</a:t>
            </a:r>
            <a:endParaRPr/>
          </a:p>
          <a:p>
            <a:endParaRPr/>
          </a:p>
          <a:p>
            <a:r>
              <a:rPr lang="pl-PL" sz="2000"/>
              <a:t>System.out.println("Hello world!");</a:t>
            </a:r>
            <a:endParaRPr/>
          </a:p>
          <a:p>
            <a:endParaRPr/>
          </a:p>
          <a:p>
            <a:r>
              <a:rPr lang="pl-PL" sz="2000"/>
              <a:t>Skrótem klawiszowym „Ctrl” + „S” zapisujemy zmiany.</a:t>
            </a:r>
            <a:endParaRPr/>
          </a:p>
          <a:p>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 name="PlaceHolder 1"/>
          <p:cNvSpPr>
            <a:spLocks noGrp="1"/>
          </p:cNvSpPr>
          <p:nvPr>
            <p:ph type="body"/>
          </p:nvPr>
        </p:nvSpPr>
        <p:spPr>
          <a:xfrm>
            <a:off x="756000" y="5078520"/>
            <a:ext cx="6047640" cy="4811040"/>
          </a:xfrm>
          <a:prstGeom prst="rect">
            <a:avLst/>
          </a:prstGeom>
        </p:spPr>
        <p:txBody>
          <a:bodyPr wrap="none" lIns="0" tIns="0" rIns="0" bIns="0"/>
          <a:lstStyle/>
          <a:p>
            <a:r>
              <a:rPr lang="pl-PL" sz="2000"/>
              <a:t>Ponownie klikamy podwójnie na nazwie karty w celu jej zmniejszenia.</a:t>
            </a:r>
            <a:endParaRPr/>
          </a:p>
          <a:p>
            <a:endParaRPr/>
          </a:p>
          <a:p>
            <a:r>
              <a:rPr lang="pl-PL" sz="2000"/>
              <a:t>Dzięki temu ponownie widzimy strukturę plików w projekcie.</a:t>
            </a:r>
            <a:endParaRPr/>
          </a:p>
          <a:p>
            <a:endParaRPr/>
          </a:p>
          <a:p>
            <a:r>
              <a:rPr lang="pl-PL" sz="2000"/>
              <a:t>W celu uruchomienia pliku klikamy w obszarze „Package Explorer” na nim prawym klawiszem myszy.</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 name="PlaceHolder 1"/>
          <p:cNvSpPr>
            <a:spLocks noGrp="1"/>
          </p:cNvSpPr>
          <p:nvPr>
            <p:ph type="body"/>
          </p:nvPr>
        </p:nvSpPr>
        <p:spPr>
          <a:xfrm>
            <a:off x="756000" y="5078520"/>
            <a:ext cx="6047640" cy="4811040"/>
          </a:xfrm>
          <a:prstGeom prst="rect">
            <a:avLst/>
          </a:prstGeom>
        </p:spPr>
        <p:txBody>
          <a:bodyPr wrap="none" lIns="0" tIns="0" rIns="0" bIns="0"/>
          <a:lstStyle/>
          <a:p>
            <a:r>
              <a:rPr lang="pl-PL" sz="2000"/>
              <a:t>Wybieramy opcję:</a:t>
            </a:r>
            <a:endParaRPr/>
          </a:p>
          <a:p>
            <a:r>
              <a:rPr lang="pl-PL" sz="2000"/>
              <a:t>„Run As/1 Java Aplication”</a:t>
            </a:r>
            <a:endParaRPr/>
          </a:p>
          <a:p>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 name="PlaceHolder 1"/>
          <p:cNvSpPr>
            <a:spLocks noGrp="1"/>
          </p:cNvSpPr>
          <p:nvPr>
            <p:ph type="body"/>
          </p:nvPr>
        </p:nvSpPr>
        <p:spPr>
          <a:xfrm>
            <a:off x="756000" y="5078520"/>
            <a:ext cx="6047640" cy="4811040"/>
          </a:xfrm>
          <a:prstGeom prst="rect">
            <a:avLst/>
          </a:prstGeom>
        </p:spPr>
        <p:txBody>
          <a:bodyPr wrap="none" lIns="0" tIns="0" rIns="0" bIns="0"/>
          <a:lstStyle/>
          <a:p>
            <a:r>
              <a:rPr lang="pl-PL" sz="2000"/>
              <a:t>Jako rezultat operacji powinniśmy zobaczyć konsolę z widocznym napisem „Hello world!”.</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 name="PlaceHolder 1"/>
          <p:cNvSpPr>
            <a:spLocks noGrp="1"/>
          </p:cNvSpPr>
          <p:nvPr>
            <p:ph type="body"/>
          </p:nvPr>
        </p:nvSpPr>
        <p:spPr>
          <a:xfrm>
            <a:off x="756000" y="5078520"/>
            <a:ext cx="6047640" cy="4811040"/>
          </a:xfrm>
          <a:prstGeom prst="rect">
            <a:avLst/>
          </a:prstGeom>
        </p:spPr>
        <p:txBody>
          <a:bodyPr wrap="none" lIns="0" tIns="0" rIns="0" bIns="0"/>
          <a:lstStyle/>
          <a:p>
            <a:r>
              <a:rPr lang="pl-PL" sz="1200"/>
              <a:t>Przeanalizujmy kod pierwszego programu.</a:t>
            </a:r>
            <a:endParaRPr/>
          </a:p>
          <a:p>
            <a:endParaRPr/>
          </a:p>
          <a:p>
            <a:r>
              <a:rPr lang="pl-PL" sz="1200"/>
              <a:t>Wszystko w Javie jest obiektem. Obiekt jest instancją danej klasy, czyli pewnym tworem przechowywanym w pamięci, który przechowuje dane i nie tylko. Pojęcie obiektu zostanie dokładnie wytłumaczone na lekcji 3.</a:t>
            </a:r>
            <a:endParaRPr/>
          </a:p>
          <a:p>
            <a:endParaRPr/>
          </a:p>
          <a:p>
            <a:r>
              <a:rPr lang="pl-PL" sz="1200"/>
              <a:t>W Javie w każdym pliku znajduje się jedna klasa. Później przedstawię jak definiować klasy wewnątrz innych klas. Jednak po procesie kompilacji zawsze klasa jest osobnym plikiem.</a:t>
            </a:r>
            <a:endParaRPr/>
          </a:p>
          <a:p>
            <a:endParaRPr/>
          </a:p>
          <a:p>
            <a:r>
              <a:rPr lang="pl-PL" sz="1200"/>
              <a:t>Bardzo ważne jest aby klasa miała taką samą nazwę jak plik, w którym się znajduje. Pominięcie tej zasady traktowane jest jako błąd!</a:t>
            </a:r>
            <a:endParaRPr/>
          </a:p>
          <a:p>
            <a:endParaRPr/>
          </a:p>
          <a:p>
            <a:r>
              <a:rPr lang="pl-PL" sz="1200"/>
              <a:t>Wewnątrz klasy (pomiędzy nawiasami „{” i „}”) znajdują się pola i metody. W naszym przykładzie nie ma pól, jest tylko jedna metoda o nazwie „main”.</a:t>
            </a:r>
            <a:endParaRPr/>
          </a:p>
          <a:p>
            <a:endParaRPr/>
          </a:p>
          <a:p>
            <a:r>
              <a:rPr lang="pl-PL" sz="1200"/>
              <a:t>W późniejszych lekcjach zostaną również wytłumaczone znaczenia słów „public”, „static” i „void”. Na razie wszystkie polecenia będziemy pisać we wnętrzu metody „main”. Jest to szczególna metoda, ponieważ jest zawsze wywoływana przy próbie uruchomienia obiektu.</a:t>
            </a:r>
            <a:endParaRPr/>
          </a:p>
          <a:p>
            <a:endParaRPr/>
          </a:p>
          <a:p>
            <a:r>
              <a:rPr lang="pl-PL" sz="1200"/>
              <a:t>Obiekt przeznaczony do, bezpośredniego uruchomienia musi posiadać metodę:</a:t>
            </a:r>
            <a:endParaRPr/>
          </a:p>
          <a:p>
            <a:r>
              <a:rPr lang="pl-PL" sz="1200"/>
              <a:t>„pubic static void main(String [] args)”.</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 name="PlaceHolder 1"/>
          <p:cNvSpPr>
            <a:spLocks noGrp="1"/>
          </p:cNvSpPr>
          <p:nvPr>
            <p:ph type="body"/>
          </p:nvPr>
        </p:nvSpPr>
        <p:spPr>
          <a:xfrm>
            <a:off x="756000" y="5078520"/>
            <a:ext cx="6047640" cy="4811040"/>
          </a:xfrm>
          <a:prstGeom prst="rect">
            <a:avLst/>
          </a:prstGeom>
        </p:spPr>
        <p:txBody>
          <a:bodyPr wrap="none" lIns="0" tIns="0" rIns="0" bIns="0"/>
          <a:lstStyle/>
          <a:p>
            <a:r>
              <a:rPr lang="pl-PL" sz="1200"/>
              <a:t>W Javie, w prawie dowolnym miejscu, możemy pisać komentarze. Są one przeznaczone wyłącznie dla programistów.</a:t>
            </a:r>
            <a:endParaRPr/>
          </a:p>
          <a:p>
            <a:endParaRPr/>
          </a:p>
          <a:p>
            <a:r>
              <a:rPr lang="pl-PL" sz="1200"/>
              <a:t>Najczęściej spotykanymi komentarzami są te zaczynające się od symboli „//”. Możemy stosować je w tych samych liniach, w których są elementy kodu. Po wstawieniu symboli „//” kompilator pominie cały tekst, aż do końca linii.</a:t>
            </a:r>
            <a:endParaRPr/>
          </a:p>
          <a:p>
            <a:endParaRPr/>
          </a:p>
          <a:p>
            <a:r>
              <a:rPr lang="pl-PL" sz="1200"/>
              <a:t>Innym typem komentarzy są komentarze blokowe. Otwieramy je symbolem „/*” i zamykamy „*/”. Pomiędzy tymi znacznikami możemy wstawić dowolną liczbę wersów.</a:t>
            </a:r>
            <a:endParaRPr/>
          </a:p>
          <a:p>
            <a:endParaRPr/>
          </a:p>
          <a:p>
            <a:r>
              <a:rPr lang="pl-PL" sz="1200"/>
              <a:t>Dość szczególnym typem komentarzy blokowych są te zaczynające się symbolami „/**”. Zostawia się je przed definicją klasy i jej metodami. Nazywane są „Javadoc”. Pełnią ważną funkcję w tworzeniu dokumentacji. W późniejszych lekcjach zostanie pokazane jak je tworzyć, oraz jak korzystać z tej dokumentacji.</a:t>
            </a:r>
            <a:endParaRPr/>
          </a:p>
          <a:p>
            <a:endParaRPr/>
          </a:p>
          <a:p>
            <a:r>
              <a:rPr lang="pl-PL" sz="1200"/>
              <a:t>Pisanie komentarzy jest bardzo ważne. W dużych projektach, nad którymi pracuje wiele osób, są one praktyczną formą zostawiania wiadomości. Jeżeli napiszemy fragment kodu, o bardzo skomplikowanej logice, warto go skomentować. W takim przypadku bardzo przydatne mogą okazać się nawet lakoniczne informacje o podstawowych zasadach działania kodu. Bardzo ułatwią one rozwijanie aplikacji osobą, które będą pracowały po nas.</a:t>
            </a:r>
            <a:endParaRPr/>
          </a:p>
          <a:p>
            <a:endParaRPr/>
          </a:p>
          <a:p>
            <a:r>
              <a:rPr lang="pl-PL" sz="1200"/>
              <a:t>Praca zespołowa nie jest jedynym powodem, dla którego pisze się komentarze. Jeżeli zechcemy po pewnym czasie powrócić do rozwijania swojej aplikacji, możemy nie pamiętać szczegółów dotyczących kodu. Oszczędzimy wiele czasu czytając komentarze, zamiast szczegółowo analizować kod.</a:t>
            </a:r>
            <a:endParaRPr/>
          </a:p>
          <a:p>
            <a:endParaRPr/>
          </a:p>
          <a:p>
            <a:r>
              <a:rPr lang="pl-PL" sz="1200"/>
              <a:t>Dla kompilatora bieżący kod jest identyczny jak ten na poprzednim slajdzie.</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 name="PlaceHolder 1"/>
          <p:cNvSpPr>
            <a:spLocks noGrp="1"/>
          </p:cNvSpPr>
          <p:nvPr>
            <p:ph type="body"/>
          </p:nvPr>
        </p:nvSpPr>
        <p:spPr>
          <a:xfrm>
            <a:off x="756000" y="5078520"/>
            <a:ext cx="6047640" cy="4811040"/>
          </a:xfrm>
          <a:prstGeom prst="rect">
            <a:avLst/>
          </a:prstGeom>
        </p:spPr>
        <p:txBody>
          <a:bodyPr wrap="none" lIns="0" tIns="0" rIns="0" bIns="0"/>
          <a:lstStyle/>
          <a:p>
            <a:r>
              <a:rPr lang="pl-PL" sz="1200"/>
              <a:t>Metoda:</a:t>
            </a:r>
            <a:endParaRPr/>
          </a:p>
          <a:p>
            <a:r>
              <a:rPr lang="pl-PL" sz="1200"/>
              <a:t>„System.out.println”</a:t>
            </a:r>
            <a:endParaRPr/>
          </a:p>
          <a:p>
            <a:r>
              <a:rPr lang="pl-PL" sz="1200"/>
              <a:t>Wyświetla tekst podany w nawiasach (i w znakach „”) w konsoli i wstawia znak nowej linii.</a:t>
            </a:r>
            <a:endParaRPr/>
          </a:p>
          <a:p>
            <a:endParaRPr/>
          </a:p>
          <a:p>
            <a:r>
              <a:rPr lang="pl-PL" sz="1200"/>
              <a:t>W pakiecie „System.out” są również inne metody, np. „print” wstawia tekst bez znaku nowej linii.</a:t>
            </a:r>
            <a:endParaRPr/>
          </a:p>
          <a:p>
            <a:endParaRPr/>
          </a:p>
          <a:p>
            <a:r>
              <a:rPr lang="pl-PL" sz="1200"/>
              <a:t>Metoda „println” wyświetla nie tylko tekst. W Javie wszystkie obiekty mogą być wyświetlone w postaci tekstu. Będziemy wykorzystywać ją na najbliższych lekcjach do sprawdzania wyników przebiegu programów.</a:t>
            </a:r>
            <a:endParaRPr/>
          </a:p>
          <a:p>
            <a:endParaRPr/>
          </a:p>
          <a:p>
            <a:r>
              <a:rPr lang="pl-PL" sz="1200"/>
              <a:t>Jest to jedna z najpowszechniej używanych metod. W środowisku Eclipse możemy wywołać ją automatycznie wpisując „sysou” i następnie wciskając „Ctrl” + „spacja”.</a:t>
            </a:r>
            <a:endParaRPr/>
          </a:p>
          <a:p>
            <a:endParaRPr/>
          </a:p>
          <a:p>
            <a:r>
              <a:rPr lang="pl-PL" sz="1200"/>
              <a:t>Skrót klawiszowy „Ctrl” + „spacja” jest powszechnie wykorzystywany (nie tylko w Eclipse!) do podpowiadania elementów składni. Będziemy często go wykorzystywać.</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 name="PlaceHolder 1"/>
          <p:cNvSpPr>
            <a:spLocks noGrp="1"/>
          </p:cNvSpPr>
          <p:nvPr>
            <p:ph type="body"/>
          </p:nvPr>
        </p:nvSpPr>
        <p:spPr>
          <a:xfrm>
            <a:off x="756000" y="5078520"/>
            <a:ext cx="6047640" cy="4811040"/>
          </a:xfrm>
          <a:prstGeom prst="rect">
            <a:avLst/>
          </a:prstGeom>
        </p:spPr>
        <p:txBody>
          <a:bodyPr wrap="none" lIns="0" tIns="0" rIns="0" bIns="0"/>
          <a:lstStyle/>
          <a:p>
            <a:r>
              <a:rPr lang="pl-PL" sz="1200"/>
              <a:t>W Javie każde polecenie musi kończyć się średnikiem. Nie oznacza to jednak, że średnik musi znajdować się na końcu każdej linii. Jeżeli nasze polecenia są zbyt długie (nie zaleca się stosować wersów o długości 200 znaków, są nieczytelne), możemy umieścić je w kilku wersach, pamiętając o zakończeniu całości średnikiem</a:t>
            </a:r>
            <a:endParaRPr/>
          </a:p>
          <a:p>
            <a:endParaRPr/>
          </a:p>
          <a:p>
            <a:r>
              <a:rPr lang="pl-PL" sz="1200"/>
              <a:t>Na slajdzie znajduje się poprawny kod programu, wykonujący to co zostało przedstawione na slajdzie poprzednim. Należy zauważyć jednak, że polecenia zapisane w taki sposób nie są czytelne dla ludzi.</a:t>
            </a:r>
            <a:endParaRPr/>
          </a:p>
          <a:p>
            <a:endParaRPr/>
          </a:p>
          <a:p>
            <a:r>
              <a:rPr lang="pl-PL" sz="1200"/>
              <a:t>Średnika nie wstawiamy, np. po nawiasach klamrowych.</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 name="PlaceHolder 1"/>
          <p:cNvSpPr>
            <a:spLocks noGrp="1"/>
          </p:cNvSpPr>
          <p:nvPr>
            <p:ph type="body"/>
          </p:nvPr>
        </p:nvSpPr>
        <p:spPr>
          <a:xfrm>
            <a:off x="756000" y="5078520"/>
            <a:ext cx="6047640" cy="4811040"/>
          </a:xfrm>
          <a:prstGeom prst="rect">
            <a:avLst/>
          </a:prstGeom>
        </p:spPr>
        <p:txBody>
          <a:bodyPr wrap="none" lIns="0" tIns="0" rIns="0" bIns="0"/>
          <a:lstStyle/>
          <a:p>
            <a:r>
              <a:rPr lang="pl-PL" sz="2000"/>
              <a:t>Przechodzimy kolejne kroki instalacji.</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PlaceHolder 1"/>
          <p:cNvSpPr>
            <a:spLocks noGrp="1"/>
          </p:cNvSpPr>
          <p:nvPr>
            <p:ph type="body"/>
          </p:nvPr>
        </p:nvSpPr>
        <p:spPr>
          <a:xfrm>
            <a:off x="756000" y="5078520"/>
            <a:ext cx="6047640" cy="4811040"/>
          </a:xfrm>
          <a:prstGeom prst="rect">
            <a:avLst/>
          </a:prstGeom>
        </p:spPr>
        <p:txBody>
          <a:bodyPr wrap="none" lIns="0" tIns="0" rIns="0" bIns="0"/>
          <a:lstStyle/>
          <a:p>
            <a:r>
              <a:rPr lang="pl-PL" sz="2000"/>
              <a:t>Po zakończeniu instalacji możemy korzystać z oprogramowania stworzonego w języku Java.</a:t>
            </a:r>
            <a:endParaRPr/>
          </a:p>
          <a:p>
            <a:endParaRPr/>
          </a:p>
          <a:p>
            <a:r>
              <a:rPr lang="pl-PL" sz="2000"/>
              <a:t>W dalszych slajdach pokazane będzie jak uruchomić aplikację. Dla zaprezentowania posiadam już gotowy plik wykonywalny. Proszę nie wykonywać tej części samodzielnie.</a:t>
            </a:r>
            <a:endParaRPr/>
          </a:p>
          <a:p>
            <a:endParaRPr/>
          </a:p>
          <a:p>
            <a:r>
              <a:rPr lang="pl-PL" sz="2000"/>
              <a:t>W tym celu należy uruchomić program cmd.exe.</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PlaceHolder 1"/>
          <p:cNvSpPr>
            <a:spLocks noGrp="1"/>
          </p:cNvSpPr>
          <p:nvPr>
            <p:ph type="body"/>
          </p:nvPr>
        </p:nvSpPr>
        <p:spPr>
          <a:xfrm>
            <a:off x="756000" y="5078520"/>
            <a:ext cx="6047640" cy="4811040"/>
          </a:xfrm>
          <a:prstGeom prst="rect">
            <a:avLst/>
          </a:prstGeom>
        </p:spPr>
        <p:txBody>
          <a:bodyPr wrap="none" lIns="0" tIns="0" rIns="0" bIns="0"/>
          <a:lstStyle/>
          <a:p>
            <a:r>
              <a:rPr lang="pl-PL"/>
              <a:t>Pliki wykonywalne dla maszyny wirtualnej Javy posiadają rozszerzenie class.</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 name="PlaceHolder 1"/>
          <p:cNvSpPr>
            <a:spLocks noGrp="1"/>
          </p:cNvSpPr>
          <p:nvPr>
            <p:ph type="body"/>
          </p:nvPr>
        </p:nvSpPr>
        <p:spPr>
          <a:xfrm>
            <a:off x="756000" y="5078520"/>
            <a:ext cx="6047640" cy="4811040"/>
          </a:xfrm>
          <a:prstGeom prst="rect">
            <a:avLst/>
          </a:prstGeom>
        </p:spPr>
        <p:txBody>
          <a:bodyPr wrap="none" lIns="0" tIns="0" rIns="0" bIns="0"/>
          <a:lstStyle/>
          <a:p>
            <a:r>
              <a:rPr lang="pl-PL" sz="2000"/>
              <a:t>Przechodzimy do folderu w którym znajduje się nasza klasa.</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 name="PlaceHolder 1"/>
          <p:cNvSpPr>
            <a:spLocks noGrp="1"/>
          </p:cNvSpPr>
          <p:nvPr>
            <p:ph type="body"/>
          </p:nvPr>
        </p:nvSpPr>
        <p:spPr>
          <a:xfrm>
            <a:off x="756000" y="5078520"/>
            <a:ext cx="6047640" cy="4811040"/>
          </a:xfrm>
          <a:prstGeom prst="rect">
            <a:avLst/>
          </a:prstGeom>
        </p:spPr>
        <p:txBody>
          <a:bodyPr wrap="none" lIns="0" tIns="0" rIns="0" bIns="0"/>
          <a:lstStyle/>
          <a:p>
            <a:r>
              <a:rPr lang="pl-PL" sz="2000"/>
              <a:t>Poleceniem java uruchamiamy maszynę podając jako parametr nazwę pliku bez rozszerzenia.</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 name="PlaceHolder 1"/>
          <p:cNvSpPr>
            <a:spLocks noGrp="1"/>
          </p:cNvSpPr>
          <p:nvPr>
            <p:ph type="body"/>
          </p:nvPr>
        </p:nvSpPr>
        <p:spPr>
          <a:xfrm>
            <a:off x="756000" y="5078520"/>
            <a:ext cx="6047640" cy="4811040"/>
          </a:xfrm>
          <a:prstGeom prst="rect">
            <a:avLst/>
          </a:prstGeom>
        </p:spPr>
        <p:txBody>
          <a:bodyPr wrap="none" lIns="0" tIns="0" rIns="0" bIns="0"/>
          <a:lstStyle/>
          <a:p>
            <a:r>
              <a:rPr lang="pl-PL" sz="2000"/>
              <a:t>W wyniku otrzymaliśmy napis „Działa!”. Nie wyświetliła się jednak literka „ł”. Spowodowane jest to kodowaniem znaków cp1250 w programie cmd.exe. W Javie symbole zajmują 16 bitów, więc bez żadnych ograniczeń można stosować znaki regionalne.</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26" name="PlaceHolder 1"/>
          <p:cNvSpPr>
            <a:spLocks noGrp="1"/>
          </p:cNvSpPr>
          <p:nvPr>
            <p:ph type="title"/>
          </p:nvPr>
        </p:nvSpPr>
        <p:spPr>
          <a:xfrm>
            <a:off x="504000" y="301320"/>
            <a:ext cx="9071640" cy="1262520"/>
          </a:xfrm>
          <a:prstGeom prst="rect">
            <a:avLst/>
          </a:prstGeom>
        </p:spPr>
        <p:txBody>
          <a:bodyPr wrap="none" lIns="0" tIns="0" rIns="0" bIns="0" anchor="ctr"/>
          <a:lstStyle/>
          <a:p>
            <a:pPr algn="ctr"/>
            <a:endParaRPr/>
          </a:p>
        </p:txBody>
      </p:sp>
      <p:sp>
        <p:nvSpPr>
          <p:cNvPr id="27" name="PlaceHolder 2"/>
          <p:cNvSpPr>
            <a:spLocks noGrp="1"/>
          </p:cNvSpPr>
          <p:nvPr>
            <p:ph type="body"/>
          </p:nvPr>
        </p:nvSpPr>
        <p:spPr>
          <a:xfrm>
            <a:off x="504000" y="1769040"/>
            <a:ext cx="8870040" cy="2091240"/>
          </a:xfrm>
          <a:prstGeom prst="rect">
            <a:avLst/>
          </a:prstGeom>
        </p:spPr>
        <p:txBody>
          <a:bodyPr wrap="none" lIns="0" tIns="0" rIns="0" bIns="0"/>
          <a:lstStyle/>
          <a:p>
            <a:endParaRPr/>
          </a:p>
        </p:txBody>
      </p:sp>
      <p:sp>
        <p:nvSpPr>
          <p:cNvPr id="28" name="PlaceHolder 3"/>
          <p:cNvSpPr>
            <a:spLocks noGrp="1"/>
          </p:cNvSpPr>
          <p:nvPr>
            <p:ph type="body"/>
          </p:nvPr>
        </p:nvSpPr>
        <p:spPr>
          <a:xfrm>
            <a:off x="504000" y="4059000"/>
            <a:ext cx="8870040" cy="2091240"/>
          </a:xfrm>
          <a:prstGeom prst="rect">
            <a:avLst/>
          </a:prstGeom>
        </p:spPr>
        <p:txBody>
          <a:bodyPr wrap="none" lIns="0" tIns="0" rIns="0" bIns="0"/>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29" name="PlaceHolder 1"/>
          <p:cNvSpPr>
            <a:spLocks noGrp="1"/>
          </p:cNvSpPr>
          <p:nvPr>
            <p:ph type="title"/>
          </p:nvPr>
        </p:nvSpPr>
        <p:spPr>
          <a:xfrm>
            <a:off x="504000" y="301320"/>
            <a:ext cx="9071640" cy="1262520"/>
          </a:xfrm>
          <a:prstGeom prst="rect">
            <a:avLst/>
          </a:prstGeom>
        </p:spPr>
        <p:txBody>
          <a:bodyPr wrap="none" lIns="0" tIns="0" rIns="0" bIns="0" anchor="ctr"/>
          <a:lstStyle/>
          <a:p>
            <a:pPr algn="ctr"/>
            <a:endParaRPr/>
          </a:p>
        </p:txBody>
      </p:sp>
      <p:sp>
        <p:nvSpPr>
          <p:cNvPr id="30" name="PlaceHolder 2"/>
          <p:cNvSpPr>
            <a:spLocks noGrp="1"/>
          </p:cNvSpPr>
          <p:nvPr>
            <p:ph type="body"/>
          </p:nvPr>
        </p:nvSpPr>
        <p:spPr>
          <a:xfrm>
            <a:off x="504000" y="1769040"/>
            <a:ext cx="4328280" cy="2091240"/>
          </a:xfrm>
          <a:prstGeom prst="rect">
            <a:avLst/>
          </a:prstGeom>
        </p:spPr>
        <p:txBody>
          <a:bodyPr wrap="none" lIns="0" tIns="0" rIns="0" bIns="0"/>
          <a:lstStyle/>
          <a:p>
            <a:endParaRPr/>
          </a:p>
        </p:txBody>
      </p:sp>
      <p:sp>
        <p:nvSpPr>
          <p:cNvPr id="31" name="PlaceHolder 3"/>
          <p:cNvSpPr>
            <a:spLocks noGrp="1"/>
          </p:cNvSpPr>
          <p:nvPr>
            <p:ph type="body"/>
          </p:nvPr>
        </p:nvSpPr>
        <p:spPr>
          <a:xfrm>
            <a:off x="5049000" y="1769040"/>
            <a:ext cx="4328280" cy="2091240"/>
          </a:xfrm>
          <a:prstGeom prst="rect">
            <a:avLst/>
          </a:prstGeom>
        </p:spPr>
        <p:txBody>
          <a:bodyPr wrap="none" lIns="0" tIns="0" rIns="0" bIns="0"/>
          <a:lstStyle/>
          <a:p>
            <a:endParaRPr/>
          </a:p>
        </p:txBody>
      </p:sp>
      <p:sp>
        <p:nvSpPr>
          <p:cNvPr id="32" name="PlaceHolder 4"/>
          <p:cNvSpPr>
            <a:spLocks noGrp="1"/>
          </p:cNvSpPr>
          <p:nvPr>
            <p:ph type="body"/>
          </p:nvPr>
        </p:nvSpPr>
        <p:spPr>
          <a:xfrm>
            <a:off x="5049000" y="4059000"/>
            <a:ext cx="4328280" cy="2091240"/>
          </a:xfrm>
          <a:prstGeom prst="rect">
            <a:avLst/>
          </a:prstGeom>
        </p:spPr>
        <p:txBody>
          <a:bodyPr wrap="none" lIns="0" tIns="0" rIns="0" bIns="0"/>
          <a:lstStyle/>
          <a:p>
            <a:endParaRPr/>
          </a:p>
        </p:txBody>
      </p:sp>
      <p:sp>
        <p:nvSpPr>
          <p:cNvPr id="33" name="PlaceHolder 5"/>
          <p:cNvSpPr>
            <a:spLocks noGrp="1"/>
          </p:cNvSpPr>
          <p:nvPr>
            <p:ph type="body"/>
          </p:nvPr>
        </p:nvSpPr>
        <p:spPr>
          <a:xfrm>
            <a:off x="504000" y="4059000"/>
            <a:ext cx="4328280" cy="2091240"/>
          </a:xfrm>
          <a:prstGeom prst="rect">
            <a:avLst/>
          </a:prstGeom>
        </p:spPr>
        <p:txBody>
          <a:bodyPr wrap="none" lIns="0" tIns="0" rIns="0" bIns="0"/>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34" name="PlaceHolder 1"/>
          <p:cNvSpPr>
            <a:spLocks noGrp="1"/>
          </p:cNvSpPr>
          <p:nvPr>
            <p:ph type="title"/>
          </p:nvPr>
        </p:nvSpPr>
        <p:spPr>
          <a:xfrm>
            <a:off x="504000" y="301320"/>
            <a:ext cx="9071640" cy="1262520"/>
          </a:xfrm>
          <a:prstGeom prst="rect">
            <a:avLst/>
          </a:prstGeom>
        </p:spPr>
        <p:txBody>
          <a:bodyPr wrap="none" lIns="0" tIns="0" rIns="0" bIns="0" anchor="ctr"/>
          <a:lstStyle/>
          <a:p>
            <a:pPr algn="ctr"/>
            <a:endParaRPr/>
          </a:p>
        </p:txBody>
      </p:sp>
      <p:sp>
        <p:nvSpPr>
          <p:cNvPr id="35" name="PlaceHolder 2"/>
          <p:cNvSpPr>
            <a:spLocks noGrp="1"/>
          </p:cNvSpPr>
          <p:nvPr>
            <p:ph type="body"/>
          </p:nvPr>
        </p:nvSpPr>
        <p:spPr>
          <a:xfrm>
            <a:off x="504000" y="1769040"/>
            <a:ext cx="4328280" cy="2091240"/>
          </a:xfrm>
          <a:prstGeom prst="rect">
            <a:avLst/>
          </a:prstGeom>
        </p:spPr>
        <p:txBody>
          <a:bodyPr wrap="none" lIns="0" tIns="0" rIns="0" bIns="0"/>
          <a:lstStyle/>
          <a:p>
            <a:endParaRPr/>
          </a:p>
        </p:txBody>
      </p:sp>
      <p:sp>
        <p:nvSpPr>
          <p:cNvPr id="36" name="PlaceHolder 3"/>
          <p:cNvSpPr>
            <a:spLocks noGrp="1"/>
          </p:cNvSpPr>
          <p:nvPr>
            <p:ph type="body"/>
          </p:nvPr>
        </p:nvSpPr>
        <p:spPr>
          <a:xfrm>
            <a:off x="5049000" y="1769040"/>
            <a:ext cx="4328280" cy="2091240"/>
          </a:xfrm>
          <a:prstGeom prst="rect">
            <a:avLst/>
          </a:prstGeom>
        </p:spPr>
        <p:txBody>
          <a:bodyPr wrap="none" lIns="0" tIns="0" rIns="0" bIns="0"/>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5" name="PlaceHolder 1"/>
          <p:cNvSpPr>
            <a:spLocks noGrp="1"/>
          </p:cNvSpPr>
          <p:nvPr>
            <p:ph type="title"/>
          </p:nvPr>
        </p:nvSpPr>
        <p:spPr>
          <a:xfrm>
            <a:off x="504000" y="301320"/>
            <a:ext cx="9071640" cy="1262520"/>
          </a:xfrm>
          <a:prstGeom prst="rect">
            <a:avLst/>
          </a:prstGeom>
        </p:spPr>
        <p:txBody>
          <a:bodyPr wrap="none" lIns="0" tIns="0" rIns="0" bIns="0" anchor="ctr"/>
          <a:lstStyle/>
          <a:p>
            <a:pPr algn="ctr"/>
            <a:endParaRPr/>
          </a:p>
        </p:txBody>
      </p:sp>
      <p:sp>
        <p:nvSpPr>
          <p:cNvPr id="6" name="PlaceHolder 2"/>
          <p:cNvSpPr>
            <a:spLocks noGrp="1"/>
          </p:cNvSpPr>
          <p:nvPr>
            <p:ph type="subTitle"/>
          </p:nvPr>
        </p:nvSpPr>
        <p:spPr>
          <a:xfrm>
            <a:off x="504000" y="1769040"/>
            <a:ext cx="8870040" cy="4385160"/>
          </a:xfrm>
          <a:prstGeom prst="rect">
            <a:avLst/>
          </a:prstGeom>
        </p:spPr>
        <p:txBody>
          <a:bodyPr wrap="none" lIns="0" tIns="0" rIns="0" bIns="0" anchor="ctr"/>
          <a:lstStyle/>
          <a:p>
            <a:pPr algn="ct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7" name="PlaceHolder 1"/>
          <p:cNvSpPr>
            <a:spLocks noGrp="1"/>
          </p:cNvSpPr>
          <p:nvPr>
            <p:ph type="title"/>
          </p:nvPr>
        </p:nvSpPr>
        <p:spPr>
          <a:xfrm>
            <a:off x="504000" y="301320"/>
            <a:ext cx="9071640" cy="1262520"/>
          </a:xfrm>
          <a:prstGeom prst="rect">
            <a:avLst/>
          </a:prstGeom>
        </p:spPr>
        <p:txBody>
          <a:bodyPr wrap="none" lIns="0" tIns="0" rIns="0" bIns="0" anchor="ctr"/>
          <a:lstStyle/>
          <a:p>
            <a:pPr algn="ctr"/>
            <a:endParaRPr/>
          </a:p>
        </p:txBody>
      </p:sp>
      <p:sp>
        <p:nvSpPr>
          <p:cNvPr id="8" name="PlaceHolder 2"/>
          <p:cNvSpPr>
            <a:spLocks noGrp="1"/>
          </p:cNvSpPr>
          <p:nvPr>
            <p:ph type="body"/>
          </p:nvPr>
        </p:nvSpPr>
        <p:spPr>
          <a:xfrm>
            <a:off x="504000" y="1769040"/>
            <a:ext cx="8870040" cy="4384800"/>
          </a:xfrm>
          <a:prstGeom prst="rect">
            <a:avLst/>
          </a:prstGeom>
        </p:spPr>
        <p:txBody>
          <a:bodyPr wrap="none" lIns="0" tIns="0" rIns="0" bIns="0"/>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9" name="PlaceHolder 1"/>
          <p:cNvSpPr>
            <a:spLocks noGrp="1"/>
          </p:cNvSpPr>
          <p:nvPr>
            <p:ph type="title"/>
          </p:nvPr>
        </p:nvSpPr>
        <p:spPr>
          <a:xfrm>
            <a:off x="504000" y="301320"/>
            <a:ext cx="9071640" cy="1262520"/>
          </a:xfrm>
          <a:prstGeom prst="rect">
            <a:avLst/>
          </a:prstGeom>
        </p:spPr>
        <p:txBody>
          <a:bodyPr wrap="none" lIns="0" tIns="0" rIns="0" bIns="0" anchor="ctr"/>
          <a:lstStyle/>
          <a:p>
            <a:pPr algn="ctr"/>
            <a:endParaRPr/>
          </a:p>
        </p:txBody>
      </p:sp>
      <p:sp>
        <p:nvSpPr>
          <p:cNvPr id="10" name="PlaceHolder 2"/>
          <p:cNvSpPr>
            <a:spLocks noGrp="1"/>
          </p:cNvSpPr>
          <p:nvPr>
            <p:ph type="body"/>
          </p:nvPr>
        </p:nvSpPr>
        <p:spPr>
          <a:xfrm>
            <a:off x="504000" y="1769040"/>
            <a:ext cx="4328280" cy="4384800"/>
          </a:xfrm>
          <a:prstGeom prst="rect">
            <a:avLst/>
          </a:prstGeom>
        </p:spPr>
        <p:txBody>
          <a:bodyPr wrap="none" lIns="0" tIns="0" rIns="0" bIns="0"/>
          <a:lstStyle/>
          <a:p>
            <a:endParaRPr/>
          </a:p>
        </p:txBody>
      </p:sp>
      <p:sp>
        <p:nvSpPr>
          <p:cNvPr id="11" name="PlaceHolder 3"/>
          <p:cNvSpPr>
            <a:spLocks noGrp="1"/>
          </p:cNvSpPr>
          <p:nvPr>
            <p:ph type="body"/>
          </p:nvPr>
        </p:nvSpPr>
        <p:spPr>
          <a:xfrm>
            <a:off x="5049000" y="1769040"/>
            <a:ext cx="4328280" cy="4384800"/>
          </a:xfrm>
          <a:prstGeom prst="rect">
            <a:avLst/>
          </a:prstGeom>
        </p:spPr>
        <p:txBody>
          <a:bodyPr wrap="none" lIns="0" tIns="0" rIns="0" bIns="0"/>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12" name="PlaceHolder 1"/>
          <p:cNvSpPr>
            <a:spLocks noGrp="1"/>
          </p:cNvSpPr>
          <p:nvPr>
            <p:ph type="title"/>
          </p:nvPr>
        </p:nvSpPr>
        <p:spPr>
          <a:xfrm>
            <a:off x="504000" y="301320"/>
            <a:ext cx="9071640" cy="1262520"/>
          </a:xfrm>
          <a:prstGeom prst="rect">
            <a:avLst/>
          </a:prstGeom>
        </p:spPr>
        <p:txBody>
          <a:bodyPr wrap="none" lIns="0" tIns="0" rIns="0" bIns="0" anchor="ctr"/>
          <a:lstStyle/>
          <a:p>
            <a:pPr algn="ct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13" name="PlaceHolder 1"/>
          <p:cNvSpPr>
            <a:spLocks noGrp="1"/>
          </p:cNvSpPr>
          <p:nvPr>
            <p:ph type="subTitle"/>
          </p:nvPr>
        </p:nvSpPr>
        <p:spPr>
          <a:xfrm>
            <a:off x="504000" y="301320"/>
            <a:ext cx="9071640" cy="5852520"/>
          </a:xfrm>
          <a:prstGeom prst="rect">
            <a:avLst/>
          </a:prstGeom>
        </p:spPr>
        <p:txBody>
          <a:bodyPr wrap="none" lIns="0" tIns="0" rIns="0" bIns="0" anchor="ctr"/>
          <a:lstStyle/>
          <a:p>
            <a:pPr algn="ctr"/>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14" name="PlaceHolder 1"/>
          <p:cNvSpPr>
            <a:spLocks noGrp="1"/>
          </p:cNvSpPr>
          <p:nvPr>
            <p:ph type="title"/>
          </p:nvPr>
        </p:nvSpPr>
        <p:spPr>
          <a:xfrm>
            <a:off x="504000" y="301320"/>
            <a:ext cx="9071640" cy="1262520"/>
          </a:xfrm>
          <a:prstGeom prst="rect">
            <a:avLst/>
          </a:prstGeom>
        </p:spPr>
        <p:txBody>
          <a:bodyPr wrap="none" lIns="0" tIns="0" rIns="0" bIns="0" anchor="ctr"/>
          <a:lstStyle/>
          <a:p>
            <a:pPr algn="ctr"/>
            <a:endParaRPr/>
          </a:p>
        </p:txBody>
      </p:sp>
      <p:sp>
        <p:nvSpPr>
          <p:cNvPr id="15" name="PlaceHolder 2"/>
          <p:cNvSpPr>
            <a:spLocks noGrp="1"/>
          </p:cNvSpPr>
          <p:nvPr>
            <p:ph type="body"/>
          </p:nvPr>
        </p:nvSpPr>
        <p:spPr>
          <a:xfrm>
            <a:off x="504000" y="1769040"/>
            <a:ext cx="4328280" cy="2091240"/>
          </a:xfrm>
          <a:prstGeom prst="rect">
            <a:avLst/>
          </a:prstGeom>
        </p:spPr>
        <p:txBody>
          <a:bodyPr wrap="none" lIns="0" tIns="0" rIns="0" bIns="0"/>
          <a:lstStyle/>
          <a:p>
            <a:endParaRPr/>
          </a:p>
        </p:txBody>
      </p:sp>
      <p:sp>
        <p:nvSpPr>
          <p:cNvPr id="16" name="PlaceHolder 3"/>
          <p:cNvSpPr>
            <a:spLocks noGrp="1"/>
          </p:cNvSpPr>
          <p:nvPr>
            <p:ph type="body"/>
          </p:nvPr>
        </p:nvSpPr>
        <p:spPr>
          <a:xfrm>
            <a:off x="504000" y="4059000"/>
            <a:ext cx="4328280" cy="2091240"/>
          </a:xfrm>
          <a:prstGeom prst="rect">
            <a:avLst/>
          </a:prstGeom>
        </p:spPr>
        <p:txBody>
          <a:bodyPr wrap="none" lIns="0" tIns="0" rIns="0" bIns="0"/>
          <a:lstStyle/>
          <a:p>
            <a:endParaRPr/>
          </a:p>
        </p:txBody>
      </p:sp>
      <p:sp>
        <p:nvSpPr>
          <p:cNvPr id="17" name="PlaceHolder 4"/>
          <p:cNvSpPr>
            <a:spLocks noGrp="1"/>
          </p:cNvSpPr>
          <p:nvPr>
            <p:ph type="body"/>
          </p:nvPr>
        </p:nvSpPr>
        <p:spPr>
          <a:xfrm>
            <a:off x="5049000" y="1769040"/>
            <a:ext cx="4328280" cy="4384800"/>
          </a:xfrm>
          <a:prstGeom prst="rect">
            <a:avLst/>
          </a:prstGeom>
        </p:spPr>
        <p:txBody>
          <a:bodyPr wrap="none" lIns="0" tIns="0" rIns="0" bIns="0"/>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18" name="PlaceHolder 1"/>
          <p:cNvSpPr>
            <a:spLocks noGrp="1"/>
          </p:cNvSpPr>
          <p:nvPr>
            <p:ph type="title"/>
          </p:nvPr>
        </p:nvSpPr>
        <p:spPr>
          <a:xfrm>
            <a:off x="504000" y="301320"/>
            <a:ext cx="9071640" cy="1262520"/>
          </a:xfrm>
          <a:prstGeom prst="rect">
            <a:avLst/>
          </a:prstGeom>
        </p:spPr>
        <p:txBody>
          <a:bodyPr wrap="none" lIns="0" tIns="0" rIns="0" bIns="0" anchor="ctr"/>
          <a:lstStyle/>
          <a:p>
            <a:pPr algn="ctr"/>
            <a:endParaRPr/>
          </a:p>
        </p:txBody>
      </p:sp>
      <p:sp>
        <p:nvSpPr>
          <p:cNvPr id="19" name="PlaceHolder 2"/>
          <p:cNvSpPr>
            <a:spLocks noGrp="1"/>
          </p:cNvSpPr>
          <p:nvPr>
            <p:ph type="body"/>
          </p:nvPr>
        </p:nvSpPr>
        <p:spPr>
          <a:xfrm>
            <a:off x="504000" y="1769040"/>
            <a:ext cx="4328280" cy="4384800"/>
          </a:xfrm>
          <a:prstGeom prst="rect">
            <a:avLst/>
          </a:prstGeom>
        </p:spPr>
        <p:txBody>
          <a:bodyPr wrap="none" lIns="0" tIns="0" rIns="0" bIns="0"/>
          <a:lstStyle/>
          <a:p>
            <a:endParaRPr/>
          </a:p>
        </p:txBody>
      </p:sp>
      <p:sp>
        <p:nvSpPr>
          <p:cNvPr id="20" name="PlaceHolder 3"/>
          <p:cNvSpPr>
            <a:spLocks noGrp="1"/>
          </p:cNvSpPr>
          <p:nvPr>
            <p:ph type="body"/>
          </p:nvPr>
        </p:nvSpPr>
        <p:spPr>
          <a:xfrm>
            <a:off x="5049000" y="1769040"/>
            <a:ext cx="4328280" cy="2091240"/>
          </a:xfrm>
          <a:prstGeom prst="rect">
            <a:avLst/>
          </a:prstGeom>
        </p:spPr>
        <p:txBody>
          <a:bodyPr wrap="none" lIns="0" tIns="0" rIns="0" bIns="0"/>
          <a:lstStyle/>
          <a:p>
            <a:endParaRPr/>
          </a:p>
        </p:txBody>
      </p:sp>
      <p:sp>
        <p:nvSpPr>
          <p:cNvPr id="21" name="PlaceHolder 4"/>
          <p:cNvSpPr>
            <a:spLocks noGrp="1"/>
          </p:cNvSpPr>
          <p:nvPr>
            <p:ph type="body"/>
          </p:nvPr>
        </p:nvSpPr>
        <p:spPr>
          <a:xfrm>
            <a:off x="5049000" y="4059000"/>
            <a:ext cx="4328280" cy="2091240"/>
          </a:xfrm>
          <a:prstGeom prst="rect">
            <a:avLst/>
          </a:prstGeom>
        </p:spPr>
        <p:txBody>
          <a:bodyPr wrap="none" lIns="0" tIns="0" rIns="0" bIns="0"/>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22" name="PlaceHolder 1"/>
          <p:cNvSpPr>
            <a:spLocks noGrp="1"/>
          </p:cNvSpPr>
          <p:nvPr>
            <p:ph type="title"/>
          </p:nvPr>
        </p:nvSpPr>
        <p:spPr>
          <a:xfrm>
            <a:off x="504000" y="301320"/>
            <a:ext cx="9071640" cy="1262520"/>
          </a:xfrm>
          <a:prstGeom prst="rect">
            <a:avLst/>
          </a:prstGeom>
        </p:spPr>
        <p:txBody>
          <a:bodyPr wrap="none" lIns="0" tIns="0" rIns="0" bIns="0" anchor="ctr"/>
          <a:lstStyle/>
          <a:p>
            <a:pPr algn="ctr"/>
            <a:endParaRPr/>
          </a:p>
        </p:txBody>
      </p:sp>
      <p:sp>
        <p:nvSpPr>
          <p:cNvPr id="23" name="PlaceHolder 2"/>
          <p:cNvSpPr>
            <a:spLocks noGrp="1"/>
          </p:cNvSpPr>
          <p:nvPr>
            <p:ph type="body"/>
          </p:nvPr>
        </p:nvSpPr>
        <p:spPr>
          <a:xfrm>
            <a:off x="504000" y="1769040"/>
            <a:ext cx="4328280" cy="2091240"/>
          </a:xfrm>
          <a:prstGeom prst="rect">
            <a:avLst/>
          </a:prstGeom>
        </p:spPr>
        <p:txBody>
          <a:bodyPr wrap="none" lIns="0" tIns="0" rIns="0" bIns="0"/>
          <a:lstStyle/>
          <a:p>
            <a:endParaRPr/>
          </a:p>
        </p:txBody>
      </p:sp>
      <p:sp>
        <p:nvSpPr>
          <p:cNvPr id="24" name="PlaceHolder 3"/>
          <p:cNvSpPr>
            <a:spLocks noGrp="1"/>
          </p:cNvSpPr>
          <p:nvPr>
            <p:ph type="body"/>
          </p:nvPr>
        </p:nvSpPr>
        <p:spPr>
          <a:xfrm>
            <a:off x="5049000" y="1769040"/>
            <a:ext cx="4328280" cy="2091240"/>
          </a:xfrm>
          <a:prstGeom prst="rect">
            <a:avLst/>
          </a:prstGeom>
        </p:spPr>
        <p:txBody>
          <a:bodyPr wrap="none" lIns="0" tIns="0" rIns="0" bIns="0"/>
          <a:lstStyle/>
          <a:p>
            <a:endParaRPr/>
          </a:p>
        </p:txBody>
      </p:sp>
      <p:sp>
        <p:nvSpPr>
          <p:cNvPr id="25" name="PlaceHolder 4"/>
          <p:cNvSpPr>
            <a:spLocks noGrp="1"/>
          </p:cNvSpPr>
          <p:nvPr>
            <p:ph type="body"/>
          </p:nvPr>
        </p:nvSpPr>
        <p:spPr>
          <a:xfrm>
            <a:off x="504000" y="4059000"/>
            <a:ext cx="8869680" cy="2091240"/>
          </a:xfrm>
          <a:prstGeom prst="rect">
            <a:avLst/>
          </a:prstGeom>
        </p:spPr>
        <p:txBody>
          <a:bodyPr wrap="none" lIns="0" tIns="0" rIns="0" bIns="0"/>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a:blip r:embed="rId14" cstate="print"/>
          <a:stretch>
            <a:fillRect/>
          </a:stretch>
        </a:blipFill>
        <a:effectLst/>
      </p:bgPr>
    </p:bg>
    <p:spTree>
      <p:nvGrpSpPr>
        <p:cNvPr id="1" name=""/>
        <p:cNvGrpSpPr/>
        <p:nvPr/>
      </p:nvGrpSpPr>
      <p:grpSpPr>
        <a:xfrm>
          <a:off x="0" y="0"/>
          <a:ext cx="0" cy="0"/>
          <a:chOff x="0" y="0"/>
          <a:chExt cx="0" cy="0"/>
        </a:xfrm>
      </p:grpSpPr>
      <p:sp>
        <p:nvSpPr>
          <p:cNvPr id="5" name="PlaceHolder 1"/>
          <p:cNvSpPr>
            <a:spLocks noGrp="1"/>
          </p:cNvSpPr>
          <p:nvPr>
            <p:ph type="title"/>
          </p:nvPr>
        </p:nvSpPr>
        <p:spPr>
          <a:xfrm>
            <a:off x="504000" y="301320"/>
            <a:ext cx="9071640" cy="1262160"/>
          </a:xfrm>
          <a:prstGeom prst="rect">
            <a:avLst/>
          </a:prstGeom>
        </p:spPr>
        <p:txBody>
          <a:bodyPr wrap="none" lIns="0" tIns="0" rIns="0" bIns="0" anchor="ctr"/>
          <a:lstStyle/>
          <a:p>
            <a:pPr algn="ctr"/>
            <a:r>
              <a:rPr lang="pl-PL"/>
              <a:t>Kliknij, aby edytować format tekstu tytułu</a:t>
            </a:r>
            <a:endParaRPr/>
          </a:p>
        </p:txBody>
      </p:sp>
      <p:sp>
        <p:nvSpPr>
          <p:cNvPr id="6" name="PlaceHolder 2"/>
          <p:cNvSpPr>
            <a:spLocks noGrp="1"/>
          </p:cNvSpPr>
          <p:nvPr>
            <p:ph type="body"/>
          </p:nvPr>
        </p:nvSpPr>
        <p:spPr>
          <a:xfrm>
            <a:off x="504000" y="1769040"/>
            <a:ext cx="8870040" cy="4384800"/>
          </a:xfrm>
          <a:prstGeom prst="rect">
            <a:avLst/>
          </a:prstGeom>
        </p:spPr>
        <p:txBody>
          <a:bodyPr wrap="none" lIns="0" tIns="0" rIns="0" bIns="0"/>
          <a:lstStyle/>
          <a:p>
            <a:pPr>
              <a:buSzPct val="25000"/>
              <a:buFont typeface="StarSymbol"/>
              <a:buChar char=""/>
            </a:pPr>
            <a:r>
              <a:rPr lang="pl-PL"/>
              <a:t>Kliknij, aby edytować format tekstu konspektu</a:t>
            </a:r>
            <a:endParaRPr/>
          </a:p>
          <a:p>
            <a:pPr lvl="1">
              <a:buSzPct val="25000"/>
              <a:buFont typeface="StarSymbol"/>
              <a:buChar char=""/>
            </a:pPr>
            <a:r>
              <a:rPr lang="pl-PL"/>
              <a:t>Drugi poziom konspektu</a:t>
            </a:r>
            <a:endParaRPr/>
          </a:p>
          <a:p>
            <a:pPr lvl="2">
              <a:buSzPct val="25000"/>
              <a:buFont typeface="StarSymbol"/>
              <a:buChar char=""/>
            </a:pPr>
            <a:r>
              <a:rPr lang="pl-PL"/>
              <a:t>Trzeci poziom konspektu</a:t>
            </a:r>
            <a:endParaRPr/>
          </a:p>
          <a:p>
            <a:pPr lvl="3">
              <a:buSzPct val="25000"/>
              <a:buFont typeface="StarSymbol"/>
              <a:buChar char=""/>
            </a:pPr>
            <a:r>
              <a:rPr lang="pl-PL"/>
              <a:t>Czwarty poziom konspektu</a:t>
            </a:r>
            <a:endParaRPr/>
          </a:p>
          <a:p>
            <a:pPr lvl="4">
              <a:buSzPct val="25000"/>
              <a:buFont typeface="StarSymbol"/>
              <a:buChar char=""/>
            </a:pPr>
            <a:r>
              <a:rPr lang="pl-PL"/>
              <a:t>Piąty poziom konspektu</a:t>
            </a:r>
            <a:endParaRPr/>
          </a:p>
          <a:p>
            <a:pPr lvl="5">
              <a:buSzPct val="25000"/>
              <a:buFont typeface="StarSymbol"/>
              <a:buChar char=""/>
            </a:pPr>
            <a:r>
              <a:rPr lang="pl-PL"/>
              <a:t>Szósty poziom konspektu</a:t>
            </a:r>
            <a:endParaRPr/>
          </a:p>
          <a:p>
            <a:pPr lvl="6">
              <a:buSzPct val="25000"/>
              <a:buFont typeface="StarSymbol"/>
              <a:buChar char=""/>
            </a:pPr>
            <a:r>
              <a:rPr lang="pl-PL"/>
              <a:t>Siódmy poziom konspektu</a:t>
            </a:r>
            <a:endParaRPr/>
          </a:p>
        </p:txBody>
      </p:sp>
      <p:sp>
        <p:nvSpPr>
          <p:cNvPr id="2" name="PlaceHolder 3"/>
          <p:cNvSpPr>
            <a:spLocks noGrp="1"/>
          </p:cNvSpPr>
          <p:nvPr>
            <p:ph type="dt"/>
          </p:nvPr>
        </p:nvSpPr>
        <p:spPr>
          <a:xfrm>
            <a:off x="504000" y="6887160"/>
            <a:ext cx="2348280" cy="521280"/>
          </a:xfrm>
          <a:prstGeom prst="rect">
            <a:avLst/>
          </a:prstGeom>
        </p:spPr>
        <p:txBody>
          <a:bodyPr wrap="none" lIns="0" tIns="0" rIns="0" bIns="0"/>
          <a:lstStyle/>
          <a:p>
            <a:r>
              <a:rPr lang="pl-PL" sz="1400"/>
              <a:t>&lt;data/godzina&gt;</a:t>
            </a:r>
            <a:endParaRPr/>
          </a:p>
        </p:txBody>
      </p:sp>
      <p:sp>
        <p:nvSpPr>
          <p:cNvPr id="3" name="PlaceHolder 4"/>
          <p:cNvSpPr>
            <a:spLocks noGrp="1"/>
          </p:cNvSpPr>
          <p:nvPr>
            <p:ph type="ftr"/>
          </p:nvPr>
        </p:nvSpPr>
        <p:spPr>
          <a:xfrm>
            <a:off x="3447360" y="6887160"/>
            <a:ext cx="3195000" cy="521280"/>
          </a:xfrm>
          <a:prstGeom prst="rect">
            <a:avLst/>
          </a:prstGeom>
        </p:spPr>
        <p:txBody>
          <a:bodyPr wrap="none" lIns="0" tIns="0" rIns="0" bIns="0"/>
          <a:lstStyle/>
          <a:p>
            <a:pPr algn="ctr"/>
            <a:r>
              <a:rPr lang="pl-PL" sz="1400"/>
              <a:t>&lt;stopka&gt;</a:t>
            </a:r>
            <a:endParaRPr/>
          </a:p>
        </p:txBody>
      </p:sp>
      <p:sp>
        <p:nvSpPr>
          <p:cNvPr id="4" name="PlaceHolder 5"/>
          <p:cNvSpPr>
            <a:spLocks noGrp="1"/>
          </p:cNvSpPr>
          <p:nvPr>
            <p:ph type="sldNum"/>
          </p:nvPr>
        </p:nvSpPr>
        <p:spPr>
          <a:xfrm>
            <a:off x="7227360" y="6887160"/>
            <a:ext cx="2348280" cy="521280"/>
          </a:xfrm>
          <a:prstGeom prst="rect">
            <a:avLst/>
          </a:prstGeom>
        </p:spPr>
        <p:txBody>
          <a:bodyPr wrap="none" lIns="0" tIns="0" rIns="0" bIns="0"/>
          <a:lstStyle/>
          <a:p>
            <a:pPr algn="r"/>
            <a:fld id="{678F8CBD-D5BD-4B48-B4DE-0BC510156024}" type="slidenum">
              <a:rPr lang="pl-PL" sz="1400"/>
              <a:pPr algn="r"/>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p:bodyStyle/>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TextShape 1"/>
          <p:cNvSpPr txBox="1"/>
          <p:nvPr/>
        </p:nvSpPr>
        <p:spPr>
          <a:xfrm>
            <a:off x="0" y="2160000"/>
            <a:ext cx="10152000" cy="1080000"/>
          </a:xfrm>
          <a:prstGeom prst="rect">
            <a:avLst/>
          </a:prstGeom>
        </p:spPr>
        <p:txBody>
          <a:bodyPr wrap="none" lIns="90000" tIns="45000" rIns="90000" bIns="45000"/>
          <a:lstStyle/>
          <a:p>
            <a:pPr algn="ctr"/>
            <a:r>
              <a:rPr lang="pl-PL" sz="6000"/>
              <a:t>Java - lekcja 1</a:t>
            </a:r>
            <a:endParaRPr/>
          </a:p>
        </p:txBody>
      </p:sp>
      <p:sp>
        <p:nvSpPr>
          <p:cNvPr id="43" name="TextShape 2"/>
          <p:cNvSpPr txBox="1"/>
          <p:nvPr/>
        </p:nvSpPr>
        <p:spPr>
          <a:xfrm>
            <a:off x="0" y="3600000"/>
            <a:ext cx="10080000" cy="539877"/>
          </a:xfrm>
          <a:prstGeom prst="rect">
            <a:avLst/>
          </a:prstGeom>
        </p:spPr>
        <p:txBody>
          <a:bodyPr wrap="none" lIns="90000" tIns="45000" rIns="90000" bIns="45000"/>
          <a:lstStyle/>
          <a:p>
            <a:pPr algn="ctr"/>
            <a:r>
              <a:rPr lang="pl-PL" sz="2400" dirty="0"/>
              <a:t>Wstęp do języka i środowiska </a:t>
            </a:r>
            <a:r>
              <a:rPr lang="pl-PL" sz="2400" dirty="0" smtClean="0"/>
              <a:t>pracy</a:t>
            </a:r>
            <a:endParaRPr dirty="0"/>
          </a:p>
        </p:txBody>
      </p:sp>
      <p:grpSp>
        <p:nvGrpSpPr>
          <p:cNvPr id="5" name="Grupa 4"/>
          <p:cNvGrpSpPr/>
          <p:nvPr/>
        </p:nvGrpSpPr>
        <p:grpSpPr>
          <a:xfrm>
            <a:off x="2232000" y="5541832"/>
            <a:ext cx="5688632" cy="974309"/>
            <a:chOff x="2267744" y="4758947"/>
            <a:chExt cx="5688632" cy="974309"/>
          </a:xfrm>
        </p:grpSpPr>
        <p:sp>
          <p:nvSpPr>
            <p:cNvPr id="6" name="Shape 24"/>
            <p:cNvSpPr txBox="1">
              <a:spLocks/>
            </p:cNvSpPr>
            <p:nvPr/>
          </p:nvSpPr>
          <p:spPr>
            <a:xfrm>
              <a:off x="2267744" y="4758947"/>
              <a:ext cx="5688632" cy="974309"/>
            </a:xfrm>
            <a:prstGeom prst="rect">
              <a:avLst/>
            </a:prstGeom>
            <a:noFill/>
            <a:ln>
              <a:noFill/>
            </a:ln>
          </p:spPr>
          <p:txBody>
            <a:bodyPr lIns="91425" tIns="91425" rIns="91425" bIns="91425" anchor="t" anchorCtr="0">
              <a:noAutofit/>
            </a:bodyPr>
            <a:ls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9pPr>
            </a:lstStyle>
            <a:p>
              <a:pPr lvl="0" indent="190500" algn="ctr">
                <a:buClr>
                  <a:schemeClr val="dk2"/>
                </a:buClr>
                <a:buSzPct val="100000"/>
              </a:pPr>
              <a:r>
                <a:rPr lang="pl-PL" sz="1000" dirty="0" smtClean="0">
                  <a:solidFill>
                    <a:schemeClr val="tx1"/>
                  </a:solidFill>
                  <a:latin typeface="Calibri" pitchFamily="34" charset="0"/>
                </a:rPr>
                <a:t>Człowiek - najlepsza inwestycja</a:t>
              </a:r>
            </a:p>
            <a:p>
              <a:pPr lvl="0" indent="190500" algn="ctr">
                <a:buClr>
                  <a:schemeClr val="dk2"/>
                </a:buClr>
                <a:buSzPct val="100000"/>
              </a:pPr>
              <a:endParaRPr kumimoji="0" lang="pl-PL" sz="1000" i="0" u="none" strike="noStrike" kern="0" cap="none" spc="0" normalizeH="0" baseline="0" noProof="0" dirty="0" smtClean="0">
                <a:ln>
                  <a:noFill/>
                </a:ln>
                <a:solidFill>
                  <a:schemeClr val="tx1"/>
                </a:solidFill>
                <a:effectLst/>
                <a:uLnTx/>
                <a:uFillTx/>
                <a:latin typeface="Calibri" pitchFamily="34" charset="0"/>
                <a:sym typeface="Arial"/>
              </a:endParaRPr>
            </a:p>
            <a:p>
              <a:pPr lvl="0" indent="190500" algn="ctr">
                <a:buClr>
                  <a:schemeClr val="dk2"/>
                </a:buClr>
                <a:buSzPct val="100000"/>
              </a:pPr>
              <a:endParaRPr kumimoji="0" lang="pl-PL" sz="1000" i="0" u="none" strike="noStrike" kern="0" cap="none" spc="0" normalizeH="0" baseline="0" noProof="0" dirty="0" smtClean="0">
                <a:ln>
                  <a:noFill/>
                </a:ln>
                <a:solidFill>
                  <a:schemeClr val="tx1"/>
                </a:solidFill>
                <a:effectLst/>
                <a:uLnTx/>
                <a:uFillTx/>
                <a:latin typeface="Calibri" pitchFamily="34" charset="0"/>
                <a:sym typeface="Arial"/>
              </a:endParaRPr>
            </a:p>
            <a:p>
              <a:pPr lvl="0" indent="190500" algn="ctr">
                <a:buClr>
                  <a:schemeClr val="dk2"/>
                </a:buClr>
                <a:buSzPct val="100000"/>
              </a:pPr>
              <a:endParaRPr lang="pl-PL" sz="1000" dirty="0" smtClean="0">
                <a:solidFill>
                  <a:schemeClr val="tx1"/>
                </a:solidFill>
                <a:latin typeface="Calibri" pitchFamily="34" charset="0"/>
              </a:endParaRPr>
            </a:p>
            <a:p>
              <a:pPr lvl="0" indent="190500" algn="ctr">
                <a:buClr>
                  <a:schemeClr val="dk2"/>
                </a:buClr>
                <a:buSzPct val="100000"/>
              </a:pPr>
              <a:r>
                <a:rPr lang="pl-PL" sz="1000" dirty="0" smtClean="0">
                  <a:solidFill>
                    <a:schemeClr val="tx1"/>
                  </a:solidFill>
                  <a:latin typeface="Calibri" pitchFamily="34" charset="0"/>
                </a:rPr>
                <a:t>Projekt współfinansowany przez Unię Europejską w ramach Europejskiego Funduszu Społecznego</a:t>
              </a:r>
              <a:endParaRPr kumimoji="0" lang="pl" sz="1000" i="0" u="none" strike="noStrike" kern="0" cap="none" spc="0" normalizeH="0" baseline="0" noProof="0" dirty="0">
                <a:ln>
                  <a:noFill/>
                </a:ln>
                <a:solidFill>
                  <a:schemeClr val="tx1"/>
                </a:solidFill>
                <a:effectLst/>
                <a:uLnTx/>
                <a:uFillTx/>
                <a:latin typeface="Calibri" pitchFamily="34" charset="0"/>
                <a:sym typeface="Arial"/>
              </a:endParaRPr>
            </a:p>
          </p:txBody>
        </p:sp>
        <p:pic>
          <p:nvPicPr>
            <p:cNvPr id="7" name="Obraz 6" descr="KAPITAL_LUDZKI"/>
            <p:cNvPicPr/>
            <p:nvPr/>
          </p:nvPicPr>
          <p:blipFill>
            <a:blip r:embed="rId2" cstate="print"/>
            <a:srcRect/>
            <a:stretch>
              <a:fillRect/>
            </a:stretch>
          </p:blipFill>
          <p:spPr bwMode="auto">
            <a:xfrm>
              <a:off x="2551187" y="4869160"/>
              <a:ext cx="1228725" cy="590550"/>
            </a:xfrm>
            <a:prstGeom prst="rect">
              <a:avLst/>
            </a:prstGeom>
            <a:noFill/>
          </p:spPr>
        </p:pic>
        <p:pic>
          <p:nvPicPr>
            <p:cNvPr id="8" name="Obraz 7" descr="UE+EFS_L-kolor"/>
            <p:cNvPicPr/>
            <p:nvPr/>
          </p:nvPicPr>
          <p:blipFill>
            <a:blip r:embed="rId3" cstate="print"/>
            <a:srcRect/>
            <a:stretch>
              <a:fillRect/>
            </a:stretch>
          </p:blipFill>
          <p:spPr bwMode="auto">
            <a:xfrm>
              <a:off x="6660232" y="4941168"/>
              <a:ext cx="1123950" cy="428625"/>
            </a:xfrm>
            <a:prstGeom prst="rect">
              <a:avLst/>
            </a:prstGeom>
            <a:noFill/>
          </p:spPr>
        </p:pic>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 name="Obraz 65"/>
          <p:cNvPicPr/>
          <p:nvPr/>
        </p:nvPicPr>
        <p:blipFill>
          <a:blip r:embed="rId2" cstate="print"/>
          <a:stretch>
            <a:fillRect/>
          </a:stretch>
        </p:blipFill>
        <p:spPr>
          <a:xfrm>
            <a:off x="1741320" y="1152000"/>
            <a:ext cx="7618680" cy="5713920"/>
          </a:xfrm>
          <a:prstGeom prst="rect">
            <a:avLst/>
          </a:prstGeom>
        </p:spPr>
      </p:pic>
      <p:sp>
        <p:nvSpPr>
          <p:cNvPr id="67" name="TextShape 1"/>
          <p:cNvSpPr txBox="1"/>
          <p:nvPr/>
        </p:nvSpPr>
        <p:spPr>
          <a:xfrm>
            <a:off x="2160000" y="6984000"/>
            <a:ext cx="6552000" cy="432000"/>
          </a:xfrm>
          <a:prstGeom prst="rect">
            <a:avLst/>
          </a:prstGeom>
        </p:spPr>
        <p:txBody>
          <a:bodyPr wrap="none" lIns="90000" tIns="45000" rIns="90000" bIns="45000"/>
          <a:lstStyle/>
          <a:p>
            <a:r>
              <a:rPr lang="pl-PL"/>
              <a:t>Wstęp do języka i środowiska pracy</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 name="Obraz 67"/>
          <p:cNvPicPr/>
          <p:nvPr/>
        </p:nvPicPr>
        <p:blipFill>
          <a:blip r:embed="rId3" cstate="print"/>
          <a:stretch>
            <a:fillRect/>
          </a:stretch>
        </p:blipFill>
        <p:spPr>
          <a:xfrm>
            <a:off x="1741320" y="1152000"/>
            <a:ext cx="7618680" cy="5713920"/>
          </a:xfrm>
          <a:prstGeom prst="rect">
            <a:avLst/>
          </a:prstGeom>
        </p:spPr>
      </p:pic>
      <p:sp>
        <p:nvSpPr>
          <p:cNvPr id="69" name="TextShape 1"/>
          <p:cNvSpPr txBox="1"/>
          <p:nvPr/>
        </p:nvSpPr>
        <p:spPr>
          <a:xfrm>
            <a:off x="2160000" y="6984000"/>
            <a:ext cx="6552000" cy="432000"/>
          </a:xfrm>
          <a:prstGeom prst="rect">
            <a:avLst/>
          </a:prstGeom>
        </p:spPr>
        <p:txBody>
          <a:bodyPr wrap="none" lIns="90000" tIns="45000" rIns="90000" bIns="45000"/>
          <a:lstStyle/>
          <a:p>
            <a:r>
              <a:rPr lang="pl-PL"/>
              <a:t>Wstęp do języka i środowiska pracy</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 name="Obraz 69"/>
          <p:cNvPicPr/>
          <p:nvPr/>
        </p:nvPicPr>
        <p:blipFill>
          <a:blip r:embed="rId3" cstate="print"/>
          <a:stretch>
            <a:fillRect/>
          </a:stretch>
        </p:blipFill>
        <p:spPr>
          <a:xfrm>
            <a:off x="1741320" y="1152000"/>
            <a:ext cx="7618680" cy="5713920"/>
          </a:xfrm>
          <a:prstGeom prst="rect">
            <a:avLst/>
          </a:prstGeom>
        </p:spPr>
      </p:pic>
      <p:sp>
        <p:nvSpPr>
          <p:cNvPr id="71" name="TextShape 1"/>
          <p:cNvSpPr txBox="1"/>
          <p:nvPr/>
        </p:nvSpPr>
        <p:spPr>
          <a:xfrm>
            <a:off x="2160000" y="6984000"/>
            <a:ext cx="6552000" cy="432000"/>
          </a:xfrm>
          <a:prstGeom prst="rect">
            <a:avLst/>
          </a:prstGeom>
        </p:spPr>
        <p:txBody>
          <a:bodyPr wrap="none" lIns="90000" tIns="45000" rIns="90000" bIns="45000"/>
          <a:lstStyle/>
          <a:p>
            <a:r>
              <a:rPr lang="pl-PL"/>
              <a:t>Wstęp do języka i środowiska pracy</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 name="Obraz 71"/>
          <p:cNvPicPr/>
          <p:nvPr/>
        </p:nvPicPr>
        <p:blipFill>
          <a:blip r:embed="rId3" cstate="print"/>
          <a:stretch>
            <a:fillRect/>
          </a:stretch>
        </p:blipFill>
        <p:spPr>
          <a:xfrm>
            <a:off x="1728000" y="1152000"/>
            <a:ext cx="7618680" cy="5713920"/>
          </a:xfrm>
          <a:prstGeom prst="rect">
            <a:avLst/>
          </a:prstGeom>
        </p:spPr>
      </p:pic>
      <p:sp>
        <p:nvSpPr>
          <p:cNvPr id="73" name="TextShape 1"/>
          <p:cNvSpPr txBox="1"/>
          <p:nvPr/>
        </p:nvSpPr>
        <p:spPr>
          <a:xfrm>
            <a:off x="2160000" y="6984000"/>
            <a:ext cx="6552000" cy="432000"/>
          </a:xfrm>
          <a:prstGeom prst="rect">
            <a:avLst/>
          </a:prstGeom>
        </p:spPr>
        <p:txBody>
          <a:bodyPr wrap="none" lIns="90000" tIns="45000" rIns="90000" bIns="45000"/>
          <a:lstStyle/>
          <a:p>
            <a:r>
              <a:rPr lang="pl-PL"/>
              <a:t>Wstęp do języka i środowiska pracy</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 name="Obraz 73"/>
          <p:cNvPicPr/>
          <p:nvPr/>
        </p:nvPicPr>
        <p:blipFill>
          <a:blip r:embed="rId3" cstate="print"/>
          <a:stretch>
            <a:fillRect/>
          </a:stretch>
        </p:blipFill>
        <p:spPr>
          <a:xfrm>
            <a:off x="1741320" y="1152000"/>
            <a:ext cx="7618680" cy="5713920"/>
          </a:xfrm>
          <a:prstGeom prst="rect">
            <a:avLst/>
          </a:prstGeom>
        </p:spPr>
      </p:pic>
      <p:sp>
        <p:nvSpPr>
          <p:cNvPr id="75" name="TextShape 1"/>
          <p:cNvSpPr txBox="1"/>
          <p:nvPr/>
        </p:nvSpPr>
        <p:spPr>
          <a:xfrm>
            <a:off x="2160000" y="6984000"/>
            <a:ext cx="6552000" cy="432000"/>
          </a:xfrm>
          <a:prstGeom prst="rect">
            <a:avLst/>
          </a:prstGeom>
        </p:spPr>
        <p:txBody>
          <a:bodyPr wrap="none" lIns="90000" tIns="45000" rIns="90000" bIns="45000"/>
          <a:lstStyle/>
          <a:p>
            <a:r>
              <a:rPr lang="pl-PL"/>
              <a:t>Wstęp do języka i środowiska pracy</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 name="Obraz 75"/>
          <p:cNvPicPr/>
          <p:nvPr/>
        </p:nvPicPr>
        <p:blipFill>
          <a:blip r:embed="rId3" cstate="print"/>
          <a:stretch>
            <a:fillRect/>
          </a:stretch>
        </p:blipFill>
        <p:spPr>
          <a:xfrm>
            <a:off x="1741320" y="1152000"/>
            <a:ext cx="7618680" cy="5713920"/>
          </a:xfrm>
          <a:prstGeom prst="rect">
            <a:avLst/>
          </a:prstGeom>
        </p:spPr>
      </p:pic>
      <p:sp>
        <p:nvSpPr>
          <p:cNvPr id="77" name="TextShape 1"/>
          <p:cNvSpPr txBox="1"/>
          <p:nvPr/>
        </p:nvSpPr>
        <p:spPr>
          <a:xfrm>
            <a:off x="2160000" y="6984000"/>
            <a:ext cx="6552000" cy="432000"/>
          </a:xfrm>
          <a:prstGeom prst="rect">
            <a:avLst/>
          </a:prstGeom>
        </p:spPr>
        <p:txBody>
          <a:bodyPr wrap="none" lIns="90000" tIns="45000" rIns="90000" bIns="45000"/>
          <a:lstStyle/>
          <a:p>
            <a:r>
              <a:rPr lang="pl-PL"/>
              <a:t>Wstęp do języka i środowiska pracy</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 name="Obraz 77"/>
          <p:cNvPicPr/>
          <p:nvPr/>
        </p:nvPicPr>
        <p:blipFill>
          <a:blip r:embed="rId3" cstate="print"/>
          <a:stretch>
            <a:fillRect/>
          </a:stretch>
        </p:blipFill>
        <p:spPr>
          <a:xfrm>
            <a:off x="1741320" y="1152000"/>
            <a:ext cx="7618680" cy="5713920"/>
          </a:xfrm>
          <a:prstGeom prst="rect">
            <a:avLst/>
          </a:prstGeom>
        </p:spPr>
      </p:pic>
      <p:sp>
        <p:nvSpPr>
          <p:cNvPr id="79" name="TextShape 1"/>
          <p:cNvSpPr txBox="1"/>
          <p:nvPr/>
        </p:nvSpPr>
        <p:spPr>
          <a:xfrm>
            <a:off x="2160000" y="6984000"/>
            <a:ext cx="6552000" cy="432000"/>
          </a:xfrm>
          <a:prstGeom prst="rect">
            <a:avLst/>
          </a:prstGeom>
        </p:spPr>
        <p:txBody>
          <a:bodyPr wrap="none" lIns="90000" tIns="45000" rIns="90000" bIns="45000"/>
          <a:lstStyle/>
          <a:p>
            <a:r>
              <a:rPr lang="pl-PL"/>
              <a:t>Wstęp do języka i środowiska pracy</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 name="Obraz 79"/>
          <p:cNvPicPr/>
          <p:nvPr/>
        </p:nvPicPr>
        <p:blipFill>
          <a:blip r:embed="rId2" cstate="print"/>
          <a:stretch>
            <a:fillRect/>
          </a:stretch>
        </p:blipFill>
        <p:spPr>
          <a:xfrm>
            <a:off x="1728000" y="1152000"/>
            <a:ext cx="7618680" cy="5713920"/>
          </a:xfrm>
          <a:prstGeom prst="rect">
            <a:avLst/>
          </a:prstGeom>
        </p:spPr>
      </p:pic>
      <p:sp>
        <p:nvSpPr>
          <p:cNvPr id="81" name="TextShape 1"/>
          <p:cNvSpPr txBox="1"/>
          <p:nvPr/>
        </p:nvSpPr>
        <p:spPr>
          <a:xfrm>
            <a:off x="2160000" y="6984000"/>
            <a:ext cx="6552000" cy="432000"/>
          </a:xfrm>
          <a:prstGeom prst="rect">
            <a:avLst/>
          </a:prstGeom>
        </p:spPr>
        <p:txBody>
          <a:bodyPr wrap="none" lIns="90000" tIns="45000" rIns="90000" bIns="45000"/>
          <a:lstStyle/>
          <a:p>
            <a:r>
              <a:rPr lang="pl-PL"/>
              <a:t>Wstęp do języka i środowiska pracy</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 name="Obraz 81"/>
          <p:cNvPicPr/>
          <p:nvPr/>
        </p:nvPicPr>
        <p:blipFill>
          <a:blip r:embed="rId2" cstate="print"/>
          <a:stretch>
            <a:fillRect/>
          </a:stretch>
        </p:blipFill>
        <p:spPr>
          <a:xfrm>
            <a:off x="1728000" y="1152000"/>
            <a:ext cx="7618680" cy="5713920"/>
          </a:xfrm>
          <a:prstGeom prst="rect">
            <a:avLst/>
          </a:prstGeom>
        </p:spPr>
      </p:pic>
      <p:sp>
        <p:nvSpPr>
          <p:cNvPr id="83" name="TextShape 1"/>
          <p:cNvSpPr txBox="1"/>
          <p:nvPr/>
        </p:nvSpPr>
        <p:spPr>
          <a:xfrm>
            <a:off x="2160000" y="6984000"/>
            <a:ext cx="6552000" cy="432000"/>
          </a:xfrm>
          <a:prstGeom prst="rect">
            <a:avLst/>
          </a:prstGeom>
        </p:spPr>
        <p:txBody>
          <a:bodyPr wrap="none" lIns="90000" tIns="45000" rIns="90000" bIns="45000"/>
          <a:lstStyle/>
          <a:p>
            <a:r>
              <a:rPr lang="pl-PL"/>
              <a:t>Wstęp do języka i środowiska pracy</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 name="Obraz 83"/>
          <p:cNvPicPr/>
          <p:nvPr/>
        </p:nvPicPr>
        <p:blipFill>
          <a:blip r:embed="rId2" cstate="print"/>
          <a:stretch>
            <a:fillRect/>
          </a:stretch>
        </p:blipFill>
        <p:spPr>
          <a:xfrm>
            <a:off x="1741320" y="1152000"/>
            <a:ext cx="7618680" cy="5713920"/>
          </a:xfrm>
          <a:prstGeom prst="rect">
            <a:avLst/>
          </a:prstGeom>
        </p:spPr>
      </p:pic>
      <p:sp>
        <p:nvSpPr>
          <p:cNvPr id="85" name="TextShape 1"/>
          <p:cNvSpPr txBox="1"/>
          <p:nvPr/>
        </p:nvSpPr>
        <p:spPr>
          <a:xfrm>
            <a:off x="2160000" y="6984000"/>
            <a:ext cx="6552000" cy="432000"/>
          </a:xfrm>
          <a:prstGeom prst="rect">
            <a:avLst/>
          </a:prstGeom>
        </p:spPr>
        <p:txBody>
          <a:bodyPr wrap="none" lIns="90000" tIns="45000" rIns="90000" bIns="45000"/>
          <a:lstStyle/>
          <a:p>
            <a:r>
              <a:rPr lang="pl-PL"/>
              <a:t>Wstęp do języka i środowiska pracy</a:t>
            </a:r>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TextShape 1"/>
          <p:cNvSpPr txBox="1"/>
          <p:nvPr/>
        </p:nvSpPr>
        <p:spPr>
          <a:xfrm>
            <a:off x="2160000" y="6984000"/>
            <a:ext cx="6552000" cy="432000"/>
          </a:xfrm>
          <a:prstGeom prst="rect">
            <a:avLst/>
          </a:prstGeom>
        </p:spPr>
        <p:txBody>
          <a:bodyPr wrap="none" lIns="90000" tIns="45000" rIns="90000" bIns="45000"/>
          <a:lstStyle/>
          <a:p>
            <a:r>
              <a:rPr lang="pl-PL" dirty="0"/>
              <a:t>Wstęp do języka i środowiska pracy</a:t>
            </a:r>
            <a:endParaRPr dirty="0"/>
          </a:p>
        </p:txBody>
      </p:sp>
      <p:pic>
        <p:nvPicPr>
          <p:cNvPr id="45" name="Obraz 44"/>
          <p:cNvPicPr/>
          <p:nvPr/>
        </p:nvPicPr>
        <p:blipFill>
          <a:blip r:embed="rId3" cstate="print"/>
          <a:stretch>
            <a:fillRect/>
          </a:stretch>
        </p:blipFill>
        <p:spPr>
          <a:xfrm>
            <a:off x="6502680" y="1440000"/>
            <a:ext cx="3217320" cy="2372400"/>
          </a:xfrm>
          <a:prstGeom prst="rect">
            <a:avLst/>
          </a:prstGeom>
        </p:spPr>
      </p:pic>
      <p:pic>
        <p:nvPicPr>
          <p:cNvPr id="46" name="Obraz 45"/>
          <p:cNvPicPr/>
          <p:nvPr/>
        </p:nvPicPr>
        <p:blipFill>
          <a:blip r:embed="rId4" cstate="print"/>
          <a:stretch>
            <a:fillRect/>
          </a:stretch>
        </p:blipFill>
        <p:spPr>
          <a:xfrm>
            <a:off x="6502680" y="3650760"/>
            <a:ext cx="3247560" cy="1461240"/>
          </a:xfrm>
          <a:prstGeom prst="rect">
            <a:avLst/>
          </a:prstGeom>
        </p:spPr>
      </p:pic>
      <p:pic>
        <p:nvPicPr>
          <p:cNvPr id="47" name="Obraz 46"/>
          <p:cNvPicPr/>
          <p:nvPr/>
        </p:nvPicPr>
        <p:blipFill>
          <a:blip r:embed="rId5" cstate="print"/>
          <a:stretch>
            <a:fillRect/>
          </a:stretch>
        </p:blipFill>
        <p:spPr>
          <a:xfrm>
            <a:off x="6480000" y="5544000"/>
            <a:ext cx="3600000" cy="743040"/>
          </a:xfrm>
          <a:prstGeom prst="rect">
            <a:avLst/>
          </a:prstGeom>
        </p:spPr>
      </p:pic>
      <p:sp>
        <p:nvSpPr>
          <p:cNvPr id="48" name="TextShape 2"/>
          <p:cNvSpPr txBox="1"/>
          <p:nvPr/>
        </p:nvSpPr>
        <p:spPr>
          <a:xfrm>
            <a:off x="1440000" y="2160000"/>
            <a:ext cx="4680000" cy="546120"/>
          </a:xfrm>
          <a:prstGeom prst="rect">
            <a:avLst/>
          </a:prstGeom>
        </p:spPr>
        <p:txBody>
          <a:bodyPr wrap="none" lIns="90000" tIns="45000" rIns="90000" bIns="45000"/>
          <a:lstStyle/>
          <a:p>
            <a:r>
              <a:rPr lang="pl-PL" sz="3200"/>
              <a:t>Główne koncepcje:</a:t>
            </a:r>
            <a:endParaRPr/>
          </a:p>
        </p:txBody>
      </p:sp>
      <p:sp>
        <p:nvSpPr>
          <p:cNvPr id="49" name="TextShape 3"/>
          <p:cNvSpPr txBox="1"/>
          <p:nvPr/>
        </p:nvSpPr>
        <p:spPr>
          <a:xfrm>
            <a:off x="2160000" y="2880000"/>
            <a:ext cx="2701080" cy="401400"/>
          </a:xfrm>
          <a:prstGeom prst="rect">
            <a:avLst/>
          </a:prstGeom>
        </p:spPr>
        <p:txBody>
          <a:bodyPr wrap="none" lIns="90000" tIns="45000" rIns="90000" bIns="45000"/>
          <a:lstStyle/>
          <a:p>
            <a:r>
              <a:rPr lang="pl-PL" sz="2200"/>
              <a:t>- Obiektowość</a:t>
            </a:r>
            <a:endParaRPr/>
          </a:p>
        </p:txBody>
      </p:sp>
      <p:sp>
        <p:nvSpPr>
          <p:cNvPr id="50" name="TextShape 4"/>
          <p:cNvSpPr txBox="1"/>
          <p:nvPr/>
        </p:nvSpPr>
        <p:spPr>
          <a:xfrm>
            <a:off x="2160000" y="3600000"/>
            <a:ext cx="4371840" cy="401400"/>
          </a:xfrm>
          <a:prstGeom prst="rect">
            <a:avLst/>
          </a:prstGeom>
        </p:spPr>
        <p:txBody>
          <a:bodyPr wrap="none" lIns="90000" tIns="45000" rIns="90000" bIns="45000"/>
          <a:lstStyle/>
          <a:p>
            <a:r>
              <a:rPr lang="pl-PL" sz="2200"/>
              <a:t>- Niezależność od architektury</a:t>
            </a:r>
            <a:endParaRPr/>
          </a:p>
        </p:txBody>
      </p:sp>
      <p:sp>
        <p:nvSpPr>
          <p:cNvPr id="51" name="TextShape 5"/>
          <p:cNvSpPr txBox="1"/>
          <p:nvPr/>
        </p:nvSpPr>
        <p:spPr>
          <a:xfrm>
            <a:off x="2166840" y="4320000"/>
            <a:ext cx="4335840" cy="712440"/>
          </a:xfrm>
          <a:prstGeom prst="rect">
            <a:avLst/>
          </a:prstGeom>
        </p:spPr>
        <p:txBody>
          <a:bodyPr wrap="none" lIns="90000" tIns="45000" rIns="90000" bIns="45000"/>
          <a:lstStyle/>
          <a:p>
            <a:r>
              <a:rPr lang="pl-PL" sz="2200"/>
              <a:t>- Sieciowość i obsługa programowania rozproszonego</a:t>
            </a:r>
            <a:endParaRPr/>
          </a:p>
        </p:txBody>
      </p:sp>
      <p:sp>
        <p:nvSpPr>
          <p:cNvPr id="52" name="TextShape 6"/>
          <p:cNvSpPr txBox="1"/>
          <p:nvPr/>
        </p:nvSpPr>
        <p:spPr>
          <a:xfrm>
            <a:off x="2160000" y="5357160"/>
            <a:ext cx="5400000" cy="401400"/>
          </a:xfrm>
          <a:prstGeom prst="rect">
            <a:avLst/>
          </a:prstGeom>
        </p:spPr>
        <p:txBody>
          <a:bodyPr wrap="none" lIns="90000" tIns="45000" rIns="90000" bIns="45000"/>
          <a:lstStyle/>
          <a:p>
            <a:r>
              <a:rPr lang="pl-PL" sz="2200" dirty="0"/>
              <a:t>- Niezawodność i bezpieczeństwo</a:t>
            </a:r>
            <a:endParaRPr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 name="Obraz 85"/>
          <p:cNvPicPr/>
          <p:nvPr/>
        </p:nvPicPr>
        <p:blipFill>
          <a:blip r:embed="rId2" cstate="print"/>
          <a:stretch>
            <a:fillRect/>
          </a:stretch>
        </p:blipFill>
        <p:spPr>
          <a:xfrm>
            <a:off x="1728000" y="1152000"/>
            <a:ext cx="7618680" cy="5713920"/>
          </a:xfrm>
          <a:prstGeom prst="rect">
            <a:avLst/>
          </a:prstGeom>
        </p:spPr>
      </p:pic>
      <p:sp>
        <p:nvSpPr>
          <p:cNvPr id="87" name="TextShape 1"/>
          <p:cNvSpPr txBox="1"/>
          <p:nvPr/>
        </p:nvSpPr>
        <p:spPr>
          <a:xfrm>
            <a:off x="2160000" y="6984000"/>
            <a:ext cx="6552000" cy="432000"/>
          </a:xfrm>
          <a:prstGeom prst="rect">
            <a:avLst/>
          </a:prstGeom>
        </p:spPr>
        <p:txBody>
          <a:bodyPr wrap="none" lIns="90000" tIns="45000" rIns="90000" bIns="45000"/>
          <a:lstStyle/>
          <a:p>
            <a:r>
              <a:rPr lang="pl-PL"/>
              <a:t>Wstęp do języka i środowiska pracy</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 name="Obraz 87"/>
          <p:cNvPicPr/>
          <p:nvPr/>
        </p:nvPicPr>
        <p:blipFill>
          <a:blip r:embed="rId3" cstate="print"/>
          <a:stretch>
            <a:fillRect/>
          </a:stretch>
        </p:blipFill>
        <p:spPr>
          <a:xfrm>
            <a:off x="1728000" y="1152000"/>
            <a:ext cx="7618680" cy="5713920"/>
          </a:xfrm>
          <a:prstGeom prst="rect">
            <a:avLst/>
          </a:prstGeom>
        </p:spPr>
      </p:pic>
      <p:sp>
        <p:nvSpPr>
          <p:cNvPr id="89" name="TextShape 1"/>
          <p:cNvSpPr txBox="1"/>
          <p:nvPr/>
        </p:nvSpPr>
        <p:spPr>
          <a:xfrm>
            <a:off x="2160000" y="6984000"/>
            <a:ext cx="6552000" cy="432000"/>
          </a:xfrm>
          <a:prstGeom prst="rect">
            <a:avLst/>
          </a:prstGeom>
        </p:spPr>
        <p:txBody>
          <a:bodyPr wrap="none" lIns="90000" tIns="45000" rIns="90000" bIns="45000"/>
          <a:lstStyle/>
          <a:p>
            <a:r>
              <a:rPr lang="pl-PL"/>
              <a:t>Wstęp do języka i środowiska pracy</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 name="Obraz 89"/>
          <p:cNvPicPr/>
          <p:nvPr/>
        </p:nvPicPr>
        <p:blipFill>
          <a:blip r:embed="rId3" cstate="print"/>
          <a:stretch>
            <a:fillRect/>
          </a:stretch>
        </p:blipFill>
        <p:spPr>
          <a:xfrm>
            <a:off x="1741320" y="1152000"/>
            <a:ext cx="7618680" cy="5713920"/>
          </a:xfrm>
          <a:prstGeom prst="rect">
            <a:avLst/>
          </a:prstGeom>
        </p:spPr>
      </p:pic>
      <p:sp>
        <p:nvSpPr>
          <p:cNvPr id="91" name="TextShape 1"/>
          <p:cNvSpPr txBox="1"/>
          <p:nvPr/>
        </p:nvSpPr>
        <p:spPr>
          <a:xfrm>
            <a:off x="2160000" y="6984000"/>
            <a:ext cx="6552000" cy="432000"/>
          </a:xfrm>
          <a:prstGeom prst="rect">
            <a:avLst/>
          </a:prstGeom>
        </p:spPr>
        <p:txBody>
          <a:bodyPr wrap="none" lIns="90000" tIns="45000" rIns="90000" bIns="45000"/>
          <a:lstStyle/>
          <a:p>
            <a:r>
              <a:rPr lang="pl-PL"/>
              <a:t>Wstęp do języka i środowiska pracy</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 name="Obraz 91"/>
          <p:cNvPicPr/>
          <p:nvPr/>
        </p:nvPicPr>
        <p:blipFill>
          <a:blip r:embed="rId3" cstate="print"/>
          <a:stretch>
            <a:fillRect/>
          </a:stretch>
        </p:blipFill>
        <p:spPr>
          <a:xfrm>
            <a:off x="1728000" y="1152000"/>
            <a:ext cx="7618680" cy="5713920"/>
          </a:xfrm>
          <a:prstGeom prst="rect">
            <a:avLst/>
          </a:prstGeom>
        </p:spPr>
      </p:pic>
      <p:sp>
        <p:nvSpPr>
          <p:cNvPr id="93" name="TextShape 1"/>
          <p:cNvSpPr txBox="1"/>
          <p:nvPr/>
        </p:nvSpPr>
        <p:spPr>
          <a:xfrm>
            <a:off x="2160000" y="6984000"/>
            <a:ext cx="6552000" cy="432000"/>
          </a:xfrm>
          <a:prstGeom prst="rect">
            <a:avLst/>
          </a:prstGeom>
        </p:spPr>
        <p:txBody>
          <a:bodyPr wrap="none" lIns="90000" tIns="45000" rIns="90000" bIns="45000"/>
          <a:lstStyle/>
          <a:p>
            <a:r>
              <a:rPr lang="pl-PL"/>
              <a:t>Wstęp do języka i środowiska pracy</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 name="Obraz 93"/>
          <p:cNvPicPr/>
          <p:nvPr/>
        </p:nvPicPr>
        <p:blipFill>
          <a:blip r:embed="rId3" cstate="print"/>
          <a:stretch>
            <a:fillRect/>
          </a:stretch>
        </p:blipFill>
        <p:spPr>
          <a:xfrm>
            <a:off x="1741320" y="1152000"/>
            <a:ext cx="7618680" cy="5713920"/>
          </a:xfrm>
          <a:prstGeom prst="rect">
            <a:avLst/>
          </a:prstGeom>
        </p:spPr>
      </p:pic>
      <p:sp>
        <p:nvSpPr>
          <p:cNvPr id="95" name="TextShape 1"/>
          <p:cNvSpPr txBox="1"/>
          <p:nvPr/>
        </p:nvSpPr>
        <p:spPr>
          <a:xfrm>
            <a:off x="2160000" y="6984000"/>
            <a:ext cx="6552000" cy="432000"/>
          </a:xfrm>
          <a:prstGeom prst="rect">
            <a:avLst/>
          </a:prstGeom>
        </p:spPr>
        <p:txBody>
          <a:bodyPr wrap="none" lIns="90000" tIns="45000" rIns="90000" bIns="45000"/>
          <a:lstStyle/>
          <a:p>
            <a:r>
              <a:rPr lang="pl-PL"/>
              <a:t>Wstęp do języka i środowiska pracy</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6" name="Obraz 95"/>
          <p:cNvPicPr/>
          <p:nvPr/>
        </p:nvPicPr>
        <p:blipFill>
          <a:blip r:embed="rId3" cstate="print"/>
          <a:stretch>
            <a:fillRect/>
          </a:stretch>
        </p:blipFill>
        <p:spPr>
          <a:xfrm>
            <a:off x="1741320" y="1152000"/>
            <a:ext cx="7618680" cy="5713920"/>
          </a:xfrm>
          <a:prstGeom prst="rect">
            <a:avLst/>
          </a:prstGeom>
        </p:spPr>
      </p:pic>
      <p:sp>
        <p:nvSpPr>
          <p:cNvPr id="97" name="TextShape 1"/>
          <p:cNvSpPr txBox="1"/>
          <p:nvPr/>
        </p:nvSpPr>
        <p:spPr>
          <a:xfrm>
            <a:off x="2160000" y="6984000"/>
            <a:ext cx="6552000" cy="432000"/>
          </a:xfrm>
          <a:prstGeom prst="rect">
            <a:avLst/>
          </a:prstGeom>
        </p:spPr>
        <p:txBody>
          <a:bodyPr wrap="none" lIns="90000" tIns="45000" rIns="90000" bIns="45000"/>
          <a:lstStyle/>
          <a:p>
            <a:r>
              <a:rPr lang="pl-PL"/>
              <a:t>Wstęp do języka i środowiska pracy</a:t>
            </a:r>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8" name="Obraz 97"/>
          <p:cNvPicPr/>
          <p:nvPr/>
        </p:nvPicPr>
        <p:blipFill>
          <a:blip r:embed="rId3" cstate="print"/>
          <a:stretch>
            <a:fillRect/>
          </a:stretch>
        </p:blipFill>
        <p:spPr>
          <a:xfrm>
            <a:off x="1741320" y="1152000"/>
            <a:ext cx="7618680" cy="5713920"/>
          </a:xfrm>
          <a:prstGeom prst="rect">
            <a:avLst/>
          </a:prstGeom>
        </p:spPr>
      </p:pic>
      <p:sp>
        <p:nvSpPr>
          <p:cNvPr id="99" name="TextShape 1"/>
          <p:cNvSpPr txBox="1"/>
          <p:nvPr/>
        </p:nvSpPr>
        <p:spPr>
          <a:xfrm>
            <a:off x="2160000" y="6984000"/>
            <a:ext cx="6552000" cy="432000"/>
          </a:xfrm>
          <a:prstGeom prst="rect">
            <a:avLst/>
          </a:prstGeom>
        </p:spPr>
        <p:txBody>
          <a:bodyPr wrap="none" lIns="90000" tIns="45000" rIns="90000" bIns="45000"/>
          <a:lstStyle/>
          <a:p>
            <a:r>
              <a:rPr lang="pl-PL"/>
              <a:t>Wstęp do języka i środowiska pracy</a:t>
            </a:r>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0" name="Obraz 99"/>
          <p:cNvPicPr/>
          <p:nvPr/>
        </p:nvPicPr>
        <p:blipFill>
          <a:blip r:embed="rId3" cstate="print"/>
          <a:stretch>
            <a:fillRect/>
          </a:stretch>
        </p:blipFill>
        <p:spPr>
          <a:xfrm>
            <a:off x="1728000" y="1152000"/>
            <a:ext cx="7618680" cy="5713920"/>
          </a:xfrm>
          <a:prstGeom prst="rect">
            <a:avLst/>
          </a:prstGeom>
        </p:spPr>
      </p:pic>
      <p:sp>
        <p:nvSpPr>
          <p:cNvPr id="101" name="TextShape 1"/>
          <p:cNvSpPr txBox="1"/>
          <p:nvPr/>
        </p:nvSpPr>
        <p:spPr>
          <a:xfrm>
            <a:off x="2160000" y="6984000"/>
            <a:ext cx="6552000" cy="432000"/>
          </a:xfrm>
          <a:prstGeom prst="rect">
            <a:avLst/>
          </a:prstGeom>
        </p:spPr>
        <p:txBody>
          <a:bodyPr wrap="none" lIns="90000" tIns="45000" rIns="90000" bIns="45000"/>
          <a:lstStyle/>
          <a:p>
            <a:r>
              <a:rPr lang="pl-PL"/>
              <a:t>Wstęp do języka i środowiska pracy</a:t>
            </a:r>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 name="Obraz 101"/>
          <p:cNvPicPr/>
          <p:nvPr/>
        </p:nvPicPr>
        <p:blipFill>
          <a:blip r:embed="rId3" cstate="print"/>
          <a:stretch>
            <a:fillRect/>
          </a:stretch>
        </p:blipFill>
        <p:spPr>
          <a:xfrm>
            <a:off x="1728000" y="1152000"/>
            <a:ext cx="7618680" cy="5713920"/>
          </a:xfrm>
          <a:prstGeom prst="rect">
            <a:avLst/>
          </a:prstGeom>
        </p:spPr>
      </p:pic>
      <p:sp>
        <p:nvSpPr>
          <p:cNvPr id="103" name="TextShape 1"/>
          <p:cNvSpPr txBox="1"/>
          <p:nvPr/>
        </p:nvSpPr>
        <p:spPr>
          <a:xfrm>
            <a:off x="2160000" y="6984000"/>
            <a:ext cx="6552000" cy="432000"/>
          </a:xfrm>
          <a:prstGeom prst="rect">
            <a:avLst/>
          </a:prstGeom>
        </p:spPr>
        <p:txBody>
          <a:bodyPr wrap="none" lIns="90000" tIns="45000" rIns="90000" bIns="45000"/>
          <a:lstStyle/>
          <a:p>
            <a:r>
              <a:rPr lang="pl-PL"/>
              <a:t>Wstęp do języka i środowiska pracy</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4" name="Obraz 103"/>
          <p:cNvPicPr/>
          <p:nvPr/>
        </p:nvPicPr>
        <p:blipFill>
          <a:blip r:embed="rId3" cstate="print"/>
          <a:stretch>
            <a:fillRect/>
          </a:stretch>
        </p:blipFill>
        <p:spPr>
          <a:xfrm>
            <a:off x="1741320" y="1152000"/>
            <a:ext cx="7618680" cy="5713920"/>
          </a:xfrm>
          <a:prstGeom prst="rect">
            <a:avLst/>
          </a:prstGeom>
        </p:spPr>
      </p:pic>
      <p:sp>
        <p:nvSpPr>
          <p:cNvPr id="105" name="TextShape 1"/>
          <p:cNvSpPr txBox="1"/>
          <p:nvPr/>
        </p:nvSpPr>
        <p:spPr>
          <a:xfrm>
            <a:off x="2160000" y="6984000"/>
            <a:ext cx="6552000" cy="432000"/>
          </a:xfrm>
          <a:prstGeom prst="rect">
            <a:avLst/>
          </a:prstGeom>
        </p:spPr>
        <p:txBody>
          <a:bodyPr wrap="none" lIns="90000" tIns="45000" rIns="90000" bIns="45000"/>
          <a:lstStyle/>
          <a:p>
            <a:r>
              <a:rPr lang="pl-PL"/>
              <a:t>Wstęp do języka i środowiska pracy</a:t>
            </a: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TextShape 1"/>
          <p:cNvSpPr txBox="1"/>
          <p:nvPr/>
        </p:nvSpPr>
        <p:spPr>
          <a:xfrm>
            <a:off x="2160000" y="6984000"/>
            <a:ext cx="6552000" cy="432000"/>
          </a:xfrm>
          <a:prstGeom prst="rect">
            <a:avLst/>
          </a:prstGeom>
        </p:spPr>
        <p:txBody>
          <a:bodyPr wrap="none" lIns="90000" tIns="45000" rIns="90000" bIns="45000"/>
          <a:lstStyle/>
          <a:p>
            <a:r>
              <a:rPr lang="pl-PL"/>
              <a:t>Wstęp do języka i środowiska pracy</a:t>
            </a:r>
            <a:endParaRPr/>
          </a:p>
        </p:txBody>
      </p:sp>
      <p:sp>
        <p:nvSpPr>
          <p:cNvPr id="54" name="TextShape 2"/>
          <p:cNvSpPr txBox="1"/>
          <p:nvPr/>
        </p:nvSpPr>
        <p:spPr>
          <a:xfrm>
            <a:off x="1508760" y="2154960"/>
            <a:ext cx="8355240" cy="3749040"/>
          </a:xfrm>
          <a:prstGeom prst="rect">
            <a:avLst/>
          </a:prstGeom>
        </p:spPr>
        <p:txBody>
          <a:bodyPr wrap="none" lIns="90000" tIns="45000" rIns="90000" bIns="45000"/>
          <a:lstStyle/>
          <a:p>
            <a:pPr>
              <a:lnSpc>
                <a:spcPct val="150000"/>
              </a:lnSpc>
            </a:pPr>
            <a:r>
              <a:rPr lang="pl-PL" sz="2200"/>
              <a:t>Przygotowanie środowiska pracy:</a:t>
            </a:r>
            <a:endParaRPr/>
          </a:p>
          <a:p>
            <a:pPr>
              <a:lnSpc>
                <a:spcPct val="150000"/>
              </a:lnSpc>
            </a:pPr>
            <a:r>
              <a:rPr lang="pl-PL" sz="2200"/>
              <a:t>	www.oracle.com</a:t>
            </a:r>
            <a:endParaRPr/>
          </a:p>
          <a:p>
            <a:pPr>
              <a:lnSpc>
                <a:spcPct val="150000"/>
              </a:lnSpc>
            </a:pPr>
            <a:r>
              <a:rPr lang="pl-PL" sz="2200"/>
              <a:t>    		Java JRE (Java Runtime Environment)</a:t>
            </a:r>
            <a:endParaRPr/>
          </a:p>
          <a:p>
            <a:pPr>
              <a:lnSpc>
                <a:spcPct val="150000"/>
              </a:lnSpc>
            </a:pPr>
            <a:r>
              <a:rPr lang="pl-PL" sz="2200"/>
              <a:t>		Java JDK (Java Development Kit)</a:t>
            </a:r>
            <a:endParaRPr/>
          </a:p>
          <a:p>
            <a:pPr>
              <a:lnSpc>
                <a:spcPct val="150000"/>
              </a:lnSpc>
            </a:pPr>
            <a:r>
              <a:rPr lang="pl-PL" sz="2200"/>
              <a:t>	http://www.eclipse.org/downloads/</a:t>
            </a:r>
            <a:endParaRPr/>
          </a:p>
          <a:p>
            <a:pPr>
              <a:lnSpc>
                <a:spcPct val="150000"/>
              </a:lnSpc>
            </a:pPr>
            <a:r>
              <a:rPr lang="pl-PL" sz="2200"/>
              <a:t>		Eclipse Classic</a:t>
            </a:r>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6" name="Obraz 105"/>
          <p:cNvPicPr/>
          <p:nvPr/>
        </p:nvPicPr>
        <p:blipFill>
          <a:blip r:embed="rId3" cstate="print"/>
          <a:stretch>
            <a:fillRect/>
          </a:stretch>
        </p:blipFill>
        <p:spPr>
          <a:xfrm>
            <a:off x="1741320" y="1152000"/>
            <a:ext cx="7618680" cy="5713920"/>
          </a:xfrm>
          <a:prstGeom prst="rect">
            <a:avLst/>
          </a:prstGeom>
        </p:spPr>
      </p:pic>
      <p:sp>
        <p:nvSpPr>
          <p:cNvPr id="107" name="TextShape 1"/>
          <p:cNvSpPr txBox="1"/>
          <p:nvPr/>
        </p:nvSpPr>
        <p:spPr>
          <a:xfrm>
            <a:off x="2160000" y="6984000"/>
            <a:ext cx="6552000" cy="432000"/>
          </a:xfrm>
          <a:prstGeom prst="rect">
            <a:avLst/>
          </a:prstGeom>
        </p:spPr>
        <p:txBody>
          <a:bodyPr wrap="none" lIns="90000" tIns="45000" rIns="90000" bIns="45000"/>
          <a:lstStyle/>
          <a:p>
            <a:r>
              <a:rPr lang="pl-PL"/>
              <a:t>Wstęp do języka i środowiska pracy</a:t>
            </a:r>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8" name="Obraz 107"/>
          <p:cNvPicPr/>
          <p:nvPr/>
        </p:nvPicPr>
        <p:blipFill>
          <a:blip r:embed="rId3" cstate="print"/>
          <a:stretch>
            <a:fillRect/>
          </a:stretch>
        </p:blipFill>
        <p:spPr>
          <a:xfrm>
            <a:off x="1728000" y="1152000"/>
            <a:ext cx="7618680" cy="5713920"/>
          </a:xfrm>
          <a:prstGeom prst="rect">
            <a:avLst/>
          </a:prstGeom>
        </p:spPr>
      </p:pic>
      <p:sp>
        <p:nvSpPr>
          <p:cNvPr id="109" name="TextShape 1"/>
          <p:cNvSpPr txBox="1"/>
          <p:nvPr/>
        </p:nvSpPr>
        <p:spPr>
          <a:xfrm>
            <a:off x="2160000" y="6984000"/>
            <a:ext cx="6552000" cy="432000"/>
          </a:xfrm>
          <a:prstGeom prst="rect">
            <a:avLst/>
          </a:prstGeom>
        </p:spPr>
        <p:txBody>
          <a:bodyPr wrap="none" lIns="90000" tIns="45000" rIns="90000" bIns="45000"/>
          <a:lstStyle/>
          <a:p>
            <a:r>
              <a:rPr lang="pl-PL"/>
              <a:t>Wstęp do języka i środowiska pracy</a:t>
            </a:r>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0" name="Obraz 109"/>
          <p:cNvPicPr/>
          <p:nvPr/>
        </p:nvPicPr>
        <p:blipFill>
          <a:blip r:embed="rId2" cstate="print"/>
          <a:stretch>
            <a:fillRect/>
          </a:stretch>
        </p:blipFill>
        <p:spPr>
          <a:xfrm>
            <a:off x="1741320" y="1152000"/>
            <a:ext cx="7618680" cy="5713920"/>
          </a:xfrm>
          <a:prstGeom prst="rect">
            <a:avLst/>
          </a:prstGeom>
        </p:spPr>
      </p:pic>
      <p:sp>
        <p:nvSpPr>
          <p:cNvPr id="111" name="TextShape 1"/>
          <p:cNvSpPr txBox="1"/>
          <p:nvPr/>
        </p:nvSpPr>
        <p:spPr>
          <a:xfrm>
            <a:off x="2160000" y="6984000"/>
            <a:ext cx="6552000" cy="432000"/>
          </a:xfrm>
          <a:prstGeom prst="rect">
            <a:avLst/>
          </a:prstGeom>
        </p:spPr>
        <p:txBody>
          <a:bodyPr wrap="none" lIns="90000" tIns="45000" rIns="90000" bIns="45000"/>
          <a:lstStyle/>
          <a:p>
            <a:r>
              <a:rPr lang="pl-PL"/>
              <a:t>Wstęp do języka i środowiska pracy</a:t>
            </a:r>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 name="Obraz 111"/>
          <p:cNvPicPr/>
          <p:nvPr/>
        </p:nvPicPr>
        <p:blipFill>
          <a:blip r:embed="rId3" cstate="print"/>
          <a:stretch>
            <a:fillRect/>
          </a:stretch>
        </p:blipFill>
        <p:spPr>
          <a:xfrm>
            <a:off x="1741320" y="1152000"/>
            <a:ext cx="7618680" cy="5713920"/>
          </a:xfrm>
          <a:prstGeom prst="rect">
            <a:avLst/>
          </a:prstGeom>
        </p:spPr>
      </p:pic>
      <p:sp>
        <p:nvSpPr>
          <p:cNvPr id="113" name="TextShape 1"/>
          <p:cNvSpPr txBox="1"/>
          <p:nvPr/>
        </p:nvSpPr>
        <p:spPr>
          <a:xfrm>
            <a:off x="2160000" y="6984000"/>
            <a:ext cx="6552000" cy="432000"/>
          </a:xfrm>
          <a:prstGeom prst="rect">
            <a:avLst/>
          </a:prstGeom>
        </p:spPr>
        <p:txBody>
          <a:bodyPr wrap="none" lIns="90000" tIns="45000" rIns="90000" bIns="45000"/>
          <a:lstStyle/>
          <a:p>
            <a:r>
              <a:rPr lang="pl-PL"/>
              <a:t>Wstęp do języka i środowiska pracy</a:t>
            </a:r>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4" name="Obraz 113"/>
          <p:cNvPicPr/>
          <p:nvPr/>
        </p:nvPicPr>
        <p:blipFill>
          <a:blip r:embed="rId3" cstate="print"/>
          <a:stretch>
            <a:fillRect/>
          </a:stretch>
        </p:blipFill>
        <p:spPr>
          <a:xfrm>
            <a:off x="1728000" y="1152000"/>
            <a:ext cx="7618680" cy="5713920"/>
          </a:xfrm>
          <a:prstGeom prst="rect">
            <a:avLst/>
          </a:prstGeom>
        </p:spPr>
      </p:pic>
      <p:sp>
        <p:nvSpPr>
          <p:cNvPr id="115" name="TextShape 1"/>
          <p:cNvSpPr txBox="1"/>
          <p:nvPr/>
        </p:nvSpPr>
        <p:spPr>
          <a:xfrm>
            <a:off x="2160000" y="6984000"/>
            <a:ext cx="6552000" cy="432000"/>
          </a:xfrm>
          <a:prstGeom prst="rect">
            <a:avLst/>
          </a:prstGeom>
        </p:spPr>
        <p:txBody>
          <a:bodyPr wrap="none" lIns="90000" tIns="45000" rIns="90000" bIns="45000"/>
          <a:lstStyle/>
          <a:p>
            <a:r>
              <a:rPr lang="pl-PL"/>
              <a:t>Wstęp do języka i środowiska pracy</a:t>
            </a:r>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6" name="Obraz 115"/>
          <p:cNvPicPr/>
          <p:nvPr/>
        </p:nvPicPr>
        <p:blipFill>
          <a:blip r:embed="rId3" cstate="print"/>
          <a:stretch>
            <a:fillRect/>
          </a:stretch>
        </p:blipFill>
        <p:spPr>
          <a:xfrm>
            <a:off x="1741320" y="1152000"/>
            <a:ext cx="7618680" cy="5713920"/>
          </a:xfrm>
          <a:prstGeom prst="rect">
            <a:avLst/>
          </a:prstGeom>
        </p:spPr>
      </p:pic>
      <p:sp>
        <p:nvSpPr>
          <p:cNvPr id="117" name="TextShape 1"/>
          <p:cNvSpPr txBox="1"/>
          <p:nvPr/>
        </p:nvSpPr>
        <p:spPr>
          <a:xfrm>
            <a:off x="2160000" y="6984000"/>
            <a:ext cx="6552000" cy="432000"/>
          </a:xfrm>
          <a:prstGeom prst="rect">
            <a:avLst/>
          </a:prstGeom>
        </p:spPr>
        <p:txBody>
          <a:bodyPr wrap="none" lIns="90000" tIns="45000" rIns="90000" bIns="45000"/>
          <a:lstStyle/>
          <a:p>
            <a:r>
              <a:rPr lang="pl-PL"/>
              <a:t>Wstęp do języka i środowiska pracy</a:t>
            </a:r>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8" name="Obraz 117"/>
          <p:cNvPicPr/>
          <p:nvPr/>
        </p:nvPicPr>
        <p:blipFill>
          <a:blip r:embed="rId3" cstate="print"/>
          <a:stretch>
            <a:fillRect/>
          </a:stretch>
        </p:blipFill>
        <p:spPr>
          <a:xfrm>
            <a:off x="1741320" y="1152000"/>
            <a:ext cx="7618680" cy="5713920"/>
          </a:xfrm>
          <a:prstGeom prst="rect">
            <a:avLst/>
          </a:prstGeom>
        </p:spPr>
      </p:pic>
      <p:sp>
        <p:nvSpPr>
          <p:cNvPr id="119" name="TextShape 1"/>
          <p:cNvSpPr txBox="1"/>
          <p:nvPr/>
        </p:nvSpPr>
        <p:spPr>
          <a:xfrm>
            <a:off x="2160000" y="6984000"/>
            <a:ext cx="6552000" cy="432000"/>
          </a:xfrm>
          <a:prstGeom prst="rect">
            <a:avLst/>
          </a:prstGeom>
        </p:spPr>
        <p:txBody>
          <a:bodyPr wrap="none" lIns="90000" tIns="45000" rIns="90000" bIns="45000"/>
          <a:lstStyle/>
          <a:p>
            <a:r>
              <a:rPr lang="pl-PL"/>
              <a:t>Wstęp do języka i środowiska pracy</a:t>
            </a:r>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0" name="Obraz 119"/>
          <p:cNvPicPr/>
          <p:nvPr/>
        </p:nvPicPr>
        <p:blipFill>
          <a:blip r:embed="rId3" cstate="print"/>
          <a:stretch>
            <a:fillRect/>
          </a:stretch>
        </p:blipFill>
        <p:spPr>
          <a:xfrm>
            <a:off x="1741320" y="1152000"/>
            <a:ext cx="7618680" cy="5713920"/>
          </a:xfrm>
          <a:prstGeom prst="rect">
            <a:avLst/>
          </a:prstGeom>
        </p:spPr>
      </p:pic>
      <p:sp>
        <p:nvSpPr>
          <p:cNvPr id="121" name="TextShape 1"/>
          <p:cNvSpPr txBox="1"/>
          <p:nvPr/>
        </p:nvSpPr>
        <p:spPr>
          <a:xfrm>
            <a:off x="2160000" y="6984000"/>
            <a:ext cx="6552000" cy="432000"/>
          </a:xfrm>
          <a:prstGeom prst="rect">
            <a:avLst/>
          </a:prstGeom>
        </p:spPr>
        <p:txBody>
          <a:bodyPr wrap="none" lIns="90000" tIns="45000" rIns="90000" bIns="45000"/>
          <a:lstStyle/>
          <a:p>
            <a:r>
              <a:rPr lang="pl-PL"/>
              <a:t>Wstęp do języka i środowiska pracy</a:t>
            </a:r>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 name="Obraz 121"/>
          <p:cNvPicPr/>
          <p:nvPr/>
        </p:nvPicPr>
        <p:blipFill>
          <a:blip r:embed="rId3" cstate="print"/>
          <a:stretch>
            <a:fillRect/>
          </a:stretch>
        </p:blipFill>
        <p:spPr>
          <a:xfrm>
            <a:off x="1728000" y="1152000"/>
            <a:ext cx="7618680" cy="5713920"/>
          </a:xfrm>
          <a:prstGeom prst="rect">
            <a:avLst/>
          </a:prstGeom>
        </p:spPr>
      </p:pic>
      <p:sp>
        <p:nvSpPr>
          <p:cNvPr id="123" name="TextShape 1"/>
          <p:cNvSpPr txBox="1"/>
          <p:nvPr/>
        </p:nvSpPr>
        <p:spPr>
          <a:xfrm>
            <a:off x="2160000" y="6984000"/>
            <a:ext cx="6552000" cy="432000"/>
          </a:xfrm>
          <a:prstGeom prst="rect">
            <a:avLst/>
          </a:prstGeom>
        </p:spPr>
        <p:txBody>
          <a:bodyPr wrap="none" lIns="90000" tIns="45000" rIns="90000" bIns="45000"/>
          <a:lstStyle/>
          <a:p>
            <a:r>
              <a:rPr lang="pl-PL"/>
              <a:t>Wstęp do języka i środowiska pracy</a:t>
            </a:r>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Obraz 123"/>
          <p:cNvPicPr/>
          <p:nvPr/>
        </p:nvPicPr>
        <p:blipFill>
          <a:blip r:embed="rId3" cstate="print"/>
          <a:stretch>
            <a:fillRect/>
          </a:stretch>
        </p:blipFill>
        <p:spPr>
          <a:xfrm>
            <a:off x="1728000" y="1152000"/>
            <a:ext cx="7618680" cy="5713920"/>
          </a:xfrm>
          <a:prstGeom prst="rect">
            <a:avLst/>
          </a:prstGeom>
        </p:spPr>
      </p:pic>
      <p:sp>
        <p:nvSpPr>
          <p:cNvPr id="125" name="TextShape 1"/>
          <p:cNvSpPr txBox="1"/>
          <p:nvPr/>
        </p:nvSpPr>
        <p:spPr>
          <a:xfrm>
            <a:off x="2160000" y="6984000"/>
            <a:ext cx="6552000" cy="432000"/>
          </a:xfrm>
          <a:prstGeom prst="rect">
            <a:avLst/>
          </a:prstGeom>
        </p:spPr>
        <p:txBody>
          <a:bodyPr wrap="none" lIns="90000" tIns="45000" rIns="90000" bIns="45000"/>
          <a:lstStyle/>
          <a:p>
            <a:r>
              <a:rPr lang="pl-PL"/>
              <a:t>Wstęp do języka i środowiska pracy</a:t>
            </a: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 name="Obraz 54"/>
          <p:cNvPicPr/>
          <p:nvPr/>
        </p:nvPicPr>
        <p:blipFill>
          <a:blip r:embed="rId3" cstate="print"/>
          <a:stretch>
            <a:fillRect/>
          </a:stretch>
        </p:blipFill>
        <p:spPr>
          <a:xfrm>
            <a:off x="1741320" y="1152000"/>
            <a:ext cx="7618680" cy="5713920"/>
          </a:xfrm>
          <a:prstGeom prst="rect">
            <a:avLst/>
          </a:prstGeom>
        </p:spPr>
      </p:pic>
      <p:sp>
        <p:nvSpPr>
          <p:cNvPr id="56" name="TextShape 1"/>
          <p:cNvSpPr txBox="1"/>
          <p:nvPr/>
        </p:nvSpPr>
        <p:spPr>
          <a:xfrm>
            <a:off x="2160000" y="6984000"/>
            <a:ext cx="6552000" cy="432000"/>
          </a:xfrm>
          <a:prstGeom prst="rect">
            <a:avLst/>
          </a:prstGeom>
        </p:spPr>
        <p:txBody>
          <a:bodyPr wrap="none" lIns="90000" tIns="45000" rIns="90000" bIns="45000"/>
          <a:lstStyle/>
          <a:p>
            <a:r>
              <a:rPr lang="pl-PL"/>
              <a:t>Wstęp do języka i środowiska pracy</a:t>
            </a:r>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6" name="Obraz 125"/>
          <p:cNvPicPr/>
          <p:nvPr/>
        </p:nvPicPr>
        <p:blipFill>
          <a:blip r:embed="rId3" cstate="print"/>
          <a:stretch>
            <a:fillRect/>
          </a:stretch>
        </p:blipFill>
        <p:spPr>
          <a:xfrm>
            <a:off x="1741320" y="1152000"/>
            <a:ext cx="7618680" cy="5713920"/>
          </a:xfrm>
          <a:prstGeom prst="rect">
            <a:avLst/>
          </a:prstGeom>
        </p:spPr>
      </p:pic>
      <p:sp>
        <p:nvSpPr>
          <p:cNvPr id="127" name="TextShape 1"/>
          <p:cNvSpPr txBox="1"/>
          <p:nvPr/>
        </p:nvSpPr>
        <p:spPr>
          <a:xfrm>
            <a:off x="2160000" y="6984000"/>
            <a:ext cx="6552000" cy="432000"/>
          </a:xfrm>
          <a:prstGeom prst="rect">
            <a:avLst/>
          </a:prstGeom>
        </p:spPr>
        <p:txBody>
          <a:bodyPr wrap="none" lIns="90000" tIns="45000" rIns="90000" bIns="45000"/>
          <a:lstStyle/>
          <a:p>
            <a:r>
              <a:rPr lang="pl-PL"/>
              <a:t>Wstęp do języka i środowiska pracy</a:t>
            </a:r>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8" name="Obraz 127"/>
          <p:cNvPicPr/>
          <p:nvPr/>
        </p:nvPicPr>
        <p:blipFill>
          <a:blip r:embed="rId3" cstate="print"/>
          <a:stretch>
            <a:fillRect/>
          </a:stretch>
        </p:blipFill>
        <p:spPr>
          <a:xfrm>
            <a:off x="1728000" y="1152000"/>
            <a:ext cx="7618680" cy="5713920"/>
          </a:xfrm>
          <a:prstGeom prst="rect">
            <a:avLst/>
          </a:prstGeom>
        </p:spPr>
      </p:pic>
      <p:sp>
        <p:nvSpPr>
          <p:cNvPr id="129" name="TextShape 1"/>
          <p:cNvSpPr txBox="1"/>
          <p:nvPr/>
        </p:nvSpPr>
        <p:spPr>
          <a:xfrm>
            <a:off x="2160000" y="6984000"/>
            <a:ext cx="6552000" cy="432000"/>
          </a:xfrm>
          <a:prstGeom prst="rect">
            <a:avLst/>
          </a:prstGeom>
        </p:spPr>
        <p:txBody>
          <a:bodyPr wrap="none" lIns="90000" tIns="45000" rIns="90000" bIns="45000"/>
          <a:lstStyle/>
          <a:p>
            <a:r>
              <a:rPr lang="pl-PL"/>
              <a:t>Wstęp do języka i środowiska pracy</a:t>
            </a:r>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0" name="Obraz 129"/>
          <p:cNvPicPr/>
          <p:nvPr/>
        </p:nvPicPr>
        <p:blipFill>
          <a:blip r:embed="rId3" cstate="print"/>
          <a:stretch>
            <a:fillRect/>
          </a:stretch>
        </p:blipFill>
        <p:spPr>
          <a:xfrm>
            <a:off x="1728000" y="1152000"/>
            <a:ext cx="7618680" cy="5713920"/>
          </a:xfrm>
          <a:prstGeom prst="rect">
            <a:avLst/>
          </a:prstGeom>
        </p:spPr>
      </p:pic>
      <p:sp>
        <p:nvSpPr>
          <p:cNvPr id="131" name="TextShape 1"/>
          <p:cNvSpPr txBox="1"/>
          <p:nvPr/>
        </p:nvSpPr>
        <p:spPr>
          <a:xfrm>
            <a:off x="2160000" y="6984000"/>
            <a:ext cx="6552000" cy="432000"/>
          </a:xfrm>
          <a:prstGeom prst="rect">
            <a:avLst/>
          </a:prstGeom>
        </p:spPr>
        <p:txBody>
          <a:bodyPr wrap="none" lIns="90000" tIns="45000" rIns="90000" bIns="45000"/>
          <a:lstStyle/>
          <a:p>
            <a:r>
              <a:rPr lang="pl-PL"/>
              <a:t>Wstęp do języka i środowiska pracy</a:t>
            </a:r>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Obraz 131"/>
          <p:cNvPicPr/>
          <p:nvPr/>
        </p:nvPicPr>
        <p:blipFill>
          <a:blip r:embed="rId3" cstate="print"/>
          <a:stretch>
            <a:fillRect/>
          </a:stretch>
        </p:blipFill>
        <p:spPr>
          <a:xfrm>
            <a:off x="1728000" y="1152000"/>
            <a:ext cx="7618680" cy="5713920"/>
          </a:xfrm>
          <a:prstGeom prst="rect">
            <a:avLst/>
          </a:prstGeom>
        </p:spPr>
      </p:pic>
      <p:sp>
        <p:nvSpPr>
          <p:cNvPr id="133" name="TextShape 1"/>
          <p:cNvSpPr txBox="1"/>
          <p:nvPr/>
        </p:nvSpPr>
        <p:spPr>
          <a:xfrm>
            <a:off x="2160000" y="6984000"/>
            <a:ext cx="6552000" cy="432000"/>
          </a:xfrm>
          <a:prstGeom prst="rect">
            <a:avLst/>
          </a:prstGeom>
        </p:spPr>
        <p:txBody>
          <a:bodyPr wrap="none" lIns="90000" tIns="45000" rIns="90000" bIns="45000"/>
          <a:lstStyle/>
          <a:p>
            <a:r>
              <a:rPr lang="pl-PL"/>
              <a:t>Wstęp do języka i środowiska pracy</a:t>
            </a:r>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4" name="Obraz 133"/>
          <p:cNvPicPr/>
          <p:nvPr/>
        </p:nvPicPr>
        <p:blipFill>
          <a:blip r:embed="rId3" cstate="print"/>
          <a:stretch>
            <a:fillRect/>
          </a:stretch>
        </p:blipFill>
        <p:spPr>
          <a:xfrm>
            <a:off x="1741320" y="1152000"/>
            <a:ext cx="7618680" cy="5713920"/>
          </a:xfrm>
          <a:prstGeom prst="rect">
            <a:avLst/>
          </a:prstGeom>
        </p:spPr>
      </p:pic>
      <p:sp>
        <p:nvSpPr>
          <p:cNvPr id="135" name="TextShape 1"/>
          <p:cNvSpPr txBox="1"/>
          <p:nvPr/>
        </p:nvSpPr>
        <p:spPr>
          <a:xfrm>
            <a:off x="2160000" y="6984000"/>
            <a:ext cx="6552000" cy="432000"/>
          </a:xfrm>
          <a:prstGeom prst="rect">
            <a:avLst/>
          </a:prstGeom>
        </p:spPr>
        <p:txBody>
          <a:bodyPr wrap="none" lIns="90000" tIns="45000" rIns="90000" bIns="45000"/>
          <a:lstStyle/>
          <a:p>
            <a:r>
              <a:rPr lang="pl-PL"/>
              <a:t>Wstęp do języka i środowiska pracy</a:t>
            </a:r>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6" name="Obraz 135"/>
          <p:cNvPicPr/>
          <p:nvPr/>
        </p:nvPicPr>
        <p:blipFill>
          <a:blip r:embed="rId3" cstate="print"/>
          <a:stretch>
            <a:fillRect/>
          </a:stretch>
        </p:blipFill>
        <p:spPr>
          <a:xfrm>
            <a:off x="1728000" y="1152000"/>
            <a:ext cx="7618680" cy="5713920"/>
          </a:xfrm>
          <a:prstGeom prst="rect">
            <a:avLst/>
          </a:prstGeom>
        </p:spPr>
      </p:pic>
      <p:sp>
        <p:nvSpPr>
          <p:cNvPr id="137" name="TextShape 1"/>
          <p:cNvSpPr txBox="1"/>
          <p:nvPr/>
        </p:nvSpPr>
        <p:spPr>
          <a:xfrm>
            <a:off x="2160000" y="6984000"/>
            <a:ext cx="6552000" cy="432000"/>
          </a:xfrm>
          <a:prstGeom prst="rect">
            <a:avLst/>
          </a:prstGeom>
        </p:spPr>
        <p:txBody>
          <a:bodyPr wrap="none" lIns="90000" tIns="45000" rIns="90000" bIns="45000"/>
          <a:lstStyle/>
          <a:p>
            <a:r>
              <a:rPr lang="pl-PL"/>
              <a:t>Wstęp do języka i środowiska pracy</a:t>
            </a:r>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 name="TextShape 1"/>
          <p:cNvSpPr txBox="1"/>
          <p:nvPr/>
        </p:nvSpPr>
        <p:spPr>
          <a:xfrm>
            <a:off x="2160000" y="6984000"/>
            <a:ext cx="6552000" cy="432000"/>
          </a:xfrm>
          <a:prstGeom prst="rect">
            <a:avLst/>
          </a:prstGeom>
        </p:spPr>
        <p:txBody>
          <a:bodyPr wrap="none" lIns="90000" tIns="45000" rIns="90000" bIns="45000"/>
          <a:lstStyle/>
          <a:p>
            <a:r>
              <a:rPr lang="pl-PL"/>
              <a:t>Wstęp do języka i środowiska pracy</a:t>
            </a:r>
            <a:endParaRPr/>
          </a:p>
        </p:txBody>
      </p:sp>
      <p:sp>
        <p:nvSpPr>
          <p:cNvPr id="139" name="TextShape 2"/>
          <p:cNvSpPr txBox="1"/>
          <p:nvPr/>
        </p:nvSpPr>
        <p:spPr>
          <a:xfrm>
            <a:off x="1440000" y="1866960"/>
            <a:ext cx="7920000" cy="3821040"/>
          </a:xfrm>
          <a:prstGeom prst="rect">
            <a:avLst/>
          </a:prstGeom>
        </p:spPr>
        <p:txBody>
          <a:bodyPr wrap="none" lIns="90000" tIns="45000" rIns="90000" bIns="45000"/>
          <a:lstStyle/>
          <a:p>
            <a:r>
              <a:rPr lang="pl-PL" sz="2200"/>
              <a:t>Zadanie:</a:t>
            </a:r>
            <a:endParaRPr/>
          </a:p>
          <a:p>
            <a:endParaRPr/>
          </a:p>
          <a:p>
            <a:r>
              <a:rPr lang="pl-PL" sz="2200"/>
              <a:t>	Karty w Eclipse można zamykać i przemieszczać w zależności od indywidualnych preferencji programisty.</a:t>
            </a:r>
            <a:endParaRPr/>
          </a:p>
          <a:p>
            <a:endParaRPr/>
          </a:p>
          <a:p>
            <a:r>
              <a:rPr lang="pl-PL" sz="2200"/>
              <a:t>	Dostosuj swoje środowisko tak aby widzieć strukturę projektu, plik tekstowy i konsolę jednocześnie, bez potrzeby przełączania kart.</a:t>
            </a:r>
            <a:endParaRPr/>
          </a:p>
          <a:p>
            <a:endParaRPr/>
          </a:p>
          <a:p>
            <a:r>
              <a:rPr lang="pl-PL" sz="2200"/>
              <a:t>	Jeżeli chcesz ponownie wyświetlić zamkniętą kartę, wejdź:</a:t>
            </a:r>
            <a:endParaRPr/>
          </a:p>
          <a:p>
            <a:pPr algn="ctr"/>
            <a:r>
              <a:rPr lang="pl-PL" sz="2200" i="1"/>
              <a:t>Window/Show View/Other...</a:t>
            </a:r>
            <a:endParaRPr/>
          </a:p>
          <a:p>
            <a:r>
              <a:rPr lang="pl-PL" sz="2200"/>
              <a:t>I wpisz nazwę karty, którą potrzebujesz.</a:t>
            </a:r>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 name="TextShape 1"/>
          <p:cNvSpPr txBox="1"/>
          <p:nvPr/>
        </p:nvSpPr>
        <p:spPr>
          <a:xfrm>
            <a:off x="2160000" y="6984000"/>
            <a:ext cx="6552000" cy="432000"/>
          </a:xfrm>
          <a:prstGeom prst="rect">
            <a:avLst/>
          </a:prstGeom>
        </p:spPr>
        <p:txBody>
          <a:bodyPr wrap="none" lIns="90000" tIns="45000" rIns="90000" bIns="45000"/>
          <a:lstStyle/>
          <a:p>
            <a:r>
              <a:rPr lang="pl-PL"/>
              <a:t>Wstęp do języka i środowiska pracy</a:t>
            </a:r>
            <a:endParaRPr/>
          </a:p>
        </p:txBody>
      </p:sp>
      <p:sp>
        <p:nvSpPr>
          <p:cNvPr id="141" name="TextShape 2"/>
          <p:cNvSpPr txBox="1"/>
          <p:nvPr/>
        </p:nvSpPr>
        <p:spPr>
          <a:xfrm>
            <a:off x="1440000" y="2664000"/>
            <a:ext cx="7920000" cy="2373480"/>
          </a:xfrm>
          <a:prstGeom prst="rect">
            <a:avLst/>
          </a:prstGeom>
        </p:spPr>
        <p:txBody>
          <a:bodyPr wrap="none" lIns="90000" tIns="45000" rIns="90000" bIns="45000"/>
          <a:lstStyle/>
          <a:p>
            <a:r>
              <a:rPr lang="pl-PL" sz="2200" b="1">
                <a:solidFill>
                  <a:srgbClr val="7F0055"/>
                </a:solidFill>
                <a:latin typeface="Consolas"/>
                <a:ea typeface="Consolas"/>
              </a:rPr>
              <a:t>public</a:t>
            </a:r>
            <a:r>
              <a:rPr lang="pl-PL" sz="2200">
                <a:solidFill>
                  <a:srgbClr val="000000"/>
                </a:solidFill>
                <a:latin typeface="Consolas"/>
                <a:ea typeface="Consolas"/>
              </a:rPr>
              <a:t> </a:t>
            </a:r>
            <a:r>
              <a:rPr lang="pl-PL" sz="2200" b="1">
                <a:solidFill>
                  <a:srgbClr val="7F0055"/>
                </a:solidFill>
                <a:latin typeface="Consolas"/>
                <a:ea typeface="Consolas"/>
              </a:rPr>
              <a:t>class</a:t>
            </a:r>
            <a:r>
              <a:rPr lang="pl-PL" sz="2200">
                <a:solidFill>
                  <a:srgbClr val="000000"/>
                </a:solidFill>
                <a:latin typeface="Consolas"/>
                <a:ea typeface="Consolas"/>
              </a:rPr>
              <a:t> MojaPierwszaKlasa {</a:t>
            </a:r>
            <a:endParaRPr/>
          </a:p>
          <a:p>
            <a:endParaRPr/>
          </a:p>
          <a:p>
            <a:r>
              <a:rPr lang="pl-PL" sz="2200">
                <a:solidFill>
                  <a:srgbClr val="000000"/>
                </a:solidFill>
                <a:latin typeface="Consolas"/>
                <a:ea typeface="Consolas"/>
              </a:rPr>
              <a:t>	</a:t>
            </a:r>
            <a:r>
              <a:rPr lang="pl-PL" sz="2200" b="1">
                <a:solidFill>
                  <a:srgbClr val="7F0055"/>
                </a:solidFill>
                <a:latin typeface="Consolas"/>
                <a:ea typeface="Consolas"/>
              </a:rPr>
              <a:t>public</a:t>
            </a:r>
            <a:r>
              <a:rPr lang="pl-PL" sz="2200">
                <a:solidFill>
                  <a:srgbClr val="000000"/>
                </a:solidFill>
                <a:latin typeface="Consolas"/>
                <a:ea typeface="Consolas"/>
              </a:rPr>
              <a:t> </a:t>
            </a:r>
            <a:r>
              <a:rPr lang="pl-PL" sz="2200" b="1">
                <a:solidFill>
                  <a:srgbClr val="7F0055"/>
                </a:solidFill>
                <a:latin typeface="Consolas"/>
                <a:ea typeface="Consolas"/>
              </a:rPr>
              <a:t>static</a:t>
            </a:r>
            <a:r>
              <a:rPr lang="pl-PL" sz="2200">
                <a:solidFill>
                  <a:srgbClr val="000000"/>
                </a:solidFill>
                <a:latin typeface="Consolas"/>
                <a:ea typeface="Consolas"/>
              </a:rPr>
              <a:t> </a:t>
            </a:r>
            <a:r>
              <a:rPr lang="pl-PL" sz="2200" b="1">
                <a:solidFill>
                  <a:srgbClr val="7F0055"/>
                </a:solidFill>
                <a:latin typeface="Consolas"/>
                <a:ea typeface="Consolas"/>
              </a:rPr>
              <a:t>void</a:t>
            </a:r>
            <a:r>
              <a:rPr lang="pl-PL" sz="2200">
                <a:solidFill>
                  <a:srgbClr val="000000"/>
                </a:solidFill>
                <a:latin typeface="Consolas"/>
                <a:ea typeface="Consolas"/>
              </a:rPr>
              <a:t> main(String[] args) {</a:t>
            </a:r>
            <a:endParaRPr/>
          </a:p>
          <a:p>
            <a:r>
              <a:rPr lang="pl-PL" sz="2200">
                <a:solidFill>
                  <a:srgbClr val="000000"/>
                </a:solidFill>
                <a:latin typeface="Consolas"/>
                <a:ea typeface="Consolas"/>
              </a:rPr>
              <a:t>		System.</a:t>
            </a:r>
            <a:r>
              <a:rPr lang="pl-PL" sz="2200" i="1">
                <a:solidFill>
                  <a:srgbClr val="0000C0"/>
                </a:solidFill>
                <a:latin typeface="Consolas"/>
                <a:ea typeface="Consolas"/>
              </a:rPr>
              <a:t>out</a:t>
            </a:r>
            <a:r>
              <a:rPr lang="pl-PL" sz="2200">
                <a:solidFill>
                  <a:srgbClr val="000000"/>
                </a:solidFill>
                <a:latin typeface="Consolas"/>
                <a:ea typeface="Consolas"/>
              </a:rPr>
              <a:t>.println(</a:t>
            </a:r>
            <a:r>
              <a:rPr lang="pl-PL" sz="2200">
                <a:solidFill>
                  <a:srgbClr val="2A00FF"/>
                </a:solidFill>
                <a:latin typeface="Consolas"/>
                <a:ea typeface="Consolas"/>
              </a:rPr>
              <a:t>"Hello world!"</a:t>
            </a:r>
            <a:r>
              <a:rPr lang="pl-PL" sz="2200">
                <a:solidFill>
                  <a:srgbClr val="000000"/>
                </a:solidFill>
                <a:latin typeface="Consolas"/>
                <a:ea typeface="Consolas"/>
              </a:rPr>
              <a:t>);</a:t>
            </a:r>
            <a:endParaRPr/>
          </a:p>
          <a:p>
            <a:r>
              <a:rPr lang="pl-PL" sz="2200">
                <a:solidFill>
                  <a:srgbClr val="000000"/>
                </a:solidFill>
                <a:latin typeface="Consolas"/>
                <a:ea typeface="Consolas"/>
              </a:rPr>
              <a:t>	}</a:t>
            </a:r>
            <a:endParaRPr/>
          </a:p>
          <a:p>
            <a:endParaRPr/>
          </a:p>
          <a:p>
            <a:r>
              <a:rPr lang="pl-PL" sz="2200">
                <a:solidFill>
                  <a:srgbClr val="000000"/>
                </a:solidFill>
                <a:latin typeface="Consolas"/>
                <a:ea typeface="Consolas"/>
              </a:rPr>
              <a:t>}</a:t>
            </a:r>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 name="TextShape 1"/>
          <p:cNvSpPr txBox="1"/>
          <p:nvPr/>
        </p:nvSpPr>
        <p:spPr>
          <a:xfrm>
            <a:off x="2160000" y="6984000"/>
            <a:ext cx="6552000" cy="432000"/>
          </a:xfrm>
          <a:prstGeom prst="rect">
            <a:avLst/>
          </a:prstGeom>
        </p:spPr>
        <p:txBody>
          <a:bodyPr wrap="none" lIns="90000" tIns="45000" rIns="90000" bIns="45000"/>
          <a:lstStyle/>
          <a:p>
            <a:r>
              <a:rPr lang="pl-PL"/>
              <a:t>Wstęp do języka i środowiska pracy</a:t>
            </a:r>
            <a:endParaRPr/>
          </a:p>
        </p:txBody>
      </p:sp>
      <p:sp>
        <p:nvSpPr>
          <p:cNvPr id="143" name="TextShape 2"/>
          <p:cNvSpPr txBox="1"/>
          <p:nvPr/>
        </p:nvSpPr>
        <p:spPr>
          <a:xfrm>
            <a:off x="1440000" y="1569240"/>
            <a:ext cx="8496000" cy="4656600"/>
          </a:xfrm>
          <a:prstGeom prst="rect">
            <a:avLst/>
          </a:prstGeom>
        </p:spPr>
        <p:txBody>
          <a:bodyPr wrap="none" lIns="90000" tIns="45000" rIns="90000" bIns="45000"/>
          <a:lstStyle/>
          <a:p>
            <a:r>
              <a:rPr lang="pl-PL" sz="2200" b="1">
                <a:solidFill>
                  <a:srgbClr val="7F0055"/>
                </a:solidFill>
                <a:latin typeface="Consolas"/>
                <a:ea typeface="Consolas"/>
              </a:rPr>
              <a:t>public</a:t>
            </a:r>
            <a:r>
              <a:rPr lang="pl-PL" sz="2200">
                <a:solidFill>
                  <a:srgbClr val="000000"/>
                </a:solidFill>
                <a:latin typeface="Consolas"/>
                <a:ea typeface="Consolas"/>
              </a:rPr>
              <a:t> </a:t>
            </a:r>
            <a:r>
              <a:rPr lang="pl-PL" sz="2200" b="1">
                <a:solidFill>
                  <a:srgbClr val="7F0055"/>
                </a:solidFill>
                <a:latin typeface="Consolas"/>
                <a:ea typeface="Consolas"/>
              </a:rPr>
              <a:t>class</a:t>
            </a:r>
            <a:r>
              <a:rPr lang="pl-PL" sz="2200">
                <a:solidFill>
                  <a:srgbClr val="000000"/>
                </a:solidFill>
                <a:latin typeface="Consolas"/>
                <a:ea typeface="Consolas"/>
              </a:rPr>
              <a:t> MojaPierwszaKlasa {</a:t>
            </a:r>
            <a:endParaRPr/>
          </a:p>
          <a:p>
            <a:endParaRPr/>
          </a:p>
          <a:p>
            <a:r>
              <a:rPr lang="pl-PL" sz="2200">
                <a:solidFill>
                  <a:srgbClr val="000000"/>
                </a:solidFill>
                <a:latin typeface="Consolas"/>
                <a:ea typeface="Consolas"/>
              </a:rPr>
              <a:t>	</a:t>
            </a:r>
            <a:r>
              <a:rPr lang="pl-PL" sz="2200">
                <a:solidFill>
                  <a:srgbClr val="3F5FBF"/>
                </a:solidFill>
                <a:latin typeface="Consolas"/>
                <a:ea typeface="Consolas"/>
              </a:rPr>
              <a:t>/**</a:t>
            </a:r>
            <a:endParaRPr/>
          </a:p>
          <a:p>
            <a:r>
              <a:rPr lang="pl-PL" sz="2200">
                <a:solidFill>
                  <a:srgbClr val="3F5FBF"/>
                </a:solidFill>
                <a:latin typeface="Consolas"/>
                <a:ea typeface="Consolas"/>
              </a:rPr>
              <a:t>	 * </a:t>
            </a:r>
            <a:r>
              <a:rPr lang="pl-PL" sz="2200" u="sng">
                <a:solidFill>
                  <a:srgbClr val="3F5FBF"/>
                </a:solidFill>
                <a:latin typeface="Consolas"/>
                <a:ea typeface="Consolas"/>
              </a:rPr>
              <a:t>Pierwszy</a:t>
            </a:r>
            <a:r>
              <a:rPr lang="pl-PL" sz="2200">
                <a:solidFill>
                  <a:srgbClr val="3F5FBF"/>
                </a:solidFill>
                <a:latin typeface="Consolas"/>
                <a:ea typeface="Consolas"/>
              </a:rPr>
              <a:t> </a:t>
            </a:r>
            <a:r>
              <a:rPr lang="pl-PL" sz="2200" u="sng">
                <a:solidFill>
                  <a:srgbClr val="3F5FBF"/>
                </a:solidFill>
                <a:latin typeface="Consolas"/>
                <a:ea typeface="Consolas"/>
              </a:rPr>
              <a:t>komentarz</a:t>
            </a:r>
            <a:endParaRPr/>
          </a:p>
          <a:p>
            <a:r>
              <a:rPr lang="pl-PL" sz="2200">
                <a:solidFill>
                  <a:srgbClr val="3F5FBF"/>
                </a:solidFill>
                <a:latin typeface="Consolas"/>
                <a:ea typeface="Consolas"/>
              </a:rPr>
              <a:t>	 */</a:t>
            </a:r>
            <a:endParaRPr/>
          </a:p>
          <a:p>
            <a:r>
              <a:rPr lang="pl-PL" sz="2200">
                <a:solidFill>
                  <a:srgbClr val="000000"/>
                </a:solidFill>
                <a:latin typeface="Consolas"/>
                <a:ea typeface="Consolas"/>
              </a:rPr>
              <a:t>	</a:t>
            </a:r>
            <a:r>
              <a:rPr lang="pl-PL" sz="2200" b="1">
                <a:solidFill>
                  <a:srgbClr val="7F0055"/>
                </a:solidFill>
                <a:latin typeface="Consolas"/>
                <a:ea typeface="Consolas"/>
              </a:rPr>
              <a:t>public</a:t>
            </a:r>
            <a:r>
              <a:rPr lang="pl-PL" sz="2200">
                <a:solidFill>
                  <a:srgbClr val="000000"/>
                </a:solidFill>
                <a:latin typeface="Consolas"/>
                <a:ea typeface="Consolas"/>
              </a:rPr>
              <a:t> </a:t>
            </a:r>
            <a:r>
              <a:rPr lang="pl-PL" sz="2200" b="1">
                <a:solidFill>
                  <a:srgbClr val="7F0055"/>
                </a:solidFill>
                <a:latin typeface="Consolas"/>
                <a:ea typeface="Consolas"/>
              </a:rPr>
              <a:t>static</a:t>
            </a:r>
            <a:r>
              <a:rPr lang="pl-PL" sz="2200">
                <a:solidFill>
                  <a:srgbClr val="000000"/>
                </a:solidFill>
                <a:latin typeface="Consolas"/>
                <a:ea typeface="Consolas"/>
              </a:rPr>
              <a:t> </a:t>
            </a:r>
            <a:r>
              <a:rPr lang="pl-PL" sz="2200" b="1">
                <a:solidFill>
                  <a:srgbClr val="7F0055"/>
                </a:solidFill>
                <a:latin typeface="Consolas"/>
                <a:ea typeface="Consolas"/>
              </a:rPr>
              <a:t>void</a:t>
            </a:r>
            <a:r>
              <a:rPr lang="pl-PL" sz="2200">
                <a:solidFill>
                  <a:srgbClr val="000000"/>
                </a:solidFill>
                <a:latin typeface="Consolas"/>
                <a:ea typeface="Consolas"/>
              </a:rPr>
              <a:t> main(String[] args) {</a:t>
            </a:r>
            <a:endParaRPr/>
          </a:p>
          <a:p>
            <a:r>
              <a:rPr lang="pl-PL" sz="2200">
                <a:solidFill>
                  <a:srgbClr val="000000"/>
                </a:solidFill>
                <a:latin typeface="Consolas"/>
                <a:ea typeface="Consolas"/>
              </a:rPr>
              <a:t>		</a:t>
            </a:r>
            <a:r>
              <a:rPr lang="pl-PL" sz="2200">
                <a:solidFill>
                  <a:srgbClr val="3F7F5F"/>
                </a:solidFill>
                <a:latin typeface="Consolas"/>
                <a:ea typeface="Consolas"/>
              </a:rPr>
              <a:t>// </a:t>
            </a:r>
            <a:r>
              <a:rPr lang="pl-PL" sz="2200" u="sng">
                <a:solidFill>
                  <a:srgbClr val="3F7F5F"/>
                </a:solidFill>
                <a:latin typeface="Consolas"/>
                <a:ea typeface="Consolas"/>
              </a:rPr>
              <a:t>Drugi</a:t>
            </a:r>
            <a:r>
              <a:rPr lang="pl-PL" sz="2200">
                <a:solidFill>
                  <a:srgbClr val="3F7F5F"/>
                </a:solidFill>
                <a:latin typeface="Consolas"/>
                <a:ea typeface="Consolas"/>
              </a:rPr>
              <a:t> </a:t>
            </a:r>
            <a:r>
              <a:rPr lang="pl-PL" sz="2200" u="sng">
                <a:solidFill>
                  <a:srgbClr val="3F7F5F"/>
                </a:solidFill>
                <a:latin typeface="Consolas"/>
                <a:ea typeface="Consolas"/>
              </a:rPr>
              <a:t>komentarz</a:t>
            </a:r>
            <a:endParaRPr/>
          </a:p>
          <a:p>
            <a:r>
              <a:rPr lang="pl-PL" sz="2200">
                <a:solidFill>
                  <a:srgbClr val="000000"/>
                </a:solidFill>
                <a:latin typeface="Consolas"/>
                <a:ea typeface="Consolas"/>
              </a:rPr>
              <a:t>		System.</a:t>
            </a:r>
            <a:r>
              <a:rPr lang="pl-PL" sz="2200" i="1">
                <a:solidFill>
                  <a:srgbClr val="0000C0"/>
                </a:solidFill>
                <a:latin typeface="Consolas"/>
                <a:ea typeface="Consolas"/>
              </a:rPr>
              <a:t>out</a:t>
            </a:r>
            <a:r>
              <a:rPr lang="pl-PL" sz="2200">
                <a:solidFill>
                  <a:srgbClr val="000000"/>
                </a:solidFill>
                <a:latin typeface="Consolas"/>
                <a:ea typeface="Consolas"/>
              </a:rPr>
              <a:t>.println(</a:t>
            </a:r>
            <a:r>
              <a:rPr lang="pl-PL" sz="2200">
                <a:solidFill>
                  <a:srgbClr val="2A00FF"/>
                </a:solidFill>
                <a:latin typeface="Consolas"/>
                <a:ea typeface="Consolas"/>
              </a:rPr>
              <a:t>"Hello world!"</a:t>
            </a:r>
            <a:r>
              <a:rPr lang="pl-PL" sz="2200">
                <a:solidFill>
                  <a:srgbClr val="000000"/>
                </a:solidFill>
                <a:latin typeface="Consolas"/>
                <a:ea typeface="Consolas"/>
              </a:rPr>
              <a:t>);</a:t>
            </a:r>
            <a:endParaRPr/>
          </a:p>
          <a:p>
            <a:r>
              <a:rPr lang="pl-PL" sz="2200">
                <a:solidFill>
                  <a:srgbClr val="000000"/>
                </a:solidFill>
                <a:latin typeface="Consolas"/>
                <a:ea typeface="Consolas"/>
              </a:rPr>
              <a:t>	} </a:t>
            </a:r>
            <a:r>
              <a:rPr lang="pl-PL" sz="2200">
                <a:solidFill>
                  <a:srgbClr val="3F7F5F"/>
                </a:solidFill>
                <a:latin typeface="Consolas"/>
                <a:ea typeface="Consolas"/>
              </a:rPr>
              <a:t>// </a:t>
            </a:r>
            <a:r>
              <a:rPr lang="pl-PL" sz="2200" u="sng">
                <a:solidFill>
                  <a:srgbClr val="3F7F5F"/>
                </a:solidFill>
                <a:latin typeface="Consolas"/>
                <a:ea typeface="Consolas"/>
              </a:rPr>
              <a:t>koniec</a:t>
            </a:r>
            <a:r>
              <a:rPr lang="pl-PL" sz="2200">
                <a:solidFill>
                  <a:srgbClr val="3F7F5F"/>
                </a:solidFill>
                <a:latin typeface="Consolas"/>
                <a:ea typeface="Consolas"/>
              </a:rPr>
              <a:t> </a:t>
            </a:r>
            <a:r>
              <a:rPr lang="pl-PL" sz="2200" u="sng">
                <a:solidFill>
                  <a:srgbClr val="3F7F5F"/>
                </a:solidFill>
                <a:latin typeface="Consolas"/>
                <a:ea typeface="Consolas"/>
              </a:rPr>
              <a:t>metody</a:t>
            </a:r>
            <a:endParaRPr/>
          </a:p>
          <a:p>
            <a:r>
              <a:rPr lang="pl-PL" sz="2200">
                <a:solidFill>
                  <a:srgbClr val="000000"/>
                </a:solidFill>
                <a:latin typeface="Consolas"/>
                <a:ea typeface="Consolas"/>
              </a:rPr>
              <a:t>	</a:t>
            </a:r>
            <a:endParaRPr/>
          </a:p>
          <a:p>
            <a:r>
              <a:rPr lang="pl-PL" sz="2200">
                <a:solidFill>
                  <a:srgbClr val="000000"/>
                </a:solidFill>
                <a:latin typeface="Consolas"/>
                <a:ea typeface="Consolas"/>
              </a:rPr>
              <a:t>	</a:t>
            </a:r>
            <a:r>
              <a:rPr lang="pl-PL" sz="2200">
                <a:solidFill>
                  <a:srgbClr val="3F7F5F"/>
                </a:solidFill>
                <a:latin typeface="Consolas"/>
                <a:ea typeface="Consolas"/>
              </a:rPr>
              <a:t>/*</a:t>
            </a:r>
            <a:endParaRPr/>
          </a:p>
          <a:p>
            <a:r>
              <a:rPr lang="pl-PL" sz="2200">
                <a:solidFill>
                  <a:srgbClr val="3F7F5F"/>
                </a:solidFill>
                <a:latin typeface="Consolas"/>
                <a:ea typeface="Consolas"/>
              </a:rPr>
              <a:t>	</a:t>
            </a:r>
            <a:r>
              <a:rPr lang="pl-PL" sz="2200" u="sng">
                <a:solidFill>
                  <a:srgbClr val="3F7F5F"/>
                </a:solidFill>
                <a:latin typeface="Consolas"/>
                <a:ea typeface="Consolas"/>
              </a:rPr>
              <a:t>Trzeci</a:t>
            </a:r>
            <a:r>
              <a:rPr lang="pl-PL" sz="2200">
                <a:solidFill>
                  <a:srgbClr val="3F7F5F"/>
                </a:solidFill>
                <a:latin typeface="Consolas"/>
                <a:ea typeface="Consolas"/>
              </a:rPr>
              <a:t> </a:t>
            </a:r>
            <a:r>
              <a:rPr lang="pl-PL" sz="2200" u="sng">
                <a:solidFill>
                  <a:srgbClr val="3F7F5F"/>
                </a:solidFill>
                <a:latin typeface="Consolas"/>
                <a:ea typeface="Consolas"/>
              </a:rPr>
              <a:t>komentarz</a:t>
            </a:r>
            <a:endParaRPr/>
          </a:p>
          <a:p>
            <a:r>
              <a:rPr lang="pl-PL" sz="2200">
                <a:solidFill>
                  <a:srgbClr val="3F7F5F"/>
                </a:solidFill>
                <a:latin typeface="Consolas"/>
                <a:ea typeface="Consolas"/>
              </a:rPr>
              <a:t>	 */</a:t>
            </a:r>
            <a:endParaRPr/>
          </a:p>
          <a:p>
            <a:r>
              <a:rPr lang="pl-PL" sz="2200">
                <a:solidFill>
                  <a:srgbClr val="000000"/>
                </a:solidFill>
                <a:latin typeface="Consolas"/>
                <a:ea typeface="Consolas"/>
              </a:rPr>
              <a:t>}</a:t>
            </a:r>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 name="TextShape 1"/>
          <p:cNvSpPr txBox="1"/>
          <p:nvPr/>
        </p:nvSpPr>
        <p:spPr>
          <a:xfrm>
            <a:off x="2160000" y="6984000"/>
            <a:ext cx="6552000" cy="432000"/>
          </a:xfrm>
          <a:prstGeom prst="rect">
            <a:avLst/>
          </a:prstGeom>
        </p:spPr>
        <p:txBody>
          <a:bodyPr wrap="none" lIns="90000" tIns="45000" rIns="90000" bIns="45000"/>
          <a:lstStyle/>
          <a:p>
            <a:r>
              <a:rPr lang="pl-PL"/>
              <a:t>Wstęp do języka i środowiska pracy</a:t>
            </a:r>
            <a:endParaRPr/>
          </a:p>
        </p:txBody>
      </p:sp>
      <p:sp>
        <p:nvSpPr>
          <p:cNvPr id="145" name="TextShape 2"/>
          <p:cNvSpPr txBox="1"/>
          <p:nvPr/>
        </p:nvSpPr>
        <p:spPr>
          <a:xfrm>
            <a:off x="1584000" y="1768680"/>
            <a:ext cx="7056000" cy="2047320"/>
          </a:xfrm>
          <a:prstGeom prst="rect">
            <a:avLst/>
          </a:prstGeom>
        </p:spPr>
        <p:txBody>
          <a:bodyPr wrap="none" lIns="90000" tIns="45000" rIns="90000" bIns="45000"/>
          <a:lstStyle/>
          <a:p>
            <a:r>
              <a:rPr lang="pl-PL" sz="2200">
                <a:solidFill>
                  <a:srgbClr val="000000"/>
                </a:solidFill>
                <a:latin typeface="Consolas"/>
                <a:ea typeface="Consolas"/>
              </a:rPr>
              <a:t>		System.</a:t>
            </a:r>
            <a:r>
              <a:rPr lang="pl-PL" sz="2200" i="1">
                <a:solidFill>
                  <a:srgbClr val="0000C0"/>
                </a:solidFill>
                <a:latin typeface="Consolas"/>
                <a:ea typeface="Consolas"/>
              </a:rPr>
              <a:t>out</a:t>
            </a:r>
            <a:r>
              <a:rPr lang="pl-PL" sz="2200">
                <a:solidFill>
                  <a:srgbClr val="000000"/>
                </a:solidFill>
                <a:latin typeface="Consolas"/>
                <a:ea typeface="Consolas"/>
              </a:rPr>
              <a:t>.println(</a:t>
            </a:r>
            <a:r>
              <a:rPr lang="pl-PL" sz="2200">
                <a:solidFill>
                  <a:srgbClr val="2A00FF"/>
                </a:solidFill>
                <a:latin typeface="Consolas"/>
                <a:ea typeface="Consolas"/>
              </a:rPr>
              <a:t>"Hello world!"</a:t>
            </a:r>
            <a:r>
              <a:rPr lang="pl-PL" sz="2200">
                <a:solidFill>
                  <a:srgbClr val="000000"/>
                </a:solidFill>
                <a:latin typeface="Consolas"/>
                <a:ea typeface="Consolas"/>
              </a:rPr>
              <a:t>);</a:t>
            </a:r>
            <a:endParaRPr/>
          </a:p>
          <a:p>
            <a:r>
              <a:rPr lang="pl-PL" sz="2200">
                <a:solidFill>
                  <a:srgbClr val="000000"/>
                </a:solidFill>
                <a:latin typeface="Consolas"/>
                <a:ea typeface="Consolas"/>
              </a:rPr>
              <a:t>		</a:t>
            </a:r>
            <a:endParaRPr/>
          </a:p>
          <a:p>
            <a:r>
              <a:rPr lang="pl-PL" sz="2200">
                <a:solidFill>
                  <a:srgbClr val="000000"/>
                </a:solidFill>
                <a:latin typeface="Consolas"/>
                <a:ea typeface="Consolas"/>
              </a:rPr>
              <a:t>		System.</a:t>
            </a:r>
            <a:r>
              <a:rPr lang="pl-PL" sz="2200" i="1">
                <a:solidFill>
                  <a:srgbClr val="0000C0"/>
                </a:solidFill>
                <a:latin typeface="Consolas"/>
                <a:ea typeface="Consolas"/>
              </a:rPr>
              <a:t>out</a:t>
            </a:r>
            <a:r>
              <a:rPr lang="pl-PL" sz="2200">
                <a:solidFill>
                  <a:srgbClr val="000000"/>
                </a:solidFill>
                <a:latin typeface="Consolas"/>
                <a:ea typeface="Consolas"/>
              </a:rPr>
              <a:t>.print(</a:t>
            </a:r>
            <a:r>
              <a:rPr lang="pl-PL" sz="2200">
                <a:solidFill>
                  <a:srgbClr val="2A00FF"/>
                </a:solidFill>
                <a:latin typeface="Consolas"/>
                <a:ea typeface="Consolas"/>
              </a:rPr>
              <a:t>"Hello"</a:t>
            </a:r>
            <a:r>
              <a:rPr lang="pl-PL" sz="2200">
                <a:solidFill>
                  <a:srgbClr val="000000"/>
                </a:solidFill>
                <a:latin typeface="Consolas"/>
                <a:ea typeface="Consolas"/>
              </a:rPr>
              <a:t>);</a:t>
            </a:r>
            <a:endParaRPr/>
          </a:p>
          <a:p>
            <a:r>
              <a:rPr lang="pl-PL" sz="2200">
                <a:solidFill>
                  <a:srgbClr val="000000"/>
                </a:solidFill>
                <a:latin typeface="Consolas"/>
                <a:ea typeface="Consolas"/>
              </a:rPr>
              <a:t>		System.</a:t>
            </a:r>
            <a:r>
              <a:rPr lang="pl-PL" sz="2200" i="1">
                <a:solidFill>
                  <a:srgbClr val="0000C0"/>
                </a:solidFill>
                <a:latin typeface="Consolas"/>
                <a:ea typeface="Consolas"/>
              </a:rPr>
              <a:t>out</a:t>
            </a:r>
            <a:r>
              <a:rPr lang="pl-PL" sz="2200">
                <a:solidFill>
                  <a:srgbClr val="000000"/>
                </a:solidFill>
                <a:latin typeface="Consolas"/>
                <a:ea typeface="Consolas"/>
              </a:rPr>
              <a:t>.println(</a:t>
            </a:r>
            <a:r>
              <a:rPr lang="pl-PL" sz="2200">
                <a:solidFill>
                  <a:srgbClr val="2A00FF"/>
                </a:solidFill>
                <a:latin typeface="Consolas"/>
                <a:ea typeface="Consolas"/>
              </a:rPr>
              <a:t>" world!"</a:t>
            </a:r>
            <a:r>
              <a:rPr lang="pl-PL" sz="2200">
                <a:solidFill>
                  <a:srgbClr val="000000"/>
                </a:solidFill>
                <a:latin typeface="Consolas"/>
                <a:ea typeface="Consolas"/>
              </a:rPr>
              <a:t>);</a:t>
            </a:r>
            <a:endParaRPr/>
          </a:p>
          <a:p>
            <a:r>
              <a:rPr lang="pl-PL" sz="2200">
                <a:solidFill>
                  <a:srgbClr val="000000"/>
                </a:solidFill>
                <a:latin typeface="Consolas"/>
                <a:ea typeface="Consolas"/>
              </a:rPr>
              <a:t>		</a:t>
            </a:r>
            <a:endParaRPr/>
          </a:p>
          <a:p>
            <a:r>
              <a:rPr lang="pl-PL" sz="2200">
                <a:solidFill>
                  <a:srgbClr val="000000"/>
                </a:solidFill>
                <a:latin typeface="Consolas"/>
                <a:ea typeface="Consolas"/>
              </a:rPr>
              <a:t>		System.</a:t>
            </a:r>
            <a:r>
              <a:rPr lang="pl-PL" sz="2200" i="1">
                <a:solidFill>
                  <a:srgbClr val="0000C0"/>
                </a:solidFill>
                <a:latin typeface="Consolas"/>
                <a:ea typeface="Consolas"/>
              </a:rPr>
              <a:t>out</a:t>
            </a:r>
            <a:r>
              <a:rPr lang="pl-PL" sz="2200">
                <a:solidFill>
                  <a:srgbClr val="000000"/>
                </a:solidFill>
                <a:latin typeface="Consolas"/>
                <a:ea typeface="Consolas"/>
              </a:rPr>
              <a:t>.println(2+2);</a:t>
            </a:r>
            <a:endParaRPr/>
          </a:p>
        </p:txBody>
      </p:sp>
      <p:sp>
        <p:nvSpPr>
          <p:cNvPr id="146" name="TextShape 3"/>
          <p:cNvSpPr txBox="1"/>
          <p:nvPr/>
        </p:nvSpPr>
        <p:spPr>
          <a:xfrm>
            <a:off x="2520000" y="4248000"/>
            <a:ext cx="3312000" cy="1395000"/>
          </a:xfrm>
          <a:prstGeom prst="rect">
            <a:avLst/>
          </a:prstGeom>
        </p:spPr>
        <p:txBody>
          <a:bodyPr wrap="none" lIns="90000" tIns="45000" rIns="90000" bIns="45000"/>
          <a:lstStyle/>
          <a:p>
            <a:r>
              <a:rPr lang="pl-PL" sz="2200" b="1">
                <a:solidFill>
                  <a:srgbClr val="000000"/>
                </a:solidFill>
                <a:latin typeface="Consolas"/>
                <a:ea typeface="Consolas"/>
              </a:rPr>
              <a:t>Wynik:</a:t>
            </a:r>
            <a:endParaRPr/>
          </a:p>
          <a:p>
            <a:r>
              <a:rPr lang="pl-PL" sz="2200">
                <a:solidFill>
                  <a:srgbClr val="000000"/>
                </a:solidFill>
                <a:latin typeface="Consolas"/>
                <a:ea typeface="Consolas"/>
              </a:rPr>
              <a:t>Hello world!</a:t>
            </a:r>
            <a:endParaRPr/>
          </a:p>
          <a:p>
            <a:r>
              <a:rPr lang="pl-PL" sz="2200">
                <a:solidFill>
                  <a:srgbClr val="000000"/>
                </a:solidFill>
                <a:latin typeface="Consolas"/>
                <a:ea typeface="Consolas"/>
              </a:rPr>
              <a:t>Hello world!</a:t>
            </a:r>
            <a:endParaRPr/>
          </a:p>
          <a:p>
            <a:r>
              <a:rPr lang="pl-PL" sz="2200">
                <a:solidFill>
                  <a:srgbClr val="000000"/>
                </a:solidFill>
                <a:latin typeface="Consolas"/>
                <a:ea typeface="Consolas"/>
              </a:rPr>
              <a:t>4</a:t>
            </a:r>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 name="Obraz 56"/>
          <p:cNvPicPr/>
          <p:nvPr/>
        </p:nvPicPr>
        <p:blipFill>
          <a:blip r:embed="rId2" cstate="print"/>
          <a:stretch>
            <a:fillRect/>
          </a:stretch>
        </p:blipFill>
        <p:spPr>
          <a:xfrm>
            <a:off x="1741320" y="1152000"/>
            <a:ext cx="7618680" cy="5713920"/>
          </a:xfrm>
          <a:prstGeom prst="rect">
            <a:avLst/>
          </a:prstGeom>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 name="TextShape 1"/>
          <p:cNvSpPr txBox="1"/>
          <p:nvPr/>
        </p:nvSpPr>
        <p:spPr>
          <a:xfrm>
            <a:off x="2160000" y="6984000"/>
            <a:ext cx="6552000" cy="432000"/>
          </a:xfrm>
          <a:prstGeom prst="rect">
            <a:avLst/>
          </a:prstGeom>
        </p:spPr>
        <p:txBody>
          <a:bodyPr wrap="none" lIns="90000" tIns="45000" rIns="90000" bIns="45000"/>
          <a:lstStyle/>
          <a:p>
            <a:r>
              <a:rPr lang="pl-PL"/>
              <a:t>Wstęp do języka i środowiska pracy</a:t>
            </a:r>
            <a:endParaRPr/>
          </a:p>
        </p:txBody>
      </p:sp>
      <p:sp>
        <p:nvSpPr>
          <p:cNvPr id="148" name="TextShape 2"/>
          <p:cNvSpPr txBox="1"/>
          <p:nvPr/>
        </p:nvSpPr>
        <p:spPr>
          <a:xfrm>
            <a:off x="1440000" y="1607400"/>
            <a:ext cx="8208000" cy="4656600"/>
          </a:xfrm>
          <a:prstGeom prst="rect">
            <a:avLst/>
          </a:prstGeom>
        </p:spPr>
        <p:txBody>
          <a:bodyPr wrap="none" lIns="90000" tIns="45000" rIns="90000" bIns="45000"/>
          <a:lstStyle/>
          <a:p>
            <a:r>
              <a:rPr lang="pl-PL" sz="2200" b="1">
                <a:solidFill>
                  <a:srgbClr val="7F0055"/>
                </a:solidFill>
                <a:latin typeface="Consolas"/>
                <a:ea typeface="Consolas"/>
              </a:rPr>
              <a:t>public</a:t>
            </a:r>
            <a:r>
              <a:rPr lang="pl-PL" sz="2200">
                <a:solidFill>
                  <a:srgbClr val="000000"/>
                </a:solidFill>
                <a:latin typeface="Consolas"/>
                <a:ea typeface="Consolas"/>
              </a:rPr>
              <a:t> </a:t>
            </a:r>
            <a:r>
              <a:rPr lang="pl-PL" sz="2200" b="1">
                <a:solidFill>
                  <a:srgbClr val="7F0055"/>
                </a:solidFill>
                <a:latin typeface="Consolas"/>
                <a:ea typeface="Consolas"/>
              </a:rPr>
              <a:t>class</a:t>
            </a:r>
            <a:r>
              <a:rPr lang="pl-PL" sz="2200">
                <a:solidFill>
                  <a:srgbClr val="000000"/>
                </a:solidFill>
                <a:latin typeface="Consolas"/>
                <a:ea typeface="Consolas"/>
              </a:rPr>
              <a:t> MojaPierwszaKlasa {</a:t>
            </a:r>
            <a:endParaRPr/>
          </a:p>
          <a:p>
            <a:r>
              <a:rPr lang="pl-PL" sz="2200">
                <a:solidFill>
                  <a:srgbClr val="000000"/>
                </a:solidFill>
                <a:latin typeface="Consolas"/>
                <a:ea typeface="Consolas"/>
              </a:rPr>
              <a:t>	</a:t>
            </a:r>
            <a:r>
              <a:rPr lang="pl-PL" sz="2200" b="1">
                <a:solidFill>
                  <a:srgbClr val="7F0055"/>
                </a:solidFill>
                <a:latin typeface="Consolas"/>
                <a:ea typeface="Consolas"/>
              </a:rPr>
              <a:t>public</a:t>
            </a:r>
            <a:r>
              <a:rPr lang="pl-PL" sz="2200">
                <a:solidFill>
                  <a:srgbClr val="000000"/>
                </a:solidFill>
                <a:latin typeface="Consolas"/>
                <a:ea typeface="Consolas"/>
              </a:rPr>
              <a:t> </a:t>
            </a:r>
            <a:r>
              <a:rPr lang="pl-PL" sz="2200" b="1">
                <a:solidFill>
                  <a:srgbClr val="7F0055"/>
                </a:solidFill>
                <a:latin typeface="Consolas"/>
                <a:ea typeface="Consolas"/>
              </a:rPr>
              <a:t>static</a:t>
            </a:r>
            <a:r>
              <a:rPr lang="pl-PL" sz="2200">
                <a:solidFill>
                  <a:srgbClr val="000000"/>
                </a:solidFill>
                <a:latin typeface="Consolas"/>
                <a:ea typeface="Consolas"/>
              </a:rPr>
              <a:t> </a:t>
            </a:r>
            <a:r>
              <a:rPr lang="pl-PL" sz="2200" b="1">
                <a:solidFill>
                  <a:srgbClr val="7F0055"/>
                </a:solidFill>
                <a:latin typeface="Consolas"/>
                <a:ea typeface="Consolas"/>
              </a:rPr>
              <a:t>void</a:t>
            </a:r>
            <a:r>
              <a:rPr lang="pl-PL" sz="2200">
                <a:solidFill>
                  <a:srgbClr val="000000"/>
                </a:solidFill>
                <a:latin typeface="Consolas"/>
                <a:ea typeface="Consolas"/>
              </a:rPr>
              <a:t> main(String[] args) {</a:t>
            </a:r>
            <a:endParaRPr/>
          </a:p>
          <a:p>
            <a:r>
              <a:rPr lang="pl-PL" sz="2200">
                <a:solidFill>
                  <a:srgbClr val="000000"/>
                </a:solidFill>
                <a:latin typeface="Consolas"/>
                <a:ea typeface="Consolas"/>
              </a:rPr>
              <a:t>		System.</a:t>
            </a:r>
            <a:r>
              <a:rPr lang="pl-PL" sz="2200" i="1">
                <a:solidFill>
                  <a:srgbClr val="0000C0"/>
                </a:solidFill>
                <a:latin typeface="Consolas"/>
                <a:ea typeface="Consolas"/>
              </a:rPr>
              <a:t>out</a:t>
            </a:r>
            <a:r>
              <a:rPr lang="pl-PL" sz="2200">
                <a:solidFill>
                  <a:srgbClr val="000000"/>
                </a:solidFill>
                <a:latin typeface="Consolas"/>
                <a:ea typeface="Consolas"/>
              </a:rPr>
              <a:t>.println(</a:t>
            </a:r>
            <a:r>
              <a:rPr lang="pl-PL" sz="2200">
                <a:solidFill>
                  <a:srgbClr val="2A00FF"/>
                </a:solidFill>
                <a:latin typeface="Consolas"/>
                <a:ea typeface="Consolas"/>
              </a:rPr>
              <a:t>"Hello world!"</a:t>
            </a:r>
            <a:r>
              <a:rPr lang="pl-PL" sz="2200">
                <a:solidFill>
                  <a:srgbClr val="000000"/>
                </a:solidFill>
                <a:latin typeface="Consolas"/>
                <a:ea typeface="Consolas"/>
              </a:rPr>
              <a:t>)</a:t>
            </a:r>
            <a:endParaRPr/>
          </a:p>
          <a:p>
            <a:r>
              <a:rPr lang="pl-PL" sz="2200">
                <a:solidFill>
                  <a:srgbClr val="000000"/>
                </a:solidFill>
                <a:latin typeface="Consolas"/>
                <a:ea typeface="Consolas"/>
              </a:rPr>
              <a:t>		;</a:t>
            </a:r>
            <a:endParaRPr/>
          </a:p>
          <a:p>
            <a:r>
              <a:rPr lang="pl-PL" sz="2200">
                <a:solidFill>
                  <a:srgbClr val="000000"/>
                </a:solidFill>
                <a:latin typeface="Consolas"/>
                <a:ea typeface="Consolas"/>
              </a:rPr>
              <a:t>		System.</a:t>
            </a:r>
            <a:r>
              <a:rPr lang="pl-PL" sz="2200" i="1">
                <a:solidFill>
                  <a:srgbClr val="0000C0"/>
                </a:solidFill>
                <a:latin typeface="Consolas"/>
                <a:ea typeface="Consolas"/>
              </a:rPr>
              <a:t>out</a:t>
            </a:r>
            <a:r>
              <a:rPr lang="pl-PL" sz="2200">
                <a:solidFill>
                  <a:srgbClr val="000000"/>
                </a:solidFill>
                <a:latin typeface="Consolas"/>
                <a:ea typeface="Consolas"/>
              </a:rPr>
              <a:t>.</a:t>
            </a:r>
            <a:endParaRPr/>
          </a:p>
          <a:p>
            <a:r>
              <a:rPr lang="pl-PL" sz="2200">
                <a:solidFill>
                  <a:srgbClr val="000000"/>
                </a:solidFill>
                <a:latin typeface="Consolas"/>
                <a:ea typeface="Consolas"/>
              </a:rPr>
              <a:t>		print(</a:t>
            </a:r>
            <a:r>
              <a:rPr lang="pl-PL" sz="2200">
                <a:solidFill>
                  <a:srgbClr val="2A00FF"/>
                </a:solidFill>
                <a:latin typeface="Consolas"/>
                <a:ea typeface="Consolas"/>
              </a:rPr>
              <a:t>"Hello"</a:t>
            </a:r>
            <a:r>
              <a:rPr lang="pl-PL" sz="2200">
                <a:solidFill>
                  <a:srgbClr val="000000"/>
                </a:solidFill>
                <a:latin typeface="Consolas"/>
                <a:ea typeface="Consolas"/>
              </a:rPr>
              <a:t>);</a:t>
            </a:r>
            <a:endParaRPr/>
          </a:p>
          <a:p>
            <a:r>
              <a:rPr lang="pl-PL" sz="2200">
                <a:solidFill>
                  <a:srgbClr val="000000"/>
                </a:solidFill>
                <a:latin typeface="Consolas"/>
                <a:ea typeface="Consolas"/>
              </a:rPr>
              <a:t>		System.</a:t>
            </a:r>
            <a:endParaRPr/>
          </a:p>
          <a:p>
            <a:r>
              <a:rPr lang="pl-PL" sz="2200">
                <a:solidFill>
                  <a:srgbClr val="000000"/>
                </a:solidFill>
                <a:latin typeface="Consolas"/>
                <a:ea typeface="Consolas"/>
              </a:rPr>
              <a:t>		</a:t>
            </a:r>
            <a:r>
              <a:rPr lang="pl-PL" sz="2200" i="1">
                <a:solidFill>
                  <a:srgbClr val="0000C0"/>
                </a:solidFill>
                <a:latin typeface="Consolas"/>
                <a:ea typeface="Consolas"/>
              </a:rPr>
              <a:t>out</a:t>
            </a:r>
            <a:endParaRPr/>
          </a:p>
          <a:p>
            <a:r>
              <a:rPr lang="pl-PL" sz="2200">
                <a:solidFill>
                  <a:srgbClr val="000000"/>
                </a:solidFill>
                <a:latin typeface="Consolas"/>
                <a:ea typeface="Consolas"/>
              </a:rPr>
              <a:t>		.println (</a:t>
            </a:r>
            <a:r>
              <a:rPr lang="pl-PL" sz="2200">
                <a:solidFill>
                  <a:srgbClr val="2A00FF"/>
                </a:solidFill>
                <a:latin typeface="Consolas"/>
                <a:ea typeface="Consolas"/>
              </a:rPr>
              <a:t>" world!"</a:t>
            </a:r>
            <a:r>
              <a:rPr lang="pl-PL" sz="2200">
                <a:solidFill>
                  <a:srgbClr val="000000"/>
                </a:solidFill>
                <a:latin typeface="Consolas"/>
                <a:ea typeface="Consolas"/>
              </a:rPr>
              <a:t>);</a:t>
            </a:r>
            <a:endParaRPr/>
          </a:p>
          <a:p>
            <a:r>
              <a:rPr lang="pl-PL" sz="2200">
                <a:solidFill>
                  <a:srgbClr val="000000"/>
                </a:solidFill>
                <a:latin typeface="Consolas"/>
                <a:ea typeface="Consolas"/>
              </a:rPr>
              <a:t>		</a:t>
            </a:r>
            <a:endParaRPr/>
          </a:p>
          <a:p>
            <a:r>
              <a:rPr lang="pl-PL" sz="2200">
                <a:solidFill>
                  <a:srgbClr val="000000"/>
                </a:solidFill>
                <a:latin typeface="Consolas"/>
                <a:ea typeface="Consolas"/>
              </a:rPr>
              <a:t>		System.</a:t>
            </a:r>
            <a:r>
              <a:rPr lang="pl-PL" sz="2200" i="1">
                <a:solidFill>
                  <a:srgbClr val="0000C0"/>
                </a:solidFill>
                <a:latin typeface="Consolas"/>
                <a:ea typeface="Consolas"/>
              </a:rPr>
              <a:t>out</a:t>
            </a:r>
            <a:r>
              <a:rPr lang="pl-PL" sz="2200">
                <a:solidFill>
                  <a:srgbClr val="000000"/>
                </a:solidFill>
                <a:latin typeface="Consolas"/>
                <a:ea typeface="Consolas"/>
              </a:rPr>
              <a:t>.println</a:t>
            </a:r>
            <a:endParaRPr/>
          </a:p>
          <a:p>
            <a:r>
              <a:rPr lang="pl-PL" sz="2200">
                <a:solidFill>
                  <a:srgbClr val="000000"/>
                </a:solidFill>
                <a:latin typeface="Consolas"/>
                <a:ea typeface="Consolas"/>
              </a:rPr>
              <a:t>		(2+2);</a:t>
            </a:r>
            <a:endParaRPr/>
          </a:p>
          <a:p>
            <a:r>
              <a:rPr lang="pl-PL" sz="2200">
                <a:solidFill>
                  <a:srgbClr val="000000"/>
                </a:solidFill>
                <a:latin typeface="Consolas"/>
                <a:ea typeface="Consolas"/>
              </a:rPr>
              <a:t>	}</a:t>
            </a:r>
            <a:endParaRPr/>
          </a:p>
          <a:p>
            <a:r>
              <a:rPr lang="pl-PL" sz="2200">
                <a:solidFill>
                  <a:srgbClr val="000000"/>
                </a:solidFill>
                <a:latin typeface="Consolas"/>
                <a:ea typeface="Consolas"/>
              </a:rPr>
              <a:t>}</a:t>
            </a:r>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 name="Obraz 57"/>
          <p:cNvPicPr/>
          <p:nvPr/>
        </p:nvPicPr>
        <p:blipFill>
          <a:blip r:embed="rId3" cstate="print"/>
          <a:stretch>
            <a:fillRect/>
          </a:stretch>
        </p:blipFill>
        <p:spPr>
          <a:xfrm>
            <a:off x="1741320" y="1152000"/>
            <a:ext cx="7618680" cy="5713920"/>
          </a:xfrm>
          <a:prstGeom prst="rect">
            <a:avLst/>
          </a:prstGeom>
        </p:spPr>
      </p:pic>
      <p:sp>
        <p:nvSpPr>
          <p:cNvPr id="59" name="TextShape 1"/>
          <p:cNvSpPr txBox="1"/>
          <p:nvPr/>
        </p:nvSpPr>
        <p:spPr>
          <a:xfrm>
            <a:off x="2160000" y="6984000"/>
            <a:ext cx="6552000" cy="432000"/>
          </a:xfrm>
          <a:prstGeom prst="rect">
            <a:avLst/>
          </a:prstGeom>
        </p:spPr>
        <p:txBody>
          <a:bodyPr wrap="none" lIns="90000" tIns="45000" rIns="90000" bIns="45000"/>
          <a:lstStyle/>
          <a:p>
            <a:r>
              <a:rPr lang="pl-PL"/>
              <a:t>Wstęp do języka i środowiska pracy</a:t>
            </a:r>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 name="Obraz 59"/>
          <p:cNvPicPr/>
          <p:nvPr/>
        </p:nvPicPr>
        <p:blipFill>
          <a:blip r:embed="rId2" cstate="print"/>
          <a:stretch>
            <a:fillRect/>
          </a:stretch>
        </p:blipFill>
        <p:spPr>
          <a:xfrm>
            <a:off x="1741320" y="1152000"/>
            <a:ext cx="7618680" cy="5713920"/>
          </a:xfrm>
          <a:prstGeom prst="rect">
            <a:avLst/>
          </a:prstGeom>
        </p:spPr>
      </p:pic>
      <p:sp>
        <p:nvSpPr>
          <p:cNvPr id="61" name="TextShape 1"/>
          <p:cNvSpPr txBox="1"/>
          <p:nvPr/>
        </p:nvSpPr>
        <p:spPr>
          <a:xfrm>
            <a:off x="2160000" y="6984000"/>
            <a:ext cx="6552000" cy="432000"/>
          </a:xfrm>
          <a:prstGeom prst="rect">
            <a:avLst/>
          </a:prstGeom>
        </p:spPr>
        <p:txBody>
          <a:bodyPr wrap="none" lIns="90000" tIns="45000" rIns="90000" bIns="45000"/>
          <a:lstStyle/>
          <a:p>
            <a:r>
              <a:rPr lang="pl-PL"/>
              <a:t>Wstęp do języka i środowiska pracy</a:t>
            </a:r>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 name="Obraz 61"/>
          <p:cNvPicPr/>
          <p:nvPr/>
        </p:nvPicPr>
        <p:blipFill>
          <a:blip r:embed="rId2" cstate="print"/>
          <a:stretch>
            <a:fillRect/>
          </a:stretch>
        </p:blipFill>
        <p:spPr>
          <a:xfrm>
            <a:off x="1741320" y="1152000"/>
            <a:ext cx="7618680" cy="5713920"/>
          </a:xfrm>
          <a:prstGeom prst="rect">
            <a:avLst/>
          </a:prstGeom>
        </p:spPr>
      </p:pic>
      <p:sp>
        <p:nvSpPr>
          <p:cNvPr id="63" name="TextShape 1"/>
          <p:cNvSpPr txBox="1"/>
          <p:nvPr/>
        </p:nvSpPr>
        <p:spPr>
          <a:xfrm>
            <a:off x="2160000" y="6984000"/>
            <a:ext cx="6552000" cy="432000"/>
          </a:xfrm>
          <a:prstGeom prst="rect">
            <a:avLst/>
          </a:prstGeom>
        </p:spPr>
        <p:txBody>
          <a:bodyPr wrap="none" lIns="90000" tIns="45000" rIns="90000" bIns="45000"/>
          <a:lstStyle/>
          <a:p>
            <a:r>
              <a:rPr lang="pl-PL"/>
              <a:t>Wstęp do języka i środowiska pracy</a:t>
            </a:r>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 name="Obraz 63"/>
          <p:cNvPicPr/>
          <p:nvPr/>
        </p:nvPicPr>
        <p:blipFill>
          <a:blip r:embed="rId3" cstate="print"/>
          <a:stretch>
            <a:fillRect/>
          </a:stretch>
        </p:blipFill>
        <p:spPr>
          <a:xfrm>
            <a:off x="1741320" y="1152000"/>
            <a:ext cx="7618680" cy="5713920"/>
          </a:xfrm>
          <a:prstGeom prst="rect">
            <a:avLst/>
          </a:prstGeom>
        </p:spPr>
      </p:pic>
      <p:sp>
        <p:nvSpPr>
          <p:cNvPr id="65" name="TextShape 1"/>
          <p:cNvSpPr txBox="1"/>
          <p:nvPr/>
        </p:nvSpPr>
        <p:spPr>
          <a:xfrm>
            <a:off x="2160000" y="6984000"/>
            <a:ext cx="6552000" cy="432000"/>
          </a:xfrm>
          <a:prstGeom prst="rect">
            <a:avLst/>
          </a:prstGeom>
        </p:spPr>
        <p:txBody>
          <a:bodyPr wrap="none" lIns="90000" tIns="45000" rIns="90000" bIns="45000"/>
          <a:lstStyle/>
          <a:p>
            <a:r>
              <a:rPr lang="pl-PL"/>
              <a:t>Wstęp do języka i środowiska pracy</a:t>
            </a:r>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122</TotalTime>
  <Words>2164</Words>
  <Application>Microsoft Office PowerPoint</Application>
  <PresentationFormat>Niestandardowy</PresentationFormat>
  <Paragraphs>273</Paragraphs>
  <Slides>50</Slides>
  <Notes>39</Notes>
  <HiddenSlides>0</HiddenSlides>
  <MMClips>0</MMClips>
  <ScaleCrop>false</ScaleCrop>
  <HeadingPairs>
    <vt:vector size="4" baseType="variant">
      <vt:variant>
        <vt:lpstr>Motyw</vt:lpstr>
      </vt:variant>
      <vt:variant>
        <vt:i4>1</vt:i4>
      </vt:variant>
      <vt:variant>
        <vt:lpstr>Tytuły slajdów</vt:lpstr>
      </vt:variant>
      <vt:variant>
        <vt:i4>50</vt:i4>
      </vt:variant>
    </vt:vector>
  </HeadingPairs>
  <TitlesOfParts>
    <vt:vector size="51" baseType="lpstr">
      <vt:lpstr>Office Theme</vt:lpstr>
      <vt:lpstr>Slajd 1</vt:lpstr>
      <vt:lpstr>Slajd 2</vt:lpstr>
      <vt:lpstr>Slajd 3</vt:lpstr>
      <vt:lpstr>Slajd 4</vt:lpstr>
      <vt:lpstr>Slajd 5</vt:lpstr>
      <vt:lpstr>Slajd 6</vt:lpstr>
      <vt:lpstr>Slajd 7</vt:lpstr>
      <vt:lpstr>Slajd 8</vt:lpstr>
      <vt:lpstr>Slajd 9</vt:lpstr>
      <vt:lpstr>Slajd 10</vt:lpstr>
      <vt:lpstr>Slajd 11</vt:lpstr>
      <vt:lpstr>Slajd 12</vt:lpstr>
      <vt:lpstr>Slajd 13</vt:lpstr>
      <vt:lpstr>Slajd 14</vt:lpstr>
      <vt:lpstr>Slajd 15</vt:lpstr>
      <vt:lpstr>Slajd 16</vt:lpstr>
      <vt:lpstr>Slajd 17</vt:lpstr>
      <vt:lpstr>Slajd 18</vt:lpstr>
      <vt:lpstr>Slajd 19</vt:lpstr>
      <vt:lpstr>Slajd 20</vt:lpstr>
      <vt:lpstr>Slajd 21</vt:lpstr>
      <vt:lpstr>Slajd 22</vt:lpstr>
      <vt:lpstr>Slajd 23</vt:lpstr>
      <vt:lpstr>Slajd 24</vt:lpstr>
      <vt:lpstr>Slajd 25</vt:lpstr>
      <vt:lpstr>Slajd 26</vt:lpstr>
      <vt:lpstr>Slajd 27</vt:lpstr>
      <vt:lpstr>Slajd 28</vt:lpstr>
      <vt:lpstr>Slajd 29</vt:lpstr>
      <vt:lpstr>Slajd 30</vt:lpstr>
      <vt:lpstr>Slajd 31</vt:lpstr>
      <vt:lpstr>Slajd 32</vt:lpstr>
      <vt:lpstr>Slajd 33</vt:lpstr>
      <vt:lpstr>Slajd 34</vt:lpstr>
      <vt:lpstr>Slajd 35</vt:lpstr>
      <vt:lpstr>Slajd 36</vt:lpstr>
      <vt:lpstr>Slajd 37</vt:lpstr>
      <vt:lpstr>Slajd 38</vt:lpstr>
      <vt:lpstr>Slajd 39</vt:lpstr>
      <vt:lpstr>Slajd 40</vt:lpstr>
      <vt:lpstr>Slajd 41</vt:lpstr>
      <vt:lpstr>Slajd 42</vt:lpstr>
      <vt:lpstr>Slajd 43</vt:lpstr>
      <vt:lpstr>Slajd 44</vt:lpstr>
      <vt:lpstr>Slajd 45</vt:lpstr>
      <vt:lpstr>Slajd 46</vt:lpstr>
      <vt:lpstr>Slajd 47</vt:lpstr>
      <vt:lpstr>Slajd 48</vt:lpstr>
      <vt:lpstr>Slajd 49</vt:lpstr>
      <vt:lpstr>Slajd 50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Slajd 1</dc:title>
  <cp:lastModifiedBy>Mac</cp:lastModifiedBy>
  <cp:revision>15</cp:revision>
  <dcterms:modified xsi:type="dcterms:W3CDTF">2013-03-25T16:04:25Z</dcterms:modified>
</cp:coreProperties>
</file>