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10080625" cy="7559675"/>
  <p:notesSz cx="7559675" cy="10691813"/>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056" y="-102"/>
      </p:cViewPr>
      <p:guideLst>
        <p:guide orient="horz" pos="2381"/>
        <p:guide pos="3175"/>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7" name="PlaceHolder 1"/>
          <p:cNvSpPr>
            <a:spLocks noGrp="1"/>
          </p:cNvSpPr>
          <p:nvPr>
            <p:ph type="body"/>
          </p:nvPr>
        </p:nvSpPr>
        <p:spPr>
          <a:xfrm>
            <a:off x="756000" y="5078520"/>
            <a:ext cx="6047640" cy="4811040"/>
          </a:xfrm>
          <a:prstGeom prst="rect">
            <a:avLst/>
          </a:prstGeom>
        </p:spPr>
        <p:txBody>
          <a:bodyPr wrap="none" lIns="0" tIns="0" rIns="0" bIns="0"/>
          <a:lstStyle/>
          <a:p>
            <a:r>
              <a:rPr lang="pl-PL"/>
              <a:t>Kliknij, aby edytować format notatek</a:t>
            </a:r>
            <a:endParaRPr/>
          </a:p>
        </p:txBody>
      </p:sp>
      <p:sp>
        <p:nvSpPr>
          <p:cNvPr id="38" name="PlaceHolder 2"/>
          <p:cNvSpPr>
            <a:spLocks noGrp="1"/>
          </p:cNvSpPr>
          <p:nvPr>
            <p:ph type="hdr"/>
          </p:nvPr>
        </p:nvSpPr>
        <p:spPr>
          <a:xfrm>
            <a:off x="0" y="0"/>
            <a:ext cx="3280680" cy="534240"/>
          </a:xfrm>
          <a:prstGeom prst="rect">
            <a:avLst/>
          </a:prstGeom>
        </p:spPr>
        <p:txBody>
          <a:bodyPr wrap="none" lIns="0" tIns="0" rIns="0" bIns="0"/>
          <a:lstStyle/>
          <a:p>
            <a:r>
              <a:rPr lang="pl-PL"/>
              <a:t>&lt;główka&gt;</a:t>
            </a:r>
            <a:endParaRPr/>
          </a:p>
        </p:txBody>
      </p:sp>
      <p:sp>
        <p:nvSpPr>
          <p:cNvPr id="39" name="PlaceHolder 3"/>
          <p:cNvSpPr>
            <a:spLocks noGrp="1"/>
          </p:cNvSpPr>
          <p:nvPr>
            <p:ph type="dt"/>
          </p:nvPr>
        </p:nvSpPr>
        <p:spPr>
          <a:xfrm>
            <a:off x="4278960" y="0"/>
            <a:ext cx="3280680" cy="534240"/>
          </a:xfrm>
          <a:prstGeom prst="rect">
            <a:avLst/>
          </a:prstGeom>
        </p:spPr>
        <p:txBody>
          <a:bodyPr wrap="none" lIns="0" tIns="0" rIns="0" bIns="0"/>
          <a:lstStyle/>
          <a:p>
            <a:pPr algn="r"/>
            <a:r>
              <a:rPr lang="pl-PL"/>
              <a:t>&lt;data/godzina&gt;</a:t>
            </a:r>
            <a:endParaRPr/>
          </a:p>
        </p:txBody>
      </p:sp>
      <p:sp>
        <p:nvSpPr>
          <p:cNvPr id="40" name="PlaceHolder 4"/>
          <p:cNvSpPr>
            <a:spLocks noGrp="1"/>
          </p:cNvSpPr>
          <p:nvPr>
            <p:ph type="ftr"/>
          </p:nvPr>
        </p:nvSpPr>
        <p:spPr>
          <a:xfrm>
            <a:off x="0" y="10157400"/>
            <a:ext cx="3280680" cy="534240"/>
          </a:xfrm>
          <a:prstGeom prst="rect">
            <a:avLst/>
          </a:prstGeom>
        </p:spPr>
        <p:txBody>
          <a:bodyPr wrap="none" lIns="0" tIns="0" rIns="0" bIns="0" anchor="b"/>
          <a:lstStyle/>
          <a:p>
            <a:r>
              <a:rPr lang="pl-PL"/>
              <a:t>&lt;stopka&gt;</a:t>
            </a:r>
            <a:endParaRPr/>
          </a:p>
        </p:txBody>
      </p:sp>
      <p:sp>
        <p:nvSpPr>
          <p:cNvPr id="41" name="PlaceHolder 5"/>
          <p:cNvSpPr>
            <a:spLocks noGrp="1"/>
          </p:cNvSpPr>
          <p:nvPr>
            <p:ph type="sldNum"/>
          </p:nvPr>
        </p:nvSpPr>
        <p:spPr>
          <a:xfrm>
            <a:off x="4278960" y="10157400"/>
            <a:ext cx="3280680" cy="534240"/>
          </a:xfrm>
          <a:prstGeom prst="rect">
            <a:avLst/>
          </a:prstGeom>
        </p:spPr>
        <p:txBody>
          <a:bodyPr wrap="none" lIns="0" tIns="0" rIns="0" bIns="0" anchor="b"/>
          <a:lstStyle/>
          <a:p>
            <a:pPr algn="r"/>
            <a:fld id="{DD46E3DF-B22E-4847-A734-5B68A8387061}" type="slidenum">
              <a:rPr lang="pl-PL"/>
              <a:pPr algn="r"/>
              <a:t>‹#›</a:t>
            </a:fld>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PlaceHolder 1"/>
          <p:cNvSpPr>
            <a:spLocks noGrp="1"/>
          </p:cNvSpPr>
          <p:nvPr>
            <p:ph type="body"/>
          </p:nvPr>
        </p:nvSpPr>
        <p:spPr>
          <a:xfrm>
            <a:off x="756000" y="5078520"/>
            <a:ext cx="6047640" cy="4811040"/>
          </a:xfrm>
          <a:prstGeom prst="rect">
            <a:avLst/>
          </a:prstGeom>
        </p:spPr>
        <p:txBody>
          <a:bodyPr wrap="none" lIns="0" tIns="0" rIns="0" bIns="0"/>
          <a:lstStyle/>
          <a:p>
            <a:r>
              <a:rPr lang="pl-PL" sz="1200"/>
              <a:t>Niemal każdy element świata rzeczywistego możemy potraktować jako obiekt, niezależnie od tego, czy jest niepodzielnym elementem (np. kamień), czy składa się z wielu innych części (np. długopis).</a:t>
            </a:r>
            <a:endParaRPr/>
          </a:p>
          <a:p>
            <a:endParaRPr/>
          </a:p>
          <a:p>
            <a:r>
              <a:rPr lang="pl-PL" sz="1200"/>
              <a:t>Jest to naturalny sposób postrzegania świata.</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PlaceHolder 1"/>
          <p:cNvSpPr>
            <a:spLocks noGrp="1"/>
          </p:cNvSpPr>
          <p:nvPr>
            <p:ph type="body"/>
          </p:nvPr>
        </p:nvSpPr>
        <p:spPr>
          <a:xfrm>
            <a:off x="756000" y="5078520"/>
            <a:ext cx="6047640" cy="4811040"/>
          </a:xfrm>
          <a:prstGeom prst="rect">
            <a:avLst/>
          </a:prstGeom>
        </p:spPr>
        <p:txBody>
          <a:bodyPr wrap="none" lIns="0" tIns="0" rIns="0" bIns="0"/>
          <a:lstStyle/>
          <a:p>
            <a:r>
              <a:rPr lang="pl-PL" sz="1200"/>
              <a:t>Możemy stworzyć dowolną liczbę konstruktorów Muszą jednak różnić się listą argumentów, które przyjmują.</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PlaceHolder 1"/>
          <p:cNvSpPr>
            <a:spLocks noGrp="1"/>
          </p:cNvSpPr>
          <p:nvPr>
            <p:ph type="body"/>
          </p:nvPr>
        </p:nvSpPr>
        <p:spPr>
          <a:xfrm>
            <a:off x="756000" y="5078520"/>
            <a:ext cx="6047640" cy="4811040"/>
          </a:xfrm>
          <a:prstGeom prst="rect">
            <a:avLst/>
          </a:prstGeom>
        </p:spPr>
        <p:txBody>
          <a:bodyPr wrap="none" lIns="0" tIns="0" rIns="0" bIns="0"/>
          <a:lstStyle/>
          <a:p>
            <a:r>
              <a:rPr lang="pl-PL" sz="1200"/>
              <a:t>Pola nie powinny mieć widoczności publicznej. Jest to zła praktyka programistyczna. Jak więc na nich operować z poziomu innych klas?</a:t>
            </a:r>
            <a:endParaRPr/>
          </a:p>
          <a:p>
            <a:endParaRPr/>
          </a:p>
          <a:p>
            <a:r>
              <a:rPr lang="pl-PL" sz="1200"/>
              <a:t>Do tego używa się metod. Metoda posiada typ widoczności, typ którty zwracają, nazwę pisaną małą literą (jedyne metody, których nazwy piszemy dużą literą to konstruktory), oraz listę argumentów.</a:t>
            </a:r>
            <a:endParaRPr/>
          </a:p>
          <a:p>
            <a:endParaRPr/>
          </a:p>
          <a:p>
            <a:r>
              <a:rPr lang="pl-PL" sz="1200"/>
              <a:t>Szczególnym typem zwracanym przez metodę jest „void”. Oznacza to, że metoda wykonuje jedynie pewne operacje, nie zwracając rezultatu. Tak działa metoda „setLiczba”.</a:t>
            </a:r>
            <a:endParaRPr/>
          </a:p>
          <a:p>
            <a:endParaRPr/>
          </a:p>
          <a:p>
            <a:r>
              <a:rPr lang="pl-PL" sz="1200"/>
              <a:t>W innych przypadkach, jeżeli zadeklarujemy zwracanie typu „int”, musimy w metodzie użyć słowa „return” wpisując za nim tę wartość. Tak działa metoda „getLiczba”.</a:t>
            </a:r>
            <a:endParaRPr/>
          </a:p>
          <a:p>
            <a:endParaRPr/>
          </a:p>
          <a:p>
            <a:r>
              <a:rPr lang="pl-PL" sz="1200"/>
              <a:t>Uwaga, słowo „return” kończy wykonywanie się metody. Instrukcje, które podamy po tym słowie, nie wykonają się.</a:t>
            </a:r>
            <a:endParaRPr/>
          </a:p>
          <a:p>
            <a:endParaRPr/>
          </a:p>
          <a:p>
            <a:r>
              <a:rPr lang="pl-PL" sz="1200"/>
              <a:t>Metody zaczynające się od fraz „set” i „get” są charakterystyczne. Służą właśnie do obsługi pól.</a:t>
            </a:r>
            <a:endParaRPr/>
          </a:p>
          <a:p>
            <a:endParaRPr/>
          </a:p>
          <a:p>
            <a:r>
              <a:rPr lang="pl-PL" sz="1200"/>
              <a:t>Nie ma potrzeby ich ręcznego pisania. Można skorzystać z kreatora w Eclipse:</a:t>
            </a:r>
            <a:endParaRPr/>
          </a:p>
          <a:p>
            <a:r>
              <a:rPr lang="pl-PL" sz="1200"/>
              <a:t>	„Source/Generate Getters and Setters...”</a:t>
            </a:r>
            <a:endParaRPr/>
          </a:p>
          <a:p>
            <a:endParaRPr/>
          </a:p>
          <a:p>
            <a:r>
              <a:rPr lang="pl-PL" sz="1200"/>
              <a:t>Metody „set” i „get” pełnią bardzo ważną role. Dają nam kontrolę nad wartościami, które użytkownik będzie chciał przypisać do pól. Np. jeżeli dane pole będzie przechowywało wartość temperatury, nie może mieć wartości mniejszej niż 273. Przy próbie zapisania wartości -400 metoda „set” powinna wpisać -273.</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PlaceHolder 1"/>
          <p:cNvSpPr>
            <a:spLocks noGrp="1"/>
          </p:cNvSpPr>
          <p:nvPr>
            <p:ph type="body"/>
          </p:nvPr>
        </p:nvSpPr>
        <p:spPr>
          <a:xfrm>
            <a:off x="756000" y="5078520"/>
            <a:ext cx="6047640" cy="4811040"/>
          </a:xfrm>
          <a:prstGeom prst="rect">
            <a:avLst/>
          </a:prstGeom>
        </p:spPr>
        <p:txBody>
          <a:bodyPr wrap="none" lIns="0" tIns="0" rIns="0" bIns="0"/>
          <a:lstStyle/>
          <a:p>
            <a:r>
              <a:rPr lang="pl-PL" sz="1200"/>
              <a:t>Metody, tak samo jak pola, mogą być statyczne. Oznacza to, że są takie same dla wszystkich instancji danej klasy. Nie ma też potrzeby tworzenia klasy, jeżeli chcemy skorzystać z jej elementu statycznego.</a:t>
            </a:r>
            <a:endParaRPr/>
          </a:p>
          <a:p>
            <a:endParaRPr/>
          </a:p>
          <a:p>
            <a:r>
              <a:rPr lang="pl-PL" sz="1200"/>
              <a:t>W przykładzie mamy podane prawidłowe wywołanie metody statycznej. Zauważmy, że nie mamy żadnej referencji. Metody statyczne wywoływane są bezpośrednio dla nazwy klasy.</a:t>
            </a:r>
            <a:endParaRPr/>
          </a:p>
          <a:p>
            <a:endParaRPr/>
          </a:p>
          <a:p>
            <a:r>
              <a:rPr lang="pl-PL" sz="1200"/>
              <a:t>Dlatego właśnie aplikacje w Javie uruchamia się za pomocą metody „main”. Metoda ta jest dostępna zanim zostanie stworzona instancja danego obiektu.</a:t>
            </a:r>
            <a:endParaRPr/>
          </a:p>
          <a:p>
            <a:endParaRPr/>
          </a:p>
          <a:p>
            <a:r>
              <a:rPr lang="pl-PL" sz="1200"/>
              <a:t>Oczywiście nigdy nie wywołamy metody prywatnej z poziomu innego obiektu, tak jak pokazane to jest w komentowanym kodzie.</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PlaceHolder 1"/>
          <p:cNvSpPr>
            <a:spLocks noGrp="1"/>
          </p:cNvSpPr>
          <p:nvPr>
            <p:ph type="body"/>
          </p:nvPr>
        </p:nvSpPr>
        <p:spPr>
          <a:xfrm>
            <a:off x="756000" y="5078520"/>
            <a:ext cx="6047640" cy="4811040"/>
          </a:xfrm>
          <a:prstGeom prst="rect">
            <a:avLst/>
          </a:prstGeom>
        </p:spPr>
        <p:txBody>
          <a:bodyPr wrap="none" lIns="0" tIns="0" rIns="0" bIns="0"/>
          <a:lstStyle/>
          <a:p>
            <a:r>
              <a:rPr lang="pl-PL" sz="1200"/>
              <a:t>W tym przypadku nie ma sensu tworzenie instancji danej klasy, wszystko jest statyczne. Nie utworzymy również dwóch różnych obiektów typu „MojZnak”. Możemy zapisać:</a:t>
            </a:r>
            <a:endParaRPr/>
          </a:p>
          <a:p>
            <a:r>
              <a:rPr lang="pl-PL" sz="1200"/>
              <a:t>	MojZnak z1 = new MojZnak();</a:t>
            </a:r>
            <a:endParaRPr/>
          </a:p>
          <a:p>
            <a:r>
              <a:rPr lang="pl-PL" sz="1200"/>
              <a:t>	MojZnak z2 = new MojZnak();</a:t>
            </a:r>
            <a:endParaRPr/>
          </a:p>
          <a:p>
            <a:r>
              <a:rPr lang="pl-PL" sz="1200"/>
              <a:t>W praktyce jest to bez sensu. I tak nie przechowamy w obiektach różnych wartości.</a:t>
            </a:r>
            <a:endParaRPr/>
          </a:p>
          <a:p>
            <a:endParaRPr/>
          </a:p>
          <a:p>
            <a:r>
              <a:rPr lang="pl-PL" sz="1200"/>
              <a:t>Oczywiście tak, jak w przypadku konstruktorów, może być kilka metod o tej samej zazwie, różniących się listą argumnetów.</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PlaceHolder 1"/>
          <p:cNvSpPr>
            <a:spLocks noGrp="1"/>
          </p:cNvSpPr>
          <p:nvPr>
            <p:ph type="body"/>
          </p:nvPr>
        </p:nvSpPr>
        <p:spPr>
          <a:xfrm>
            <a:off x="756000" y="5078520"/>
            <a:ext cx="6047640" cy="4811040"/>
          </a:xfrm>
          <a:prstGeom prst="rect">
            <a:avLst/>
          </a:prstGeom>
        </p:spPr>
        <p:txBody>
          <a:bodyPr wrap="none" lIns="0" tIns="0" rIns="0" bIns="0"/>
          <a:lstStyle/>
          <a:p>
            <a:r>
              <a:rPr lang="pl-PL" sz="1200"/>
              <a:t>Jakie jest więc może być praktyczne zastosowanie pól statycznych? Możemy stworzyć klasę „StaleMatematyczne” i stworzyć publiczne, statyczne pole o nazwie pi i wartości „3,14”. We wszystkich klasach programu będziemy mogli korzystać z tej wartości wpisując „StaleMatematyczne.pi”.</a:t>
            </a:r>
            <a:endParaRPr/>
          </a:p>
          <a:p>
            <a:endParaRPr/>
          </a:p>
          <a:p>
            <a:r>
              <a:rPr lang="pl-PL" sz="1200"/>
              <a:t>Nieco ciekawszy jest przykład podany na slajdzie. Pole „liczba” jest statyczne, co oznacza, że jest wspólne dla wszystkich instancji danej klasy.</a:t>
            </a:r>
            <a:endParaRPr/>
          </a:p>
          <a:p>
            <a:endParaRPr/>
          </a:p>
          <a:p>
            <a:r>
              <a:rPr lang="pl-PL" sz="1200"/>
              <a:t>W każdym wywołaniu konstruktora następuje inkrementacja jego wartości. W prosty sposób możemy sprawdzić ile obiektów typu „MojZnak” zostało stworzonych.</a:t>
            </a:r>
            <a:endParaRPr/>
          </a:p>
          <a:p>
            <a:endParaRPr/>
          </a:p>
          <a:p>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PlaceHolder 1"/>
          <p:cNvSpPr>
            <a:spLocks noGrp="1"/>
          </p:cNvSpPr>
          <p:nvPr>
            <p:ph type="body"/>
          </p:nvPr>
        </p:nvSpPr>
        <p:spPr>
          <a:xfrm>
            <a:off x="756000" y="5078520"/>
            <a:ext cx="6047640" cy="4811040"/>
          </a:xfrm>
          <a:prstGeom prst="rect">
            <a:avLst/>
          </a:prstGeom>
        </p:spPr>
        <p:txBody>
          <a:bodyPr wrap="none" lIns="0" tIns="0" rIns="0" bIns="0"/>
          <a:lstStyle/>
          <a:p>
            <a:r>
              <a:rPr lang="pl-PL" sz="1200"/>
              <a:t>Z prywatnych metod korzystamy tylko w obrębie danej klasy. Można stosować je aby nie pisać dwa razy tego samego kodu.</a:t>
            </a:r>
            <a:endParaRPr/>
          </a:p>
          <a:p>
            <a:endParaRPr/>
          </a:p>
          <a:p>
            <a:r>
              <a:rPr lang="pl-PL" sz="1200"/>
              <a:t>W przykładzie, w każdej metodzie „set” następuje sprawdzenie, czy ustawiana wartość jest równa „X”.</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PlaceHolder 1"/>
          <p:cNvSpPr>
            <a:spLocks noGrp="1"/>
          </p:cNvSpPr>
          <p:nvPr>
            <p:ph type="body"/>
          </p:nvPr>
        </p:nvSpPr>
        <p:spPr>
          <a:xfrm>
            <a:off x="756000" y="5078520"/>
            <a:ext cx="6047640" cy="4811040"/>
          </a:xfrm>
          <a:prstGeom prst="rect">
            <a:avLst/>
          </a:prstGeom>
        </p:spPr>
        <p:txBody>
          <a:bodyPr wrap="none" lIns="0" tIns="0" rIns="0" bIns="0"/>
          <a:lstStyle/>
          <a:p>
            <a:r>
              <a:rPr lang="pl-PL" sz="1000" b="1">
                <a:solidFill>
                  <a:srgbClr val="7F0055"/>
                </a:solidFill>
                <a:latin typeface="Consolas"/>
                <a:ea typeface="Consolas"/>
              </a:rPr>
              <a:t>public</a:t>
            </a:r>
            <a:r>
              <a:rPr lang="pl-PL" sz="1000">
                <a:solidFill>
                  <a:srgbClr val="000000"/>
                </a:solidFill>
                <a:latin typeface="Consolas"/>
                <a:ea typeface="Consolas"/>
              </a:rPr>
              <a:t> </a:t>
            </a:r>
            <a:r>
              <a:rPr lang="pl-PL" sz="1000" b="1">
                <a:solidFill>
                  <a:srgbClr val="7F0055"/>
                </a:solidFill>
                <a:latin typeface="Consolas"/>
                <a:ea typeface="Consolas"/>
              </a:rPr>
              <a:t>class</a:t>
            </a:r>
            <a:r>
              <a:rPr lang="pl-PL" sz="1000">
                <a:solidFill>
                  <a:srgbClr val="000000"/>
                </a:solidFill>
                <a:latin typeface="Consolas"/>
                <a:ea typeface="Consolas"/>
              </a:rPr>
              <a:t> DwieLiczby {</a:t>
            </a:r>
            <a:endParaRPr/>
          </a:p>
          <a:p>
            <a:endParaRPr/>
          </a:p>
          <a:p>
            <a:r>
              <a:rPr lang="pl-PL" sz="1000">
                <a:solidFill>
                  <a:srgbClr val="000000"/>
                </a:solidFill>
                <a:latin typeface="Consolas"/>
                <a:ea typeface="Consolas"/>
              </a:rPr>
              <a:t>	</a:t>
            </a:r>
            <a:r>
              <a:rPr lang="pl-PL" sz="1000" b="1">
                <a:solidFill>
                  <a:srgbClr val="7F0055"/>
                </a:solidFill>
                <a:latin typeface="Consolas"/>
                <a:ea typeface="Consolas"/>
              </a:rPr>
              <a:t>private</a:t>
            </a:r>
            <a:r>
              <a:rPr lang="pl-PL" sz="1000">
                <a:solidFill>
                  <a:srgbClr val="000000"/>
                </a:solidFill>
                <a:latin typeface="Consolas"/>
                <a:ea typeface="Consolas"/>
              </a:rPr>
              <a:t> </a:t>
            </a:r>
            <a:r>
              <a:rPr lang="pl-PL" sz="1000" b="1">
                <a:solidFill>
                  <a:srgbClr val="7F0055"/>
                </a:solidFill>
                <a:latin typeface="Consolas"/>
                <a:ea typeface="Consolas"/>
              </a:rPr>
              <a:t>int</a:t>
            </a:r>
            <a:r>
              <a:rPr lang="pl-PL" sz="1000">
                <a:solidFill>
                  <a:srgbClr val="000000"/>
                </a:solidFill>
                <a:latin typeface="Consolas"/>
                <a:ea typeface="Consolas"/>
              </a:rPr>
              <a:t> </a:t>
            </a:r>
            <a:r>
              <a:rPr lang="pl-PL" sz="1000">
                <a:solidFill>
                  <a:srgbClr val="0000C0"/>
                </a:solidFill>
                <a:latin typeface="Consolas"/>
                <a:ea typeface="Consolas"/>
              </a:rPr>
              <a:t>a</a:t>
            </a:r>
            <a:r>
              <a:rPr lang="pl-PL" sz="1000">
                <a:solidFill>
                  <a:srgbClr val="000000"/>
                </a:solidFill>
                <a:latin typeface="Consolas"/>
                <a:ea typeface="Consolas"/>
              </a:rPr>
              <a:t>;</a:t>
            </a:r>
            <a:endParaRPr/>
          </a:p>
          <a:p>
            <a:r>
              <a:rPr lang="pl-PL" sz="1000">
                <a:solidFill>
                  <a:srgbClr val="000000"/>
                </a:solidFill>
                <a:latin typeface="Consolas"/>
                <a:ea typeface="Consolas"/>
              </a:rPr>
              <a:t>	</a:t>
            </a:r>
            <a:r>
              <a:rPr lang="pl-PL" sz="1000" b="1">
                <a:solidFill>
                  <a:srgbClr val="7F0055"/>
                </a:solidFill>
                <a:latin typeface="Consolas"/>
                <a:ea typeface="Consolas"/>
              </a:rPr>
              <a:t>private</a:t>
            </a:r>
            <a:r>
              <a:rPr lang="pl-PL" sz="1000">
                <a:solidFill>
                  <a:srgbClr val="000000"/>
                </a:solidFill>
                <a:latin typeface="Consolas"/>
                <a:ea typeface="Consolas"/>
              </a:rPr>
              <a:t> </a:t>
            </a:r>
            <a:r>
              <a:rPr lang="pl-PL" sz="1000" b="1">
                <a:solidFill>
                  <a:srgbClr val="7F0055"/>
                </a:solidFill>
                <a:latin typeface="Consolas"/>
                <a:ea typeface="Consolas"/>
              </a:rPr>
              <a:t>int</a:t>
            </a:r>
            <a:r>
              <a:rPr lang="pl-PL" sz="1000">
                <a:solidFill>
                  <a:srgbClr val="000000"/>
                </a:solidFill>
                <a:latin typeface="Consolas"/>
                <a:ea typeface="Consolas"/>
              </a:rPr>
              <a:t> </a:t>
            </a:r>
            <a:r>
              <a:rPr lang="pl-PL" sz="1000">
                <a:solidFill>
                  <a:srgbClr val="0000C0"/>
                </a:solidFill>
                <a:latin typeface="Consolas"/>
                <a:ea typeface="Consolas"/>
              </a:rPr>
              <a:t>b</a:t>
            </a:r>
            <a:r>
              <a:rPr lang="pl-PL" sz="1000">
                <a:solidFill>
                  <a:srgbClr val="000000"/>
                </a:solidFill>
                <a:latin typeface="Consolas"/>
                <a:ea typeface="Consolas"/>
              </a:rPr>
              <a:t>;</a:t>
            </a:r>
            <a:endParaRPr/>
          </a:p>
          <a:p>
            <a:r>
              <a:rPr lang="pl-PL"/>
              <a:t>	</a:t>
            </a:r>
            <a:endParaRPr/>
          </a:p>
          <a:p>
            <a:r>
              <a:rPr lang="pl-PL" sz="1000">
                <a:solidFill>
                  <a:srgbClr val="000000"/>
                </a:solidFill>
                <a:latin typeface="Consolas"/>
                <a:ea typeface="Consolas"/>
              </a:rPr>
              <a:t>	</a:t>
            </a:r>
            <a:r>
              <a:rPr lang="pl-PL" sz="1000" b="1">
                <a:solidFill>
                  <a:srgbClr val="7F0055"/>
                </a:solidFill>
                <a:latin typeface="Consolas"/>
                <a:ea typeface="Consolas"/>
              </a:rPr>
              <a:t>public</a:t>
            </a:r>
            <a:r>
              <a:rPr lang="pl-PL" sz="1000">
                <a:solidFill>
                  <a:srgbClr val="000000"/>
                </a:solidFill>
                <a:latin typeface="Consolas"/>
                <a:ea typeface="Consolas"/>
              </a:rPr>
              <a:t> DwieLiczby(</a:t>
            </a:r>
            <a:r>
              <a:rPr lang="pl-PL" sz="1000" b="1">
                <a:solidFill>
                  <a:srgbClr val="7F0055"/>
                </a:solidFill>
                <a:latin typeface="Consolas"/>
                <a:ea typeface="Consolas"/>
              </a:rPr>
              <a:t>int</a:t>
            </a:r>
            <a:r>
              <a:rPr lang="pl-PL" sz="1000">
                <a:solidFill>
                  <a:srgbClr val="000000"/>
                </a:solidFill>
                <a:latin typeface="Consolas"/>
                <a:ea typeface="Consolas"/>
              </a:rPr>
              <a:t> a, </a:t>
            </a:r>
            <a:r>
              <a:rPr lang="pl-PL" sz="1000" b="1">
                <a:solidFill>
                  <a:srgbClr val="7F0055"/>
                </a:solidFill>
                <a:latin typeface="Consolas"/>
                <a:ea typeface="Consolas"/>
              </a:rPr>
              <a:t>int</a:t>
            </a:r>
            <a:r>
              <a:rPr lang="pl-PL" sz="1000">
                <a:solidFill>
                  <a:srgbClr val="000000"/>
                </a:solidFill>
                <a:latin typeface="Consolas"/>
                <a:ea typeface="Consolas"/>
              </a:rPr>
              <a:t> b) {</a:t>
            </a:r>
            <a:endParaRPr/>
          </a:p>
          <a:p>
            <a:r>
              <a:rPr lang="pl-PL" sz="1000">
                <a:solidFill>
                  <a:srgbClr val="000000"/>
                </a:solidFill>
                <a:latin typeface="Consolas"/>
                <a:ea typeface="Consolas"/>
              </a:rPr>
              <a:t>		</a:t>
            </a:r>
            <a:r>
              <a:rPr lang="pl-PL" sz="1000" b="1">
                <a:solidFill>
                  <a:srgbClr val="7F0055"/>
                </a:solidFill>
                <a:latin typeface="Consolas"/>
                <a:ea typeface="Consolas"/>
              </a:rPr>
              <a:t>this</a:t>
            </a:r>
            <a:r>
              <a:rPr lang="pl-PL" sz="1000">
                <a:solidFill>
                  <a:srgbClr val="000000"/>
                </a:solidFill>
                <a:latin typeface="Consolas"/>
                <a:ea typeface="Consolas"/>
              </a:rPr>
              <a:t>.</a:t>
            </a:r>
            <a:r>
              <a:rPr lang="pl-PL" sz="1000">
                <a:solidFill>
                  <a:srgbClr val="0000C0"/>
                </a:solidFill>
                <a:latin typeface="Consolas"/>
                <a:ea typeface="Consolas"/>
              </a:rPr>
              <a:t>a</a:t>
            </a:r>
            <a:r>
              <a:rPr lang="pl-PL" sz="1000">
                <a:solidFill>
                  <a:srgbClr val="000000"/>
                </a:solidFill>
                <a:latin typeface="Consolas"/>
                <a:ea typeface="Consolas"/>
              </a:rPr>
              <a:t> = validate(a);</a:t>
            </a:r>
            <a:endParaRPr/>
          </a:p>
          <a:p>
            <a:r>
              <a:rPr lang="pl-PL" sz="1000">
                <a:solidFill>
                  <a:srgbClr val="000000"/>
                </a:solidFill>
                <a:latin typeface="Consolas"/>
                <a:ea typeface="Consolas"/>
              </a:rPr>
              <a:t>		</a:t>
            </a:r>
            <a:r>
              <a:rPr lang="pl-PL" sz="1000" b="1">
                <a:solidFill>
                  <a:srgbClr val="7F0055"/>
                </a:solidFill>
                <a:latin typeface="Consolas"/>
                <a:ea typeface="Consolas"/>
              </a:rPr>
              <a:t>this</a:t>
            </a:r>
            <a:r>
              <a:rPr lang="pl-PL" sz="1000">
                <a:solidFill>
                  <a:srgbClr val="000000"/>
                </a:solidFill>
                <a:latin typeface="Consolas"/>
                <a:ea typeface="Consolas"/>
              </a:rPr>
              <a:t>.</a:t>
            </a:r>
            <a:r>
              <a:rPr lang="pl-PL" sz="1000">
                <a:solidFill>
                  <a:srgbClr val="0000C0"/>
                </a:solidFill>
                <a:latin typeface="Consolas"/>
                <a:ea typeface="Consolas"/>
              </a:rPr>
              <a:t>b</a:t>
            </a:r>
            <a:r>
              <a:rPr lang="pl-PL" sz="1000">
                <a:solidFill>
                  <a:srgbClr val="000000"/>
                </a:solidFill>
                <a:latin typeface="Consolas"/>
                <a:ea typeface="Consolas"/>
              </a:rPr>
              <a:t> = validate(b);</a:t>
            </a:r>
            <a:endParaRPr/>
          </a:p>
          <a:p>
            <a:r>
              <a:rPr lang="pl-PL"/>
              <a:t>	}</a:t>
            </a:r>
            <a:endParaRPr/>
          </a:p>
          <a:p>
            <a:r>
              <a:rPr lang="pl-PL"/>
              <a:t>	</a:t>
            </a:r>
            <a:endParaRPr/>
          </a:p>
          <a:p>
            <a:r>
              <a:rPr lang="pl-PL" sz="1000">
                <a:solidFill>
                  <a:srgbClr val="000000"/>
                </a:solidFill>
                <a:latin typeface="Consolas"/>
                <a:ea typeface="Consolas"/>
              </a:rPr>
              <a:t>	</a:t>
            </a:r>
            <a:r>
              <a:rPr lang="pl-PL" sz="1000" b="1">
                <a:solidFill>
                  <a:srgbClr val="7F0055"/>
                </a:solidFill>
                <a:latin typeface="Consolas"/>
                <a:ea typeface="Consolas"/>
              </a:rPr>
              <a:t>public</a:t>
            </a:r>
            <a:r>
              <a:rPr lang="pl-PL" sz="1000">
                <a:solidFill>
                  <a:srgbClr val="000000"/>
                </a:solidFill>
                <a:latin typeface="Consolas"/>
                <a:ea typeface="Consolas"/>
              </a:rPr>
              <a:t> </a:t>
            </a:r>
            <a:r>
              <a:rPr lang="pl-PL" sz="1000" b="1">
                <a:solidFill>
                  <a:srgbClr val="7F0055"/>
                </a:solidFill>
                <a:latin typeface="Consolas"/>
                <a:ea typeface="Consolas"/>
              </a:rPr>
              <a:t>int</a:t>
            </a:r>
            <a:r>
              <a:rPr lang="pl-PL" sz="1000">
                <a:solidFill>
                  <a:srgbClr val="000000"/>
                </a:solidFill>
                <a:latin typeface="Consolas"/>
                <a:ea typeface="Consolas"/>
              </a:rPr>
              <a:t> suma() {</a:t>
            </a:r>
            <a:endParaRPr/>
          </a:p>
          <a:p>
            <a:r>
              <a:rPr lang="pl-PL" sz="1000">
                <a:solidFill>
                  <a:srgbClr val="000000"/>
                </a:solidFill>
                <a:latin typeface="Consolas"/>
                <a:ea typeface="Consolas"/>
              </a:rPr>
              <a:t>		</a:t>
            </a:r>
            <a:r>
              <a:rPr lang="pl-PL" sz="1000" b="1">
                <a:solidFill>
                  <a:srgbClr val="7F0055"/>
                </a:solidFill>
                <a:latin typeface="Consolas"/>
                <a:ea typeface="Consolas"/>
              </a:rPr>
              <a:t>return</a:t>
            </a:r>
            <a:r>
              <a:rPr lang="pl-PL" sz="1000">
                <a:solidFill>
                  <a:srgbClr val="000000"/>
                </a:solidFill>
                <a:latin typeface="Consolas"/>
                <a:ea typeface="Consolas"/>
              </a:rPr>
              <a:t> </a:t>
            </a:r>
            <a:r>
              <a:rPr lang="pl-PL" sz="1000">
                <a:solidFill>
                  <a:srgbClr val="0000C0"/>
                </a:solidFill>
                <a:latin typeface="Consolas"/>
                <a:ea typeface="Consolas"/>
              </a:rPr>
              <a:t>a</a:t>
            </a:r>
            <a:r>
              <a:rPr lang="pl-PL" sz="1000">
                <a:solidFill>
                  <a:srgbClr val="000000"/>
                </a:solidFill>
                <a:latin typeface="Consolas"/>
                <a:ea typeface="Consolas"/>
              </a:rPr>
              <a:t>+</a:t>
            </a:r>
            <a:r>
              <a:rPr lang="pl-PL" sz="1000">
                <a:solidFill>
                  <a:srgbClr val="0000C0"/>
                </a:solidFill>
                <a:latin typeface="Consolas"/>
                <a:ea typeface="Consolas"/>
              </a:rPr>
              <a:t>b</a:t>
            </a:r>
            <a:r>
              <a:rPr lang="pl-PL" sz="1000">
                <a:solidFill>
                  <a:srgbClr val="000000"/>
                </a:solidFill>
                <a:latin typeface="Consolas"/>
                <a:ea typeface="Consolas"/>
              </a:rPr>
              <a:t>;</a:t>
            </a:r>
            <a:endParaRPr/>
          </a:p>
          <a:p>
            <a:r>
              <a:rPr lang="pl-PL"/>
              <a:t>	}</a:t>
            </a:r>
            <a:endParaRPr/>
          </a:p>
          <a:p>
            <a:r>
              <a:rPr lang="pl-PL"/>
              <a:t>	</a:t>
            </a:r>
            <a:endParaRPr/>
          </a:p>
          <a:p>
            <a:r>
              <a:rPr lang="pl-PL" sz="1000">
                <a:solidFill>
                  <a:srgbClr val="000000"/>
                </a:solidFill>
                <a:latin typeface="Consolas"/>
                <a:ea typeface="Consolas"/>
              </a:rPr>
              <a:t>	</a:t>
            </a:r>
            <a:r>
              <a:rPr lang="pl-PL" sz="1000" b="1">
                <a:solidFill>
                  <a:srgbClr val="7F0055"/>
                </a:solidFill>
                <a:latin typeface="Consolas"/>
                <a:ea typeface="Consolas"/>
              </a:rPr>
              <a:t>public</a:t>
            </a:r>
            <a:r>
              <a:rPr lang="pl-PL" sz="1000">
                <a:solidFill>
                  <a:srgbClr val="000000"/>
                </a:solidFill>
                <a:latin typeface="Consolas"/>
                <a:ea typeface="Consolas"/>
              </a:rPr>
              <a:t> </a:t>
            </a:r>
            <a:r>
              <a:rPr lang="pl-PL" sz="1000" b="1">
                <a:solidFill>
                  <a:srgbClr val="7F0055"/>
                </a:solidFill>
                <a:latin typeface="Consolas"/>
                <a:ea typeface="Consolas"/>
              </a:rPr>
              <a:t>int</a:t>
            </a:r>
            <a:r>
              <a:rPr lang="pl-PL" sz="1000">
                <a:solidFill>
                  <a:srgbClr val="000000"/>
                </a:solidFill>
                <a:latin typeface="Consolas"/>
                <a:ea typeface="Consolas"/>
              </a:rPr>
              <a:t> iloczyn() {</a:t>
            </a:r>
            <a:endParaRPr/>
          </a:p>
          <a:p>
            <a:r>
              <a:rPr lang="pl-PL" sz="1000">
                <a:solidFill>
                  <a:srgbClr val="000000"/>
                </a:solidFill>
                <a:latin typeface="Consolas"/>
                <a:ea typeface="Consolas"/>
              </a:rPr>
              <a:t>		</a:t>
            </a:r>
            <a:r>
              <a:rPr lang="pl-PL" sz="1000" b="1">
                <a:solidFill>
                  <a:srgbClr val="7F0055"/>
                </a:solidFill>
                <a:latin typeface="Consolas"/>
                <a:ea typeface="Consolas"/>
              </a:rPr>
              <a:t>return</a:t>
            </a:r>
            <a:r>
              <a:rPr lang="pl-PL" sz="1000">
                <a:solidFill>
                  <a:srgbClr val="000000"/>
                </a:solidFill>
                <a:latin typeface="Consolas"/>
                <a:ea typeface="Consolas"/>
              </a:rPr>
              <a:t> </a:t>
            </a:r>
            <a:r>
              <a:rPr lang="pl-PL" sz="1000">
                <a:solidFill>
                  <a:srgbClr val="0000C0"/>
                </a:solidFill>
                <a:latin typeface="Consolas"/>
                <a:ea typeface="Consolas"/>
              </a:rPr>
              <a:t>a</a:t>
            </a:r>
            <a:r>
              <a:rPr lang="pl-PL" sz="1000">
                <a:solidFill>
                  <a:srgbClr val="000000"/>
                </a:solidFill>
                <a:latin typeface="Consolas"/>
                <a:ea typeface="Consolas"/>
              </a:rPr>
              <a:t>*</a:t>
            </a:r>
            <a:r>
              <a:rPr lang="pl-PL" sz="1000">
                <a:solidFill>
                  <a:srgbClr val="0000C0"/>
                </a:solidFill>
                <a:latin typeface="Consolas"/>
                <a:ea typeface="Consolas"/>
              </a:rPr>
              <a:t>b</a:t>
            </a:r>
            <a:r>
              <a:rPr lang="pl-PL" sz="1000">
                <a:solidFill>
                  <a:srgbClr val="000000"/>
                </a:solidFill>
                <a:latin typeface="Consolas"/>
                <a:ea typeface="Consolas"/>
              </a:rPr>
              <a:t>;</a:t>
            </a:r>
            <a:endParaRPr/>
          </a:p>
          <a:p>
            <a:r>
              <a:rPr lang="pl-PL"/>
              <a:t>	}</a:t>
            </a:r>
            <a:endParaRPr/>
          </a:p>
          <a:p>
            <a:r>
              <a:rPr lang="pl-PL"/>
              <a:t>	</a:t>
            </a:r>
            <a:endParaRPr/>
          </a:p>
          <a:p>
            <a:r>
              <a:rPr lang="pl-PL" sz="1000">
                <a:solidFill>
                  <a:srgbClr val="000000"/>
                </a:solidFill>
                <a:latin typeface="Consolas"/>
                <a:ea typeface="Consolas"/>
              </a:rPr>
              <a:t>	</a:t>
            </a:r>
            <a:r>
              <a:rPr lang="pl-PL" sz="1000" b="1">
                <a:solidFill>
                  <a:srgbClr val="7F0055"/>
                </a:solidFill>
                <a:latin typeface="Consolas"/>
                <a:ea typeface="Consolas"/>
              </a:rPr>
              <a:t>private</a:t>
            </a:r>
            <a:r>
              <a:rPr lang="pl-PL" sz="1000">
                <a:solidFill>
                  <a:srgbClr val="000000"/>
                </a:solidFill>
                <a:latin typeface="Consolas"/>
                <a:ea typeface="Consolas"/>
              </a:rPr>
              <a:t> </a:t>
            </a:r>
            <a:r>
              <a:rPr lang="pl-PL" sz="1000" b="1">
                <a:solidFill>
                  <a:srgbClr val="7F0055"/>
                </a:solidFill>
                <a:latin typeface="Consolas"/>
                <a:ea typeface="Consolas"/>
              </a:rPr>
              <a:t>int</a:t>
            </a:r>
            <a:r>
              <a:rPr lang="pl-PL" sz="1000">
                <a:solidFill>
                  <a:srgbClr val="000000"/>
                </a:solidFill>
                <a:latin typeface="Consolas"/>
                <a:ea typeface="Consolas"/>
              </a:rPr>
              <a:t> validate(</a:t>
            </a:r>
            <a:r>
              <a:rPr lang="pl-PL" sz="1000" b="1">
                <a:solidFill>
                  <a:srgbClr val="7F0055"/>
                </a:solidFill>
                <a:latin typeface="Consolas"/>
                <a:ea typeface="Consolas"/>
              </a:rPr>
              <a:t>int</a:t>
            </a:r>
            <a:r>
              <a:rPr lang="pl-PL" sz="1000">
                <a:solidFill>
                  <a:srgbClr val="000000"/>
                </a:solidFill>
                <a:latin typeface="Consolas"/>
                <a:ea typeface="Consolas"/>
              </a:rPr>
              <a:t> x) {</a:t>
            </a:r>
            <a:endParaRPr/>
          </a:p>
          <a:p>
            <a:r>
              <a:rPr lang="pl-PL" sz="1000">
                <a:solidFill>
                  <a:srgbClr val="000000"/>
                </a:solidFill>
                <a:latin typeface="Consolas"/>
                <a:ea typeface="Consolas"/>
              </a:rPr>
              <a:t>		</a:t>
            </a:r>
            <a:r>
              <a:rPr lang="pl-PL" sz="1000" b="1">
                <a:solidFill>
                  <a:srgbClr val="7F0055"/>
                </a:solidFill>
                <a:latin typeface="Consolas"/>
                <a:ea typeface="Consolas"/>
              </a:rPr>
              <a:t>return</a:t>
            </a:r>
            <a:r>
              <a:rPr lang="pl-PL" sz="1000">
                <a:solidFill>
                  <a:srgbClr val="000000"/>
                </a:solidFill>
                <a:latin typeface="Consolas"/>
                <a:ea typeface="Consolas"/>
              </a:rPr>
              <a:t> x&lt;0 ? 0 : x;</a:t>
            </a:r>
            <a:endParaRPr/>
          </a:p>
          <a:p>
            <a:r>
              <a:rPr lang="pl-PL"/>
              <a:t>	}</a:t>
            </a:r>
            <a:endParaRPr/>
          </a:p>
          <a:p>
            <a:r>
              <a:rPr lang="pl-PL"/>
              <a:t>	</a:t>
            </a:r>
            <a:endParaRPr/>
          </a:p>
          <a:p>
            <a:r>
              <a:rPr lang="pl-PL"/>
              <a:t>}</a:t>
            </a:r>
            <a:endParaRPr/>
          </a:p>
          <a:p>
            <a:endParaRPr/>
          </a:p>
          <a:p>
            <a:r>
              <a:rPr lang="pl-PL" sz="1000" b="1">
                <a:solidFill>
                  <a:srgbClr val="7F0055"/>
                </a:solidFill>
                <a:latin typeface="Consolas"/>
                <a:ea typeface="Consolas"/>
              </a:rPr>
              <a:t>public</a:t>
            </a:r>
            <a:r>
              <a:rPr lang="pl-PL" sz="1000">
                <a:solidFill>
                  <a:srgbClr val="000000"/>
                </a:solidFill>
                <a:latin typeface="Consolas"/>
                <a:ea typeface="Consolas"/>
              </a:rPr>
              <a:t> </a:t>
            </a:r>
            <a:r>
              <a:rPr lang="pl-PL" sz="1000" b="1">
                <a:solidFill>
                  <a:srgbClr val="7F0055"/>
                </a:solidFill>
                <a:latin typeface="Consolas"/>
                <a:ea typeface="Consolas"/>
              </a:rPr>
              <a:t>class</a:t>
            </a:r>
            <a:r>
              <a:rPr lang="pl-PL" sz="1000">
                <a:solidFill>
                  <a:srgbClr val="000000"/>
                </a:solidFill>
                <a:latin typeface="Consolas"/>
                <a:ea typeface="Consolas"/>
              </a:rPr>
              <a:t> MojaPierwszaKlasa {</a:t>
            </a:r>
            <a:endParaRPr/>
          </a:p>
          <a:p>
            <a:r>
              <a:rPr lang="pl-PL"/>
              <a:t>	</a:t>
            </a:r>
            <a:endParaRPr/>
          </a:p>
          <a:p>
            <a:r>
              <a:rPr lang="pl-PL" sz="1000">
                <a:solidFill>
                  <a:srgbClr val="000000"/>
                </a:solidFill>
                <a:latin typeface="Consolas"/>
                <a:ea typeface="Consolas"/>
              </a:rPr>
              <a:t>	</a:t>
            </a:r>
            <a:r>
              <a:rPr lang="pl-PL" sz="1000" b="1">
                <a:solidFill>
                  <a:srgbClr val="7F0055"/>
                </a:solidFill>
                <a:latin typeface="Consolas"/>
                <a:ea typeface="Consolas"/>
              </a:rPr>
              <a:t>public</a:t>
            </a:r>
            <a:r>
              <a:rPr lang="pl-PL" sz="1000">
                <a:solidFill>
                  <a:srgbClr val="000000"/>
                </a:solidFill>
                <a:latin typeface="Consolas"/>
                <a:ea typeface="Consolas"/>
              </a:rPr>
              <a:t> </a:t>
            </a:r>
            <a:r>
              <a:rPr lang="pl-PL" sz="1000" b="1">
                <a:solidFill>
                  <a:srgbClr val="7F0055"/>
                </a:solidFill>
                <a:latin typeface="Consolas"/>
                <a:ea typeface="Consolas"/>
              </a:rPr>
              <a:t>static</a:t>
            </a:r>
            <a:r>
              <a:rPr lang="pl-PL" sz="1000">
                <a:solidFill>
                  <a:srgbClr val="000000"/>
                </a:solidFill>
                <a:latin typeface="Consolas"/>
                <a:ea typeface="Consolas"/>
              </a:rPr>
              <a:t> </a:t>
            </a:r>
            <a:r>
              <a:rPr lang="pl-PL" sz="1000" b="1">
                <a:solidFill>
                  <a:srgbClr val="7F0055"/>
                </a:solidFill>
                <a:latin typeface="Consolas"/>
                <a:ea typeface="Consolas"/>
              </a:rPr>
              <a:t>void</a:t>
            </a:r>
            <a:r>
              <a:rPr lang="pl-PL" sz="1000">
                <a:solidFill>
                  <a:srgbClr val="000000"/>
                </a:solidFill>
                <a:latin typeface="Consolas"/>
                <a:ea typeface="Consolas"/>
              </a:rPr>
              <a:t> main(String[] args) {</a:t>
            </a:r>
            <a:endParaRPr/>
          </a:p>
          <a:p>
            <a:r>
              <a:rPr lang="pl-PL" sz="1000">
                <a:solidFill>
                  <a:srgbClr val="000000"/>
                </a:solidFill>
                <a:latin typeface="Consolas"/>
                <a:ea typeface="Consolas"/>
              </a:rPr>
              <a:t>		DwieLiczby dwieLiczby = </a:t>
            </a:r>
            <a:r>
              <a:rPr lang="pl-PL" sz="1000" b="1">
                <a:solidFill>
                  <a:srgbClr val="7F0055"/>
                </a:solidFill>
                <a:latin typeface="Consolas"/>
                <a:ea typeface="Consolas"/>
              </a:rPr>
              <a:t>new</a:t>
            </a:r>
            <a:r>
              <a:rPr lang="pl-PL" sz="1000">
                <a:solidFill>
                  <a:srgbClr val="000000"/>
                </a:solidFill>
                <a:latin typeface="Consolas"/>
                <a:ea typeface="Consolas"/>
              </a:rPr>
              <a:t> DwieLiczby(10, -1);</a:t>
            </a:r>
            <a:endParaRPr/>
          </a:p>
          <a:p>
            <a:r>
              <a:rPr lang="pl-PL" sz="1000">
                <a:solidFill>
                  <a:srgbClr val="000000"/>
                </a:solidFill>
                <a:latin typeface="Consolas"/>
                <a:ea typeface="Consolas"/>
              </a:rPr>
              <a:t>		System.</a:t>
            </a:r>
            <a:r>
              <a:rPr lang="pl-PL" sz="1000" i="1">
                <a:solidFill>
                  <a:srgbClr val="0000C0"/>
                </a:solidFill>
                <a:latin typeface="Consolas"/>
                <a:ea typeface="Consolas"/>
              </a:rPr>
              <a:t>out</a:t>
            </a:r>
            <a:r>
              <a:rPr lang="pl-PL" sz="1000">
                <a:solidFill>
                  <a:srgbClr val="000000"/>
                </a:solidFill>
                <a:latin typeface="Consolas"/>
                <a:ea typeface="Consolas"/>
              </a:rPr>
              <a:t>.println(dwieLiczby.suma());</a:t>
            </a:r>
            <a:endParaRPr/>
          </a:p>
          <a:p>
            <a:r>
              <a:rPr lang="pl-PL"/>
              <a:t>	}</a:t>
            </a:r>
            <a:endParaRPr/>
          </a:p>
          <a:p>
            <a:r>
              <a:rPr lang="pl-PL"/>
              <a:t>	</a:t>
            </a:r>
            <a:endParaRPr/>
          </a:p>
          <a:p>
            <a:r>
              <a:rPr lang="pl-PL"/>
              <a:t>}</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PlaceHolder 1"/>
          <p:cNvSpPr>
            <a:spLocks noGrp="1"/>
          </p:cNvSpPr>
          <p:nvPr>
            <p:ph type="body"/>
          </p:nvPr>
        </p:nvSpPr>
        <p:spPr>
          <a:xfrm>
            <a:off x="756000" y="5078520"/>
            <a:ext cx="6047640" cy="4811040"/>
          </a:xfrm>
          <a:prstGeom prst="rect">
            <a:avLst/>
          </a:prstGeom>
        </p:spPr>
        <p:txBody>
          <a:bodyPr wrap="none" lIns="0" tIns="0" rIns="0" bIns="0"/>
          <a:lstStyle/>
          <a:p>
            <a:r>
              <a:rPr lang="pl-PL" sz="1000" b="1">
                <a:solidFill>
                  <a:srgbClr val="7F0055"/>
                </a:solidFill>
                <a:latin typeface="Consolas"/>
                <a:ea typeface="Consolas"/>
              </a:rPr>
              <a:t>public</a:t>
            </a:r>
            <a:r>
              <a:rPr lang="pl-PL" sz="1000">
                <a:solidFill>
                  <a:srgbClr val="000000"/>
                </a:solidFill>
                <a:latin typeface="Consolas"/>
                <a:ea typeface="Consolas"/>
              </a:rPr>
              <a:t> </a:t>
            </a:r>
            <a:r>
              <a:rPr lang="pl-PL" sz="1000" b="1">
                <a:solidFill>
                  <a:srgbClr val="7F0055"/>
                </a:solidFill>
                <a:latin typeface="Consolas"/>
                <a:ea typeface="Consolas"/>
              </a:rPr>
              <a:t>class</a:t>
            </a:r>
            <a:r>
              <a:rPr lang="pl-PL" sz="1000">
                <a:solidFill>
                  <a:srgbClr val="000000"/>
                </a:solidFill>
                <a:latin typeface="Consolas"/>
                <a:ea typeface="Consolas"/>
              </a:rPr>
              <a:t> InnaKlasa {</a:t>
            </a:r>
            <a:endParaRPr/>
          </a:p>
          <a:p>
            <a:endParaRPr/>
          </a:p>
          <a:p>
            <a:r>
              <a:rPr lang="pl-PL" sz="1000">
                <a:solidFill>
                  <a:srgbClr val="000000"/>
                </a:solidFill>
                <a:latin typeface="Consolas"/>
                <a:ea typeface="Consolas"/>
              </a:rPr>
              <a:t>	</a:t>
            </a:r>
            <a:r>
              <a:rPr lang="pl-PL" sz="1000" b="1">
                <a:solidFill>
                  <a:srgbClr val="7F0055"/>
                </a:solidFill>
                <a:latin typeface="Consolas"/>
                <a:ea typeface="Consolas"/>
              </a:rPr>
              <a:t>public</a:t>
            </a:r>
            <a:r>
              <a:rPr lang="pl-PL" sz="1000">
                <a:solidFill>
                  <a:srgbClr val="000000"/>
                </a:solidFill>
                <a:latin typeface="Consolas"/>
                <a:ea typeface="Consolas"/>
              </a:rPr>
              <a:t> </a:t>
            </a:r>
            <a:r>
              <a:rPr lang="pl-PL" sz="1000" b="1">
                <a:solidFill>
                  <a:srgbClr val="7F0055"/>
                </a:solidFill>
                <a:latin typeface="Consolas"/>
                <a:ea typeface="Consolas"/>
              </a:rPr>
              <a:t>static</a:t>
            </a:r>
            <a:r>
              <a:rPr lang="pl-PL" sz="1000">
                <a:solidFill>
                  <a:srgbClr val="000000"/>
                </a:solidFill>
                <a:latin typeface="Consolas"/>
                <a:ea typeface="Consolas"/>
              </a:rPr>
              <a:t> </a:t>
            </a:r>
            <a:r>
              <a:rPr lang="pl-PL" sz="1000" b="1">
                <a:solidFill>
                  <a:srgbClr val="7F0055"/>
                </a:solidFill>
                <a:latin typeface="Consolas"/>
                <a:ea typeface="Consolas"/>
              </a:rPr>
              <a:t>int</a:t>
            </a:r>
            <a:r>
              <a:rPr lang="pl-PL" sz="1000">
                <a:solidFill>
                  <a:srgbClr val="000000"/>
                </a:solidFill>
                <a:latin typeface="Consolas"/>
                <a:ea typeface="Consolas"/>
              </a:rPr>
              <a:t> suma(DwieLiczby x1, DwieLiczby x2) {</a:t>
            </a:r>
            <a:endParaRPr/>
          </a:p>
          <a:p>
            <a:r>
              <a:rPr lang="pl-PL" sz="1000">
                <a:solidFill>
                  <a:srgbClr val="000000"/>
                </a:solidFill>
                <a:latin typeface="Consolas"/>
                <a:ea typeface="Consolas"/>
              </a:rPr>
              <a:t>		</a:t>
            </a:r>
            <a:r>
              <a:rPr lang="pl-PL" sz="1000" b="1">
                <a:solidFill>
                  <a:srgbClr val="7F0055"/>
                </a:solidFill>
                <a:latin typeface="Consolas"/>
                <a:ea typeface="Consolas"/>
              </a:rPr>
              <a:t>return</a:t>
            </a:r>
            <a:r>
              <a:rPr lang="pl-PL" sz="1000">
                <a:solidFill>
                  <a:srgbClr val="000000"/>
                </a:solidFill>
                <a:latin typeface="Consolas"/>
                <a:ea typeface="Consolas"/>
              </a:rPr>
              <a:t> x1.suma() + x2.suma();</a:t>
            </a:r>
            <a:endParaRPr/>
          </a:p>
          <a:p>
            <a:r>
              <a:rPr lang="pl-PL"/>
              <a:t>	}</a:t>
            </a:r>
            <a:endParaRPr/>
          </a:p>
          <a:p>
            <a:r>
              <a:rPr lang="pl-PL"/>
              <a:t>	</a:t>
            </a:r>
            <a:endParaRPr/>
          </a:p>
          <a:p>
            <a:r>
              <a:rPr lang="pl-PL" sz="1000">
                <a:solidFill>
                  <a:srgbClr val="000000"/>
                </a:solidFill>
                <a:latin typeface="Consolas"/>
                <a:ea typeface="Consolas"/>
              </a:rPr>
              <a:t>	</a:t>
            </a:r>
            <a:r>
              <a:rPr lang="pl-PL" sz="1000" b="1">
                <a:solidFill>
                  <a:srgbClr val="7F0055"/>
                </a:solidFill>
                <a:latin typeface="Consolas"/>
                <a:ea typeface="Consolas"/>
              </a:rPr>
              <a:t>public</a:t>
            </a:r>
            <a:r>
              <a:rPr lang="pl-PL" sz="1000">
                <a:solidFill>
                  <a:srgbClr val="000000"/>
                </a:solidFill>
                <a:latin typeface="Consolas"/>
                <a:ea typeface="Consolas"/>
              </a:rPr>
              <a:t> </a:t>
            </a:r>
            <a:r>
              <a:rPr lang="pl-PL" sz="1000" b="1">
                <a:solidFill>
                  <a:srgbClr val="7F0055"/>
                </a:solidFill>
                <a:latin typeface="Consolas"/>
                <a:ea typeface="Consolas"/>
              </a:rPr>
              <a:t>static</a:t>
            </a:r>
            <a:r>
              <a:rPr lang="pl-PL" sz="1000">
                <a:solidFill>
                  <a:srgbClr val="000000"/>
                </a:solidFill>
                <a:latin typeface="Consolas"/>
                <a:ea typeface="Consolas"/>
              </a:rPr>
              <a:t> </a:t>
            </a:r>
            <a:r>
              <a:rPr lang="pl-PL" sz="1000" b="1">
                <a:solidFill>
                  <a:srgbClr val="7F0055"/>
                </a:solidFill>
                <a:latin typeface="Consolas"/>
                <a:ea typeface="Consolas"/>
              </a:rPr>
              <a:t>int</a:t>
            </a:r>
            <a:r>
              <a:rPr lang="pl-PL" sz="1000">
                <a:solidFill>
                  <a:srgbClr val="000000"/>
                </a:solidFill>
                <a:latin typeface="Consolas"/>
                <a:ea typeface="Consolas"/>
              </a:rPr>
              <a:t> iloczyn(DwieLiczby x1, DwieLiczby x2) {</a:t>
            </a:r>
            <a:endParaRPr/>
          </a:p>
          <a:p>
            <a:r>
              <a:rPr lang="pl-PL" sz="1000">
                <a:solidFill>
                  <a:srgbClr val="000000"/>
                </a:solidFill>
                <a:latin typeface="Consolas"/>
                <a:ea typeface="Consolas"/>
              </a:rPr>
              <a:t>		</a:t>
            </a:r>
            <a:r>
              <a:rPr lang="pl-PL" sz="1000" b="1">
                <a:solidFill>
                  <a:srgbClr val="7F0055"/>
                </a:solidFill>
                <a:latin typeface="Consolas"/>
                <a:ea typeface="Consolas"/>
              </a:rPr>
              <a:t>return</a:t>
            </a:r>
            <a:r>
              <a:rPr lang="pl-PL" sz="1000">
                <a:solidFill>
                  <a:srgbClr val="000000"/>
                </a:solidFill>
                <a:latin typeface="Consolas"/>
                <a:ea typeface="Consolas"/>
              </a:rPr>
              <a:t> x1.iloczyn() * x2.iloczyn();</a:t>
            </a:r>
            <a:endParaRPr/>
          </a:p>
          <a:p>
            <a:r>
              <a:rPr lang="pl-PL"/>
              <a:t>	}</a:t>
            </a:r>
            <a:endParaRPr/>
          </a:p>
          <a:p>
            <a:r>
              <a:rPr lang="pl-PL"/>
              <a:t>	</a:t>
            </a:r>
            <a:endParaRPr/>
          </a:p>
          <a:p>
            <a:r>
              <a:rPr lang="pl-PL"/>
              <a:t>}</a:t>
            </a:r>
            <a:endParaRPr/>
          </a:p>
          <a:p>
            <a:endParaRPr/>
          </a:p>
          <a:p>
            <a:r>
              <a:rPr lang="pl-PL" sz="1000" b="1">
                <a:solidFill>
                  <a:srgbClr val="7F0055"/>
                </a:solidFill>
                <a:latin typeface="Consolas"/>
                <a:ea typeface="Consolas"/>
              </a:rPr>
              <a:t>public</a:t>
            </a:r>
            <a:r>
              <a:rPr lang="pl-PL" sz="1000">
                <a:solidFill>
                  <a:srgbClr val="000000"/>
                </a:solidFill>
                <a:latin typeface="Consolas"/>
                <a:ea typeface="Consolas"/>
              </a:rPr>
              <a:t> </a:t>
            </a:r>
            <a:r>
              <a:rPr lang="pl-PL" sz="1000" b="1">
                <a:solidFill>
                  <a:srgbClr val="7F0055"/>
                </a:solidFill>
                <a:latin typeface="Consolas"/>
                <a:ea typeface="Consolas"/>
              </a:rPr>
              <a:t>class</a:t>
            </a:r>
            <a:r>
              <a:rPr lang="pl-PL" sz="1000">
                <a:solidFill>
                  <a:srgbClr val="000000"/>
                </a:solidFill>
                <a:latin typeface="Consolas"/>
                <a:ea typeface="Consolas"/>
              </a:rPr>
              <a:t> MojaPierwszaKlasa {</a:t>
            </a:r>
            <a:endParaRPr/>
          </a:p>
          <a:p>
            <a:r>
              <a:rPr lang="pl-PL"/>
              <a:t>	</a:t>
            </a:r>
            <a:endParaRPr/>
          </a:p>
          <a:p>
            <a:r>
              <a:rPr lang="pl-PL" sz="1000">
                <a:solidFill>
                  <a:srgbClr val="000000"/>
                </a:solidFill>
                <a:latin typeface="Consolas"/>
                <a:ea typeface="Consolas"/>
              </a:rPr>
              <a:t>	</a:t>
            </a:r>
            <a:r>
              <a:rPr lang="pl-PL" sz="1000" b="1">
                <a:solidFill>
                  <a:srgbClr val="7F0055"/>
                </a:solidFill>
                <a:latin typeface="Consolas"/>
                <a:ea typeface="Consolas"/>
              </a:rPr>
              <a:t>public</a:t>
            </a:r>
            <a:r>
              <a:rPr lang="pl-PL" sz="1000">
                <a:solidFill>
                  <a:srgbClr val="000000"/>
                </a:solidFill>
                <a:latin typeface="Consolas"/>
                <a:ea typeface="Consolas"/>
              </a:rPr>
              <a:t> </a:t>
            </a:r>
            <a:r>
              <a:rPr lang="pl-PL" sz="1000" b="1">
                <a:solidFill>
                  <a:srgbClr val="7F0055"/>
                </a:solidFill>
                <a:latin typeface="Consolas"/>
                <a:ea typeface="Consolas"/>
              </a:rPr>
              <a:t>static</a:t>
            </a:r>
            <a:r>
              <a:rPr lang="pl-PL" sz="1000">
                <a:solidFill>
                  <a:srgbClr val="000000"/>
                </a:solidFill>
                <a:latin typeface="Consolas"/>
                <a:ea typeface="Consolas"/>
              </a:rPr>
              <a:t> </a:t>
            </a:r>
            <a:r>
              <a:rPr lang="pl-PL" sz="1000" b="1">
                <a:solidFill>
                  <a:srgbClr val="7F0055"/>
                </a:solidFill>
                <a:latin typeface="Consolas"/>
                <a:ea typeface="Consolas"/>
              </a:rPr>
              <a:t>void</a:t>
            </a:r>
            <a:r>
              <a:rPr lang="pl-PL" sz="1000">
                <a:solidFill>
                  <a:srgbClr val="000000"/>
                </a:solidFill>
                <a:latin typeface="Consolas"/>
                <a:ea typeface="Consolas"/>
              </a:rPr>
              <a:t> main(String[] args) {</a:t>
            </a:r>
            <a:endParaRPr/>
          </a:p>
          <a:p>
            <a:r>
              <a:rPr lang="pl-PL" sz="1000">
                <a:solidFill>
                  <a:srgbClr val="000000"/>
                </a:solidFill>
                <a:latin typeface="Consolas"/>
                <a:ea typeface="Consolas"/>
              </a:rPr>
              <a:t>		DwieLiczby dwieLiczby1 = </a:t>
            </a:r>
            <a:r>
              <a:rPr lang="pl-PL" sz="1000" b="1">
                <a:solidFill>
                  <a:srgbClr val="7F0055"/>
                </a:solidFill>
                <a:latin typeface="Consolas"/>
                <a:ea typeface="Consolas"/>
              </a:rPr>
              <a:t>new</a:t>
            </a:r>
            <a:r>
              <a:rPr lang="pl-PL" sz="1000">
                <a:solidFill>
                  <a:srgbClr val="000000"/>
                </a:solidFill>
                <a:latin typeface="Consolas"/>
                <a:ea typeface="Consolas"/>
              </a:rPr>
              <a:t> DwieLiczby(10, -1);</a:t>
            </a:r>
            <a:endParaRPr/>
          </a:p>
          <a:p>
            <a:r>
              <a:rPr lang="pl-PL" sz="1000">
                <a:solidFill>
                  <a:srgbClr val="000000"/>
                </a:solidFill>
                <a:latin typeface="Consolas"/>
                <a:ea typeface="Consolas"/>
              </a:rPr>
              <a:t>		DwieLiczby dwieLiczby2 = </a:t>
            </a:r>
            <a:r>
              <a:rPr lang="pl-PL" sz="1000" b="1">
                <a:solidFill>
                  <a:srgbClr val="7F0055"/>
                </a:solidFill>
                <a:latin typeface="Consolas"/>
                <a:ea typeface="Consolas"/>
              </a:rPr>
              <a:t>new</a:t>
            </a:r>
            <a:r>
              <a:rPr lang="pl-PL" sz="1000">
                <a:solidFill>
                  <a:srgbClr val="000000"/>
                </a:solidFill>
                <a:latin typeface="Consolas"/>
                <a:ea typeface="Consolas"/>
              </a:rPr>
              <a:t> DwieLiczby(2, 3);</a:t>
            </a:r>
            <a:endParaRPr/>
          </a:p>
          <a:p>
            <a:r>
              <a:rPr lang="pl-PL" sz="1000">
                <a:solidFill>
                  <a:srgbClr val="000000"/>
                </a:solidFill>
                <a:latin typeface="Consolas"/>
                <a:ea typeface="Consolas"/>
              </a:rPr>
              <a:t>		System.</a:t>
            </a:r>
            <a:r>
              <a:rPr lang="pl-PL" sz="1000" i="1">
                <a:solidFill>
                  <a:srgbClr val="0000C0"/>
                </a:solidFill>
                <a:latin typeface="Consolas"/>
                <a:ea typeface="Consolas"/>
              </a:rPr>
              <a:t>out</a:t>
            </a:r>
            <a:r>
              <a:rPr lang="pl-PL" sz="1000">
                <a:solidFill>
                  <a:srgbClr val="000000"/>
                </a:solidFill>
                <a:latin typeface="Consolas"/>
                <a:ea typeface="Consolas"/>
              </a:rPr>
              <a:t>.println(InnaKlasa.</a:t>
            </a:r>
            <a:r>
              <a:rPr lang="pl-PL" sz="1000" i="1">
                <a:solidFill>
                  <a:srgbClr val="000000"/>
                </a:solidFill>
                <a:latin typeface="Consolas"/>
                <a:ea typeface="Consolas"/>
              </a:rPr>
              <a:t>suma</a:t>
            </a:r>
            <a:r>
              <a:rPr lang="pl-PL" sz="1000">
                <a:solidFill>
                  <a:srgbClr val="000000"/>
                </a:solidFill>
                <a:latin typeface="Consolas"/>
                <a:ea typeface="Consolas"/>
              </a:rPr>
              <a:t>(dwieLiczby1, dwieLiczby2));</a:t>
            </a:r>
            <a:endParaRPr/>
          </a:p>
          <a:p>
            <a:r>
              <a:rPr lang="pl-PL" sz="1000">
                <a:solidFill>
                  <a:srgbClr val="000000"/>
                </a:solidFill>
                <a:latin typeface="Consolas"/>
                <a:ea typeface="Consolas"/>
              </a:rPr>
              <a:t>		System.</a:t>
            </a:r>
            <a:r>
              <a:rPr lang="pl-PL" sz="1000" i="1">
                <a:solidFill>
                  <a:srgbClr val="0000C0"/>
                </a:solidFill>
                <a:latin typeface="Consolas"/>
                <a:ea typeface="Consolas"/>
              </a:rPr>
              <a:t>out</a:t>
            </a:r>
            <a:r>
              <a:rPr lang="pl-PL" sz="1000">
                <a:solidFill>
                  <a:srgbClr val="000000"/>
                </a:solidFill>
                <a:latin typeface="Consolas"/>
                <a:ea typeface="Consolas"/>
              </a:rPr>
              <a:t>.println(InnaKlasa.</a:t>
            </a:r>
            <a:r>
              <a:rPr lang="pl-PL" sz="1000" i="1">
                <a:solidFill>
                  <a:srgbClr val="000000"/>
                </a:solidFill>
                <a:latin typeface="Consolas"/>
                <a:ea typeface="Consolas"/>
              </a:rPr>
              <a:t>iloczyn</a:t>
            </a:r>
            <a:r>
              <a:rPr lang="pl-PL" sz="1000">
                <a:solidFill>
                  <a:srgbClr val="000000"/>
                </a:solidFill>
                <a:latin typeface="Consolas"/>
                <a:ea typeface="Consolas"/>
              </a:rPr>
              <a:t>(dwieLiczby1, dwieLiczby2));</a:t>
            </a:r>
            <a:endParaRPr/>
          </a:p>
          <a:p>
            <a:r>
              <a:rPr lang="pl-PL"/>
              <a:t>	}</a:t>
            </a:r>
            <a:endParaRPr/>
          </a:p>
          <a:p>
            <a:r>
              <a:rPr lang="pl-PL"/>
              <a:t>	</a:t>
            </a:r>
            <a:endParaRPr/>
          </a:p>
          <a:p>
            <a:r>
              <a:rPr lang="pl-PL"/>
              <a:t>}</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PlaceHolder 1"/>
          <p:cNvSpPr>
            <a:spLocks noGrp="1"/>
          </p:cNvSpPr>
          <p:nvPr>
            <p:ph type="body"/>
          </p:nvPr>
        </p:nvSpPr>
        <p:spPr>
          <a:xfrm>
            <a:off x="756000" y="5078520"/>
            <a:ext cx="6047640" cy="5290200"/>
          </a:xfrm>
          <a:prstGeom prst="rect">
            <a:avLst/>
          </a:prstGeom>
        </p:spPr>
        <p:txBody>
          <a:bodyPr wrap="none" lIns="0" tIns="0" rIns="0" bIns="0"/>
          <a:lstStyle/>
          <a:p>
            <a:r>
              <a:rPr lang="pl-PL" sz="1200"/>
              <a:t>O każdy obiekt ma typy właściwości:</a:t>
            </a:r>
            <a:endParaRPr/>
          </a:p>
          <a:p>
            <a:endParaRPr/>
          </a:p>
          <a:p>
            <a:r>
              <a:rPr lang="pl-PL" sz="1200"/>
              <a:t>Informacje:</a:t>
            </a:r>
            <a:endParaRPr/>
          </a:p>
          <a:p>
            <a:r>
              <a:rPr lang="pl-PL" sz="1200"/>
              <a:t>	- kolor długopisu,</a:t>
            </a:r>
            <a:endParaRPr/>
          </a:p>
          <a:p>
            <a:r>
              <a:rPr lang="pl-PL" sz="1200"/>
              <a:t>	- cena,</a:t>
            </a:r>
            <a:endParaRPr/>
          </a:p>
          <a:p>
            <a:r>
              <a:rPr lang="pl-PL" sz="1200"/>
              <a:t>	- prędkość maksymalna samochodu,</a:t>
            </a:r>
            <a:endParaRPr/>
          </a:p>
          <a:p>
            <a:r>
              <a:rPr lang="pl-PL" sz="1200"/>
              <a:t>	- masa;</a:t>
            </a:r>
            <a:endParaRPr/>
          </a:p>
          <a:p>
            <a:endParaRPr/>
          </a:p>
          <a:p>
            <a:r>
              <a:rPr lang="pl-PL" sz="1200"/>
              <a:t>Operacje:</a:t>
            </a:r>
            <a:endParaRPr/>
          </a:p>
          <a:p>
            <a:r>
              <a:rPr lang="pl-PL" sz="1200"/>
              <a:t>	- pisanie,</a:t>
            </a:r>
            <a:endParaRPr/>
          </a:p>
          <a:p>
            <a:r>
              <a:rPr lang="pl-PL" sz="1200"/>
              <a:t>	- zdolność do poruszania się,</a:t>
            </a:r>
            <a:endParaRPr/>
          </a:p>
          <a:p>
            <a:r>
              <a:rPr lang="pl-PL" sz="1200"/>
              <a:t>	- wydawanie dźwięków.</a:t>
            </a:r>
            <a:endParaRPr/>
          </a:p>
          <a:p>
            <a:endParaRPr/>
          </a:p>
          <a:p>
            <a:r>
              <a:rPr lang="pl-PL" sz="1200"/>
              <a:t>Zauważmy, że ciężko jest wyobrazić sobie temperaturę jako obiekt. Nie utożsamiajmy obiektu z przedmiotem! Obiektem może być np. stan techniczny części samochodowej.</a:t>
            </a:r>
            <a:endParaRPr/>
          </a:p>
          <a:p>
            <a:endParaRPr/>
          </a:p>
          <a:p>
            <a:r>
              <a:rPr lang="pl-PL" sz="1200"/>
              <a:t>Myślę, że dobrym przykładem na to jest temperatura:</a:t>
            </a:r>
            <a:endParaRPr/>
          </a:p>
          <a:p>
            <a:r>
              <a:rPr lang="pl-PL" sz="1200"/>
              <a:t>	- ma swoja wartość,</a:t>
            </a:r>
            <a:endParaRPr/>
          </a:p>
          <a:p>
            <a:r>
              <a:rPr lang="pl-PL" sz="1200"/>
              <a:t>	- może maleć i wzrastać,</a:t>
            </a:r>
            <a:endParaRPr/>
          </a:p>
          <a:p>
            <a:r>
              <a:rPr lang="pl-PL" sz="1200"/>
              <a:t>	- nie może być niższa od zera absolutnego.</a:t>
            </a:r>
            <a:endParaRPr/>
          </a:p>
          <a:p>
            <a:endParaRPr/>
          </a:p>
          <a:p>
            <a:r>
              <a:rPr lang="pl-PL" sz="1200"/>
              <a:t>Jeżeli chcielibyśmy stworzyć model pomieszczenia, w którym się znajdujemy, obiektem powinno być przede wszystkim samo pomieszczenie, przedmioty znajdujące się w środku, jak i temperatura powietrza.</a:t>
            </a:r>
            <a:endParaRPr/>
          </a:p>
          <a:p>
            <a:endParaRPr/>
          </a:p>
          <a:p>
            <a:r>
              <a:rPr lang="pl-PL" sz="1200"/>
              <a:t>Byłby to model obiektowy. W jasny i czytelny sposób pozwoliłby zachować niezbędne informacje na temat stanu wszystkich przedmiotów, oraz przewidzieć możliwe zdarzenia. Jeżeli jest tablica i kreda, to możliwe, że któraś z osób coś na niej napisze. Jeżeli nie znalazłby się obiekt z operacją „pisz” (kreda lub długopis), to z obiektowego punktu widzenia niemożliwe jest, aby w tym pomieszczeniu zostało coś napisane.</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PlaceHolder 1"/>
          <p:cNvSpPr>
            <a:spLocks noGrp="1"/>
          </p:cNvSpPr>
          <p:nvPr>
            <p:ph type="body"/>
          </p:nvPr>
        </p:nvSpPr>
        <p:spPr>
          <a:xfrm>
            <a:off x="756000" y="5078520"/>
            <a:ext cx="6047640" cy="4811040"/>
          </a:xfrm>
          <a:prstGeom prst="rect">
            <a:avLst/>
          </a:prstGeom>
        </p:spPr>
        <p:txBody>
          <a:bodyPr wrap="none" lIns="0" tIns="0" rIns="0" bIns="0"/>
          <a:lstStyle/>
          <a:p>
            <a:r>
              <a:rPr lang="pl-PL" sz="1200"/>
              <a:t>Na obiektach możemy dokonywać generalizacji i specjalizacji. Są to kluczowe zjawiska, jeżeli chcemy skorzystać z mechanizmu dziedziczenia. Pojęcie dziedziczenia zostanie wyjaśnione na poprzedniej lekcji.</a:t>
            </a:r>
            <a:endParaRPr/>
          </a:p>
          <a:p>
            <a:endParaRPr/>
          </a:p>
          <a:p>
            <a:r>
              <a:rPr lang="pl-PL" sz="1200"/>
              <a:t>Samochód jest pojazdem spalinowym, jeżeli powiemy, że jest tylko pojazdem, wtedy następuje generalizacja.</a:t>
            </a:r>
            <a:endParaRPr/>
          </a:p>
          <a:p>
            <a:endParaRPr/>
          </a:p>
          <a:p>
            <a:r>
              <a:rPr lang="pl-PL" sz="1200"/>
              <a:t>Jeżeli powiemy, że samochód jest pojazdem, a ponadto jest pojazdem spalinowym, to następuje specjalizacja.</a:t>
            </a:r>
            <a:endParaRPr/>
          </a:p>
          <a:p>
            <a:endParaRPr/>
          </a:p>
          <a:p>
            <a:r>
              <a:rPr lang="pl-PL" sz="1200"/>
              <a:t>Zjawisko to jest bardzo przydatne. Wyobraźmy sobie, że piszemy grę, w której występuje ruch uliczny. Na skrzyżowaniu, na czerwonym świetle stoi grupa pojazdów (samochody, rowery, motocykle). Kiedy zapali się zielone światło, wywołamy na każdym z pojazdów metodę „jedź”. Nie interesuje nas wtedy jakiego typu jest poszczególny pojazd. Wszystkie one potrafią jeździć, zatrzymywać się i skręcać.</a:t>
            </a:r>
            <a:endParaRPr/>
          </a:p>
          <a:p>
            <a:endParaRPr/>
          </a:p>
          <a:p>
            <a:r>
              <a:rPr lang="pl-PL" sz="1200"/>
              <a:t>W przypadku, kiedy ta sama grupa pojazdów dojedzie do wjazdu na autostradę, musimy zatrzymać wszystkie pojazdy, które nie są spalinowe. Jazda rowerem po autostradzie jest zakazana.</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PlaceHolder 1"/>
          <p:cNvSpPr>
            <a:spLocks noGrp="1"/>
          </p:cNvSpPr>
          <p:nvPr>
            <p:ph type="body"/>
          </p:nvPr>
        </p:nvSpPr>
        <p:spPr>
          <a:xfrm>
            <a:off x="756000" y="5078520"/>
            <a:ext cx="6047640" cy="4811040"/>
          </a:xfrm>
          <a:prstGeom prst="rect">
            <a:avLst/>
          </a:prstGeom>
        </p:spPr>
        <p:txBody>
          <a:bodyPr wrap="none" lIns="0" tIns="0" rIns="0" bIns="0"/>
          <a:lstStyle/>
          <a:p>
            <a:r>
              <a:rPr lang="pl-PL" sz="1200"/>
              <a:t>Pojedynczy obiekt może posiadać cechy, które są zbiorem cech, należących do dwóch różnych pojazdów.</a:t>
            </a:r>
            <a:endParaRPr/>
          </a:p>
          <a:p>
            <a:endParaRPr/>
          </a:p>
          <a:p>
            <a:r>
              <a:rPr lang="pl-PL" sz="1200"/>
              <a:t>Np. amfibia posiada cechy zarówno łodzi, jak i samochodu.</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PlaceHolder 1"/>
          <p:cNvSpPr>
            <a:spLocks noGrp="1"/>
          </p:cNvSpPr>
          <p:nvPr>
            <p:ph type="body"/>
          </p:nvPr>
        </p:nvSpPr>
        <p:spPr>
          <a:xfrm>
            <a:off x="756000" y="5078520"/>
            <a:ext cx="6047640" cy="4811040"/>
          </a:xfrm>
          <a:prstGeom prst="rect">
            <a:avLst/>
          </a:prstGeom>
        </p:spPr>
        <p:txBody>
          <a:bodyPr wrap="none" lIns="0" tIns="0" rIns="0" bIns="0"/>
          <a:lstStyle/>
          <a:p>
            <a:r>
              <a:rPr lang="pl-PL" sz="1200"/>
              <a:t>Klasę w Javie zapisujemy podając typ widoczności, słowo kluczowe „class”, nazwę klasy i nawiasy klamrowe, w których znajduje się ciało klasy.</a:t>
            </a:r>
            <a:endParaRPr/>
          </a:p>
          <a:p>
            <a:endParaRPr/>
          </a:p>
          <a:p>
            <a:r>
              <a:rPr lang="pl-PL" sz="1200"/>
              <a:t>Omówimy dwa typy widoczności: „public” i „package”.</a:t>
            </a:r>
            <a:endParaRPr/>
          </a:p>
          <a:p>
            <a:endParaRPr/>
          </a:p>
          <a:p>
            <a:r>
              <a:rPr lang="pl-PL" sz="1200"/>
              <a:t>„public” oznacza, ze nasza klasa będzie widoczna z każdego miejsca w kodzie.</a:t>
            </a:r>
            <a:endParaRPr/>
          </a:p>
          <a:p>
            <a:endParaRPr/>
          </a:p>
          <a:p>
            <a:r>
              <a:rPr lang="pl-PL" sz="1200"/>
              <a:t>Klasy w nasze aplikacji możemy trzymać w pakietach. Mechanizm działa tak, jak drzewo folderów w systemie operacyjnym. W Javie nie istnieje słowo kluczowe „package”. Jeżeli chcemy skorzystać z tego typu widoczności, to nie wpisujemy żadnego typu widoczności w definicji klasy. Wówczas nasza klasa będzie widoczna dla wszystkich klas znajdujących się w danym pakiecie.</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PlaceHolder 1"/>
          <p:cNvSpPr>
            <a:spLocks noGrp="1"/>
          </p:cNvSpPr>
          <p:nvPr>
            <p:ph type="body"/>
          </p:nvPr>
        </p:nvSpPr>
        <p:spPr>
          <a:xfrm>
            <a:off x="756000" y="5078520"/>
            <a:ext cx="6047640" cy="5119560"/>
          </a:xfrm>
          <a:prstGeom prst="rect">
            <a:avLst/>
          </a:prstGeom>
        </p:spPr>
        <p:txBody>
          <a:bodyPr wrap="none" lIns="0" tIns="0" rIns="0" bIns="0"/>
          <a:lstStyle/>
          <a:p>
            <a:r>
              <a:rPr lang="pl-PL" sz="1200"/>
              <a:t>Jeżeli chcemy przechowywać w klasie pewne informacje, tworzymy pola. W Javie nie można przechowywać danych, które nie należą do żadnego obiektu!.</a:t>
            </a:r>
            <a:endParaRPr/>
          </a:p>
          <a:p>
            <a:endParaRPr/>
          </a:p>
          <a:p>
            <a:r>
              <a:rPr lang="pl-PL" sz="1200"/>
              <a:t>Pola zawierają dodatkowo typ widoczności „private”. Oznacza to, że dane zmienna jest widoczna tylko w ciele danej klasy. Pola publiczne są widoczne w każdej klasie w aplikacji.</a:t>
            </a:r>
            <a:endParaRPr/>
          </a:p>
          <a:p>
            <a:endParaRPr/>
          </a:p>
          <a:p>
            <a:r>
              <a:rPr lang="pl-PL" sz="1200"/>
              <a:t>Na slajdzie w metodzie „main” po raz pierwszy świadomie tworzymy obiekt! Obiekt jest reprezentacją danej klasy (instancją) „powołaną do życia”. Przeanalizujmy jak odbywa się ten proces.</a:t>
            </a:r>
            <a:endParaRPr/>
          </a:p>
          <a:p>
            <a:endParaRPr/>
          </a:p>
          <a:p>
            <a:r>
              <a:rPr lang="pl-PL" sz="1200"/>
              <a:t>W pierwszej kolejności musimy stworzyć referencję. Referencja jest adresem na komórkę w pamięci, gdzie znajduje się dana klasa. Referencja posiada również typ obiektu na który wskazuje.</a:t>
            </a:r>
            <a:endParaRPr/>
          </a:p>
          <a:p>
            <a:endParaRPr/>
          </a:p>
          <a:p>
            <a:r>
              <a:rPr lang="pl-PL" sz="1200"/>
              <a:t>Piszemy:</a:t>
            </a:r>
            <a:endParaRPr/>
          </a:p>
          <a:p>
            <a:r>
              <a:rPr lang="pl-PL" sz="1200"/>
              <a:t>	TypReferencji nazwaReferencji;</a:t>
            </a:r>
            <a:endParaRPr/>
          </a:p>
          <a:p>
            <a:endParaRPr/>
          </a:p>
          <a:p>
            <a:r>
              <a:rPr lang="pl-PL" sz="1200"/>
              <a:t>W naszym przypadku jest to referencja o nazwie „mojZnak”, typu „MojZnak”.</a:t>
            </a:r>
            <a:endParaRPr/>
          </a:p>
          <a:p>
            <a:endParaRPr/>
          </a:p>
          <a:p>
            <a:r>
              <a:rPr lang="pl-PL" sz="1200"/>
              <a:t>Korzystając ze słowa kluczowego „new” alokujemy obszar pamięci operacyjnej komputera na przechowanie obiektu danego typu. Następnie znajduje się konstruktor danej klasy.</a:t>
            </a:r>
            <a:endParaRPr/>
          </a:p>
          <a:p>
            <a:endParaRPr/>
          </a:p>
          <a:p>
            <a:r>
              <a:rPr lang="pl-PL" sz="1200"/>
              <a:t>Należy pamiętać, że nazwy klas piszemy dużą literą, a nazwy pól z małej.0</a:t>
            </a:r>
            <a:endParaRPr/>
          </a:p>
          <a:p>
            <a:endParaRPr/>
          </a:p>
          <a:p>
            <a:r>
              <a:rPr lang="pl-PL" sz="1200"/>
              <a:t>Do pól danej klasy odwołujemy się pisząc referencję, wstawiając symbol kropki, następnie wstawiając nazwę pola (tak jak w przykładzie).</a:t>
            </a:r>
            <a:endParaRPr/>
          </a:p>
          <a:p>
            <a:endParaRPr/>
          </a:p>
          <a:p>
            <a:r>
              <a:rPr lang="pl-PL" sz="1200"/>
              <a:t>Zauważmy, że do pola „znak” nie możemy się odwołać (jest prywatne).</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PlaceHolder 1"/>
          <p:cNvSpPr>
            <a:spLocks noGrp="1"/>
          </p:cNvSpPr>
          <p:nvPr>
            <p:ph type="body"/>
          </p:nvPr>
        </p:nvSpPr>
        <p:spPr>
          <a:xfrm>
            <a:off x="756000" y="5078520"/>
            <a:ext cx="6047640" cy="4811040"/>
          </a:xfrm>
          <a:prstGeom prst="rect">
            <a:avLst/>
          </a:prstGeom>
        </p:spPr>
        <p:txBody>
          <a:bodyPr wrap="none" lIns="0" tIns="0" rIns="0" bIns="0"/>
          <a:lstStyle/>
          <a:p>
            <a:r>
              <a:rPr lang="pl-PL" sz="1200"/>
              <a:t>W tym przykładzie chcemy wyświetlić pole „liczba” nie inicjalizując go. W tym przypadku otrzymamy 0, ale na ogół takie przypadki mogą być bardzo niebezpieczne i zagrażać stabilności naszego programu</a:t>
            </a:r>
            <a:endParaRPr/>
          </a:p>
          <a:p>
            <a:endParaRPr/>
          </a:p>
          <a:p>
            <a:r>
              <a:rPr lang="pl-PL" sz="1200"/>
              <a:t>Jeżeli tworzymy zaawansowane obiekty, musimy mieć kontrolę nad wartościami domyślnymi ich pól.</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PlaceHolder 1"/>
          <p:cNvSpPr>
            <a:spLocks noGrp="1"/>
          </p:cNvSpPr>
          <p:nvPr>
            <p:ph type="body"/>
          </p:nvPr>
        </p:nvSpPr>
        <p:spPr>
          <a:xfrm>
            <a:off x="756000" y="5078520"/>
            <a:ext cx="6047640" cy="4811040"/>
          </a:xfrm>
          <a:prstGeom prst="rect">
            <a:avLst/>
          </a:prstGeom>
        </p:spPr>
        <p:txBody>
          <a:bodyPr wrap="none" lIns="0" tIns="0" rIns="0" bIns="0"/>
          <a:lstStyle/>
          <a:p>
            <a:r>
              <a:rPr lang="pl-PL" sz="1200"/>
              <a:t>Konstruktor jest metodą specjalną. Jeżeli nie zdefiniujemy własnego, to kompilator dołącza domyślny konstruktor bezparamentryczny. Dlatego w poprzednich przykładach mogliśmy pisać „new MojZnak()”.</a:t>
            </a:r>
            <a:endParaRPr/>
          </a:p>
          <a:p>
            <a:endParaRPr/>
          </a:p>
          <a:p>
            <a:r>
              <a:rPr lang="pl-PL" sz="1200"/>
              <a:t>Tworzenie własnych konstruktorów rozwiązuje problem inicjalizowania pól.</a:t>
            </a:r>
            <a:endParaRPr/>
          </a:p>
          <a:p>
            <a:endParaRPr/>
          </a:p>
          <a:p>
            <a:r>
              <a:rPr lang="pl-PL" sz="1200"/>
              <a:t>W tym przypadku, po stworzeniu klasy pole „liczba” ma wartość 7.</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PlaceHolder 1"/>
          <p:cNvSpPr>
            <a:spLocks noGrp="1"/>
          </p:cNvSpPr>
          <p:nvPr>
            <p:ph type="body"/>
          </p:nvPr>
        </p:nvSpPr>
        <p:spPr>
          <a:xfrm>
            <a:off x="756000" y="5078520"/>
            <a:ext cx="6047640" cy="4811040"/>
          </a:xfrm>
          <a:prstGeom prst="rect">
            <a:avLst/>
          </a:prstGeom>
        </p:spPr>
        <p:txBody>
          <a:bodyPr wrap="none" lIns="0" tIns="0" rIns="0" bIns="0"/>
          <a:lstStyle/>
          <a:p>
            <a:r>
              <a:rPr lang="pl-PL" sz="1200"/>
              <a:t>Na slajdzie widoczny jest przykład konstruktora parametrycznego. Tworząc obiekt, użytkownik musi podać wartość początkową dla pola „liczba”. Kompilator nie dołączył już konstruktora domyślnego. Jest to jedyny sposób w jaki możemy stworzyć obiekt.</a:t>
            </a:r>
            <a:endParaRPr/>
          </a:p>
          <a:p>
            <a:endParaRPr/>
          </a:p>
          <a:p>
            <a:r>
              <a:rPr lang="pl-PL" sz="1200"/>
              <a:t>Słowo kluczowe „this” jest referencją na obiekt, w którym aktualnie się znajdujemy. Polecenie „this.liczba = liczba” może wyglądać dziwnie, ale jest całkowicie bezpieczne. Powoduje przypisanie wartości argumentu do pola.</a:t>
            </a:r>
            <a:endParaRPr/>
          </a:p>
          <a:p>
            <a:endParaRPr/>
          </a:p>
          <a:p>
            <a:r>
              <a:rPr lang="pl-PL" sz="1200"/>
              <a:t>W środowisku Eclipse konstruktory możemy zbudować automatycznie korzystając z kreatora dostępnego w:</a:t>
            </a:r>
            <a:endParaRPr/>
          </a:p>
          <a:p>
            <a:r>
              <a:rPr lang="pl-PL" sz="1200"/>
              <a:t>	„Source/Generate Construktor using Fields...”</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04000" y="301320"/>
            <a:ext cx="9071640" cy="1262520"/>
          </a:xfrm>
          <a:prstGeom prst="rect">
            <a:avLst/>
          </a:prstGeom>
        </p:spPr>
        <p:txBody>
          <a:bodyPr wrap="none" lIns="0" tIns="0" rIns="0" bIns="0" anchor="ctr"/>
          <a:lstStyle/>
          <a:p>
            <a:pPr algn="ctr"/>
            <a:endParaRPr/>
          </a:p>
        </p:txBody>
      </p:sp>
      <p:sp>
        <p:nvSpPr>
          <p:cNvPr id="27" name="PlaceHolder 2"/>
          <p:cNvSpPr>
            <a:spLocks noGrp="1"/>
          </p:cNvSpPr>
          <p:nvPr>
            <p:ph type="body"/>
          </p:nvPr>
        </p:nvSpPr>
        <p:spPr>
          <a:xfrm>
            <a:off x="504000" y="1769040"/>
            <a:ext cx="8870040" cy="2090880"/>
          </a:xfrm>
          <a:prstGeom prst="rect">
            <a:avLst/>
          </a:prstGeom>
        </p:spPr>
        <p:txBody>
          <a:bodyPr wrap="none" lIns="0" tIns="0" rIns="0" bIns="0"/>
          <a:lstStyle/>
          <a:p>
            <a:endParaRPr/>
          </a:p>
        </p:txBody>
      </p:sp>
      <p:sp>
        <p:nvSpPr>
          <p:cNvPr id="28" name="PlaceHolder 3"/>
          <p:cNvSpPr>
            <a:spLocks noGrp="1"/>
          </p:cNvSpPr>
          <p:nvPr>
            <p:ph type="body"/>
          </p:nvPr>
        </p:nvSpPr>
        <p:spPr>
          <a:xfrm>
            <a:off x="504000" y="4058640"/>
            <a:ext cx="8870040" cy="2090880"/>
          </a:xfrm>
          <a:prstGeom prst="rect">
            <a:avLst/>
          </a:prstGeom>
        </p:spPr>
        <p:txBody>
          <a:bodyPr wrap="none" lIns="0" tIns="0" rIns="0" bIns="0"/>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504000" y="301320"/>
            <a:ext cx="9071640" cy="1262520"/>
          </a:xfrm>
          <a:prstGeom prst="rect">
            <a:avLst/>
          </a:prstGeom>
        </p:spPr>
        <p:txBody>
          <a:bodyPr wrap="none" lIns="0" tIns="0" rIns="0" bIns="0" anchor="ctr"/>
          <a:lstStyle/>
          <a:p>
            <a:pPr algn="ctr"/>
            <a:endParaRPr/>
          </a:p>
        </p:txBody>
      </p:sp>
      <p:sp>
        <p:nvSpPr>
          <p:cNvPr id="30" name="PlaceHolder 2"/>
          <p:cNvSpPr>
            <a:spLocks noGrp="1"/>
          </p:cNvSpPr>
          <p:nvPr>
            <p:ph type="body"/>
          </p:nvPr>
        </p:nvSpPr>
        <p:spPr>
          <a:xfrm>
            <a:off x="504000" y="1769040"/>
            <a:ext cx="4328280" cy="2090880"/>
          </a:xfrm>
          <a:prstGeom prst="rect">
            <a:avLst/>
          </a:prstGeom>
        </p:spPr>
        <p:txBody>
          <a:bodyPr wrap="none" lIns="0" tIns="0" rIns="0" bIns="0"/>
          <a:lstStyle/>
          <a:p>
            <a:endParaRPr/>
          </a:p>
        </p:txBody>
      </p:sp>
      <p:sp>
        <p:nvSpPr>
          <p:cNvPr id="31" name="PlaceHolder 3"/>
          <p:cNvSpPr>
            <a:spLocks noGrp="1"/>
          </p:cNvSpPr>
          <p:nvPr>
            <p:ph type="body"/>
          </p:nvPr>
        </p:nvSpPr>
        <p:spPr>
          <a:xfrm>
            <a:off x="5049000" y="1769040"/>
            <a:ext cx="4328280" cy="2090880"/>
          </a:xfrm>
          <a:prstGeom prst="rect">
            <a:avLst/>
          </a:prstGeom>
        </p:spPr>
        <p:txBody>
          <a:bodyPr wrap="none" lIns="0" tIns="0" rIns="0" bIns="0"/>
          <a:lstStyle/>
          <a:p>
            <a:endParaRPr/>
          </a:p>
        </p:txBody>
      </p:sp>
      <p:sp>
        <p:nvSpPr>
          <p:cNvPr id="32" name="PlaceHolder 4"/>
          <p:cNvSpPr>
            <a:spLocks noGrp="1"/>
          </p:cNvSpPr>
          <p:nvPr>
            <p:ph type="body"/>
          </p:nvPr>
        </p:nvSpPr>
        <p:spPr>
          <a:xfrm>
            <a:off x="5049000" y="4058640"/>
            <a:ext cx="4328280" cy="2090880"/>
          </a:xfrm>
          <a:prstGeom prst="rect">
            <a:avLst/>
          </a:prstGeom>
        </p:spPr>
        <p:txBody>
          <a:bodyPr wrap="none" lIns="0" tIns="0" rIns="0" bIns="0"/>
          <a:lstStyle/>
          <a:p>
            <a:endParaRPr/>
          </a:p>
        </p:txBody>
      </p:sp>
      <p:sp>
        <p:nvSpPr>
          <p:cNvPr id="33" name="PlaceHolder 5"/>
          <p:cNvSpPr>
            <a:spLocks noGrp="1"/>
          </p:cNvSpPr>
          <p:nvPr>
            <p:ph type="body"/>
          </p:nvPr>
        </p:nvSpPr>
        <p:spPr>
          <a:xfrm>
            <a:off x="504000" y="4058640"/>
            <a:ext cx="4328280" cy="2090880"/>
          </a:xfrm>
          <a:prstGeom prst="rect">
            <a:avLst/>
          </a:prstGeom>
        </p:spPr>
        <p:txBody>
          <a:bodyPr wrap="none" lIns="0" tIns="0" rIns="0" bIns="0"/>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504000" y="301320"/>
            <a:ext cx="9071640" cy="1262520"/>
          </a:xfrm>
          <a:prstGeom prst="rect">
            <a:avLst/>
          </a:prstGeom>
        </p:spPr>
        <p:txBody>
          <a:bodyPr wrap="none" lIns="0" tIns="0" rIns="0" bIns="0" anchor="ctr"/>
          <a:lstStyle/>
          <a:p>
            <a:pPr algn="ctr"/>
            <a:endParaRPr/>
          </a:p>
        </p:txBody>
      </p:sp>
      <p:sp>
        <p:nvSpPr>
          <p:cNvPr id="35" name="PlaceHolder 2"/>
          <p:cNvSpPr>
            <a:spLocks noGrp="1"/>
          </p:cNvSpPr>
          <p:nvPr>
            <p:ph type="body"/>
          </p:nvPr>
        </p:nvSpPr>
        <p:spPr>
          <a:xfrm>
            <a:off x="504000" y="1769040"/>
            <a:ext cx="4328280" cy="2090880"/>
          </a:xfrm>
          <a:prstGeom prst="rect">
            <a:avLst/>
          </a:prstGeom>
        </p:spPr>
        <p:txBody>
          <a:bodyPr wrap="none" lIns="0" tIns="0" rIns="0" bIns="0"/>
          <a:lstStyle/>
          <a:p>
            <a:endParaRPr/>
          </a:p>
        </p:txBody>
      </p:sp>
      <p:sp>
        <p:nvSpPr>
          <p:cNvPr id="36" name="PlaceHolder 3"/>
          <p:cNvSpPr>
            <a:spLocks noGrp="1"/>
          </p:cNvSpPr>
          <p:nvPr>
            <p:ph type="body"/>
          </p:nvPr>
        </p:nvSpPr>
        <p:spPr>
          <a:xfrm>
            <a:off x="5049000" y="1769040"/>
            <a:ext cx="4328280" cy="2090880"/>
          </a:xfrm>
          <a:prstGeom prst="rect">
            <a:avLst/>
          </a:prstGeom>
        </p:spPr>
        <p:txBody>
          <a:bodyPr wrap="none" lIns="0" tIns="0" rIns="0" bIns="0"/>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504000" y="301320"/>
            <a:ext cx="9071640" cy="1262520"/>
          </a:xfrm>
          <a:prstGeom prst="rect">
            <a:avLst/>
          </a:prstGeom>
        </p:spPr>
        <p:txBody>
          <a:bodyPr wrap="none" lIns="0" tIns="0" rIns="0" bIns="0" anchor="ctr"/>
          <a:lstStyle/>
          <a:p>
            <a:pPr algn="ctr"/>
            <a:endParaRPr/>
          </a:p>
        </p:txBody>
      </p:sp>
      <p:sp>
        <p:nvSpPr>
          <p:cNvPr id="6" name="PlaceHolder 2"/>
          <p:cNvSpPr>
            <a:spLocks noGrp="1"/>
          </p:cNvSpPr>
          <p:nvPr>
            <p:ph type="subTitle"/>
          </p:nvPr>
        </p:nvSpPr>
        <p:spPr>
          <a:xfrm>
            <a:off x="504000" y="1769040"/>
            <a:ext cx="8870040" cy="4384800"/>
          </a:xfrm>
          <a:prstGeom prst="rect">
            <a:avLst/>
          </a:prstGeom>
        </p:spPr>
        <p:txBody>
          <a:bodyPr wrap="none" lIns="0" tIns="0" rIns="0" bIns="0" anchor="ctr"/>
          <a:lstStyle/>
          <a:p>
            <a:pPr algn="ct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504000" y="301320"/>
            <a:ext cx="9071640" cy="1262520"/>
          </a:xfrm>
          <a:prstGeom prst="rect">
            <a:avLst/>
          </a:prstGeom>
        </p:spPr>
        <p:txBody>
          <a:bodyPr wrap="none" lIns="0" tIns="0" rIns="0" bIns="0" anchor="ctr"/>
          <a:lstStyle/>
          <a:p>
            <a:pPr algn="ctr"/>
            <a:endParaRPr/>
          </a:p>
        </p:txBody>
      </p:sp>
      <p:sp>
        <p:nvSpPr>
          <p:cNvPr id="8" name="PlaceHolder 2"/>
          <p:cNvSpPr>
            <a:spLocks noGrp="1"/>
          </p:cNvSpPr>
          <p:nvPr>
            <p:ph type="body"/>
          </p:nvPr>
        </p:nvSpPr>
        <p:spPr>
          <a:xfrm>
            <a:off x="504000" y="1769040"/>
            <a:ext cx="8870040" cy="4384440"/>
          </a:xfrm>
          <a:prstGeom prst="rect">
            <a:avLst/>
          </a:prstGeom>
        </p:spPr>
        <p:txBody>
          <a:bodyPr wrap="none" lIns="0" tIns="0" rIns="0" bIns="0"/>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301320"/>
            <a:ext cx="9071640" cy="1262520"/>
          </a:xfrm>
          <a:prstGeom prst="rect">
            <a:avLst/>
          </a:prstGeom>
        </p:spPr>
        <p:txBody>
          <a:bodyPr wrap="none" lIns="0" tIns="0" rIns="0" bIns="0" anchor="ctr"/>
          <a:lstStyle/>
          <a:p>
            <a:pPr algn="ctr"/>
            <a:endParaRPr/>
          </a:p>
        </p:txBody>
      </p:sp>
      <p:sp>
        <p:nvSpPr>
          <p:cNvPr id="10" name="PlaceHolder 2"/>
          <p:cNvSpPr>
            <a:spLocks noGrp="1"/>
          </p:cNvSpPr>
          <p:nvPr>
            <p:ph type="body"/>
          </p:nvPr>
        </p:nvSpPr>
        <p:spPr>
          <a:xfrm>
            <a:off x="504000" y="1769040"/>
            <a:ext cx="4328280" cy="4384440"/>
          </a:xfrm>
          <a:prstGeom prst="rect">
            <a:avLst/>
          </a:prstGeom>
        </p:spPr>
        <p:txBody>
          <a:bodyPr wrap="none" lIns="0" tIns="0" rIns="0" bIns="0"/>
          <a:lstStyle/>
          <a:p>
            <a:endParaRPr/>
          </a:p>
        </p:txBody>
      </p:sp>
      <p:sp>
        <p:nvSpPr>
          <p:cNvPr id="11" name="PlaceHolder 3"/>
          <p:cNvSpPr>
            <a:spLocks noGrp="1"/>
          </p:cNvSpPr>
          <p:nvPr>
            <p:ph type="body"/>
          </p:nvPr>
        </p:nvSpPr>
        <p:spPr>
          <a:xfrm>
            <a:off x="5049000" y="1769040"/>
            <a:ext cx="4328280" cy="4384440"/>
          </a:xfrm>
          <a:prstGeom prst="rect">
            <a:avLst/>
          </a:prstGeom>
        </p:spPr>
        <p:txBody>
          <a:bodyPr wrap="none" lIns="0" tIns="0" rIns="0" bIns="0"/>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504000" y="301320"/>
            <a:ext cx="9071640" cy="1262520"/>
          </a:xfrm>
          <a:prstGeom prst="rect">
            <a:avLst/>
          </a:prstGeom>
        </p:spPr>
        <p:txBody>
          <a:bodyPr wrap="none" lIns="0" tIns="0" rIns="0" bIns="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504000" y="301320"/>
            <a:ext cx="9071640" cy="5852160"/>
          </a:xfrm>
          <a:prstGeom prst="rect">
            <a:avLst/>
          </a:prstGeom>
        </p:spPr>
        <p:txBody>
          <a:bodyPr wrap="none" lIns="0" tIns="0" rIns="0" bIns="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504000" y="301320"/>
            <a:ext cx="9071640" cy="1262520"/>
          </a:xfrm>
          <a:prstGeom prst="rect">
            <a:avLst/>
          </a:prstGeom>
        </p:spPr>
        <p:txBody>
          <a:bodyPr wrap="none" lIns="0" tIns="0" rIns="0" bIns="0" anchor="ctr"/>
          <a:lstStyle/>
          <a:p>
            <a:pPr algn="ctr"/>
            <a:endParaRPr/>
          </a:p>
        </p:txBody>
      </p:sp>
      <p:sp>
        <p:nvSpPr>
          <p:cNvPr id="15" name="PlaceHolder 2"/>
          <p:cNvSpPr>
            <a:spLocks noGrp="1"/>
          </p:cNvSpPr>
          <p:nvPr>
            <p:ph type="body"/>
          </p:nvPr>
        </p:nvSpPr>
        <p:spPr>
          <a:xfrm>
            <a:off x="504000" y="1769040"/>
            <a:ext cx="4328280" cy="2090880"/>
          </a:xfrm>
          <a:prstGeom prst="rect">
            <a:avLst/>
          </a:prstGeom>
        </p:spPr>
        <p:txBody>
          <a:bodyPr wrap="none" lIns="0" tIns="0" rIns="0" bIns="0"/>
          <a:lstStyle/>
          <a:p>
            <a:endParaRPr/>
          </a:p>
        </p:txBody>
      </p:sp>
      <p:sp>
        <p:nvSpPr>
          <p:cNvPr id="16" name="PlaceHolder 3"/>
          <p:cNvSpPr>
            <a:spLocks noGrp="1"/>
          </p:cNvSpPr>
          <p:nvPr>
            <p:ph type="body"/>
          </p:nvPr>
        </p:nvSpPr>
        <p:spPr>
          <a:xfrm>
            <a:off x="504000" y="4058640"/>
            <a:ext cx="4328280" cy="2090880"/>
          </a:xfrm>
          <a:prstGeom prst="rect">
            <a:avLst/>
          </a:prstGeom>
        </p:spPr>
        <p:txBody>
          <a:bodyPr wrap="none" lIns="0" tIns="0" rIns="0" bIns="0"/>
          <a:lstStyle/>
          <a:p>
            <a:endParaRPr/>
          </a:p>
        </p:txBody>
      </p:sp>
      <p:sp>
        <p:nvSpPr>
          <p:cNvPr id="17" name="PlaceHolder 4"/>
          <p:cNvSpPr>
            <a:spLocks noGrp="1"/>
          </p:cNvSpPr>
          <p:nvPr>
            <p:ph type="body"/>
          </p:nvPr>
        </p:nvSpPr>
        <p:spPr>
          <a:xfrm>
            <a:off x="5049000" y="1769040"/>
            <a:ext cx="4328280" cy="4384440"/>
          </a:xfrm>
          <a:prstGeom prst="rect">
            <a:avLst/>
          </a:prstGeom>
        </p:spPr>
        <p:txBody>
          <a:bodyPr wrap="none" lIns="0" tIns="0" rIns="0" bIns="0"/>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504000" y="301320"/>
            <a:ext cx="9071640" cy="1262520"/>
          </a:xfrm>
          <a:prstGeom prst="rect">
            <a:avLst/>
          </a:prstGeom>
        </p:spPr>
        <p:txBody>
          <a:bodyPr wrap="none" lIns="0" tIns="0" rIns="0" bIns="0" anchor="ctr"/>
          <a:lstStyle/>
          <a:p>
            <a:pPr algn="ctr"/>
            <a:endParaRPr/>
          </a:p>
        </p:txBody>
      </p:sp>
      <p:sp>
        <p:nvSpPr>
          <p:cNvPr id="19" name="PlaceHolder 2"/>
          <p:cNvSpPr>
            <a:spLocks noGrp="1"/>
          </p:cNvSpPr>
          <p:nvPr>
            <p:ph type="body"/>
          </p:nvPr>
        </p:nvSpPr>
        <p:spPr>
          <a:xfrm>
            <a:off x="504000" y="1769040"/>
            <a:ext cx="4328280" cy="4384440"/>
          </a:xfrm>
          <a:prstGeom prst="rect">
            <a:avLst/>
          </a:prstGeom>
        </p:spPr>
        <p:txBody>
          <a:bodyPr wrap="none" lIns="0" tIns="0" rIns="0" bIns="0"/>
          <a:lstStyle/>
          <a:p>
            <a:endParaRPr/>
          </a:p>
        </p:txBody>
      </p:sp>
      <p:sp>
        <p:nvSpPr>
          <p:cNvPr id="20" name="PlaceHolder 3"/>
          <p:cNvSpPr>
            <a:spLocks noGrp="1"/>
          </p:cNvSpPr>
          <p:nvPr>
            <p:ph type="body"/>
          </p:nvPr>
        </p:nvSpPr>
        <p:spPr>
          <a:xfrm>
            <a:off x="5049000" y="1769040"/>
            <a:ext cx="4328280" cy="2090880"/>
          </a:xfrm>
          <a:prstGeom prst="rect">
            <a:avLst/>
          </a:prstGeom>
        </p:spPr>
        <p:txBody>
          <a:bodyPr wrap="none" lIns="0" tIns="0" rIns="0" bIns="0"/>
          <a:lstStyle/>
          <a:p>
            <a:endParaRPr/>
          </a:p>
        </p:txBody>
      </p:sp>
      <p:sp>
        <p:nvSpPr>
          <p:cNvPr id="21" name="PlaceHolder 4"/>
          <p:cNvSpPr>
            <a:spLocks noGrp="1"/>
          </p:cNvSpPr>
          <p:nvPr>
            <p:ph type="body"/>
          </p:nvPr>
        </p:nvSpPr>
        <p:spPr>
          <a:xfrm>
            <a:off x="5049000" y="4058640"/>
            <a:ext cx="4328280" cy="2090880"/>
          </a:xfrm>
          <a:prstGeom prst="rect">
            <a:avLst/>
          </a:prstGeom>
        </p:spPr>
        <p:txBody>
          <a:bodyPr wrap="none" lIns="0" tIns="0" rIns="0" bIns="0"/>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504000" y="301320"/>
            <a:ext cx="9071640" cy="1262520"/>
          </a:xfrm>
          <a:prstGeom prst="rect">
            <a:avLst/>
          </a:prstGeom>
        </p:spPr>
        <p:txBody>
          <a:bodyPr wrap="none" lIns="0" tIns="0" rIns="0" bIns="0" anchor="ctr"/>
          <a:lstStyle/>
          <a:p>
            <a:pPr algn="ctr"/>
            <a:endParaRPr/>
          </a:p>
        </p:txBody>
      </p:sp>
      <p:sp>
        <p:nvSpPr>
          <p:cNvPr id="23" name="PlaceHolder 2"/>
          <p:cNvSpPr>
            <a:spLocks noGrp="1"/>
          </p:cNvSpPr>
          <p:nvPr>
            <p:ph type="body"/>
          </p:nvPr>
        </p:nvSpPr>
        <p:spPr>
          <a:xfrm>
            <a:off x="504000" y="1769040"/>
            <a:ext cx="4328280" cy="2090880"/>
          </a:xfrm>
          <a:prstGeom prst="rect">
            <a:avLst/>
          </a:prstGeom>
        </p:spPr>
        <p:txBody>
          <a:bodyPr wrap="none" lIns="0" tIns="0" rIns="0" bIns="0"/>
          <a:lstStyle/>
          <a:p>
            <a:endParaRPr/>
          </a:p>
        </p:txBody>
      </p:sp>
      <p:sp>
        <p:nvSpPr>
          <p:cNvPr id="24" name="PlaceHolder 3"/>
          <p:cNvSpPr>
            <a:spLocks noGrp="1"/>
          </p:cNvSpPr>
          <p:nvPr>
            <p:ph type="body"/>
          </p:nvPr>
        </p:nvSpPr>
        <p:spPr>
          <a:xfrm>
            <a:off x="5049000" y="1769040"/>
            <a:ext cx="4328280" cy="2090880"/>
          </a:xfrm>
          <a:prstGeom prst="rect">
            <a:avLst/>
          </a:prstGeom>
        </p:spPr>
        <p:txBody>
          <a:bodyPr wrap="none" lIns="0" tIns="0" rIns="0" bIns="0"/>
          <a:lstStyle/>
          <a:p>
            <a:endParaRPr/>
          </a:p>
        </p:txBody>
      </p:sp>
      <p:sp>
        <p:nvSpPr>
          <p:cNvPr id="25" name="PlaceHolder 4"/>
          <p:cNvSpPr>
            <a:spLocks noGrp="1"/>
          </p:cNvSpPr>
          <p:nvPr>
            <p:ph type="body"/>
          </p:nvPr>
        </p:nvSpPr>
        <p:spPr>
          <a:xfrm>
            <a:off x="504000" y="4058640"/>
            <a:ext cx="8869680" cy="2090880"/>
          </a:xfrm>
          <a:prstGeom prst="rect">
            <a:avLst/>
          </a:prstGeom>
        </p:spPr>
        <p:txBody>
          <a:bodyPr wrap="none" lIns="0" tIns="0" rIns="0" bIns="0"/>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4" cstate="print"/>
          <a:stretch>
            <a:fillRect/>
          </a:stretch>
        </a:blip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504000" y="301320"/>
            <a:ext cx="9071640" cy="1262160"/>
          </a:xfrm>
          <a:prstGeom prst="rect">
            <a:avLst/>
          </a:prstGeom>
        </p:spPr>
        <p:txBody>
          <a:bodyPr wrap="none" lIns="0" tIns="0" rIns="0" bIns="0" anchor="ctr"/>
          <a:lstStyle/>
          <a:p>
            <a:pPr algn="ctr"/>
            <a:r>
              <a:rPr lang="pl-PL"/>
              <a:t>Kliknij, aby edytować format tekstu tytułu</a:t>
            </a:r>
            <a:endParaRPr/>
          </a:p>
        </p:txBody>
      </p:sp>
      <p:sp>
        <p:nvSpPr>
          <p:cNvPr id="6" name="PlaceHolder 2"/>
          <p:cNvSpPr>
            <a:spLocks noGrp="1"/>
          </p:cNvSpPr>
          <p:nvPr>
            <p:ph type="body"/>
          </p:nvPr>
        </p:nvSpPr>
        <p:spPr>
          <a:xfrm>
            <a:off x="504000" y="1769040"/>
            <a:ext cx="8870040" cy="4384440"/>
          </a:xfrm>
          <a:prstGeom prst="rect">
            <a:avLst/>
          </a:prstGeom>
        </p:spPr>
        <p:txBody>
          <a:bodyPr wrap="none" lIns="0" tIns="0" rIns="0" bIns="0"/>
          <a:lstStyle/>
          <a:p>
            <a:pPr>
              <a:buSzPct val="25000"/>
              <a:buFont typeface="StarSymbol"/>
              <a:buChar char=""/>
            </a:pPr>
            <a:r>
              <a:rPr lang="pl-PL"/>
              <a:t>Kliknij, aby edytować format tekstu konspektu</a:t>
            </a:r>
            <a:endParaRPr/>
          </a:p>
          <a:p>
            <a:pPr lvl="1">
              <a:buSzPct val="25000"/>
              <a:buFont typeface="StarSymbol"/>
              <a:buChar char=""/>
            </a:pPr>
            <a:r>
              <a:rPr lang="pl-PL"/>
              <a:t>Drugi poziom konspektu</a:t>
            </a:r>
            <a:endParaRPr/>
          </a:p>
          <a:p>
            <a:pPr lvl="2">
              <a:buSzPct val="25000"/>
              <a:buFont typeface="StarSymbol"/>
              <a:buChar char=""/>
            </a:pPr>
            <a:r>
              <a:rPr lang="pl-PL"/>
              <a:t>Trzeci poziom konspektu</a:t>
            </a:r>
            <a:endParaRPr/>
          </a:p>
          <a:p>
            <a:pPr lvl="3">
              <a:buSzPct val="25000"/>
              <a:buFont typeface="StarSymbol"/>
              <a:buChar char=""/>
            </a:pPr>
            <a:r>
              <a:rPr lang="pl-PL"/>
              <a:t>Czwarty poziom konspektu</a:t>
            </a:r>
            <a:endParaRPr/>
          </a:p>
          <a:p>
            <a:pPr lvl="4">
              <a:buSzPct val="25000"/>
              <a:buFont typeface="StarSymbol"/>
              <a:buChar char=""/>
            </a:pPr>
            <a:r>
              <a:rPr lang="pl-PL"/>
              <a:t>Piąty poziom konspektu</a:t>
            </a:r>
            <a:endParaRPr/>
          </a:p>
          <a:p>
            <a:pPr lvl="5">
              <a:buSzPct val="25000"/>
              <a:buFont typeface="StarSymbol"/>
              <a:buChar char=""/>
            </a:pPr>
            <a:r>
              <a:rPr lang="pl-PL"/>
              <a:t>Szósty poziom konspektu</a:t>
            </a:r>
            <a:endParaRPr/>
          </a:p>
          <a:p>
            <a:pPr lvl="6">
              <a:buSzPct val="25000"/>
              <a:buFont typeface="StarSymbol"/>
              <a:buChar char=""/>
            </a:pPr>
            <a:r>
              <a:rPr lang="pl-PL"/>
              <a:t>Siódmy poziom konspektu</a:t>
            </a:r>
            <a:endParaRPr/>
          </a:p>
        </p:txBody>
      </p:sp>
      <p:sp>
        <p:nvSpPr>
          <p:cNvPr id="2" name="PlaceHolder 3"/>
          <p:cNvSpPr>
            <a:spLocks noGrp="1"/>
          </p:cNvSpPr>
          <p:nvPr>
            <p:ph type="dt"/>
          </p:nvPr>
        </p:nvSpPr>
        <p:spPr>
          <a:xfrm>
            <a:off x="504000" y="6887160"/>
            <a:ext cx="2348280" cy="521280"/>
          </a:xfrm>
          <a:prstGeom prst="rect">
            <a:avLst/>
          </a:prstGeom>
        </p:spPr>
        <p:txBody>
          <a:bodyPr wrap="none" lIns="0" tIns="0" rIns="0" bIns="0"/>
          <a:lstStyle/>
          <a:p>
            <a:r>
              <a:rPr lang="pl-PL"/>
              <a:t>&lt;data/godzina&gt;</a:t>
            </a:r>
            <a:endParaRPr/>
          </a:p>
        </p:txBody>
      </p:sp>
      <p:sp>
        <p:nvSpPr>
          <p:cNvPr id="3" name="PlaceHolder 4"/>
          <p:cNvSpPr>
            <a:spLocks noGrp="1"/>
          </p:cNvSpPr>
          <p:nvPr>
            <p:ph type="ftr"/>
          </p:nvPr>
        </p:nvSpPr>
        <p:spPr>
          <a:xfrm>
            <a:off x="3447360" y="6887160"/>
            <a:ext cx="3195000" cy="521280"/>
          </a:xfrm>
          <a:prstGeom prst="rect">
            <a:avLst/>
          </a:prstGeom>
        </p:spPr>
        <p:txBody>
          <a:bodyPr wrap="none" lIns="0" tIns="0" rIns="0" bIns="0"/>
          <a:lstStyle/>
          <a:p>
            <a:pPr algn="ctr"/>
            <a:r>
              <a:rPr lang="pl-PL"/>
              <a:t>&lt;stopka&gt;</a:t>
            </a:r>
            <a:endParaRPr/>
          </a:p>
        </p:txBody>
      </p:sp>
      <p:sp>
        <p:nvSpPr>
          <p:cNvPr id="4" name="PlaceHolder 5"/>
          <p:cNvSpPr>
            <a:spLocks noGrp="1"/>
          </p:cNvSpPr>
          <p:nvPr>
            <p:ph type="sldNum"/>
          </p:nvPr>
        </p:nvSpPr>
        <p:spPr>
          <a:xfrm>
            <a:off x="7227360" y="6887160"/>
            <a:ext cx="2348280" cy="521280"/>
          </a:xfrm>
          <a:prstGeom prst="rect">
            <a:avLst/>
          </a:prstGeom>
        </p:spPr>
        <p:txBody>
          <a:bodyPr wrap="none" lIns="0" tIns="0" rIns="0" bIns="0"/>
          <a:lstStyle/>
          <a:p>
            <a:pPr algn="r"/>
            <a:fld id="{F8B3C03D-3B06-4CE9-890C-525F4BD7D1A8}" type="slidenum">
              <a:rPr lang="pl-PL"/>
              <a:pPr algn="r"/>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Shape 1"/>
          <p:cNvSpPr txBox="1"/>
          <p:nvPr/>
        </p:nvSpPr>
        <p:spPr>
          <a:xfrm>
            <a:off x="0" y="2160000"/>
            <a:ext cx="10152000" cy="1080000"/>
          </a:xfrm>
          <a:prstGeom prst="rect">
            <a:avLst/>
          </a:prstGeom>
        </p:spPr>
        <p:txBody>
          <a:bodyPr wrap="none" lIns="90000" tIns="45000" rIns="90000" bIns="45000"/>
          <a:lstStyle/>
          <a:p>
            <a:pPr algn="ctr"/>
            <a:r>
              <a:rPr lang="pl-PL" sz="6000"/>
              <a:t>Java - lekcja </a:t>
            </a:r>
            <a:r>
              <a:rPr lang="pl-PL" sz="6000" smtClean="0"/>
              <a:t>3</a:t>
            </a:r>
            <a:endParaRPr/>
          </a:p>
        </p:txBody>
      </p:sp>
      <p:sp>
        <p:nvSpPr>
          <p:cNvPr id="43" name="TextShape 2"/>
          <p:cNvSpPr txBox="1"/>
          <p:nvPr/>
        </p:nvSpPr>
        <p:spPr>
          <a:xfrm>
            <a:off x="0" y="3600000"/>
            <a:ext cx="10080000" cy="936000"/>
          </a:xfrm>
          <a:prstGeom prst="rect">
            <a:avLst/>
          </a:prstGeom>
        </p:spPr>
        <p:txBody>
          <a:bodyPr wrap="none" lIns="90000" tIns="45000" rIns="90000" bIns="45000"/>
          <a:lstStyle/>
          <a:p>
            <a:pPr algn="ctr"/>
            <a:r>
              <a:rPr lang="pl-PL" sz="2400"/>
              <a:t>Wstęp do programowania obiektowego</a:t>
            </a:r>
            <a:endParaRPr dirty="0"/>
          </a:p>
        </p:txBody>
      </p:sp>
      <p:grpSp>
        <p:nvGrpSpPr>
          <p:cNvPr id="5" name="Grupa 4"/>
          <p:cNvGrpSpPr/>
          <p:nvPr/>
        </p:nvGrpSpPr>
        <p:grpSpPr>
          <a:xfrm>
            <a:off x="2195996" y="5541832"/>
            <a:ext cx="5688632" cy="974309"/>
            <a:chOff x="2267744" y="4758947"/>
            <a:chExt cx="5688632" cy="974309"/>
          </a:xfrm>
        </p:grpSpPr>
        <p:sp>
          <p:nvSpPr>
            <p:cNvPr id="6" name="Shape 24"/>
            <p:cNvSpPr txBox="1">
              <a:spLocks/>
            </p:cNvSpPr>
            <p:nvPr/>
          </p:nvSpPr>
          <p:spPr>
            <a:xfrm>
              <a:off x="2267744" y="4758947"/>
              <a:ext cx="5688632" cy="974309"/>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a:lstStyle>
            <a:p>
              <a:pPr lvl="0" indent="190500" algn="ctr">
                <a:buClr>
                  <a:schemeClr val="dk2"/>
                </a:buClr>
                <a:buSzPct val="100000"/>
              </a:pPr>
              <a:r>
                <a:rPr lang="pl-PL" sz="1000" dirty="0" smtClean="0">
                  <a:solidFill>
                    <a:schemeClr val="tx1"/>
                  </a:solidFill>
                  <a:latin typeface="Calibri" pitchFamily="34" charset="0"/>
                </a:rPr>
                <a:t>Człowiek - najlepsza inwestycja</a:t>
              </a:r>
            </a:p>
            <a:p>
              <a:pPr lvl="0" indent="190500" algn="ctr">
                <a:buClr>
                  <a:schemeClr val="dk2"/>
                </a:buClr>
                <a:buSzPct val="100000"/>
              </a:pPr>
              <a:endParaRPr kumimoji="0" lang="pl-PL" sz="1000" i="0" u="none" strike="noStrike" kern="0" cap="none" spc="0" normalizeH="0" baseline="0" noProof="0" dirty="0" smtClean="0">
                <a:ln>
                  <a:noFill/>
                </a:ln>
                <a:solidFill>
                  <a:schemeClr val="tx1"/>
                </a:solidFill>
                <a:effectLst/>
                <a:uLnTx/>
                <a:uFillTx/>
                <a:latin typeface="Calibri" pitchFamily="34" charset="0"/>
                <a:sym typeface="Arial"/>
              </a:endParaRPr>
            </a:p>
            <a:p>
              <a:pPr lvl="0" indent="190500" algn="ctr">
                <a:buClr>
                  <a:schemeClr val="dk2"/>
                </a:buClr>
                <a:buSzPct val="100000"/>
              </a:pPr>
              <a:endParaRPr kumimoji="0" lang="pl-PL" sz="1000" i="0" u="none" strike="noStrike" kern="0" cap="none" spc="0" normalizeH="0" baseline="0" noProof="0" dirty="0" smtClean="0">
                <a:ln>
                  <a:noFill/>
                </a:ln>
                <a:solidFill>
                  <a:schemeClr val="tx1"/>
                </a:solidFill>
                <a:effectLst/>
                <a:uLnTx/>
                <a:uFillTx/>
                <a:latin typeface="Calibri" pitchFamily="34" charset="0"/>
                <a:sym typeface="Arial"/>
              </a:endParaRPr>
            </a:p>
            <a:p>
              <a:pPr lvl="0" indent="190500" algn="ctr">
                <a:buClr>
                  <a:schemeClr val="dk2"/>
                </a:buClr>
                <a:buSzPct val="100000"/>
              </a:pPr>
              <a:endParaRPr lang="pl-PL" sz="1000" dirty="0" smtClean="0">
                <a:solidFill>
                  <a:schemeClr val="tx1"/>
                </a:solidFill>
                <a:latin typeface="Calibri" pitchFamily="34" charset="0"/>
              </a:endParaRPr>
            </a:p>
            <a:p>
              <a:pPr lvl="0" indent="190500" algn="ctr">
                <a:buClr>
                  <a:schemeClr val="dk2"/>
                </a:buClr>
                <a:buSzPct val="100000"/>
              </a:pPr>
              <a:r>
                <a:rPr lang="pl-PL" sz="1000" dirty="0" smtClean="0">
                  <a:solidFill>
                    <a:schemeClr val="tx1"/>
                  </a:solidFill>
                  <a:latin typeface="Calibri" pitchFamily="34" charset="0"/>
                </a:rPr>
                <a:t>Projekt współfinansowany przez Unię Europejską w ramach Europejskiego Funduszu Społecznego</a:t>
              </a:r>
              <a:endParaRPr kumimoji="0" lang="pl" sz="1000" i="0" u="none" strike="noStrike" kern="0" cap="none" spc="0" normalizeH="0" baseline="0" noProof="0" dirty="0">
                <a:ln>
                  <a:noFill/>
                </a:ln>
                <a:solidFill>
                  <a:schemeClr val="tx1"/>
                </a:solidFill>
                <a:effectLst/>
                <a:uLnTx/>
                <a:uFillTx/>
                <a:latin typeface="Calibri" pitchFamily="34" charset="0"/>
                <a:sym typeface="Arial"/>
              </a:endParaRPr>
            </a:p>
          </p:txBody>
        </p:sp>
        <p:pic>
          <p:nvPicPr>
            <p:cNvPr id="7" name="Obraz 6" descr="KAPITAL_LUDZKI"/>
            <p:cNvPicPr/>
            <p:nvPr/>
          </p:nvPicPr>
          <p:blipFill>
            <a:blip r:embed="rId2" cstate="print"/>
            <a:srcRect/>
            <a:stretch>
              <a:fillRect/>
            </a:stretch>
          </p:blipFill>
          <p:spPr bwMode="auto">
            <a:xfrm>
              <a:off x="2551187" y="4869160"/>
              <a:ext cx="1228725" cy="590550"/>
            </a:xfrm>
            <a:prstGeom prst="rect">
              <a:avLst/>
            </a:prstGeom>
            <a:noFill/>
          </p:spPr>
        </p:pic>
        <p:pic>
          <p:nvPicPr>
            <p:cNvPr id="8" name="Obraz 7" descr="UE+EFS_L-kolor"/>
            <p:cNvPicPr/>
            <p:nvPr/>
          </p:nvPicPr>
          <p:blipFill>
            <a:blip r:embed="rId3" cstate="print"/>
            <a:srcRect/>
            <a:stretch>
              <a:fillRect/>
            </a:stretch>
          </p:blipFill>
          <p:spPr bwMode="auto">
            <a:xfrm>
              <a:off x="6660232" y="4941168"/>
              <a:ext cx="1123950" cy="428625"/>
            </a:xfrm>
            <a:prstGeom prst="rect">
              <a:avLst/>
            </a:prstGeom>
            <a:noFill/>
          </p:spPr>
        </p:pic>
      </p:gr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Shape 1"/>
          <p:cNvSpPr txBox="1"/>
          <p:nvPr/>
        </p:nvSpPr>
        <p:spPr>
          <a:xfrm>
            <a:off x="2160000" y="6984000"/>
            <a:ext cx="6552000" cy="432000"/>
          </a:xfrm>
          <a:prstGeom prst="rect">
            <a:avLst/>
          </a:prstGeom>
        </p:spPr>
        <p:txBody>
          <a:bodyPr wrap="none" lIns="90000" tIns="45000" rIns="90000" bIns="45000"/>
          <a:lstStyle/>
          <a:p>
            <a:r>
              <a:rPr lang="pl-PL"/>
              <a:t>Wstęp do programowania obiektowego</a:t>
            </a:r>
            <a:endParaRPr/>
          </a:p>
        </p:txBody>
      </p:sp>
      <p:sp>
        <p:nvSpPr>
          <p:cNvPr id="79" name="TextShape 2"/>
          <p:cNvSpPr txBox="1"/>
          <p:nvPr/>
        </p:nvSpPr>
        <p:spPr>
          <a:xfrm>
            <a:off x="1440000" y="1440000"/>
            <a:ext cx="7920000" cy="2772360"/>
          </a:xfrm>
          <a:prstGeom prst="rect">
            <a:avLst/>
          </a:prstGeom>
        </p:spPr>
        <p:txBody>
          <a:bodyPr wrap="none" lIns="90000" tIns="45000" rIns="90000" bIns="45000"/>
          <a:lstStyle/>
          <a:p>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class</a:t>
            </a:r>
            <a:r>
              <a:rPr lang="pl-PL">
                <a:solidFill>
                  <a:srgbClr val="000000"/>
                </a:solidFill>
                <a:latin typeface="Consolas"/>
                <a:ea typeface="Consolas"/>
              </a:rPr>
              <a:t> MojZnak {</a:t>
            </a:r>
            <a:endParaRPr/>
          </a:p>
          <a:p>
            <a:r>
              <a:rPr lang="pl-PL"/>
              <a:t>	</a:t>
            </a:r>
            <a:endParaRPr/>
          </a:p>
          <a:p>
            <a:r>
              <a:rPr lang="pl-PL">
                <a:solidFill>
                  <a:srgbClr val="000000"/>
                </a:solidFill>
                <a:latin typeface="Consolas"/>
                <a:ea typeface="Consolas"/>
              </a:rPr>
              <a:t>	</a:t>
            </a:r>
            <a:r>
              <a:rPr lang="pl-PL" b="1">
                <a:solidFill>
                  <a:srgbClr val="7F0055"/>
                </a:solidFill>
                <a:latin typeface="Consolas"/>
                <a:ea typeface="Consolas"/>
              </a:rPr>
              <a:t>private</a:t>
            </a:r>
            <a:r>
              <a:rPr lang="pl-PL">
                <a:solidFill>
                  <a:srgbClr val="000000"/>
                </a:solidFill>
                <a:latin typeface="Consolas"/>
                <a:ea typeface="Consolas"/>
              </a:rPr>
              <a:t> </a:t>
            </a:r>
            <a:r>
              <a:rPr lang="pl-PL" b="1">
                <a:solidFill>
                  <a:srgbClr val="7F0055"/>
                </a:solidFill>
                <a:latin typeface="Consolas"/>
                <a:ea typeface="Consolas"/>
              </a:rPr>
              <a:t>char</a:t>
            </a:r>
            <a:r>
              <a:rPr lang="pl-PL">
                <a:solidFill>
                  <a:srgbClr val="000000"/>
                </a:solidFill>
                <a:latin typeface="Consolas"/>
                <a:ea typeface="Consolas"/>
              </a:rPr>
              <a:t> </a:t>
            </a:r>
            <a:r>
              <a:rPr lang="pl-PL">
                <a:solidFill>
                  <a:srgbClr val="0000C0"/>
                </a:solidFill>
                <a:latin typeface="Consolas"/>
                <a:ea typeface="Consolas"/>
              </a:rPr>
              <a:t>znak</a:t>
            </a:r>
            <a:r>
              <a:rPr lang="pl-PL">
                <a:solidFill>
                  <a:srgbClr val="000000"/>
                </a:solidFill>
                <a:latin typeface="Consolas"/>
                <a:ea typeface="Consolas"/>
              </a:rPr>
              <a:t>;</a:t>
            </a:r>
            <a:endParaRPr/>
          </a:p>
          <a:p>
            <a:r>
              <a:rPr lang="pl-PL">
                <a:solidFill>
                  <a:srgbClr val="000000"/>
                </a:solidFill>
                <a:latin typeface="Consolas"/>
                <a:ea typeface="Consolas"/>
              </a:rPr>
              <a:t>	</a:t>
            </a:r>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int</a:t>
            </a:r>
            <a:r>
              <a:rPr lang="pl-PL">
                <a:solidFill>
                  <a:srgbClr val="000000"/>
                </a:solidFill>
                <a:latin typeface="Consolas"/>
                <a:ea typeface="Consolas"/>
              </a:rPr>
              <a:t> </a:t>
            </a:r>
            <a:r>
              <a:rPr lang="pl-PL">
                <a:solidFill>
                  <a:srgbClr val="0000C0"/>
                </a:solidFill>
                <a:latin typeface="Consolas"/>
                <a:ea typeface="Consolas"/>
              </a:rPr>
              <a:t>liczba</a:t>
            </a:r>
            <a:r>
              <a:rPr lang="pl-PL">
                <a:solidFill>
                  <a:srgbClr val="000000"/>
                </a:solidFill>
                <a:latin typeface="Consolas"/>
                <a:ea typeface="Consolas"/>
              </a:rPr>
              <a:t>;</a:t>
            </a:r>
            <a:endParaRPr/>
          </a:p>
          <a:p>
            <a:r>
              <a:rPr lang="pl-PL"/>
              <a:t>	</a:t>
            </a:r>
            <a:endParaRPr/>
          </a:p>
          <a:p>
            <a:r>
              <a:rPr lang="pl-PL">
                <a:solidFill>
                  <a:srgbClr val="000000"/>
                </a:solidFill>
                <a:latin typeface="Consolas"/>
                <a:ea typeface="Consolas"/>
              </a:rPr>
              <a:t>	</a:t>
            </a:r>
            <a:r>
              <a:rPr lang="pl-PL" b="1">
                <a:solidFill>
                  <a:srgbClr val="7F0055"/>
                </a:solidFill>
                <a:latin typeface="Consolas"/>
                <a:ea typeface="Consolas"/>
              </a:rPr>
              <a:t>public</a:t>
            </a:r>
            <a:r>
              <a:rPr lang="pl-PL">
                <a:solidFill>
                  <a:srgbClr val="000000"/>
                </a:solidFill>
                <a:latin typeface="Consolas"/>
                <a:ea typeface="Consolas"/>
              </a:rPr>
              <a:t> MojZnak(</a:t>
            </a:r>
            <a:r>
              <a:rPr lang="pl-PL" b="1">
                <a:solidFill>
                  <a:srgbClr val="7F0055"/>
                </a:solidFill>
                <a:latin typeface="Consolas"/>
                <a:ea typeface="Consolas"/>
              </a:rPr>
              <a:t>int</a:t>
            </a:r>
            <a:r>
              <a:rPr lang="pl-PL">
                <a:solidFill>
                  <a:srgbClr val="000000"/>
                </a:solidFill>
                <a:latin typeface="Consolas"/>
                <a:ea typeface="Consolas"/>
              </a:rPr>
              <a:t> liczba) {</a:t>
            </a:r>
            <a:endParaRPr/>
          </a:p>
          <a:p>
            <a:r>
              <a:rPr lang="pl-PL">
                <a:solidFill>
                  <a:srgbClr val="000000"/>
                </a:solidFill>
                <a:latin typeface="Consolas"/>
                <a:ea typeface="Consolas"/>
              </a:rPr>
              <a:t>		</a:t>
            </a:r>
            <a:r>
              <a:rPr lang="pl-PL" b="1">
                <a:solidFill>
                  <a:srgbClr val="7F0055"/>
                </a:solidFill>
                <a:latin typeface="Consolas"/>
                <a:ea typeface="Consolas"/>
              </a:rPr>
              <a:t>this</a:t>
            </a:r>
            <a:r>
              <a:rPr lang="pl-PL">
                <a:solidFill>
                  <a:srgbClr val="000000"/>
                </a:solidFill>
                <a:latin typeface="Consolas"/>
                <a:ea typeface="Consolas"/>
              </a:rPr>
              <a:t>.</a:t>
            </a:r>
            <a:r>
              <a:rPr lang="pl-PL">
                <a:solidFill>
                  <a:srgbClr val="0000C0"/>
                </a:solidFill>
                <a:latin typeface="Consolas"/>
                <a:ea typeface="Consolas"/>
              </a:rPr>
              <a:t>liczba</a:t>
            </a:r>
            <a:r>
              <a:rPr lang="pl-PL">
                <a:solidFill>
                  <a:srgbClr val="000000"/>
                </a:solidFill>
                <a:latin typeface="Consolas"/>
                <a:ea typeface="Consolas"/>
              </a:rPr>
              <a:t> = liczba;</a:t>
            </a:r>
            <a:endParaRPr/>
          </a:p>
          <a:p>
            <a:r>
              <a:rPr lang="pl-PL"/>
              <a:t>	}</a:t>
            </a:r>
            <a:endParaRPr/>
          </a:p>
          <a:p>
            <a:endParaRPr/>
          </a:p>
          <a:p>
            <a:r>
              <a:rPr lang="pl-PL"/>
              <a:t>}</a:t>
            </a:r>
            <a:endParaRPr/>
          </a:p>
        </p:txBody>
      </p:sp>
      <p:sp>
        <p:nvSpPr>
          <p:cNvPr id="80" name="TextShape 3"/>
          <p:cNvSpPr txBox="1"/>
          <p:nvPr/>
        </p:nvSpPr>
        <p:spPr>
          <a:xfrm>
            <a:off x="4131720" y="3600000"/>
            <a:ext cx="7100280" cy="2772360"/>
          </a:xfrm>
          <a:prstGeom prst="rect">
            <a:avLst/>
          </a:prstGeom>
        </p:spPr>
        <p:txBody>
          <a:bodyPr wrap="none" lIns="90000" tIns="45000" rIns="90000" bIns="45000"/>
          <a:lstStyle/>
          <a:p>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class</a:t>
            </a:r>
            <a:r>
              <a:rPr lang="pl-PL">
                <a:solidFill>
                  <a:srgbClr val="000000"/>
                </a:solidFill>
                <a:latin typeface="Consolas"/>
                <a:ea typeface="Consolas"/>
              </a:rPr>
              <a:t> MojaPierwszaKlasa {</a:t>
            </a:r>
            <a:endParaRPr/>
          </a:p>
          <a:p>
            <a:r>
              <a:rPr lang="pl-PL">
                <a:latin typeface="Consolas"/>
                <a:ea typeface="Consolas"/>
              </a:rPr>
              <a:t>	</a:t>
            </a:r>
            <a:endParaRPr/>
          </a:p>
          <a:p>
            <a:r>
              <a:rPr lang="pl-PL">
                <a:solidFill>
                  <a:srgbClr val="000000"/>
                </a:solidFill>
                <a:latin typeface="Consolas"/>
                <a:ea typeface="Consolas"/>
              </a:rPr>
              <a:t>	</a:t>
            </a:r>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static</a:t>
            </a:r>
            <a:r>
              <a:rPr lang="pl-PL">
                <a:solidFill>
                  <a:srgbClr val="000000"/>
                </a:solidFill>
                <a:latin typeface="Consolas"/>
                <a:ea typeface="Consolas"/>
              </a:rPr>
              <a:t> </a:t>
            </a:r>
            <a:r>
              <a:rPr lang="pl-PL" b="1">
                <a:solidFill>
                  <a:srgbClr val="7F0055"/>
                </a:solidFill>
                <a:latin typeface="Consolas"/>
                <a:ea typeface="Consolas"/>
              </a:rPr>
              <a:t>void</a:t>
            </a:r>
            <a:r>
              <a:rPr lang="pl-PL">
                <a:solidFill>
                  <a:srgbClr val="000000"/>
                </a:solidFill>
                <a:latin typeface="Consolas"/>
                <a:ea typeface="Consolas"/>
              </a:rPr>
              <a:t> main(String[] args) {</a:t>
            </a:r>
            <a:endParaRPr/>
          </a:p>
          <a:p>
            <a:r>
              <a:rPr lang="pl-PL">
                <a:solidFill>
                  <a:srgbClr val="000000"/>
                </a:solidFill>
                <a:latin typeface="Consolas"/>
                <a:ea typeface="Consolas"/>
              </a:rPr>
              <a:t>		</a:t>
            </a:r>
            <a:r>
              <a:rPr lang="pl-PL">
                <a:solidFill>
                  <a:srgbClr val="3F7F5F"/>
                </a:solidFill>
                <a:latin typeface="Consolas"/>
                <a:ea typeface="Consolas"/>
              </a:rPr>
              <a:t>// to już nie jest poprawne</a:t>
            </a:r>
            <a:endParaRPr/>
          </a:p>
          <a:p>
            <a:r>
              <a:rPr lang="pl-PL">
                <a:solidFill>
                  <a:srgbClr val="000000"/>
                </a:solidFill>
                <a:latin typeface="Consolas"/>
                <a:ea typeface="Consolas"/>
              </a:rPr>
              <a:t>		</a:t>
            </a:r>
            <a:r>
              <a:rPr lang="pl-PL">
                <a:solidFill>
                  <a:srgbClr val="3F7F5F"/>
                </a:solidFill>
                <a:latin typeface="Consolas"/>
                <a:ea typeface="Consolas"/>
              </a:rPr>
              <a:t>// MojZnak mojZnak = new MojZnak();</a:t>
            </a:r>
            <a:endParaRPr/>
          </a:p>
          <a:p>
            <a:r>
              <a:rPr lang="pl-PL">
                <a:solidFill>
                  <a:srgbClr val="000000"/>
                </a:solidFill>
                <a:latin typeface="Consolas"/>
                <a:ea typeface="Consolas"/>
              </a:rPr>
              <a:t>		MojZnak mojZnak = </a:t>
            </a:r>
            <a:r>
              <a:rPr lang="pl-PL" b="1">
                <a:solidFill>
                  <a:srgbClr val="7F0055"/>
                </a:solidFill>
                <a:latin typeface="Consolas"/>
                <a:ea typeface="Consolas"/>
              </a:rPr>
              <a:t>new</a:t>
            </a:r>
            <a:r>
              <a:rPr lang="pl-PL">
                <a:solidFill>
                  <a:srgbClr val="000000"/>
                </a:solidFill>
                <a:latin typeface="Consolas"/>
                <a:ea typeface="Consolas"/>
              </a:rPr>
              <a:t> MojZnak(5);</a:t>
            </a:r>
            <a:endParaRPr/>
          </a:p>
          <a:p>
            <a:r>
              <a:rPr lang="pl-PL">
                <a:solidFill>
                  <a:srgbClr val="000000"/>
                </a:solidFill>
                <a:latin typeface="Consolas"/>
                <a:ea typeface="Consolas"/>
              </a:rPr>
              <a:t>		System.</a:t>
            </a:r>
            <a:r>
              <a:rPr lang="pl-PL" i="1">
                <a:solidFill>
                  <a:srgbClr val="0000C0"/>
                </a:solidFill>
                <a:latin typeface="Consolas"/>
                <a:ea typeface="Consolas"/>
              </a:rPr>
              <a:t>out</a:t>
            </a:r>
            <a:r>
              <a:rPr lang="pl-PL">
                <a:solidFill>
                  <a:srgbClr val="000000"/>
                </a:solidFill>
                <a:latin typeface="Consolas"/>
                <a:ea typeface="Consolas"/>
              </a:rPr>
              <a:t>.println(mojZnak.</a:t>
            </a:r>
            <a:r>
              <a:rPr lang="pl-PL">
                <a:solidFill>
                  <a:srgbClr val="0000C0"/>
                </a:solidFill>
                <a:latin typeface="Consolas"/>
                <a:ea typeface="Consolas"/>
              </a:rPr>
              <a:t>liczba</a:t>
            </a:r>
            <a:r>
              <a:rPr lang="pl-PL">
                <a:solidFill>
                  <a:srgbClr val="000000"/>
                </a:solidFill>
                <a:latin typeface="Consolas"/>
                <a:ea typeface="Consolas"/>
              </a:rPr>
              <a:t>);</a:t>
            </a:r>
            <a:endParaRPr/>
          </a:p>
          <a:p>
            <a:r>
              <a:rPr lang="pl-PL">
                <a:latin typeface="Consolas"/>
                <a:ea typeface="Consolas"/>
              </a:rPr>
              <a:t>	}</a:t>
            </a:r>
            <a:endParaRPr/>
          </a:p>
          <a:p>
            <a:r>
              <a:rPr lang="pl-PL">
                <a:latin typeface="Consolas"/>
                <a:ea typeface="Consolas"/>
              </a:rPr>
              <a:t>	</a:t>
            </a:r>
            <a:endParaRPr/>
          </a:p>
          <a:p>
            <a:r>
              <a:rPr lang="pl-PL">
                <a:latin typeface="Consolas"/>
                <a:ea typeface="Consolas"/>
              </a:rPr>
              <a:t>}</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TextShape 1"/>
          <p:cNvSpPr txBox="1"/>
          <p:nvPr/>
        </p:nvSpPr>
        <p:spPr>
          <a:xfrm>
            <a:off x="2160000" y="6984000"/>
            <a:ext cx="6552000" cy="432000"/>
          </a:xfrm>
          <a:prstGeom prst="rect">
            <a:avLst/>
          </a:prstGeom>
        </p:spPr>
        <p:txBody>
          <a:bodyPr wrap="none" lIns="90000" tIns="45000" rIns="90000" bIns="45000"/>
          <a:lstStyle/>
          <a:p>
            <a:r>
              <a:rPr lang="pl-PL"/>
              <a:t>Wstęp do programowania obiektowego</a:t>
            </a:r>
            <a:endParaRPr/>
          </a:p>
        </p:txBody>
      </p:sp>
      <p:sp>
        <p:nvSpPr>
          <p:cNvPr id="82" name="TextShape 2"/>
          <p:cNvSpPr txBox="1"/>
          <p:nvPr/>
        </p:nvSpPr>
        <p:spPr>
          <a:xfrm>
            <a:off x="4464000" y="3779640"/>
            <a:ext cx="7200000" cy="2772360"/>
          </a:xfrm>
          <a:prstGeom prst="rect">
            <a:avLst/>
          </a:prstGeom>
        </p:spPr>
        <p:txBody>
          <a:bodyPr wrap="none" lIns="90000" tIns="45000" rIns="90000" bIns="45000"/>
          <a:lstStyle/>
          <a:p>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class</a:t>
            </a:r>
            <a:r>
              <a:rPr lang="pl-PL">
                <a:solidFill>
                  <a:srgbClr val="000000"/>
                </a:solidFill>
                <a:latin typeface="Consolas"/>
                <a:ea typeface="Consolas"/>
              </a:rPr>
              <a:t> MojaPierwszaKlasa {</a:t>
            </a:r>
            <a:endParaRPr/>
          </a:p>
          <a:p>
            <a:r>
              <a:rPr lang="pl-PL"/>
              <a:t>	</a:t>
            </a:r>
            <a:endParaRPr/>
          </a:p>
          <a:p>
            <a:r>
              <a:rPr lang="pl-PL">
                <a:solidFill>
                  <a:srgbClr val="000000"/>
                </a:solidFill>
                <a:latin typeface="Consolas"/>
                <a:ea typeface="Consolas"/>
              </a:rPr>
              <a:t>	</a:t>
            </a:r>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static</a:t>
            </a:r>
            <a:r>
              <a:rPr lang="pl-PL">
                <a:solidFill>
                  <a:srgbClr val="000000"/>
                </a:solidFill>
                <a:latin typeface="Consolas"/>
                <a:ea typeface="Consolas"/>
              </a:rPr>
              <a:t> </a:t>
            </a:r>
            <a:r>
              <a:rPr lang="pl-PL" b="1">
                <a:solidFill>
                  <a:srgbClr val="7F0055"/>
                </a:solidFill>
                <a:latin typeface="Consolas"/>
                <a:ea typeface="Consolas"/>
              </a:rPr>
              <a:t>void</a:t>
            </a:r>
            <a:r>
              <a:rPr lang="pl-PL">
                <a:solidFill>
                  <a:srgbClr val="000000"/>
                </a:solidFill>
                <a:latin typeface="Consolas"/>
                <a:ea typeface="Consolas"/>
              </a:rPr>
              <a:t> main(String[] args) {</a:t>
            </a:r>
            <a:endParaRPr/>
          </a:p>
          <a:p>
            <a:r>
              <a:rPr lang="pl-PL">
                <a:solidFill>
                  <a:srgbClr val="000000"/>
                </a:solidFill>
                <a:latin typeface="Consolas"/>
                <a:ea typeface="Consolas"/>
              </a:rPr>
              <a:t>		</a:t>
            </a:r>
            <a:r>
              <a:rPr lang="pl-PL">
                <a:solidFill>
                  <a:srgbClr val="3F7F5F"/>
                </a:solidFill>
                <a:latin typeface="Consolas"/>
                <a:ea typeface="Consolas"/>
              </a:rPr>
              <a:t>// teraz już jest poprawne</a:t>
            </a:r>
            <a:endParaRPr/>
          </a:p>
          <a:p>
            <a:r>
              <a:rPr lang="pl-PL">
                <a:solidFill>
                  <a:srgbClr val="000000"/>
                </a:solidFill>
                <a:latin typeface="Consolas"/>
                <a:ea typeface="Consolas"/>
              </a:rPr>
              <a:t>		MojZnak mojInnyZnak = </a:t>
            </a:r>
            <a:r>
              <a:rPr lang="pl-PL" b="1">
                <a:solidFill>
                  <a:srgbClr val="7F0055"/>
                </a:solidFill>
                <a:latin typeface="Consolas"/>
                <a:ea typeface="Consolas"/>
              </a:rPr>
              <a:t>new</a:t>
            </a:r>
            <a:r>
              <a:rPr lang="pl-PL">
                <a:solidFill>
                  <a:srgbClr val="000000"/>
                </a:solidFill>
                <a:latin typeface="Consolas"/>
                <a:ea typeface="Consolas"/>
              </a:rPr>
              <a:t> MojZnak();</a:t>
            </a:r>
            <a:endParaRPr/>
          </a:p>
          <a:p>
            <a:r>
              <a:rPr lang="pl-PL">
                <a:solidFill>
                  <a:srgbClr val="000000"/>
                </a:solidFill>
                <a:latin typeface="Consolas"/>
                <a:ea typeface="Consolas"/>
              </a:rPr>
              <a:t>		MojZnak mojZnak = </a:t>
            </a:r>
            <a:r>
              <a:rPr lang="pl-PL" b="1">
                <a:solidFill>
                  <a:srgbClr val="7F0055"/>
                </a:solidFill>
                <a:latin typeface="Consolas"/>
                <a:ea typeface="Consolas"/>
              </a:rPr>
              <a:t>new</a:t>
            </a:r>
            <a:r>
              <a:rPr lang="pl-PL">
                <a:solidFill>
                  <a:srgbClr val="000000"/>
                </a:solidFill>
                <a:latin typeface="Consolas"/>
                <a:ea typeface="Consolas"/>
              </a:rPr>
              <a:t> MojZnak(5);</a:t>
            </a:r>
            <a:endParaRPr/>
          </a:p>
          <a:p>
            <a:r>
              <a:rPr lang="pl-PL">
                <a:solidFill>
                  <a:srgbClr val="000000"/>
                </a:solidFill>
                <a:latin typeface="Consolas"/>
                <a:ea typeface="Consolas"/>
              </a:rPr>
              <a:t>		System.</a:t>
            </a:r>
            <a:r>
              <a:rPr lang="pl-PL" i="1">
                <a:solidFill>
                  <a:srgbClr val="0000C0"/>
                </a:solidFill>
                <a:latin typeface="Consolas"/>
                <a:ea typeface="Consolas"/>
              </a:rPr>
              <a:t>out</a:t>
            </a:r>
            <a:r>
              <a:rPr lang="pl-PL">
                <a:solidFill>
                  <a:srgbClr val="000000"/>
                </a:solidFill>
                <a:latin typeface="Consolas"/>
                <a:ea typeface="Consolas"/>
              </a:rPr>
              <a:t>.println(mojZnak.</a:t>
            </a:r>
            <a:r>
              <a:rPr lang="pl-PL">
                <a:solidFill>
                  <a:srgbClr val="0000C0"/>
                </a:solidFill>
                <a:latin typeface="Consolas"/>
                <a:ea typeface="Consolas"/>
              </a:rPr>
              <a:t>liczba</a:t>
            </a:r>
            <a:r>
              <a:rPr lang="pl-PL">
                <a:solidFill>
                  <a:srgbClr val="000000"/>
                </a:solidFill>
                <a:latin typeface="Consolas"/>
                <a:ea typeface="Consolas"/>
              </a:rPr>
              <a:t>);</a:t>
            </a:r>
            <a:endParaRPr/>
          </a:p>
          <a:p>
            <a:r>
              <a:rPr lang="pl-PL"/>
              <a:t>	}</a:t>
            </a:r>
            <a:endParaRPr/>
          </a:p>
          <a:p>
            <a:r>
              <a:rPr lang="pl-PL"/>
              <a:t>	</a:t>
            </a:r>
            <a:endParaRPr/>
          </a:p>
          <a:p>
            <a:r>
              <a:rPr lang="pl-PL"/>
              <a:t>}</a:t>
            </a:r>
            <a:endParaRPr/>
          </a:p>
        </p:txBody>
      </p:sp>
      <p:sp>
        <p:nvSpPr>
          <p:cNvPr id="83" name="TextShape 3"/>
          <p:cNvSpPr txBox="1"/>
          <p:nvPr/>
        </p:nvSpPr>
        <p:spPr>
          <a:xfrm>
            <a:off x="1440000" y="1224000"/>
            <a:ext cx="6912000" cy="4133160"/>
          </a:xfrm>
          <a:prstGeom prst="rect">
            <a:avLst/>
          </a:prstGeom>
        </p:spPr>
        <p:txBody>
          <a:bodyPr wrap="none" lIns="90000" tIns="45000" rIns="90000" bIns="45000"/>
          <a:lstStyle/>
          <a:p>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class</a:t>
            </a:r>
            <a:r>
              <a:rPr lang="pl-PL">
                <a:solidFill>
                  <a:srgbClr val="000000"/>
                </a:solidFill>
                <a:latin typeface="Consolas"/>
                <a:ea typeface="Consolas"/>
              </a:rPr>
              <a:t> MojZnak {</a:t>
            </a:r>
            <a:endParaRPr/>
          </a:p>
          <a:p>
            <a:r>
              <a:rPr lang="pl-PL"/>
              <a:t>	</a:t>
            </a:r>
            <a:endParaRPr/>
          </a:p>
          <a:p>
            <a:r>
              <a:rPr lang="pl-PL">
                <a:solidFill>
                  <a:srgbClr val="000000"/>
                </a:solidFill>
                <a:latin typeface="Consolas"/>
                <a:ea typeface="Consolas"/>
              </a:rPr>
              <a:t>	</a:t>
            </a:r>
            <a:r>
              <a:rPr lang="pl-PL" b="1">
                <a:solidFill>
                  <a:srgbClr val="7F0055"/>
                </a:solidFill>
                <a:latin typeface="Consolas"/>
                <a:ea typeface="Consolas"/>
              </a:rPr>
              <a:t>private</a:t>
            </a:r>
            <a:r>
              <a:rPr lang="pl-PL">
                <a:solidFill>
                  <a:srgbClr val="000000"/>
                </a:solidFill>
                <a:latin typeface="Consolas"/>
                <a:ea typeface="Consolas"/>
              </a:rPr>
              <a:t> </a:t>
            </a:r>
            <a:r>
              <a:rPr lang="pl-PL" b="1">
                <a:solidFill>
                  <a:srgbClr val="7F0055"/>
                </a:solidFill>
                <a:latin typeface="Consolas"/>
                <a:ea typeface="Consolas"/>
              </a:rPr>
              <a:t>char</a:t>
            </a:r>
            <a:r>
              <a:rPr lang="pl-PL">
                <a:solidFill>
                  <a:srgbClr val="000000"/>
                </a:solidFill>
                <a:latin typeface="Consolas"/>
                <a:ea typeface="Consolas"/>
              </a:rPr>
              <a:t> </a:t>
            </a:r>
            <a:r>
              <a:rPr lang="pl-PL">
                <a:solidFill>
                  <a:srgbClr val="0000C0"/>
                </a:solidFill>
                <a:latin typeface="Consolas"/>
                <a:ea typeface="Consolas"/>
              </a:rPr>
              <a:t>znak</a:t>
            </a:r>
            <a:r>
              <a:rPr lang="pl-PL">
                <a:solidFill>
                  <a:srgbClr val="000000"/>
                </a:solidFill>
                <a:latin typeface="Consolas"/>
                <a:ea typeface="Consolas"/>
              </a:rPr>
              <a:t>;</a:t>
            </a:r>
            <a:endParaRPr/>
          </a:p>
          <a:p>
            <a:r>
              <a:rPr lang="pl-PL">
                <a:solidFill>
                  <a:srgbClr val="000000"/>
                </a:solidFill>
                <a:latin typeface="Consolas"/>
                <a:ea typeface="Consolas"/>
              </a:rPr>
              <a:t>	</a:t>
            </a:r>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int</a:t>
            </a:r>
            <a:r>
              <a:rPr lang="pl-PL">
                <a:solidFill>
                  <a:srgbClr val="000000"/>
                </a:solidFill>
                <a:latin typeface="Consolas"/>
                <a:ea typeface="Consolas"/>
              </a:rPr>
              <a:t> </a:t>
            </a:r>
            <a:r>
              <a:rPr lang="pl-PL">
                <a:solidFill>
                  <a:srgbClr val="0000C0"/>
                </a:solidFill>
                <a:latin typeface="Consolas"/>
                <a:ea typeface="Consolas"/>
              </a:rPr>
              <a:t>liczba</a:t>
            </a:r>
            <a:r>
              <a:rPr lang="pl-PL">
                <a:solidFill>
                  <a:srgbClr val="000000"/>
                </a:solidFill>
                <a:latin typeface="Consolas"/>
                <a:ea typeface="Consolas"/>
              </a:rPr>
              <a:t>;</a:t>
            </a:r>
            <a:endParaRPr/>
          </a:p>
          <a:p>
            <a:r>
              <a:rPr lang="pl-PL"/>
              <a:t>	</a:t>
            </a:r>
            <a:endParaRPr/>
          </a:p>
          <a:p>
            <a:r>
              <a:rPr lang="pl-PL">
                <a:solidFill>
                  <a:srgbClr val="000000"/>
                </a:solidFill>
                <a:latin typeface="Consolas"/>
                <a:ea typeface="Consolas"/>
              </a:rPr>
              <a:t>	</a:t>
            </a:r>
            <a:r>
              <a:rPr lang="pl-PL" b="1">
                <a:solidFill>
                  <a:srgbClr val="7F0055"/>
                </a:solidFill>
                <a:latin typeface="Consolas"/>
                <a:ea typeface="Consolas"/>
              </a:rPr>
              <a:t>public</a:t>
            </a:r>
            <a:r>
              <a:rPr lang="pl-PL">
                <a:solidFill>
                  <a:srgbClr val="000000"/>
                </a:solidFill>
                <a:latin typeface="Consolas"/>
                <a:ea typeface="Consolas"/>
              </a:rPr>
              <a:t> MojZnak(</a:t>
            </a:r>
            <a:r>
              <a:rPr lang="pl-PL" b="1">
                <a:solidFill>
                  <a:srgbClr val="7F0055"/>
                </a:solidFill>
                <a:latin typeface="Consolas"/>
                <a:ea typeface="Consolas"/>
              </a:rPr>
              <a:t>int</a:t>
            </a:r>
            <a:r>
              <a:rPr lang="pl-PL">
                <a:solidFill>
                  <a:srgbClr val="000000"/>
                </a:solidFill>
                <a:latin typeface="Consolas"/>
                <a:ea typeface="Consolas"/>
              </a:rPr>
              <a:t> liczba) {</a:t>
            </a:r>
            <a:endParaRPr/>
          </a:p>
          <a:p>
            <a:r>
              <a:rPr lang="pl-PL">
                <a:solidFill>
                  <a:srgbClr val="000000"/>
                </a:solidFill>
                <a:latin typeface="Consolas"/>
                <a:ea typeface="Consolas"/>
              </a:rPr>
              <a:t>		</a:t>
            </a:r>
            <a:r>
              <a:rPr lang="pl-PL" b="1">
                <a:solidFill>
                  <a:srgbClr val="7F0055"/>
                </a:solidFill>
                <a:latin typeface="Consolas"/>
                <a:ea typeface="Consolas"/>
              </a:rPr>
              <a:t>this</a:t>
            </a:r>
            <a:r>
              <a:rPr lang="pl-PL">
                <a:solidFill>
                  <a:srgbClr val="000000"/>
                </a:solidFill>
                <a:latin typeface="Consolas"/>
                <a:ea typeface="Consolas"/>
              </a:rPr>
              <a:t>.</a:t>
            </a:r>
            <a:r>
              <a:rPr lang="pl-PL">
                <a:solidFill>
                  <a:srgbClr val="0000C0"/>
                </a:solidFill>
                <a:latin typeface="Consolas"/>
                <a:ea typeface="Consolas"/>
              </a:rPr>
              <a:t>liczba</a:t>
            </a:r>
            <a:r>
              <a:rPr lang="pl-PL">
                <a:solidFill>
                  <a:srgbClr val="000000"/>
                </a:solidFill>
                <a:latin typeface="Consolas"/>
                <a:ea typeface="Consolas"/>
              </a:rPr>
              <a:t> = liczba;</a:t>
            </a:r>
            <a:endParaRPr/>
          </a:p>
          <a:p>
            <a:r>
              <a:rPr lang="pl-PL"/>
              <a:t>	}</a:t>
            </a:r>
            <a:endParaRPr/>
          </a:p>
          <a:p>
            <a:r>
              <a:rPr lang="pl-PL"/>
              <a:t>	</a:t>
            </a:r>
            <a:endParaRPr/>
          </a:p>
          <a:p>
            <a:r>
              <a:rPr lang="pl-PL">
                <a:solidFill>
                  <a:srgbClr val="000000"/>
                </a:solidFill>
                <a:latin typeface="Consolas"/>
                <a:ea typeface="Consolas"/>
              </a:rPr>
              <a:t>	</a:t>
            </a:r>
            <a:r>
              <a:rPr lang="pl-PL" b="1">
                <a:solidFill>
                  <a:srgbClr val="7F0055"/>
                </a:solidFill>
                <a:latin typeface="Consolas"/>
                <a:ea typeface="Consolas"/>
              </a:rPr>
              <a:t>public</a:t>
            </a:r>
            <a:r>
              <a:rPr lang="pl-PL">
                <a:solidFill>
                  <a:srgbClr val="000000"/>
                </a:solidFill>
                <a:latin typeface="Consolas"/>
                <a:ea typeface="Consolas"/>
              </a:rPr>
              <a:t> MojZnak() {</a:t>
            </a:r>
            <a:endParaRPr/>
          </a:p>
          <a:p>
            <a:r>
              <a:rPr lang="pl-PL"/>
              <a:t>		</a:t>
            </a:r>
            <a:endParaRPr/>
          </a:p>
          <a:p>
            <a:r>
              <a:rPr lang="pl-PL"/>
              <a:t>	}</a:t>
            </a:r>
            <a:endParaRPr/>
          </a:p>
          <a:p>
            <a:endParaRPr/>
          </a:p>
          <a:p>
            <a:r>
              <a:rPr lang="pl-PL"/>
              <a:t>}</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TextShape 1"/>
          <p:cNvSpPr txBox="1"/>
          <p:nvPr/>
        </p:nvSpPr>
        <p:spPr>
          <a:xfrm>
            <a:off x="2160000" y="6984000"/>
            <a:ext cx="6552000" cy="432000"/>
          </a:xfrm>
          <a:prstGeom prst="rect">
            <a:avLst/>
          </a:prstGeom>
        </p:spPr>
        <p:txBody>
          <a:bodyPr wrap="none" lIns="90000" tIns="45000" rIns="90000" bIns="45000"/>
          <a:lstStyle/>
          <a:p>
            <a:r>
              <a:rPr lang="pl-PL"/>
              <a:t>Wstęp do programowania obiektowego</a:t>
            </a:r>
            <a:endParaRPr/>
          </a:p>
        </p:txBody>
      </p:sp>
      <p:sp>
        <p:nvSpPr>
          <p:cNvPr id="85" name="TextShape 2"/>
          <p:cNvSpPr txBox="1"/>
          <p:nvPr/>
        </p:nvSpPr>
        <p:spPr>
          <a:xfrm>
            <a:off x="1440000" y="1656000"/>
            <a:ext cx="8928000" cy="3845160"/>
          </a:xfrm>
          <a:prstGeom prst="rect">
            <a:avLst/>
          </a:prstGeom>
        </p:spPr>
        <p:txBody>
          <a:bodyPr wrap="none" lIns="90000" tIns="45000" rIns="90000" bIns="45000"/>
          <a:lstStyle/>
          <a:p>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class</a:t>
            </a:r>
            <a:r>
              <a:rPr lang="pl-PL">
                <a:solidFill>
                  <a:srgbClr val="000000"/>
                </a:solidFill>
                <a:latin typeface="Consolas"/>
                <a:ea typeface="Consolas"/>
              </a:rPr>
              <a:t> MojZnak {</a:t>
            </a:r>
            <a:endParaRPr/>
          </a:p>
          <a:p>
            <a:r>
              <a:rPr lang="pl-PL"/>
              <a:t>	</a:t>
            </a:r>
            <a:endParaRPr/>
          </a:p>
          <a:p>
            <a:r>
              <a:rPr lang="pl-PL">
                <a:solidFill>
                  <a:srgbClr val="000000"/>
                </a:solidFill>
                <a:latin typeface="Consolas"/>
                <a:ea typeface="Consolas"/>
              </a:rPr>
              <a:t>	</a:t>
            </a:r>
            <a:r>
              <a:rPr lang="pl-PL" b="1">
                <a:solidFill>
                  <a:srgbClr val="7F0055"/>
                </a:solidFill>
                <a:latin typeface="Consolas"/>
                <a:ea typeface="Consolas"/>
              </a:rPr>
              <a:t>private</a:t>
            </a:r>
            <a:r>
              <a:rPr lang="pl-PL">
                <a:solidFill>
                  <a:srgbClr val="000000"/>
                </a:solidFill>
                <a:latin typeface="Consolas"/>
                <a:ea typeface="Consolas"/>
              </a:rPr>
              <a:t> </a:t>
            </a:r>
            <a:r>
              <a:rPr lang="pl-PL" b="1">
                <a:solidFill>
                  <a:srgbClr val="7F0055"/>
                </a:solidFill>
                <a:latin typeface="Consolas"/>
                <a:ea typeface="Consolas"/>
              </a:rPr>
              <a:t>char</a:t>
            </a:r>
            <a:r>
              <a:rPr lang="pl-PL">
                <a:solidFill>
                  <a:srgbClr val="000000"/>
                </a:solidFill>
                <a:latin typeface="Consolas"/>
                <a:ea typeface="Consolas"/>
              </a:rPr>
              <a:t> </a:t>
            </a:r>
            <a:r>
              <a:rPr lang="pl-PL">
                <a:solidFill>
                  <a:srgbClr val="0000C0"/>
                </a:solidFill>
                <a:latin typeface="Consolas"/>
                <a:ea typeface="Consolas"/>
              </a:rPr>
              <a:t>znak</a:t>
            </a:r>
            <a:r>
              <a:rPr lang="pl-PL">
                <a:solidFill>
                  <a:srgbClr val="000000"/>
                </a:solidFill>
                <a:latin typeface="Consolas"/>
                <a:ea typeface="Consolas"/>
              </a:rPr>
              <a:t>;</a:t>
            </a:r>
            <a:endParaRPr/>
          </a:p>
          <a:p>
            <a:r>
              <a:rPr lang="pl-PL">
                <a:solidFill>
                  <a:srgbClr val="000000"/>
                </a:solidFill>
                <a:latin typeface="Consolas"/>
                <a:ea typeface="Consolas"/>
              </a:rPr>
              <a:t>	</a:t>
            </a:r>
            <a:r>
              <a:rPr lang="pl-PL" b="1">
                <a:solidFill>
                  <a:srgbClr val="7F0055"/>
                </a:solidFill>
                <a:latin typeface="Consolas"/>
                <a:ea typeface="Consolas"/>
              </a:rPr>
              <a:t>private</a:t>
            </a:r>
            <a:r>
              <a:rPr lang="pl-PL">
                <a:solidFill>
                  <a:srgbClr val="000000"/>
                </a:solidFill>
                <a:latin typeface="Consolas"/>
                <a:ea typeface="Consolas"/>
              </a:rPr>
              <a:t> </a:t>
            </a:r>
            <a:r>
              <a:rPr lang="pl-PL" b="1">
                <a:solidFill>
                  <a:srgbClr val="7F0055"/>
                </a:solidFill>
                <a:latin typeface="Consolas"/>
                <a:ea typeface="Consolas"/>
              </a:rPr>
              <a:t>int</a:t>
            </a:r>
            <a:r>
              <a:rPr lang="pl-PL">
                <a:solidFill>
                  <a:srgbClr val="000000"/>
                </a:solidFill>
                <a:latin typeface="Consolas"/>
                <a:ea typeface="Consolas"/>
              </a:rPr>
              <a:t> </a:t>
            </a:r>
            <a:r>
              <a:rPr lang="pl-PL">
                <a:solidFill>
                  <a:srgbClr val="0000C0"/>
                </a:solidFill>
                <a:latin typeface="Consolas"/>
                <a:ea typeface="Consolas"/>
              </a:rPr>
              <a:t>liczba</a:t>
            </a:r>
            <a:r>
              <a:rPr lang="pl-PL">
                <a:solidFill>
                  <a:srgbClr val="000000"/>
                </a:solidFill>
                <a:latin typeface="Consolas"/>
                <a:ea typeface="Consolas"/>
              </a:rPr>
              <a:t>;</a:t>
            </a:r>
            <a:endParaRPr/>
          </a:p>
          <a:p>
            <a:r>
              <a:rPr lang="pl-PL"/>
              <a:t>	</a:t>
            </a:r>
            <a:endParaRPr/>
          </a:p>
          <a:p>
            <a:r>
              <a:rPr lang="pl-PL">
                <a:solidFill>
                  <a:srgbClr val="000000"/>
                </a:solidFill>
                <a:latin typeface="Consolas"/>
                <a:ea typeface="Consolas"/>
              </a:rPr>
              <a:t>	</a:t>
            </a:r>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int</a:t>
            </a:r>
            <a:r>
              <a:rPr lang="pl-PL">
                <a:solidFill>
                  <a:srgbClr val="000000"/>
                </a:solidFill>
                <a:latin typeface="Consolas"/>
                <a:ea typeface="Consolas"/>
              </a:rPr>
              <a:t> getLiczba() {</a:t>
            </a:r>
            <a:endParaRPr/>
          </a:p>
          <a:p>
            <a:r>
              <a:rPr lang="pl-PL">
                <a:solidFill>
                  <a:srgbClr val="000000"/>
                </a:solidFill>
                <a:latin typeface="Consolas"/>
                <a:ea typeface="Consolas"/>
              </a:rPr>
              <a:t>		</a:t>
            </a:r>
            <a:r>
              <a:rPr lang="pl-PL" b="1">
                <a:solidFill>
                  <a:srgbClr val="7F0055"/>
                </a:solidFill>
                <a:latin typeface="Consolas"/>
                <a:ea typeface="Consolas"/>
              </a:rPr>
              <a:t>return</a:t>
            </a:r>
            <a:r>
              <a:rPr lang="pl-PL">
                <a:solidFill>
                  <a:srgbClr val="000000"/>
                </a:solidFill>
                <a:latin typeface="Consolas"/>
                <a:ea typeface="Consolas"/>
              </a:rPr>
              <a:t> </a:t>
            </a:r>
            <a:r>
              <a:rPr lang="pl-PL">
                <a:solidFill>
                  <a:srgbClr val="0000C0"/>
                </a:solidFill>
                <a:latin typeface="Consolas"/>
                <a:ea typeface="Consolas"/>
              </a:rPr>
              <a:t>liczba</a:t>
            </a:r>
            <a:r>
              <a:rPr lang="pl-PL">
                <a:solidFill>
                  <a:srgbClr val="000000"/>
                </a:solidFill>
                <a:latin typeface="Consolas"/>
                <a:ea typeface="Consolas"/>
              </a:rPr>
              <a:t>;</a:t>
            </a:r>
            <a:endParaRPr/>
          </a:p>
          <a:p>
            <a:r>
              <a:rPr lang="pl-PL"/>
              <a:t>	}</a:t>
            </a:r>
            <a:endParaRPr/>
          </a:p>
          <a:p>
            <a:r>
              <a:rPr lang="pl-PL"/>
              <a:t>	</a:t>
            </a:r>
            <a:endParaRPr/>
          </a:p>
          <a:p>
            <a:r>
              <a:rPr lang="pl-PL">
                <a:solidFill>
                  <a:srgbClr val="000000"/>
                </a:solidFill>
                <a:latin typeface="Consolas"/>
                <a:ea typeface="Consolas"/>
              </a:rPr>
              <a:t>	</a:t>
            </a:r>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void</a:t>
            </a:r>
            <a:r>
              <a:rPr lang="pl-PL">
                <a:solidFill>
                  <a:srgbClr val="000000"/>
                </a:solidFill>
                <a:latin typeface="Consolas"/>
                <a:ea typeface="Consolas"/>
              </a:rPr>
              <a:t> setLiczba(</a:t>
            </a:r>
            <a:r>
              <a:rPr lang="pl-PL" b="1">
                <a:solidFill>
                  <a:srgbClr val="7F0055"/>
                </a:solidFill>
                <a:latin typeface="Consolas"/>
                <a:ea typeface="Consolas"/>
              </a:rPr>
              <a:t>int</a:t>
            </a:r>
            <a:r>
              <a:rPr lang="pl-PL">
                <a:solidFill>
                  <a:srgbClr val="000000"/>
                </a:solidFill>
                <a:latin typeface="Consolas"/>
                <a:ea typeface="Consolas"/>
              </a:rPr>
              <a:t> liczba) {</a:t>
            </a:r>
            <a:endParaRPr/>
          </a:p>
          <a:p>
            <a:r>
              <a:rPr lang="pl-PL">
                <a:solidFill>
                  <a:srgbClr val="000000"/>
                </a:solidFill>
                <a:latin typeface="Consolas"/>
                <a:ea typeface="Consolas"/>
              </a:rPr>
              <a:t>		</a:t>
            </a:r>
            <a:r>
              <a:rPr lang="pl-PL" b="1">
                <a:solidFill>
                  <a:srgbClr val="7F0055"/>
                </a:solidFill>
                <a:latin typeface="Consolas"/>
                <a:ea typeface="Consolas"/>
              </a:rPr>
              <a:t>this</a:t>
            </a:r>
            <a:r>
              <a:rPr lang="pl-PL">
                <a:solidFill>
                  <a:srgbClr val="000000"/>
                </a:solidFill>
                <a:latin typeface="Consolas"/>
                <a:ea typeface="Consolas"/>
              </a:rPr>
              <a:t>.</a:t>
            </a:r>
            <a:r>
              <a:rPr lang="pl-PL">
                <a:solidFill>
                  <a:srgbClr val="0000C0"/>
                </a:solidFill>
                <a:latin typeface="Consolas"/>
                <a:ea typeface="Consolas"/>
              </a:rPr>
              <a:t>liczba</a:t>
            </a:r>
            <a:r>
              <a:rPr lang="pl-PL">
                <a:solidFill>
                  <a:srgbClr val="000000"/>
                </a:solidFill>
                <a:latin typeface="Consolas"/>
                <a:ea typeface="Consolas"/>
              </a:rPr>
              <a:t> = liczba;</a:t>
            </a:r>
            <a:endParaRPr/>
          </a:p>
          <a:p>
            <a:r>
              <a:rPr lang="pl-PL"/>
              <a:t>	}</a:t>
            </a:r>
            <a:endParaRPr/>
          </a:p>
          <a:p>
            <a:endParaRPr/>
          </a:p>
          <a:p>
            <a:r>
              <a:rPr lang="pl-PL"/>
              <a:t>}</a:t>
            </a:r>
            <a:endParaRPr/>
          </a:p>
        </p:txBody>
      </p:sp>
      <p:sp>
        <p:nvSpPr>
          <p:cNvPr id="86" name="TextShape 3"/>
          <p:cNvSpPr txBox="1"/>
          <p:nvPr/>
        </p:nvSpPr>
        <p:spPr>
          <a:xfrm>
            <a:off x="4824000" y="5297040"/>
            <a:ext cx="6768000" cy="894960"/>
          </a:xfrm>
          <a:prstGeom prst="rect">
            <a:avLst/>
          </a:prstGeom>
        </p:spPr>
        <p:txBody>
          <a:bodyPr wrap="none" lIns="90000" tIns="45000" rIns="90000" bIns="45000"/>
          <a:lstStyle/>
          <a:p>
            <a:r>
              <a:rPr lang="pl-PL">
                <a:solidFill>
                  <a:srgbClr val="000000"/>
                </a:solidFill>
                <a:latin typeface="Consolas"/>
                <a:ea typeface="Consolas"/>
              </a:rPr>
              <a:t>MojZnak mojZnak = </a:t>
            </a:r>
            <a:r>
              <a:rPr lang="pl-PL" b="1">
                <a:solidFill>
                  <a:srgbClr val="7F0055"/>
                </a:solidFill>
                <a:latin typeface="Consolas"/>
                <a:ea typeface="Consolas"/>
              </a:rPr>
              <a:t>new</a:t>
            </a:r>
            <a:r>
              <a:rPr lang="pl-PL">
                <a:solidFill>
                  <a:srgbClr val="000000"/>
                </a:solidFill>
                <a:latin typeface="Consolas"/>
                <a:ea typeface="Consolas"/>
              </a:rPr>
              <a:t> MojZnak();</a:t>
            </a:r>
            <a:endParaRPr/>
          </a:p>
          <a:p>
            <a:r>
              <a:rPr lang="pl-PL"/>
              <a:t>mojZnak.setLiczba(13);</a:t>
            </a:r>
            <a:endParaRPr/>
          </a:p>
          <a:p>
            <a:r>
              <a:rPr lang="pl-PL">
                <a:solidFill>
                  <a:srgbClr val="000000"/>
                </a:solidFill>
                <a:latin typeface="Consolas"/>
                <a:ea typeface="Consolas"/>
              </a:rPr>
              <a:t>System.</a:t>
            </a:r>
            <a:r>
              <a:rPr lang="pl-PL" i="1">
                <a:solidFill>
                  <a:srgbClr val="0000C0"/>
                </a:solidFill>
                <a:latin typeface="Consolas"/>
                <a:ea typeface="Consolas"/>
              </a:rPr>
              <a:t>out</a:t>
            </a:r>
            <a:r>
              <a:rPr lang="pl-PL">
                <a:solidFill>
                  <a:srgbClr val="000000"/>
                </a:solidFill>
                <a:latin typeface="Consolas"/>
                <a:ea typeface="Consolas"/>
              </a:rPr>
              <a:t>.println(mojZnak.getLiczba());</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Shape 1"/>
          <p:cNvSpPr txBox="1"/>
          <p:nvPr/>
        </p:nvSpPr>
        <p:spPr>
          <a:xfrm>
            <a:off x="2160000" y="6984000"/>
            <a:ext cx="6552000" cy="432000"/>
          </a:xfrm>
          <a:prstGeom prst="rect">
            <a:avLst/>
          </a:prstGeom>
        </p:spPr>
        <p:txBody>
          <a:bodyPr wrap="none" lIns="90000" tIns="45000" rIns="90000" bIns="45000"/>
          <a:lstStyle/>
          <a:p>
            <a:r>
              <a:rPr lang="pl-PL"/>
              <a:t>Wstęp do programowania obiektowego</a:t>
            </a:r>
            <a:endParaRPr/>
          </a:p>
        </p:txBody>
      </p:sp>
      <p:sp>
        <p:nvSpPr>
          <p:cNvPr id="88" name="TextShape 2"/>
          <p:cNvSpPr txBox="1"/>
          <p:nvPr/>
        </p:nvSpPr>
        <p:spPr>
          <a:xfrm>
            <a:off x="1440000" y="1783440"/>
            <a:ext cx="7848000" cy="3040560"/>
          </a:xfrm>
          <a:prstGeom prst="rect">
            <a:avLst/>
          </a:prstGeom>
        </p:spPr>
        <p:txBody>
          <a:bodyPr wrap="none" lIns="90000" tIns="45000" rIns="90000" bIns="45000"/>
          <a:lstStyle/>
          <a:p>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class</a:t>
            </a:r>
            <a:r>
              <a:rPr lang="pl-PL">
                <a:solidFill>
                  <a:srgbClr val="000000"/>
                </a:solidFill>
                <a:latin typeface="Consolas"/>
                <a:ea typeface="Consolas"/>
              </a:rPr>
              <a:t> MojZnak {</a:t>
            </a:r>
            <a:endParaRPr/>
          </a:p>
          <a:p>
            <a:r>
              <a:rPr lang="pl-PL"/>
              <a:t>	</a:t>
            </a:r>
            <a:endParaRPr/>
          </a:p>
          <a:p>
            <a:r>
              <a:rPr lang="pl-PL">
                <a:solidFill>
                  <a:srgbClr val="000000"/>
                </a:solidFill>
                <a:latin typeface="Consolas"/>
                <a:ea typeface="Consolas"/>
              </a:rPr>
              <a:t>	</a:t>
            </a:r>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static</a:t>
            </a:r>
            <a:r>
              <a:rPr lang="pl-PL">
                <a:solidFill>
                  <a:srgbClr val="000000"/>
                </a:solidFill>
                <a:latin typeface="Consolas"/>
                <a:ea typeface="Consolas"/>
              </a:rPr>
              <a:t> String getNapis() {</a:t>
            </a:r>
            <a:endParaRPr/>
          </a:p>
          <a:p>
            <a:r>
              <a:rPr lang="pl-PL">
                <a:solidFill>
                  <a:srgbClr val="000000"/>
                </a:solidFill>
                <a:latin typeface="Consolas"/>
                <a:ea typeface="Consolas"/>
              </a:rPr>
              <a:t>		</a:t>
            </a:r>
            <a:r>
              <a:rPr lang="pl-PL" b="1">
                <a:solidFill>
                  <a:srgbClr val="7F0055"/>
                </a:solidFill>
                <a:latin typeface="Consolas"/>
                <a:ea typeface="Consolas"/>
              </a:rPr>
              <a:t>return</a:t>
            </a:r>
            <a:r>
              <a:rPr lang="pl-PL">
                <a:solidFill>
                  <a:srgbClr val="000000"/>
                </a:solidFill>
                <a:latin typeface="Consolas"/>
                <a:ea typeface="Consolas"/>
              </a:rPr>
              <a:t> </a:t>
            </a:r>
            <a:r>
              <a:rPr lang="pl-PL">
                <a:solidFill>
                  <a:srgbClr val="2A00FF"/>
                </a:solidFill>
                <a:latin typeface="Consolas"/>
                <a:ea typeface="Consolas"/>
              </a:rPr>
              <a:t>"Napis"</a:t>
            </a:r>
            <a:r>
              <a:rPr lang="pl-PL">
                <a:solidFill>
                  <a:srgbClr val="000000"/>
                </a:solidFill>
                <a:latin typeface="Consolas"/>
                <a:ea typeface="Consolas"/>
              </a:rPr>
              <a:t>;</a:t>
            </a:r>
            <a:endParaRPr/>
          </a:p>
          <a:p>
            <a:r>
              <a:rPr lang="pl-PL"/>
              <a:t>	}</a:t>
            </a:r>
            <a:endParaRPr/>
          </a:p>
          <a:p>
            <a:r>
              <a:rPr lang="pl-PL"/>
              <a:t>	</a:t>
            </a:r>
            <a:endParaRPr/>
          </a:p>
          <a:p>
            <a:r>
              <a:rPr lang="pl-PL">
                <a:solidFill>
                  <a:srgbClr val="000000"/>
                </a:solidFill>
                <a:latin typeface="Consolas"/>
                <a:ea typeface="Consolas"/>
              </a:rPr>
              <a:t>	</a:t>
            </a:r>
            <a:r>
              <a:rPr lang="pl-PL" b="1">
                <a:solidFill>
                  <a:srgbClr val="7F0055"/>
                </a:solidFill>
                <a:latin typeface="Consolas"/>
                <a:ea typeface="Consolas"/>
              </a:rPr>
              <a:t>private</a:t>
            </a:r>
            <a:r>
              <a:rPr lang="pl-PL">
                <a:solidFill>
                  <a:srgbClr val="000000"/>
                </a:solidFill>
                <a:latin typeface="Consolas"/>
                <a:ea typeface="Consolas"/>
              </a:rPr>
              <a:t> </a:t>
            </a:r>
            <a:r>
              <a:rPr lang="pl-PL" b="1">
                <a:solidFill>
                  <a:srgbClr val="7F0055"/>
                </a:solidFill>
                <a:latin typeface="Consolas"/>
                <a:ea typeface="Consolas"/>
              </a:rPr>
              <a:t>static</a:t>
            </a:r>
            <a:r>
              <a:rPr lang="pl-PL">
                <a:solidFill>
                  <a:srgbClr val="000000"/>
                </a:solidFill>
                <a:latin typeface="Consolas"/>
                <a:ea typeface="Consolas"/>
              </a:rPr>
              <a:t> String getInnyNapis() {</a:t>
            </a:r>
            <a:endParaRPr/>
          </a:p>
          <a:p>
            <a:r>
              <a:rPr lang="pl-PL">
                <a:solidFill>
                  <a:srgbClr val="000000"/>
                </a:solidFill>
                <a:latin typeface="Consolas"/>
                <a:ea typeface="Consolas"/>
              </a:rPr>
              <a:t>		</a:t>
            </a:r>
            <a:r>
              <a:rPr lang="pl-PL" b="1">
                <a:solidFill>
                  <a:srgbClr val="7F0055"/>
                </a:solidFill>
                <a:latin typeface="Consolas"/>
                <a:ea typeface="Consolas"/>
              </a:rPr>
              <a:t>return</a:t>
            </a:r>
            <a:r>
              <a:rPr lang="pl-PL">
                <a:solidFill>
                  <a:srgbClr val="000000"/>
                </a:solidFill>
                <a:latin typeface="Consolas"/>
                <a:ea typeface="Consolas"/>
              </a:rPr>
              <a:t> </a:t>
            </a:r>
            <a:r>
              <a:rPr lang="pl-PL">
                <a:solidFill>
                  <a:srgbClr val="2A00FF"/>
                </a:solidFill>
                <a:latin typeface="Consolas"/>
                <a:ea typeface="Consolas"/>
              </a:rPr>
              <a:t>"InnyNapis"</a:t>
            </a:r>
            <a:r>
              <a:rPr lang="pl-PL">
                <a:solidFill>
                  <a:srgbClr val="000000"/>
                </a:solidFill>
                <a:latin typeface="Consolas"/>
                <a:ea typeface="Consolas"/>
              </a:rPr>
              <a:t>;</a:t>
            </a:r>
            <a:endParaRPr/>
          </a:p>
          <a:p>
            <a:r>
              <a:rPr lang="pl-PL"/>
              <a:t>	}</a:t>
            </a:r>
            <a:endParaRPr/>
          </a:p>
          <a:p>
            <a:endParaRPr/>
          </a:p>
          <a:p>
            <a:r>
              <a:rPr lang="pl-PL"/>
              <a:t>}</a:t>
            </a:r>
            <a:endParaRPr/>
          </a:p>
        </p:txBody>
      </p:sp>
      <p:sp>
        <p:nvSpPr>
          <p:cNvPr id="89" name="TextShape 3"/>
          <p:cNvSpPr txBox="1"/>
          <p:nvPr/>
        </p:nvSpPr>
        <p:spPr>
          <a:xfrm>
            <a:off x="3600000" y="5400000"/>
            <a:ext cx="6768000" cy="1163160"/>
          </a:xfrm>
          <a:prstGeom prst="rect">
            <a:avLst/>
          </a:prstGeom>
        </p:spPr>
        <p:txBody>
          <a:bodyPr wrap="none" lIns="90000" tIns="45000" rIns="90000" bIns="45000"/>
          <a:lstStyle/>
          <a:p>
            <a:r>
              <a:rPr lang="pl-PL">
                <a:solidFill>
                  <a:srgbClr val="000000"/>
                </a:solidFill>
                <a:latin typeface="Consolas"/>
                <a:ea typeface="Consolas"/>
              </a:rPr>
              <a:t>System.</a:t>
            </a:r>
            <a:r>
              <a:rPr lang="pl-PL" i="1">
                <a:solidFill>
                  <a:srgbClr val="0000C0"/>
                </a:solidFill>
                <a:latin typeface="Consolas"/>
                <a:ea typeface="Consolas"/>
              </a:rPr>
              <a:t>out</a:t>
            </a:r>
            <a:r>
              <a:rPr lang="pl-PL">
                <a:solidFill>
                  <a:srgbClr val="000000"/>
                </a:solidFill>
                <a:latin typeface="Consolas"/>
                <a:ea typeface="Consolas"/>
              </a:rPr>
              <a:t>.println(MojZnak.</a:t>
            </a:r>
            <a:r>
              <a:rPr lang="pl-PL" i="1">
                <a:solidFill>
                  <a:srgbClr val="000000"/>
                </a:solidFill>
                <a:latin typeface="Consolas"/>
                <a:ea typeface="Consolas"/>
              </a:rPr>
              <a:t>getNapis</a:t>
            </a:r>
            <a:r>
              <a:rPr lang="pl-PL">
                <a:solidFill>
                  <a:srgbClr val="000000"/>
                </a:solidFill>
                <a:latin typeface="Consolas"/>
                <a:ea typeface="Consolas"/>
              </a:rPr>
              <a:t>());</a:t>
            </a:r>
            <a:endParaRPr/>
          </a:p>
          <a:p>
            <a:r>
              <a:rPr lang="pl-PL">
                <a:solidFill>
                  <a:srgbClr val="3F7F5F"/>
                </a:solidFill>
                <a:latin typeface="Consolas"/>
                <a:ea typeface="Consolas"/>
              </a:rPr>
              <a:t>// to jest nieprawidłowe</a:t>
            </a:r>
            <a:endParaRPr/>
          </a:p>
          <a:p>
            <a:r>
              <a:rPr lang="pl-PL">
                <a:solidFill>
                  <a:srgbClr val="3F7F5F"/>
                </a:solidFill>
                <a:latin typeface="Consolas"/>
                <a:ea typeface="Consolas"/>
              </a:rPr>
              <a:t>// System.out.println(MojZnak.getInnyNapis());</a:t>
            </a:r>
            <a:endParaRPr/>
          </a:p>
          <a:p>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TextShape 1"/>
          <p:cNvSpPr txBox="1"/>
          <p:nvPr/>
        </p:nvSpPr>
        <p:spPr>
          <a:xfrm>
            <a:off x="2160000" y="6984000"/>
            <a:ext cx="6552000" cy="432000"/>
          </a:xfrm>
          <a:prstGeom prst="rect">
            <a:avLst/>
          </a:prstGeom>
        </p:spPr>
        <p:txBody>
          <a:bodyPr wrap="none" lIns="90000" tIns="45000" rIns="90000" bIns="45000"/>
          <a:lstStyle/>
          <a:p>
            <a:r>
              <a:rPr lang="pl-PL"/>
              <a:t>Wstęp do programowania obiektowego</a:t>
            </a:r>
            <a:endParaRPr/>
          </a:p>
        </p:txBody>
      </p:sp>
      <p:sp>
        <p:nvSpPr>
          <p:cNvPr id="91" name="TextShape 2"/>
          <p:cNvSpPr txBox="1"/>
          <p:nvPr/>
        </p:nvSpPr>
        <p:spPr>
          <a:xfrm>
            <a:off x="1440000" y="1512000"/>
            <a:ext cx="8640000" cy="4113360"/>
          </a:xfrm>
          <a:prstGeom prst="rect">
            <a:avLst/>
          </a:prstGeom>
        </p:spPr>
        <p:txBody>
          <a:bodyPr wrap="none" lIns="90000" tIns="45000" rIns="90000" bIns="45000"/>
          <a:lstStyle/>
          <a:p>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class</a:t>
            </a:r>
            <a:r>
              <a:rPr lang="pl-PL">
                <a:solidFill>
                  <a:srgbClr val="000000"/>
                </a:solidFill>
                <a:latin typeface="Consolas"/>
                <a:ea typeface="Consolas"/>
              </a:rPr>
              <a:t> MojZnak {</a:t>
            </a:r>
            <a:endParaRPr/>
          </a:p>
          <a:p>
            <a:r>
              <a:rPr lang="pl-PL"/>
              <a:t>	</a:t>
            </a:r>
            <a:endParaRPr/>
          </a:p>
          <a:p>
            <a:r>
              <a:rPr lang="pl-PL">
                <a:solidFill>
                  <a:srgbClr val="000000"/>
                </a:solidFill>
                <a:latin typeface="Consolas"/>
                <a:ea typeface="Consolas"/>
              </a:rPr>
              <a:t>	</a:t>
            </a:r>
            <a:r>
              <a:rPr lang="pl-PL" b="1">
                <a:solidFill>
                  <a:srgbClr val="7F0055"/>
                </a:solidFill>
                <a:latin typeface="Consolas"/>
                <a:ea typeface="Consolas"/>
              </a:rPr>
              <a:t>private</a:t>
            </a:r>
            <a:r>
              <a:rPr lang="pl-PL">
                <a:solidFill>
                  <a:srgbClr val="000000"/>
                </a:solidFill>
                <a:latin typeface="Consolas"/>
                <a:ea typeface="Consolas"/>
              </a:rPr>
              <a:t> </a:t>
            </a:r>
            <a:r>
              <a:rPr lang="pl-PL" b="1">
                <a:solidFill>
                  <a:srgbClr val="7F0055"/>
                </a:solidFill>
                <a:latin typeface="Consolas"/>
                <a:ea typeface="Consolas"/>
              </a:rPr>
              <a:t>static</a:t>
            </a:r>
            <a:r>
              <a:rPr lang="pl-PL">
                <a:solidFill>
                  <a:srgbClr val="000000"/>
                </a:solidFill>
                <a:latin typeface="Consolas"/>
                <a:ea typeface="Consolas"/>
              </a:rPr>
              <a:t> </a:t>
            </a:r>
            <a:r>
              <a:rPr lang="pl-PL" b="1">
                <a:solidFill>
                  <a:srgbClr val="7F0055"/>
                </a:solidFill>
                <a:latin typeface="Consolas"/>
                <a:ea typeface="Consolas"/>
              </a:rPr>
              <a:t>int</a:t>
            </a:r>
            <a:r>
              <a:rPr lang="pl-PL">
                <a:solidFill>
                  <a:srgbClr val="000000"/>
                </a:solidFill>
                <a:latin typeface="Consolas"/>
                <a:ea typeface="Consolas"/>
              </a:rPr>
              <a:t> </a:t>
            </a:r>
            <a:r>
              <a:rPr lang="pl-PL" i="1">
                <a:solidFill>
                  <a:srgbClr val="0000C0"/>
                </a:solidFill>
                <a:latin typeface="Consolas"/>
                <a:ea typeface="Consolas"/>
              </a:rPr>
              <a:t>liczba</a:t>
            </a:r>
            <a:r>
              <a:rPr lang="pl-PL">
                <a:solidFill>
                  <a:srgbClr val="000000"/>
                </a:solidFill>
                <a:latin typeface="Consolas"/>
                <a:ea typeface="Consolas"/>
              </a:rPr>
              <a:t>;</a:t>
            </a:r>
            <a:endParaRPr/>
          </a:p>
          <a:p>
            <a:r>
              <a:rPr lang="pl-PL">
                <a:solidFill>
                  <a:srgbClr val="000000"/>
                </a:solidFill>
                <a:latin typeface="Consolas"/>
                <a:ea typeface="Consolas"/>
              </a:rPr>
              <a:t>	</a:t>
            </a:r>
            <a:r>
              <a:rPr lang="pl-PL" b="1">
                <a:solidFill>
                  <a:srgbClr val="7F0055"/>
                </a:solidFill>
                <a:latin typeface="Consolas"/>
                <a:ea typeface="Consolas"/>
              </a:rPr>
              <a:t>private</a:t>
            </a:r>
            <a:r>
              <a:rPr lang="pl-PL">
                <a:solidFill>
                  <a:srgbClr val="000000"/>
                </a:solidFill>
                <a:latin typeface="Consolas"/>
                <a:ea typeface="Consolas"/>
              </a:rPr>
              <a:t> </a:t>
            </a:r>
            <a:r>
              <a:rPr lang="pl-PL" b="1">
                <a:solidFill>
                  <a:srgbClr val="7F0055"/>
                </a:solidFill>
                <a:latin typeface="Consolas"/>
                <a:ea typeface="Consolas"/>
              </a:rPr>
              <a:t>static</a:t>
            </a:r>
            <a:r>
              <a:rPr lang="pl-PL">
                <a:solidFill>
                  <a:srgbClr val="000000"/>
                </a:solidFill>
                <a:latin typeface="Consolas"/>
                <a:ea typeface="Consolas"/>
              </a:rPr>
              <a:t> </a:t>
            </a:r>
            <a:r>
              <a:rPr lang="pl-PL" b="1">
                <a:solidFill>
                  <a:srgbClr val="7F0055"/>
                </a:solidFill>
                <a:latin typeface="Consolas"/>
                <a:ea typeface="Consolas"/>
              </a:rPr>
              <a:t>char</a:t>
            </a:r>
            <a:r>
              <a:rPr lang="pl-PL">
                <a:solidFill>
                  <a:srgbClr val="000000"/>
                </a:solidFill>
                <a:latin typeface="Consolas"/>
                <a:ea typeface="Consolas"/>
              </a:rPr>
              <a:t> </a:t>
            </a:r>
            <a:r>
              <a:rPr lang="pl-PL" i="1">
                <a:solidFill>
                  <a:srgbClr val="0000C0"/>
                </a:solidFill>
                <a:latin typeface="Consolas"/>
                <a:ea typeface="Consolas"/>
              </a:rPr>
              <a:t>znak</a:t>
            </a:r>
            <a:r>
              <a:rPr lang="pl-PL">
                <a:solidFill>
                  <a:srgbClr val="000000"/>
                </a:solidFill>
                <a:latin typeface="Consolas"/>
                <a:ea typeface="Consolas"/>
              </a:rPr>
              <a:t>;</a:t>
            </a:r>
            <a:endParaRPr/>
          </a:p>
          <a:p>
            <a:r>
              <a:rPr lang="pl-PL"/>
              <a:t>	</a:t>
            </a:r>
            <a:endParaRPr/>
          </a:p>
          <a:p>
            <a:r>
              <a:rPr lang="pl-PL">
                <a:solidFill>
                  <a:srgbClr val="000000"/>
                </a:solidFill>
                <a:latin typeface="Consolas"/>
                <a:ea typeface="Consolas"/>
              </a:rPr>
              <a:t>	</a:t>
            </a:r>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static</a:t>
            </a:r>
            <a:r>
              <a:rPr lang="pl-PL">
                <a:solidFill>
                  <a:srgbClr val="000000"/>
                </a:solidFill>
                <a:latin typeface="Consolas"/>
                <a:ea typeface="Consolas"/>
              </a:rPr>
              <a:t> </a:t>
            </a:r>
            <a:r>
              <a:rPr lang="pl-PL" b="1">
                <a:solidFill>
                  <a:srgbClr val="7F0055"/>
                </a:solidFill>
                <a:latin typeface="Consolas"/>
                <a:ea typeface="Consolas"/>
              </a:rPr>
              <a:t>void</a:t>
            </a:r>
            <a:r>
              <a:rPr lang="pl-PL">
                <a:solidFill>
                  <a:srgbClr val="000000"/>
                </a:solidFill>
                <a:latin typeface="Consolas"/>
                <a:ea typeface="Consolas"/>
              </a:rPr>
              <a:t> setValues(</a:t>
            </a:r>
            <a:r>
              <a:rPr lang="pl-PL" b="1">
                <a:solidFill>
                  <a:srgbClr val="7F0055"/>
                </a:solidFill>
                <a:latin typeface="Consolas"/>
                <a:ea typeface="Consolas"/>
              </a:rPr>
              <a:t>int</a:t>
            </a:r>
            <a:r>
              <a:rPr lang="pl-PL">
                <a:solidFill>
                  <a:srgbClr val="000000"/>
                </a:solidFill>
                <a:latin typeface="Consolas"/>
                <a:ea typeface="Consolas"/>
              </a:rPr>
              <a:t> mojaLiczba) {</a:t>
            </a:r>
            <a:endParaRPr/>
          </a:p>
          <a:p>
            <a:r>
              <a:rPr lang="pl-PL">
                <a:solidFill>
                  <a:srgbClr val="000000"/>
                </a:solidFill>
                <a:latin typeface="Consolas"/>
                <a:ea typeface="Consolas"/>
              </a:rPr>
              <a:t>		</a:t>
            </a:r>
            <a:r>
              <a:rPr lang="pl-PL" i="1">
                <a:solidFill>
                  <a:srgbClr val="0000C0"/>
                </a:solidFill>
                <a:latin typeface="Consolas"/>
                <a:ea typeface="Consolas"/>
              </a:rPr>
              <a:t>liczba</a:t>
            </a:r>
            <a:r>
              <a:rPr lang="pl-PL">
                <a:solidFill>
                  <a:srgbClr val="000000"/>
                </a:solidFill>
                <a:latin typeface="Consolas"/>
                <a:ea typeface="Consolas"/>
              </a:rPr>
              <a:t> = mojaLiczba;</a:t>
            </a:r>
            <a:endParaRPr/>
          </a:p>
          <a:p>
            <a:r>
              <a:rPr lang="pl-PL"/>
              <a:t>	}</a:t>
            </a:r>
            <a:endParaRPr/>
          </a:p>
          <a:p>
            <a:r>
              <a:rPr lang="pl-PL"/>
              <a:t>	</a:t>
            </a:r>
            <a:endParaRPr/>
          </a:p>
          <a:p>
            <a:r>
              <a:rPr lang="pl-PL">
                <a:solidFill>
                  <a:srgbClr val="000000"/>
                </a:solidFill>
                <a:latin typeface="Consolas"/>
                <a:ea typeface="Consolas"/>
              </a:rPr>
              <a:t>	</a:t>
            </a:r>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static</a:t>
            </a:r>
            <a:r>
              <a:rPr lang="pl-PL">
                <a:solidFill>
                  <a:srgbClr val="000000"/>
                </a:solidFill>
                <a:latin typeface="Consolas"/>
                <a:ea typeface="Consolas"/>
              </a:rPr>
              <a:t> </a:t>
            </a:r>
            <a:r>
              <a:rPr lang="pl-PL" b="1">
                <a:solidFill>
                  <a:srgbClr val="7F0055"/>
                </a:solidFill>
                <a:latin typeface="Consolas"/>
                <a:ea typeface="Consolas"/>
              </a:rPr>
              <a:t>void</a:t>
            </a:r>
            <a:r>
              <a:rPr lang="pl-PL">
                <a:solidFill>
                  <a:srgbClr val="000000"/>
                </a:solidFill>
                <a:latin typeface="Consolas"/>
                <a:ea typeface="Consolas"/>
              </a:rPr>
              <a:t> setValues(</a:t>
            </a:r>
            <a:r>
              <a:rPr lang="pl-PL" b="1">
                <a:solidFill>
                  <a:srgbClr val="7F0055"/>
                </a:solidFill>
                <a:latin typeface="Consolas"/>
                <a:ea typeface="Consolas"/>
              </a:rPr>
              <a:t>int</a:t>
            </a:r>
            <a:r>
              <a:rPr lang="pl-PL">
                <a:solidFill>
                  <a:srgbClr val="000000"/>
                </a:solidFill>
                <a:latin typeface="Consolas"/>
                <a:ea typeface="Consolas"/>
              </a:rPr>
              <a:t> mojaLiczba, </a:t>
            </a:r>
            <a:r>
              <a:rPr lang="pl-PL" b="1">
                <a:solidFill>
                  <a:srgbClr val="7F0055"/>
                </a:solidFill>
                <a:latin typeface="Consolas"/>
                <a:ea typeface="Consolas"/>
              </a:rPr>
              <a:t>char</a:t>
            </a:r>
            <a:r>
              <a:rPr lang="pl-PL">
                <a:solidFill>
                  <a:srgbClr val="000000"/>
                </a:solidFill>
                <a:latin typeface="Consolas"/>
                <a:ea typeface="Consolas"/>
              </a:rPr>
              <a:t> mojZnak) {</a:t>
            </a:r>
            <a:endParaRPr/>
          </a:p>
          <a:p>
            <a:r>
              <a:rPr lang="pl-PL">
                <a:solidFill>
                  <a:srgbClr val="000000"/>
                </a:solidFill>
                <a:latin typeface="Consolas"/>
                <a:ea typeface="Consolas"/>
              </a:rPr>
              <a:t>		</a:t>
            </a:r>
            <a:r>
              <a:rPr lang="pl-PL" i="1">
                <a:solidFill>
                  <a:srgbClr val="0000C0"/>
                </a:solidFill>
                <a:latin typeface="Consolas"/>
                <a:ea typeface="Consolas"/>
              </a:rPr>
              <a:t>liczba</a:t>
            </a:r>
            <a:r>
              <a:rPr lang="pl-PL">
                <a:solidFill>
                  <a:srgbClr val="000000"/>
                </a:solidFill>
                <a:latin typeface="Consolas"/>
                <a:ea typeface="Consolas"/>
              </a:rPr>
              <a:t> = mojaLiczba;</a:t>
            </a:r>
            <a:endParaRPr/>
          </a:p>
          <a:p>
            <a:r>
              <a:rPr lang="pl-PL">
                <a:solidFill>
                  <a:srgbClr val="000000"/>
                </a:solidFill>
                <a:latin typeface="Consolas"/>
                <a:ea typeface="Consolas"/>
              </a:rPr>
              <a:t>		</a:t>
            </a:r>
            <a:r>
              <a:rPr lang="pl-PL" i="1">
                <a:solidFill>
                  <a:srgbClr val="0000C0"/>
                </a:solidFill>
                <a:latin typeface="Consolas"/>
                <a:ea typeface="Consolas"/>
              </a:rPr>
              <a:t>znak</a:t>
            </a:r>
            <a:r>
              <a:rPr lang="pl-PL">
                <a:solidFill>
                  <a:srgbClr val="000000"/>
                </a:solidFill>
                <a:latin typeface="Consolas"/>
                <a:ea typeface="Consolas"/>
              </a:rPr>
              <a:t> = mojZnak;</a:t>
            </a:r>
            <a:endParaRPr/>
          </a:p>
          <a:p>
            <a:r>
              <a:rPr lang="pl-PL"/>
              <a:t>	}</a:t>
            </a:r>
            <a:endParaRPr/>
          </a:p>
          <a:p>
            <a:endParaRPr/>
          </a:p>
          <a:p>
            <a:r>
              <a:rPr lang="pl-PL"/>
              <a:t>}</a:t>
            </a:r>
            <a:endParaRPr/>
          </a:p>
        </p:txBody>
      </p:sp>
      <p:sp>
        <p:nvSpPr>
          <p:cNvPr id="92" name="TextShape 3"/>
          <p:cNvSpPr txBox="1"/>
          <p:nvPr/>
        </p:nvSpPr>
        <p:spPr>
          <a:xfrm>
            <a:off x="4824000" y="5709240"/>
            <a:ext cx="4752000" cy="626760"/>
          </a:xfrm>
          <a:prstGeom prst="rect">
            <a:avLst/>
          </a:prstGeom>
        </p:spPr>
        <p:txBody>
          <a:bodyPr wrap="none" lIns="90000" tIns="45000" rIns="90000" bIns="45000"/>
          <a:lstStyle/>
          <a:p>
            <a:r>
              <a:rPr lang="pl-PL"/>
              <a:t>MojZnak.</a:t>
            </a:r>
            <a:r>
              <a:rPr lang="pl-PL" i="1">
                <a:solidFill>
                  <a:srgbClr val="000000"/>
                </a:solidFill>
                <a:latin typeface="Consolas"/>
                <a:ea typeface="Consolas"/>
              </a:rPr>
              <a:t>setValues</a:t>
            </a:r>
            <a:r>
              <a:rPr lang="pl-PL"/>
              <a:t>(10);</a:t>
            </a:r>
            <a:endParaRPr/>
          </a:p>
          <a:p>
            <a:r>
              <a:rPr lang="pl-PL">
                <a:solidFill>
                  <a:srgbClr val="000000"/>
                </a:solidFill>
                <a:latin typeface="Consolas"/>
                <a:ea typeface="Consolas"/>
              </a:rPr>
              <a:t>MojZnak.</a:t>
            </a:r>
            <a:r>
              <a:rPr lang="pl-PL" i="1">
                <a:solidFill>
                  <a:srgbClr val="000000"/>
                </a:solidFill>
                <a:latin typeface="Consolas"/>
                <a:ea typeface="Consolas"/>
              </a:rPr>
              <a:t>setValues</a:t>
            </a:r>
            <a:r>
              <a:rPr lang="pl-PL">
                <a:solidFill>
                  <a:srgbClr val="000000"/>
                </a:solidFill>
                <a:latin typeface="Consolas"/>
                <a:ea typeface="Consolas"/>
              </a:rPr>
              <a:t>(13, </a:t>
            </a:r>
            <a:r>
              <a:rPr lang="pl-PL">
                <a:solidFill>
                  <a:srgbClr val="2A00FF"/>
                </a:solidFill>
                <a:latin typeface="Consolas"/>
                <a:ea typeface="Consolas"/>
              </a:rPr>
              <a:t>'X'</a:t>
            </a:r>
            <a:r>
              <a:rPr lang="pl-PL">
                <a:solidFill>
                  <a:srgbClr val="000000"/>
                </a:solidFill>
                <a:latin typeface="Consolas"/>
                <a:ea typeface="Consolas"/>
              </a:rPr>
              <a:t>);</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TextShape 1"/>
          <p:cNvSpPr txBox="1"/>
          <p:nvPr/>
        </p:nvSpPr>
        <p:spPr>
          <a:xfrm>
            <a:off x="2160000" y="6984000"/>
            <a:ext cx="6552000" cy="432000"/>
          </a:xfrm>
          <a:prstGeom prst="rect">
            <a:avLst/>
          </a:prstGeom>
        </p:spPr>
        <p:txBody>
          <a:bodyPr wrap="none" lIns="90000" tIns="45000" rIns="90000" bIns="45000"/>
          <a:lstStyle/>
          <a:p>
            <a:r>
              <a:rPr lang="pl-PL"/>
              <a:t>Wstęp do programowania obiektowego</a:t>
            </a:r>
            <a:endParaRPr/>
          </a:p>
        </p:txBody>
      </p:sp>
      <p:sp>
        <p:nvSpPr>
          <p:cNvPr id="94" name="TextShape 2"/>
          <p:cNvSpPr txBox="1"/>
          <p:nvPr/>
        </p:nvSpPr>
        <p:spPr>
          <a:xfrm>
            <a:off x="1440000" y="1296000"/>
            <a:ext cx="6984000" cy="4113360"/>
          </a:xfrm>
          <a:prstGeom prst="rect">
            <a:avLst/>
          </a:prstGeom>
        </p:spPr>
        <p:txBody>
          <a:bodyPr wrap="none" lIns="90000" tIns="45000" rIns="90000" bIns="45000"/>
          <a:lstStyle/>
          <a:p>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class</a:t>
            </a:r>
            <a:r>
              <a:rPr lang="pl-PL">
                <a:solidFill>
                  <a:srgbClr val="000000"/>
                </a:solidFill>
                <a:latin typeface="Consolas"/>
                <a:ea typeface="Consolas"/>
              </a:rPr>
              <a:t> MojZnak {</a:t>
            </a:r>
            <a:endParaRPr/>
          </a:p>
          <a:p>
            <a:r>
              <a:rPr lang="pl-PL"/>
              <a:t>	</a:t>
            </a:r>
            <a:endParaRPr/>
          </a:p>
          <a:p>
            <a:r>
              <a:rPr lang="pl-PL">
                <a:solidFill>
                  <a:srgbClr val="000000"/>
                </a:solidFill>
                <a:latin typeface="Consolas"/>
                <a:ea typeface="Consolas"/>
              </a:rPr>
              <a:t>	</a:t>
            </a:r>
            <a:r>
              <a:rPr lang="pl-PL" b="1">
                <a:solidFill>
                  <a:srgbClr val="7F0055"/>
                </a:solidFill>
                <a:latin typeface="Consolas"/>
                <a:ea typeface="Consolas"/>
              </a:rPr>
              <a:t>private</a:t>
            </a:r>
            <a:r>
              <a:rPr lang="pl-PL">
                <a:solidFill>
                  <a:srgbClr val="000000"/>
                </a:solidFill>
                <a:latin typeface="Consolas"/>
                <a:ea typeface="Consolas"/>
              </a:rPr>
              <a:t> </a:t>
            </a:r>
            <a:r>
              <a:rPr lang="pl-PL" b="1">
                <a:solidFill>
                  <a:srgbClr val="7F0055"/>
                </a:solidFill>
                <a:latin typeface="Consolas"/>
                <a:ea typeface="Consolas"/>
              </a:rPr>
              <a:t>static</a:t>
            </a:r>
            <a:r>
              <a:rPr lang="pl-PL">
                <a:solidFill>
                  <a:srgbClr val="000000"/>
                </a:solidFill>
                <a:latin typeface="Consolas"/>
                <a:ea typeface="Consolas"/>
              </a:rPr>
              <a:t> </a:t>
            </a:r>
            <a:r>
              <a:rPr lang="pl-PL" b="1">
                <a:solidFill>
                  <a:srgbClr val="7F0055"/>
                </a:solidFill>
                <a:latin typeface="Consolas"/>
                <a:ea typeface="Consolas"/>
              </a:rPr>
              <a:t>int</a:t>
            </a:r>
            <a:r>
              <a:rPr lang="pl-PL">
                <a:solidFill>
                  <a:srgbClr val="000000"/>
                </a:solidFill>
                <a:latin typeface="Consolas"/>
                <a:ea typeface="Consolas"/>
              </a:rPr>
              <a:t> </a:t>
            </a:r>
            <a:r>
              <a:rPr lang="pl-PL" i="1">
                <a:solidFill>
                  <a:srgbClr val="0000C0"/>
                </a:solidFill>
                <a:latin typeface="Consolas"/>
                <a:ea typeface="Consolas"/>
              </a:rPr>
              <a:t>liczba</a:t>
            </a:r>
            <a:r>
              <a:rPr lang="pl-PL">
                <a:solidFill>
                  <a:srgbClr val="000000"/>
                </a:solidFill>
                <a:latin typeface="Consolas"/>
                <a:ea typeface="Consolas"/>
              </a:rPr>
              <a:t> = 0;</a:t>
            </a:r>
            <a:endParaRPr/>
          </a:p>
          <a:p>
            <a:r>
              <a:rPr lang="pl-PL">
                <a:solidFill>
                  <a:srgbClr val="000000"/>
                </a:solidFill>
                <a:latin typeface="Consolas"/>
                <a:ea typeface="Consolas"/>
              </a:rPr>
              <a:t>	</a:t>
            </a:r>
            <a:r>
              <a:rPr lang="pl-PL" b="1">
                <a:solidFill>
                  <a:srgbClr val="7F0055"/>
                </a:solidFill>
                <a:latin typeface="Consolas"/>
                <a:ea typeface="Consolas"/>
              </a:rPr>
              <a:t>private</a:t>
            </a:r>
            <a:r>
              <a:rPr lang="pl-PL">
                <a:solidFill>
                  <a:srgbClr val="000000"/>
                </a:solidFill>
                <a:latin typeface="Consolas"/>
                <a:ea typeface="Consolas"/>
              </a:rPr>
              <a:t> </a:t>
            </a:r>
            <a:r>
              <a:rPr lang="pl-PL" b="1">
                <a:solidFill>
                  <a:srgbClr val="7F0055"/>
                </a:solidFill>
                <a:latin typeface="Consolas"/>
                <a:ea typeface="Consolas"/>
              </a:rPr>
              <a:t>char</a:t>
            </a:r>
            <a:r>
              <a:rPr lang="pl-PL">
                <a:solidFill>
                  <a:srgbClr val="000000"/>
                </a:solidFill>
                <a:latin typeface="Consolas"/>
                <a:ea typeface="Consolas"/>
              </a:rPr>
              <a:t> </a:t>
            </a:r>
            <a:r>
              <a:rPr lang="pl-PL">
                <a:solidFill>
                  <a:srgbClr val="0000C0"/>
                </a:solidFill>
                <a:latin typeface="Consolas"/>
                <a:ea typeface="Consolas"/>
              </a:rPr>
              <a:t>znak</a:t>
            </a:r>
            <a:r>
              <a:rPr lang="pl-PL">
                <a:solidFill>
                  <a:srgbClr val="000000"/>
                </a:solidFill>
                <a:latin typeface="Consolas"/>
                <a:ea typeface="Consolas"/>
              </a:rPr>
              <a:t>;</a:t>
            </a:r>
            <a:endParaRPr/>
          </a:p>
          <a:p>
            <a:r>
              <a:rPr lang="pl-PL"/>
              <a:t>	</a:t>
            </a:r>
            <a:endParaRPr/>
          </a:p>
          <a:p>
            <a:r>
              <a:rPr lang="pl-PL">
                <a:solidFill>
                  <a:srgbClr val="000000"/>
                </a:solidFill>
                <a:latin typeface="Consolas"/>
                <a:ea typeface="Consolas"/>
              </a:rPr>
              <a:t>	</a:t>
            </a:r>
            <a:r>
              <a:rPr lang="pl-PL" b="1">
                <a:solidFill>
                  <a:srgbClr val="7F0055"/>
                </a:solidFill>
                <a:latin typeface="Consolas"/>
                <a:ea typeface="Consolas"/>
              </a:rPr>
              <a:t>public</a:t>
            </a:r>
            <a:r>
              <a:rPr lang="pl-PL">
                <a:solidFill>
                  <a:srgbClr val="000000"/>
                </a:solidFill>
                <a:latin typeface="Consolas"/>
                <a:ea typeface="Consolas"/>
              </a:rPr>
              <a:t> MojZnak(</a:t>
            </a:r>
            <a:r>
              <a:rPr lang="pl-PL" b="1">
                <a:solidFill>
                  <a:srgbClr val="7F0055"/>
                </a:solidFill>
                <a:latin typeface="Consolas"/>
                <a:ea typeface="Consolas"/>
              </a:rPr>
              <a:t>char</a:t>
            </a:r>
            <a:r>
              <a:rPr lang="pl-PL">
                <a:solidFill>
                  <a:srgbClr val="000000"/>
                </a:solidFill>
                <a:latin typeface="Consolas"/>
                <a:ea typeface="Consolas"/>
              </a:rPr>
              <a:t> znak) {</a:t>
            </a:r>
            <a:endParaRPr/>
          </a:p>
          <a:p>
            <a:r>
              <a:rPr lang="pl-PL">
                <a:solidFill>
                  <a:srgbClr val="000000"/>
                </a:solidFill>
                <a:latin typeface="Consolas"/>
                <a:ea typeface="Consolas"/>
              </a:rPr>
              <a:t>		</a:t>
            </a:r>
            <a:r>
              <a:rPr lang="pl-PL" b="1">
                <a:solidFill>
                  <a:srgbClr val="7F0055"/>
                </a:solidFill>
                <a:latin typeface="Consolas"/>
                <a:ea typeface="Consolas"/>
              </a:rPr>
              <a:t>this</a:t>
            </a:r>
            <a:r>
              <a:rPr lang="pl-PL">
                <a:solidFill>
                  <a:srgbClr val="000000"/>
                </a:solidFill>
                <a:latin typeface="Consolas"/>
                <a:ea typeface="Consolas"/>
              </a:rPr>
              <a:t>.</a:t>
            </a:r>
            <a:r>
              <a:rPr lang="pl-PL">
                <a:solidFill>
                  <a:srgbClr val="0000C0"/>
                </a:solidFill>
                <a:latin typeface="Consolas"/>
                <a:ea typeface="Consolas"/>
              </a:rPr>
              <a:t>znak</a:t>
            </a:r>
            <a:r>
              <a:rPr lang="pl-PL">
                <a:solidFill>
                  <a:srgbClr val="000000"/>
                </a:solidFill>
                <a:latin typeface="Consolas"/>
                <a:ea typeface="Consolas"/>
              </a:rPr>
              <a:t> = znak;</a:t>
            </a:r>
            <a:endParaRPr/>
          </a:p>
          <a:p>
            <a:r>
              <a:rPr lang="pl-PL">
                <a:solidFill>
                  <a:srgbClr val="000000"/>
                </a:solidFill>
                <a:latin typeface="Consolas"/>
                <a:ea typeface="Consolas"/>
              </a:rPr>
              <a:t>		</a:t>
            </a:r>
            <a:r>
              <a:rPr lang="pl-PL" i="1">
                <a:solidFill>
                  <a:srgbClr val="0000C0"/>
                </a:solidFill>
                <a:latin typeface="Consolas"/>
                <a:ea typeface="Consolas"/>
              </a:rPr>
              <a:t>liczba</a:t>
            </a:r>
            <a:r>
              <a:rPr lang="pl-PL">
                <a:solidFill>
                  <a:srgbClr val="000000"/>
                </a:solidFill>
                <a:latin typeface="Consolas"/>
                <a:ea typeface="Consolas"/>
              </a:rPr>
              <a:t>++;</a:t>
            </a:r>
            <a:endParaRPr/>
          </a:p>
          <a:p>
            <a:r>
              <a:rPr lang="pl-PL"/>
              <a:t>	}</a:t>
            </a:r>
            <a:endParaRPr/>
          </a:p>
          <a:p>
            <a:r>
              <a:rPr lang="pl-PL"/>
              <a:t>	</a:t>
            </a:r>
            <a:endParaRPr/>
          </a:p>
          <a:p>
            <a:r>
              <a:rPr lang="pl-PL">
                <a:solidFill>
                  <a:srgbClr val="000000"/>
                </a:solidFill>
                <a:latin typeface="Consolas"/>
                <a:ea typeface="Consolas"/>
              </a:rPr>
              <a:t>	</a:t>
            </a:r>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static</a:t>
            </a:r>
            <a:r>
              <a:rPr lang="pl-PL">
                <a:solidFill>
                  <a:srgbClr val="000000"/>
                </a:solidFill>
                <a:latin typeface="Consolas"/>
                <a:ea typeface="Consolas"/>
              </a:rPr>
              <a:t> </a:t>
            </a:r>
            <a:r>
              <a:rPr lang="pl-PL" b="1">
                <a:solidFill>
                  <a:srgbClr val="7F0055"/>
                </a:solidFill>
                <a:latin typeface="Consolas"/>
                <a:ea typeface="Consolas"/>
              </a:rPr>
              <a:t>int</a:t>
            </a:r>
            <a:r>
              <a:rPr lang="pl-PL">
                <a:solidFill>
                  <a:srgbClr val="000000"/>
                </a:solidFill>
                <a:latin typeface="Consolas"/>
                <a:ea typeface="Consolas"/>
              </a:rPr>
              <a:t> getLiczba() {</a:t>
            </a:r>
            <a:endParaRPr/>
          </a:p>
          <a:p>
            <a:r>
              <a:rPr lang="pl-PL">
                <a:solidFill>
                  <a:srgbClr val="000000"/>
                </a:solidFill>
                <a:latin typeface="Consolas"/>
                <a:ea typeface="Consolas"/>
              </a:rPr>
              <a:t>		</a:t>
            </a:r>
            <a:r>
              <a:rPr lang="pl-PL" b="1">
                <a:solidFill>
                  <a:srgbClr val="7F0055"/>
                </a:solidFill>
                <a:latin typeface="Consolas"/>
                <a:ea typeface="Consolas"/>
              </a:rPr>
              <a:t>return</a:t>
            </a:r>
            <a:r>
              <a:rPr lang="pl-PL">
                <a:solidFill>
                  <a:srgbClr val="000000"/>
                </a:solidFill>
                <a:latin typeface="Consolas"/>
                <a:ea typeface="Consolas"/>
              </a:rPr>
              <a:t> </a:t>
            </a:r>
            <a:r>
              <a:rPr lang="pl-PL" i="1">
                <a:solidFill>
                  <a:srgbClr val="0000C0"/>
                </a:solidFill>
                <a:latin typeface="Consolas"/>
                <a:ea typeface="Consolas"/>
              </a:rPr>
              <a:t>liczba</a:t>
            </a:r>
            <a:r>
              <a:rPr lang="pl-PL">
                <a:solidFill>
                  <a:srgbClr val="000000"/>
                </a:solidFill>
                <a:latin typeface="Consolas"/>
                <a:ea typeface="Consolas"/>
              </a:rPr>
              <a:t>;</a:t>
            </a:r>
            <a:endParaRPr/>
          </a:p>
          <a:p>
            <a:r>
              <a:rPr lang="pl-PL"/>
              <a:t>	}</a:t>
            </a:r>
            <a:endParaRPr/>
          </a:p>
          <a:p>
            <a:endParaRPr/>
          </a:p>
          <a:p>
            <a:r>
              <a:rPr lang="pl-PL"/>
              <a:t>}</a:t>
            </a:r>
            <a:endParaRPr/>
          </a:p>
        </p:txBody>
      </p:sp>
      <p:sp>
        <p:nvSpPr>
          <p:cNvPr id="95" name="TextShape 3"/>
          <p:cNvSpPr txBox="1"/>
          <p:nvPr/>
        </p:nvSpPr>
        <p:spPr>
          <a:xfrm>
            <a:off x="4608000" y="5441040"/>
            <a:ext cx="5400000" cy="894960"/>
          </a:xfrm>
          <a:prstGeom prst="rect">
            <a:avLst/>
          </a:prstGeom>
        </p:spPr>
        <p:txBody>
          <a:bodyPr wrap="none" lIns="90000" tIns="45000" rIns="90000" bIns="45000"/>
          <a:lstStyle/>
          <a:p>
            <a:r>
              <a:rPr lang="pl-PL">
                <a:solidFill>
                  <a:srgbClr val="000000"/>
                </a:solidFill>
                <a:latin typeface="Consolas"/>
                <a:ea typeface="Consolas"/>
              </a:rPr>
              <a:t>MojZnak </a:t>
            </a:r>
            <a:r>
              <a:rPr lang="pl-PL" u="sng">
                <a:solidFill>
                  <a:srgbClr val="000000"/>
                </a:solidFill>
                <a:latin typeface="Consolas"/>
                <a:ea typeface="Consolas"/>
              </a:rPr>
              <a:t>z1</a:t>
            </a:r>
            <a:r>
              <a:rPr lang="pl-PL">
                <a:solidFill>
                  <a:srgbClr val="000000"/>
                </a:solidFill>
                <a:latin typeface="Consolas"/>
                <a:ea typeface="Consolas"/>
              </a:rPr>
              <a:t> = </a:t>
            </a:r>
            <a:r>
              <a:rPr lang="pl-PL" b="1">
                <a:solidFill>
                  <a:srgbClr val="7F0055"/>
                </a:solidFill>
                <a:latin typeface="Consolas"/>
                <a:ea typeface="Consolas"/>
              </a:rPr>
              <a:t>new</a:t>
            </a:r>
            <a:r>
              <a:rPr lang="pl-PL">
                <a:solidFill>
                  <a:srgbClr val="000000"/>
                </a:solidFill>
                <a:latin typeface="Consolas"/>
                <a:ea typeface="Consolas"/>
              </a:rPr>
              <a:t> MojZnak(</a:t>
            </a:r>
            <a:r>
              <a:rPr lang="pl-PL">
                <a:solidFill>
                  <a:srgbClr val="2A00FF"/>
                </a:solidFill>
                <a:latin typeface="Consolas"/>
                <a:ea typeface="Consolas"/>
              </a:rPr>
              <a:t>'A'</a:t>
            </a:r>
            <a:r>
              <a:rPr lang="pl-PL">
                <a:solidFill>
                  <a:srgbClr val="000000"/>
                </a:solidFill>
                <a:latin typeface="Consolas"/>
                <a:ea typeface="Consolas"/>
              </a:rPr>
              <a:t>);</a:t>
            </a:r>
            <a:endParaRPr/>
          </a:p>
          <a:p>
            <a:r>
              <a:rPr lang="pl-PL">
                <a:solidFill>
                  <a:srgbClr val="000000"/>
                </a:solidFill>
                <a:latin typeface="Consolas"/>
                <a:ea typeface="Consolas"/>
              </a:rPr>
              <a:t>MojZnak </a:t>
            </a:r>
            <a:r>
              <a:rPr lang="pl-PL" u="sng">
                <a:solidFill>
                  <a:srgbClr val="000000"/>
                </a:solidFill>
                <a:latin typeface="Consolas"/>
                <a:ea typeface="Consolas"/>
              </a:rPr>
              <a:t>z2</a:t>
            </a:r>
            <a:r>
              <a:rPr lang="pl-PL">
                <a:solidFill>
                  <a:srgbClr val="000000"/>
                </a:solidFill>
                <a:latin typeface="Consolas"/>
                <a:ea typeface="Consolas"/>
              </a:rPr>
              <a:t> = </a:t>
            </a:r>
            <a:r>
              <a:rPr lang="pl-PL" b="1">
                <a:solidFill>
                  <a:srgbClr val="7F0055"/>
                </a:solidFill>
                <a:latin typeface="Consolas"/>
                <a:ea typeface="Consolas"/>
              </a:rPr>
              <a:t>new</a:t>
            </a:r>
            <a:r>
              <a:rPr lang="pl-PL">
                <a:solidFill>
                  <a:srgbClr val="000000"/>
                </a:solidFill>
                <a:latin typeface="Consolas"/>
                <a:ea typeface="Consolas"/>
              </a:rPr>
              <a:t> MojZnak(</a:t>
            </a:r>
            <a:r>
              <a:rPr lang="pl-PL">
                <a:solidFill>
                  <a:srgbClr val="2A00FF"/>
                </a:solidFill>
                <a:latin typeface="Consolas"/>
                <a:ea typeface="Consolas"/>
              </a:rPr>
              <a:t>'B'</a:t>
            </a:r>
            <a:r>
              <a:rPr lang="pl-PL">
                <a:solidFill>
                  <a:srgbClr val="000000"/>
                </a:solidFill>
                <a:latin typeface="Consolas"/>
                <a:ea typeface="Consolas"/>
              </a:rPr>
              <a:t>);</a:t>
            </a:r>
            <a:endParaRPr/>
          </a:p>
          <a:p>
            <a:r>
              <a:rPr lang="pl-PL">
                <a:solidFill>
                  <a:srgbClr val="000000"/>
                </a:solidFill>
                <a:latin typeface="Consolas"/>
                <a:ea typeface="Consolas"/>
              </a:rPr>
              <a:t>System.</a:t>
            </a:r>
            <a:r>
              <a:rPr lang="pl-PL" i="1">
                <a:solidFill>
                  <a:srgbClr val="0000C0"/>
                </a:solidFill>
                <a:latin typeface="Consolas"/>
                <a:ea typeface="Consolas"/>
              </a:rPr>
              <a:t>out</a:t>
            </a:r>
            <a:r>
              <a:rPr lang="pl-PL">
                <a:solidFill>
                  <a:srgbClr val="000000"/>
                </a:solidFill>
                <a:latin typeface="Consolas"/>
                <a:ea typeface="Consolas"/>
              </a:rPr>
              <a:t>.println(MojZnak.</a:t>
            </a:r>
            <a:r>
              <a:rPr lang="pl-PL" i="1">
                <a:solidFill>
                  <a:srgbClr val="000000"/>
                </a:solidFill>
                <a:latin typeface="Consolas"/>
                <a:ea typeface="Consolas"/>
              </a:rPr>
              <a:t>getLiczba</a:t>
            </a:r>
            <a:r>
              <a:rPr lang="pl-PL">
                <a:solidFill>
                  <a:srgbClr val="000000"/>
                </a:solidFill>
                <a:latin typeface="Consolas"/>
                <a:ea typeface="Consolas"/>
              </a:rPr>
              <a:t>());</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TextShape 1"/>
          <p:cNvSpPr txBox="1"/>
          <p:nvPr/>
        </p:nvSpPr>
        <p:spPr>
          <a:xfrm>
            <a:off x="2160000" y="6984000"/>
            <a:ext cx="6552000" cy="432000"/>
          </a:xfrm>
          <a:prstGeom prst="rect">
            <a:avLst/>
          </a:prstGeom>
        </p:spPr>
        <p:txBody>
          <a:bodyPr wrap="none" lIns="90000" tIns="45000" rIns="90000" bIns="45000"/>
          <a:lstStyle/>
          <a:p>
            <a:r>
              <a:rPr lang="pl-PL"/>
              <a:t>Wstęp do programowania obiektowego</a:t>
            </a:r>
            <a:endParaRPr/>
          </a:p>
        </p:txBody>
      </p:sp>
      <p:sp>
        <p:nvSpPr>
          <p:cNvPr id="97" name="TextShape 2"/>
          <p:cNvSpPr txBox="1"/>
          <p:nvPr/>
        </p:nvSpPr>
        <p:spPr>
          <a:xfrm>
            <a:off x="1440000" y="1224000"/>
            <a:ext cx="8136000" cy="5285880"/>
          </a:xfrm>
          <a:prstGeom prst="rect">
            <a:avLst/>
          </a:prstGeom>
        </p:spPr>
        <p:txBody>
          <a:bodyPr wrap="none" lIns="90000" tIns="45000" rIns="90000" bIns="45000"/>
          <a:lstStyle/>
          <a:p>
            <a:r>
              <a:rPr lang="pl-PL" sz="1600" b="1">
                <a:solidFill>
                  <a:srgbClr val="7F0055"/>
                </a:solidFill>
                <a:latin typeface="Consolas"/>
                <a:ea typeface="Consolas"/>
              </a:rPr>
              <a:t>public</a:t>
            </a:r>
            <a:r>
              <a:rPr lang="pl-PL" sz="1600">
                <a:solidFill>
                  <a:srgbClr val="000000"/>
                </a:solidFill>
                <a:latin typeface="Consolas"/>
                <a:ea typeface="Consolas"/>
              </a:rPr>
              <a:t> </a:t>
            </a:r>
            <a:r>
              <a:rPr lang="pl-PL" sz="1600" b="1">
                <a:solidFill>
                  <a:srgbClr val="7F0055"/>
                </a:solidFill>
                <a:latin typeface="Consolas"/>
                <a:ea typeface="Consolas"/>
              </a:rPr>
              <a:t>class</a:t>
            </a:r>
            <a:r>
              <a:rPr lang="pl-PL" sz="1600">
                <a:solidFill>
                  <a:srgbClr val="000000"/>
                </a:solidFill>
                <a:latin typeface="Consolas"/>
                <a:ea typeface="Consolas"/>
              </a:rPr>
              <a:t> MojZnak {</a:t>
            </a:r>
            <a:endParaRPr/>
          </a:p>
          <a:p>
            <a:r>
              <a:rPr lang="pl-PL" sz="1600"/>
              <a:t>	</a:t>
            </a:r>
            <a:endParaRPr/>
          </a:p>
          <a:p>
            <a:r>
              <a:rPr lang="pl-PL" sz="1600">
                <a:solidFill>
                  <a:srgbClr val="000000"/>
                </a:solidFill>
                <a:latin typeface="Consolas"/>
                <a:ea typeface="Consolas"/>
              </a:rPr>
              <a:t>	</a:t>
            </a:r>
            <a:r>
              <a:rPr lang="pl-PL" sz="1600" b="1">
                <a:solidFill>
                  <a:srgbClr val="7F0055"/>
                </a:solidFill>
                <a:latin typeface="Consolas"/>
                <a:ea typeface="Consolas"/>
              </a:rPr>
              <a:t>private</a:t>
            </a:r>
            <a:r>
              <a:rPr lang="pl-PL" sz="1600">
                <a:solidFill>
                  <a:srgbClr val="000000"/>
                </a:solidFill>
                <a:latin typeface="Consolas"/>
                <a:ea typeface="Consolas"/>
              </a:rPr>
              <a:t> </a:t>
            </a:r>
            <a:r>
              <a:rPr lang="pl-PL" sz="1600" b="1">
                <a:solidFill>
                  <a:srgbClr val="7F0055"/>
                </a:solidFill>
                <a:latin typeface="Consolas"/>
                <a:ea typeface="Consolas"/>
              </a:rPr>
              <a:t>char</a:t>
            </a:r>
            <a:r>
              <a:rPr lang="pl-PL" sz="1600">
                <a:solidFill>
                  <a:srgbClr val="000000"/>
                </a:solidFill>
                <a:latin typeface="Consolas"/>
                <a:ea typeface="Consolas"/>
              </a:rPr>
              <a:t> </a:t>
            </a:r>
            <a:r>
              <a:rPr lang="pl-PL" sz="1600">
                <a:solidFill>
                  <a:srgbClr val="0000C0"/>
                </a:solidFill>
                <a:latin typeface="Consolas"/>
                <a:ea typeface="Consolas"/>
              </a:rPr>
              <a:t>znak1</a:t>
            </a:r>
            <a:r>
              <a:rPr lang="pl-PL" sz="1600">
                <a:solidFill>
                  <a:srgbClr val="000000"/>
                </a:solidFill>
                <a:latin typeface="Consolas"/>
                <a:ea typeface="Consolas"/>
              </a:rPr>
              <a:t>;</a:t>
            </a:r>
            <a:endParaRPr/>
          </a:p>
          <a:p>
            <a:r>
              <a:rPr lang="pl-PL" sz="1600">
                <a:solidFill>
                  <a:srgbClr val="000000"/>
                </a:solidFill>
                <a:latin typeface="Consolas"/>
                <a:ea typeface="Consolas"/>
              </a:rPr>
              <a:t>	</a:t>
            </a:r>
            <a:r>
              <a:rPr lang="pl-PL" sz="1600" b="1">
                <a:solidFill>
                  <a:srgbClr val="7F0055"/>
                </a:solidFill>
                <a:latin typeface="Consolas"/>
                <a:ea typeface="Consolas"/>
              </a:rPr>
              <a:t>private</a:t>
            </a:r>
            <a:r>
              <a:rPr lang="pl-PL" sz="1600">
                <a:solidFill>
                  <a:srgbClr val="000000"/>
                </a:solidFill>
                <a:latin typeface="Consolas"/>
                <a:ea typeface="Consolas"/>
              </a:rPr>
              <a:t> </a:t>
            </a:r>
            <a:r>
              <a:rPr lang="pl-PL" sz="1600" b="1">
                <a:solidFill>
                  <a:srgbClr val="7F0055"/>
                </a:solidFill>
                <a:latin typeface="Consolas"/>
                <a:ea typeface="Consolas"/>
              </a:rPr>
              <a:t>char</a:t>
            </a:r>
            <a:r>
              <a:rPr lang="pl-PL" sz="1600">
                <a:solidFill>
                  <a:srgbClr val="000000"/>
                </a:solidFill>
                <a:latin typeface="Consolas"/>
                <a:ea typeface="Consolas"/>
              </a:rPr>
              <a:t> </a:t>
            </a:r>
            <a:r>
              <a:rPr lang="pl-PL" sz="1600">
                <a:solidFill>
                  <a:srgbClr val="0000C0"/>
                </a:solidFill>
                <a:latin typeface="Consolas"/>
                <a:ea typeface="Consolas"/>
              </a:rPr>
              <a:t>znak2</a:t>
            </a:r>
            <a:r>
              <a:rPr lang="pl-PL" sz="1600">
                <a:solidFill>
                  <a:srgbClr val="000000"/>
                </a:solidFill>
                <a:latin typeface="Consolas"/>
                <a:ea typeface="Consolas"/>
              </a:rPr>
              <a:t>;</a:t>
            </a:r>
            <a:endParaRPr/>
          </a:p>
          <a:p>
            <a:r>
              <a:rPr lang="pl-PL" sz="1600"/>
              <a:t>	</a:t>
            </a:r>
            <a:endParaRPr/>
          </a:p>
          <a:p>
            <a:r>
              <a:rPr lang="pl-PL" sz="1600">
                <a:solidFill>
                  <a:srgbClr val="000000"/>
                </a:solidFill>
                <a:latin typeface="Consolas"/>
                <a:ea typeface="Consolas"/>
              </a:rPr>
              <a:t>	</a:t>
            </a:r>
            <a:r>
              <a:rPr lang="pl-PL" sz="1600" b="1">
                <a:solidFill>
                  <a:srgbClr val="7F0055"/>
                </a:solidFill>
                <a:latin typeface="Consolas"/>
                <a:ea typeface="Consolas"/>
              </a:rPr>
              <a:t>public</a:t>
            </a:r>
            <a:r>
              <a:rPr lang="pl-PL" sz="1600">
                <a:solidFill>
                  <a:srgbClr val="000000"/>
                </a:solidFill>
                <a:latin typeface="Consolas"/>
                <a:ea typeface="Consolas"/>
              </a:rPr>
              <a:t> </a:t>
            </a:r>
            <a:r>
              <a:rPr lang="pl-PL" sz="1600" b="1">
                <a:solidFill>
                  <a:srgbClr val="7F0055"/>
                </a:solidFill>
                <a:latin typeface="Consolas"/>
                <a:ea typeface="Consolas"/>
              </a:rPr>
              <a:t>void</a:t>
            </a:r>
            <a:r>
              <a:rPr lang="pl-PL" sz="1600">
                <a:solidFill>
                  <a:srgbClr val="000000"/>
                </a:solidFill>
                <a:latin typeface="Consolas"/>
                <a:ea typeface="Consolas"/>
              </a:rPr>
              <a:t> setZnak1(</a:t>
            </a:r>
            <a:r>
              <a:rPr lang="pl-PL" sz="1600" b="1">
                <a:solidFill>
                  <a:srgbClr val="7F0055"/>
                </a:solidFill>
                <a:latin typeface="Consolas"/>
                <a:ea typeface="Consolas"/>
              </a:rPr>
              <a:t>char</a:t>
            </a:r>
            <a:r>
              <a:rPr lang="pl-PL" sz="1600">
                <a:solidFill>
                  <a:srgbClr val="000000"/>
                </a:solidFill>
                <a:latin typeface="Consolas"/>
                <a:ea typeface="Consolas"/>
              </a:rPr>
              <a:t> znak) {</a:t>
            </a:r>
            <a:endParaRPr/>
          </a:p>
          <a:p>
            <a:r>
              <a:rPr lang="pl-PL" sz="1600">
                <a:solidFill>
                  <a:srgbClr val="000000"/>
                </a:solidFill>
                <a:latin typeface="Consolas"/>
                <a:ea typeface="Consolas"/>
              </a:rPr>
              <a:t>		</a:t>
            </a:r>
            <a:r>
              <a:rPr lang="pl-PL" sz="1600">
                <a:solidFill>
                  <a:srgbClr val="0000C0"/>
                </a:solidFill>
                <a:latin typeface="Consolas"/>
                <a:ea typeface="Consolas"/>
              </a:rPr>
              <a:t>znak1</a:t>
            </a:r>
            <a:r>
              <a:rPr lang="pl-PL" sz="1600">
                <a:solidFill>
                  <a:srgbClr val="000000"/>
                </a:solidFill>
                <a:latin typeface="Consolas"/>
                <a:ea typeface="Consolas"/>
              </a:rPr>
              <a:t> = znak;</a:t>
            </a:r>
            <a:endParaRPr/>
          </a:p>
          <a:p>
            <a:r>
              <a:rPr lang="pl-PL" sz="1600"/>
              <a:t>		checkZnak(znak);</a:t>
            </a:r>
            <a:endParaRPr/>
          </a:p>
          <a:p>
            <a:r>
              <a:rPr lang="pl-PL" sz="1600"/>
              <a:t>	}</a:t>
            </a:r>
            <a:endParaRPr/>
          </a:p>
          <a:p>
            <a:r>
              <a:rPr lang="pl-PL" sz="1600"/>
              <a:t>	</a:t>
            </a:r>
            <a:endParaRPr/>
          </a:p>
          <a:p>
            <a:r>
              <a:rPr lang="pl-PL" sz="1600">
                <a:solidFill>
                  <a:srgbClr val="000000"/>
                </a:solidFill>
                <a:latin typeface="Consolas"/>
                <a:ea typeface="Consolas"/>
              </a:rPr>
              <a:t>	</a:t>
            </a:r>
            <a:r>
              <a:rPr lang="pl-PL" sz="1600" b="1">
                <a:solidFill>
                  <a:srgbClr val="7F0055"/>
                </a:solidFill>
                <a:latin typeface="Consolas"/>
                <a:ea typeface="Consolas"/>
              </a:rPr>
              <a:t>public</a:t>
            </a:r>
            <a:r>
              <a:rPr lang="pl-PL" sz="1600">
                <a:solidFill>
                  <a:srgbClr val="000000"/>
                </a:solidFill>
                <a:latin typeface="Consolas"/>
                <a:ea typeface="Consolas"/>
              </a:rPr>
              <a:t> </a:t>
            </a:r>
            <a:r>
              <a:rPr lang="pl-PL" sz="1600" b="1">
                <a:solidFill>
                  <a:srgbClr val="7F0055"/>
                </a:solidFill>
                <a:latin typeface="Consolas"/>
                <a:ea typeface="Consolas"/>
              </a:rPr>
              <a:t>void</a:t>
            </a:r>
            <a:r>
              <a:rPr lang="pl-PL" sz="1600">
                <a:solidFill>
                  <a:srgbClr val="000000"/>
                </a:solidFill>
                <a:latin typeface="Consolas"/>
                <a:ea typeface="Consolas"/>
              </a:rPr>
              <a:t> setZnak2(</a:t>
            </a:r>
            <a:r>
              <a:rPr lang="pl-PL" sz="1600" b="1">
                <a:solidFill>
                  <a:srgbClr val="7F0055"/>
                </a:solidFill>
                <a:latin typeface="Consolas"/>
                <a:ea typeface="Consolas"/>
              </a:rPr>
              <a:t>char</a:t>
            </a:r>
            <a:r>
              <a:rPr lang="pl-PL" sz="1600">
                <a:solidFill>
                  <a:srgbClr val="000000"/>
                </a:solidFill>
                <a:latin typeface="Consolas"/>
                <a:ea typeface="Consolas"/>
              </a:rPr>
              <a:t> znak) {</a:t>
            </a:r>
            <a:endParaRPr/>
          </a:p>
          <a:p>
            <a:r>
              <a:rPr lang="pl-PL" sz="1600">
                <a:solidFill>
                  <a:srgbClr val="000000"/>
                </a:solidFill>
                <a:latin typeface="Consolas"/>
                <a:ea typeface="Consolas"/>
              </a:rPr>
              <a:t>		</a:t>
            </a:r>
            <a:r>
              <a:rPr lang="pl-PL" sz="1600">
                <a:solidFill>
                  <a:srgbClr val="0000C0"/>
                </a:solidFill>
                <a:latin typeface="Consolas"/>
                <a:ea typeface="Consolas"/>
              </a:rPr>
              <a:t>znak2</a:t>
            </a:r>
            <a:r>
              <a:rPr lang="pl-PL" sz="1600">
                <a:solidFill>
                  <a:srgbClr val="000000"/>
                </a:solidFill>
                <a:latin typeface="Consolas"/>
                <a:ea typeface="Consolas"/>
              </a:rPr>
              <a:t> = znak;</a:t>
            </a:r>
            <a:endParaRPr/>
          </a:p>
          <a:p>
            <a:r>
              <a:rPr lang="pl-PL" sz="1600"/>
              <a:t>		checkZnak(znak);</a:t>
            </a:r>
            <a:endParaRPr/>
          </a:p>
          <a:p>
            <a:r>
              <a:rPr lang="pl-PL" sz="1600"/>
              <a:t>	}</a:t>
            </a:r>
            <a:endParaRPr/>
          </a:p>
          <a:p>
            <a:r>
              <a:rPr lang="pl-PL" sz="1600"/>
              <a:t>	</a:t>
            </a:r>
            <a:endParaRPr/>
          </a:p>
          <a:p>
            <a:r>
              <a:rPr lang="pl-PL" sz="1600">
                <a:solidFill>
                  <a:srgbClr val="000000"/>
                </a:solidFill>
                <a:latin typeface="Consolas"/>
                <a:ea typeface="Consolas"/>
              </a:rPr>
              <a:t>	</a:t>
            </a:r>
            <a:r>
              <a:rPr lang="pl-PL" sz="1600" b="1">
                <a:solidFill>
                  <a:srgbClr val="7F0055"/>
                </a:solidFill>
                <a:latin typeface="Consolas"/>
                <a:ea typeface="Consolas"/>
              </a:rPr>
              <a:t>private</a:t>
            </a:r>
            <a:r>
              <a:rPr lang="pl-PL" sz="1600">
                <a:solidFill>
                  <a:srgbClr val="000000"/>
                </a:solidFill>
                <a:latin typeface="Consolas"/>
                <a:ea typeface="Consolas"/>
              </a:rPr>
              <a:t> </a:t>
            </a:r>
            <a:r>
              <a:rPr lang="pl-PL" sz="1600" b="1">
                <a:solidFill>
                  <a:srgbClr val="7F0055"/>
                </a:solidFill>
                <a:latin typeface="Consolas"/>
                <a:ea typeface="Consolas"/>
              </a:rPr>
              <a:t>void</a:t>
            </a:r>
            <a:r>
              <a:rPr lang="pl-PL" sz="1600">
                <a:solidFill>
                  <a:srgbClr val="000000"/>
                </a:solidFill>
                <a:latin typeface="Consolas"/>
                <a:ea typeface="Consolas"/>
              </a:rPr>
              <a:t> checkZnak(</a:t>
            </a:r>
            <a:r>
              <a:rPr lang="pl-PL" sz="1600" b="1">
                <a:solidFill>
                  <a:srgbClr val="7F0055"/>
                </a:solidFill>
                <a:latin typeface="Consolas"/>
                <a:ea typeface="Consolas"/>
              </a:rPr>
              <a:t>char</a:t>
            </a:r>
            <a:r>
              <a:rPr lang="pl-PL" sz="1600">
                <a:solidFill>
                  <a:srgbClr val="000000"/>
                </a:solidFill>
                <a:latin typeface="Consolas"/>
                <a:ea typeface="Consolas"/>
              </a:rPr>
              <a:t> znak) {</a:t>
            </a:r>
            <a:endParaRPr/>
          </a:p>
          <a:p>
            <a:r>
              <a:rPr lang="pl-PL" sz="1600">
                <a:solidFill>
                  <a:srgbClr val="000000"/>
                </a:solidFill>
                <a:latin typeface="Consolas"/>
                <a:ea typeface="Consolas"/>
              </a:rPr>
              <a:t>		</a:t>
            </a:r>
            <a:r>
              <a:rPr lang="pl-PL" sz="1600" b="1">
                <a:solidFill>
                  <a:srgbClr val="7F0055"/>
                </a:solidFill>
                <a:latin typeface="Consolas"/>
                <a:ea typeface="Consolas"/>
              </a:rPr>
              <a:t>if</a:t>
            </a:r>
            <a:r>
              <a:rPr lang="pl-PL" sz="1600">
                <a:solidFill>
                  <a:srgbClr val="000000"/>
                </a:solidFill>
                <a:latin typeface="Consolas"/>
                <a:ea typeface="Consolas"/>
              </a:rPr>
              <a:t> (znak == </a:t>
            </a:r>
            <a:r>
              <a:rPr lang="pl-PL" sz="1600">
                <a:solidFill>
                  <a:srgbClr val="2A00FF"/>
                </a:solidFill>
                <a:latin typeface="Consolas"/>
                <a:ea typeface="Consolas"/>
              </a:rPr>
              <a:t>'X'</a:t>
            </a:r>
            <a:r>
              <a:rPr lang="pl-PL" sz="1600">
                <a:solidFill>
                  <a:srgbClr val="000000"/>
                </a:solidFill>
                <a:latin typeface="Consolas"/>
                <a:ea typeface="Consolas"/>
              </a:rPr>
              <a:t>) {</a:t>
            </a:r>
            <a:endParaRPr/>
          </a:p>
          <a:p>
            <a:r>
              <a:rPr lang="pl-PL" sz="1600">
                <a:solidFill>
                  <a:srgbClr val="000000"/>
                </a:solidFill>
                <a:latin typeface="Consolas"/>
                <a:ea typeface="Consolas"/>
              </a:rPr>
              <a:t>			System.</a:t>
            </a:r>
            <a:r>
              <a:rPr lang="pl-PL" sz="1600" i="1">
                <a:solidFill>
                  <a:srgbClr val="0000C0"/>
                </a:solidFill>
                <a:latin typeface="Consolas"/>
                <a:ea typeface="Consolas"/>
              </a:rPr>
              <a:t>out</a:t>
            </a:r>
            <a:r>
              <a:rPr lang="pl-PL" sz="1600">
                <a:solidFill>
                  <a:srgbClr val="000000"/>
                </a:solidFill>
                <a:latin typeface="Consolas"/>
                <a:ea typeface="Consolas"/>
              </a:rPr>
              <a:t>.println(</a:t>
            </a:r>
            <a:r>
              <a:rPr lang="pl-PL" sz="1600">
                <a:solidFill>
                  <a:srgbClr val="2A00FF"/>
                </a:solidFill>
                <a:latin typeface="Consolas"/>
                <a:ea typeface="Consolas"/>
              </a:rPr>
              <a:t>"Wstawiłeś X!"</a:t>
            </a:r>
            <a:r>
              <a:rPr lang="pl-PL" sz="1600">
                <a:solidFill>
                  <a:srgbClr val="000000"/>
                </a:solidFill>
                <a:latin typeface="Consolas"/>
                <a:ea typeface="Consolas"/>
              </a:rPr>
              <a:t>);</a:t>
            </a:r>
            <a:endParaRPr/>
          </a:p>
          <a:p>
            <a:r>
              <a:rPr lang="pl-PL" sz="1600"/>
              <a:t>		}</a:t>
            </a:r>
            <a:endParaRPr/>
          </a:p>
          <a:p>
            <a:r>
              <a:rPr lang="pl-PL" sz="1600"/>
              <a:t>	}</a:t>
            </a:r>
            <a:endParaRPr/>
          </a:p>
          <a:p>
            <a:endParaRPr/>
          </a:p>
          <a:p>
            <a:r>
              <a:rPr lang="pl-PL" sz="1600"/>
              <a:t>}</a:t>
            </a:r>
            <a:endParaRPr/>
          </a:p>
        </p:txBody>
      </p:sp>
      <p:sp>
        <p:nvSpPr>
          <p:cNvPr id="98" name="TextShape 3"/>
          <p:cNvSpPr txBox="1"/>
          <p:nvPr/>
        </p:nvSpPr>
        <p:spPr>
          <a:xfrm>
            <a:off x="6178320" y="5760000"/>
            <a:ext cx="4176000" cy="798840"/>
          </a:xfrm>
          <a:prstGeom prst="rect">
            <a:avLst/>
          </a:prstGeom>
        </p:spPr>
        <p:txBody>
          <a:bodyPr wrap="none" lIns="90000" tIns="45000" rIns="90000" bIns="45000"/>
          <a:lstStyle/>
          <a:p>
            <a:r>
              <a:rPr lang="pl-PL" sz="1600">
                <a:solidFill>
                  <a:srgbClr val="000000"/>
                </a:solidFill>
                <a:latin typeface="Consolas"/>
                <a:ea typeface="Consolas"/>
              </a:rPr>
              <a:t>MojZnak mojZnak = </a:t>
            </a:r>
            <a:r>
              <a:rPr lang="pl-PL" sz="1600" b="1">
                <a:solidFill>
                  <a:srgbClr val="7F0055"/>
                </a:solidFill>
                <a:latin typeface="Consolas"/>
                <a:ea typeface="Consolas"/>
              </a:rPr>
              <a:t>new</a:t>
            </a:r>
            <a:r>
              <a:rPr lang="pl-PL" sz="1600">
                <a:solidFill>
                  <a:srgbClr val="000000"/>
                </a:solidFill>
                <a:latin typeface="Consolas"/>
                <a:ea typeface="Consolas"/>
              </a:rPr>
              <a:t> MojZnak();</a:t>
            </a:r>
            <a:endParaRPr/>
          </a:p>
          <a:p>
            <a:r>
              <a:rPr lang="pl-PL" sz="1600">
                <a:solidFill>
                  <a:srgbClr val="000000"/>
                </a:solidFill>
                <a:latin typeface="Consolas"/>
                <a:ea typeface="Consolas"/>
              </a:rPr>
              <a:t>mojZnak.setZnak1(</a:t>
            </a:r>
            <a:r>
              <a:rPr lang="pl-PL" sz="1600">
                <a:solidFill>
                  <a:srgbClr val="2A00FF"/>
                </a:solidFill>
                <a:latin typeface="Consolas"/>
                <a:ea typeface="Consolas"/>
              </a:rPr>
              <a:t>'A'</a:t>
            </a:r>
            <a:r>
              <a:rPr lang="pl-PL" sz="1600">
                <a:solidFill>
                  <a:srgbClr val="000000"/>
                </a:solidFill>
                <a:latin typeface="Consolas"/>
                <a:ea typeface="Consolas"/>
              </a:rPr>
              <a:t>);</a:t>
            </a:r>
            <a:endParaRPr/>
          </a:p>
          <a:p>
            <a:r>
              <a:rPr lang="pl-PL" sz="1600">
                <a:solidFill>
                  <a:srgbClr val="000000"/>
                </a:solidFill>
                <a:latin typeface="Consolas"/>
                <a:ea typeface="Consolas"/>
              </a:rPr>
              <a:t>mojZnak.setZnak2(</a:t>
            </a:r>
            <a:r>
              <a:rPr lang="pl-PL" sz="1600">
                <a:solidFill>
                  <a:srgbClr val="2A00FF"/>
                </a:solidFill>
                <a:latin typeface="Consolas"/>
                <a:ea typeface="Consolas"/>
              </a:rPr>
              <a:t>'X'</a:t>
            </a:r>
            <a:r>
              <a:rPr lang="pl-PL" sz="1600">
                <a:solidFill>
                  <a:srgbClr val="000000"/>
                </a:solidFill>
                <a:latin typeface="Consolas"/>
                <a:ea typeface="Consolas"/>
              </a:rPr>
              <a:t>);</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TextShape 1"/>
          <p:cNvSpPr txBox="1"/>
          <p:nvPr/>
        </p:nvSpPr>
        <p:spPr>
          <a:xfrm>
            <a:off x="2160000" y="6984000"/>
            <a:ext cx="6552000" cy="432000"/>
          </a:xfrm>
          <a:prstGeom prst="rect">
            <a:avLst/>
          </a:prstGeom>
        </p:spPr>
        <p:txBody>
          <a:bodyPr wrap="none" lIns="90000" tIns="45000" rIns="90000" bIns="45000"/>
          <a:lstStyle/>
          <a:p>
            <a:r>
              <a:rPr lang="pl-PL"/>
              <a:t>Wstęp do programowania obiektowego</a:t>
            </a:r>
            <a:endParaRPr/>
          </a:p>
        </p:txBody>
      </p:sp>
      <p:sp>
        <p:nvSpPr>
          <p:cNvPr id="100" name="TextShape 2"/>
          <p:cNvSpPr txBox="1"/>
          <p:nvPr/>
        </p:nvSpPr>
        <p:spPr>
          <a:xfrm>
            <a:off x="1451880" y="1954080"/>
            <a:ext cx="7920000" cy="2148120"/>
          </a:xfrm>
          <a:prstGeom prst="rect">
            <a:avLst/>
          </a:prstGeom>
        </p:spPr>
        <p:txBody>
          <a:bodyPr wrap="none" lIns="90000" tIns="45000" rIns="90000" bIns="45000"/>
          <a:lstStyle/>
          <a:p>
            <a:r>
              <a:rPr lang="pl-PL" b="1"/>
              <a:t>Ćwiczenie:</a:t>
            </a:r>
            <a:endParaRPr/>
          </a:p>
          <a:p>
            <a:endParaRPr/>
          </a:p>
          <a:p>
            <a:r>
              <a:rPr lang="pl-PL"/>
              <a:t>	Stwórz obiekt zawierający dwie liczby: a i b (dowolnego typu). Nie pozwól aby, któraś z nich była ujemna (jeżeli użytkownik pod ujemną liczbę, zamień ją na 0). Nie pisz dwa razy tego samego kodu.</a:t>
            </a:r>
            <a:endParaRPr/>
          </a:p>
          <a:p>
            <a:r>
              <a:rPr lang="pl-PL"/>
              <a:t>	Udostępnij użytkownikowi dwie metody: suma i iloczyn. Mają zwracać sumę i iloczyn tych liczb.</a:t>
            </a:r>
            <a:endParaRPr/>
          </a:p>
          <a:p>
            <a:r>
              <a:rPr lang="pl-PL"/>
              <a:t>	Klasę nazwij „DwieLiczby”.</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TextShape 1"/>
          <p:cNvSpPr txBox="1"/>
          <p:nvPr/>
        </p:nvSpPr>
        <p:spPr>
          <a:xfrm>
            <a:off x="2160000" y="6984000"/>
            <a:ext cx="6552000" cy="432000"/>
          </a:xfrm>
          <a:prstGeom prst="rect">
            <a:avLst/>
          </a:prstGeom>
        </p:spPr>
        <p:txBody>
          <a:bodyPr wrap="none" lIns="90000" tIns="45000" rIns="90000" bIns="45000"/>
          <a:lstStyle/>
          <a:p>
            <a:r>
              <a:rPr lang="pl-PL"/>
              <a:t>Wstęp do programowania obiektowego</a:t>
            </a:r>
            <a:endParaRPr/>
          </a:p>
        </p:txBody>
      </p:sp>
      <p:sp>
        <p:nvSpPr>
          <p:cNvPr id="102" name="TextShape 2"/>
          <p:cNvSpPr txBox="1"/>
          <p:nvPr/>
        </p:nvSpPr>
        <p:spPr>
          <a:xfrm>
            <a:off x="1451880" y="1954440"/>
            <a:ext cx="7920000" cy="3173400"/>
          </a:xfrm>
          <a:prstGeom prst="rect">
            <a:avLst/>
          </a:prstGeom>
        </p:spPr>
        <p:txBody>
          <a:bodyPr wrap="none" lIns="90000" tIns="45000" rIns="90000" bIns="45000"/>
          <a:lstStyle/>
          <a:p>
            <a:r>
              <a:rPr lang="pl-PL" b="1"/>
              <a:t>Ćwiczenie:</a:t>
            </a:r>
            <a:endParaRPr/>
          </a:p>
          <a:p>
            <a:endParaRPr/>
          </a:p>
          <a:p>
            <a:r>
              <a:rPr lang="pl-PL"/>
              <a:t>	Stwórz obiekt (o dowolnej nazwie) z dwoma metodami statycznymi. Metody niech również nazywają się suma i iloczyn.</a:t>
            </a:r>
            <a:endParaRPr/>
          </a:p>
          <a:p>
            <a:r>
              <a:rPr lang="pl-PL"/>
              <a:t>	Niech wynikiem metody suma będzie suma wartości, które zostały zwrócone przez metody suma, dla obiektów DwieLiczby.</a:t>
            </a:r>
            <a:endParaRPr/>
          </a:p>
          <a:p>
            <a:r>
              <a:rPr lang="pl-PL"/>
              <a:t>	Metoda Iloczyn ma działać analogicznie.</a:t>
            </a:r>
            <a:endParaRPr/>
          </a:p>
          <a:p>
            <a:endParaRPr/>
          </a:p>
          <a:p>
            <a:r>
              <a:rPr lang="pl-PL"/>
              <a:t>	Pamiętaj, że argumentem metody może być nie tylko typ wbudowany. Poniższy zapis jest poprawny:</a:t>
            </a:r>
            <a:endParaRPr/>
          </a:p>
          <a:p>
            <a:endParaRPr/>
          </a:p>
          <a:p>
            <a:r>
              <a:rPr lang="pl-PL"/>
              <a:t>	void metoda(Obiekt a) {...}</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TextShape 1"/>
          <p:cNvSpPr txBox="1"/>
          <p:nvPr/>
        </p:nvSpPr>
        <p:spPr>
          <a:xfrm>
            <a:off x="2160000" y="6984000"/>
            <a:ext cx="6552000" cy="432000"/>
          </a:xfrm>
          <a:prstGeom prst="rect">
            <a:avLst/>
          </a:prstGeom>
        </p:spPr>
        <p:txBody>
          <a:bodyPr wrap="none" lIns="90000" tIns="45000" rIns="90000" bIns="45000"/>
          <a:lstStyle/>
          <a:p>
            <a:r>
              <a:rPr lang="pl-PL"/>
              <a:t>Wstęp do programowania obiektowego</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Shape 1"/>
          <p:cNvSpPr txBox="1"/>
          <p:nvPr/>
        </p:nvSpPr>
        <p:spPr>
          <a:xfrm>
            <a:off x="2160000" y="6984000"/>
            <a:ext cx="6552000" cy="432000"/>
          </a:xfrm>
          <a:prstGeom prst="rect">
            <a:avLst/>
          </a:prstGeom>
        </p:spPr>
        <p:txBody>
          <a:bodyPr wrap="none" lIns="90000" tIns="45000" rIns="90000" bIns="45000"/>
          <a:lstStyle/>
          <a:p>
            <a:r>
              <a:rPr lang="pl-PL"/>
              <a:t>Wstęp do programowania obiektowego</a:t>
            </a:r>
            <a:endParaRPr/>
          </a:p>
        </p:txBody>
      </p:sp>
      <p:sp>
        <p:nvSpPr>
          <p:cNvPr id="45" name="TextShape 2"/>
          <p:cNvSpPr txBox="1"/>
          <p:nvPr/>
        </p:nvSpPr>
        <p:spPr>
          <a:xfrm>
            <a:off x="1440000" y="1656000"/>
            <a:ext cx="7920000" cy="346680"/>
          </a:xfrm>
          <a:prstGeom prst="rect">
            <a:avLst/>
          </a:prstGeom>
        </p:spPr>
        <p:txBody>
          <a:bodyPr wrap="none" lIns="90000" tIns="45000" rIns="90000" bIns="45000"/>
          <a:lstStyle/>
          <a:p>
            <a:r>
              <a:rPr lang="pl-PL"/>
              <a:t>Obiekt jako element świata rzeczywistego</a:t>
            </a:r>
            <a:endParaRPr/>
          </a:p>
        </p:txBody>
      </p:sp>
      <p:pic>
        <p:nvPicPr>
          <p:cNvPr id="46" name="Obraz 45"/>
          <p:cNvPicPr/>
          <p:nvPr/>
        </p:nvPicPr>
        <p:blipFill>
          <a:blip r:embed="rId3" cstate="print"/>
          <a:stretch>
            <a:fillRect/>
          </a:stretch>
        </p:blipFill>
        <p:spPr>
          <a:xfrm>
            <a:off x="1440000" y="2160000"/>
            <a:ext cx="3412800" cy="2257560"/>
          </a:xfrm>
          <a:prstGeom prst="rect">
            <a:avLst/>
          </a:prstGeom>
        </p:spPr>
      </p:pic>
      <p:pic>
        <p:nvPicPr>
          <p:cNvPr id="47" name="Obraz 46"/>
          <p:cNvPicPr/>
          <p:nvPr/>
        </p:nvPicPr>
        <p:blipFill>
          <a:blip r:embed="rId4" cstate="print"/>
          <a:stretch>
            <a:fillRect/>
          </a:stretch>
        </p:blipFill>
        <p:spPr>
          <a:xfrm>
            <a:off x="5832000" y="1977840"/>
            <a:ext cx="3574800" cy="2558160"/>
          </a:xfrm>
          <a:prstGeom prst="rect">
            <a:avLst/>
          </a:prstGeom>
        </p:spPr>
      </p:pic>
      <p:pic>
        <p:nvPicPr>
          <p:cNvPr id="48" name="Obraz 47"/>
          <p:cNvPicPr/>
          <p:nvPr/>
        </p:nvPicPr>
        <p:blipFill>
          <a:blip r:embed="rId5" cstate="print"/>
          <a:stretch>
            <a:fillRect/>
          </a:stretch>
        </p:blipFill>
        <p:spPr>
          <a:xfrm>
            <a:off x="1967400" y="4248000"/>
            <a:ext cx="3792600" cy="2152080"/>
          </a:xfrm>
          <a:prstGeom prst="rect">
            <a:avLst/>
          </a:prstGeom>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TextShape 1"/>
          <p:cNvSpPr txBox="1"/>
          <p:nvPr/>
        </p:nvSpPr>
        <p:spPr>
          <a:xfrm>
            <a:off x="2160000" y="6984000"/>
            <a:ext cx="6552000" cy="432000"/>
          </a:xfrm>
          <a:prstGeom prst="rect">
            <a:avLst/>
          </a:prstGeom>
        </p:spPr>
        <p:txBody>
          <a:bodyPr wrap="none" lIns="90000" tIns="45000" rIns="90000" bIns="45000"/>
          <a:lstStyle/>
          <a:p>
            <a:r>
              <a:rPr lang="pl-PL"/>
              <a:t>Wstęp do programowania obiektowego</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TextShape 1"/>
          <p:cNvSpPr txBox="1"/>
          <p:nvPr/>
        </p:nvSpPr>
        <p:spPr>
          <a:xfrm>
            <a:off x="2160000" y="6984000"/>
            <a:ext cx="6552000" cy="432000"/>
          </a:xfrm>
          <a:prstGeom prst="rect">
            <a:avLst/>
          </a:prstGeom>
        </p:spPr>
        <p:txBody>
          <a:bodyPr wrap="none" lIns="90000" tIns="45000" rIns="90000" bIns="45000"/>
          <a:lstStyle/>
          <a:p>
            <a:r>
              <a:rPr lang="pl-PL"/>
              <a:t>Wstęp do programowania obiektowego</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TextShape 1"/>
          <p:cNvSpPr txBox="1"/>
          <p:nvPr/>
        </p:nvSpPr>
        <p:spPr>
          <a:xfrm>
            <a:off x="2160000" y="6984000"/>
            <a:ext cx="6552000" cy="432000"/>
          </a:xfrm>
          <a:prstGeom prst="rect">
            <a:avLst/>
          </a:prstGeom>
        </p:spPr>
        <p:txBody>
          <a:bodyPr wrap="none" lIns="90000" tIns="45000" rIns="90000" bIns="45000"/>
          <a:lstStyle/>
          <a:p>
            <a:r>
              <a:rPr lang="pl-PL"/>
              <a:t>Wstęp do programowania obiektowego</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TextShape 1"/>
          <p:cNvSpPr txBox="1"/>
          <p:nvPr/>
        </p:nvSpPr>
        <p:spPr>
          <a:xfrm>
            <a:off x="2160000" y="6984000"/>
            <a:ext cx="6552000" cy="432000"/>
          </a:xfrm>
          <a:prstGeom prst="rect">
            <a:avLst/>
          </a:prstGeom>
        </p:spPr>
        <p:txBody>
          <a:bodyPr wrap="none" lIns="90000" tIns="45000" rIns="90000" bIns="45000"/>
          <a:lstStyle/>
          <a:p>
            <a:r>
              <a:rPr lang="pl-PL"/>
              <a:t>Wstęp do programowania obiektowego</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TextShape 1"/>
          <p:cNvSpPr txBox="1"/>
          <p:nvPr/>
        </p:nvSpPr>
        <p:spPr>
          <a:xfrm>
            <a:off x="2160000" y="6984000"/>
            <a:ext cx="6552000" cy="432000"/>
          </a:xfrm>
          <a:prstGeom prst="rect">
            <a:avLst/>
          </a:prstGeom>
        </p:spPr>
        <p:txBody>
          <a:bodyPr wrap="none" lIns="90000" tIns="45000" rIns="90000" bIns="45000"/>
          <a:lstStyle/>
          <a:p>
            <a:r>
              <a:rPr lang="pl-PL"/>
              <a:t>Wstęp do programowania obiektowego</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TextShape 1"/>
          <p:cNvSpPr txBox="1"/>
          <p:nvPr/>
        </p:nvSpPr>
        <p:spPr>
          <a:xfrm>
            <a:off x="2160000" y="6984000"/>
            <a:ext cx="6552000" cy="432000"/>
          </a:xfrm>
          <a:prstGeom prst="rect">
            <a:avLst/>
          </a:prstGeom>
        </p:spPr>
        <p:txBody>
          <a:bodyPr wrap="none" lIns="90000" tIns="45000" rIns="90000" bIns="45000"/>
          <a:lstStyle/>
          <a:p>
            <a:r>
              <a:rPr lang="pl-PL"/>
              <a:t>Wstęp do programowania obiektowego</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TextShape 1"/>
          <p:cNvSpPr txBox="1"/>
          <p:nvPr/>
        </p:nvSpPr>
        <p:spPr>
          <a:xfrm>
            <a:off x="2160000" y="6984000"/>
            <a:ext cx="6552000" cy="432000"/>
          </a:xfrm>
          <a:prstGeom prst="rect">
            <a:avLst/>
          </a:prstGeom>
        </p:spPr>
        <p:txBody>
          <a:bodyPr wrap="none" lIns="90000" tIns="45000" rIns="90000" bIns="45000"/>
          <a:lstStyle/>
          <a:p>
            <a:r>
              <a:rPr lang="pl-PL"/>
              <a:t>Wstęp do programowania obiektowego</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TextShape 1"/>
          <p:cNvSpPr txBox="1"/>
          <p:nvPr/>
        </p:nvSpPr>
        <p:spPr>
          <a:xfrm>
            <a:off x="2160000" y="6984000"/>
            <a:ext cx="6552000" cy="432000"/>
          </a:xfrm>
          <a:prstGeom prst="rect">
            <a:avLst/>
          </a:prstGeom>
        </p:spPr>
        <p:txBody>
          <a:bodyPr wrap="none" lIns="90000" tIns="45000" rIns="90000" bIns="45000"/>
          <a:lstStyle/>
          <a:p>
            <a:r>
              <a:rPr lang="pl-PL"/>
              <a:t>Wstęp do programowania obiektowego</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TextShape 1"/>
          <p:cNvSpPr txBox="1"/>
          <p:nvPr/>
        </p:nvSpPr>
        <p:spPr>
          <a:xfrm>
            <a:off x="2160000" y="6984000"/>
            <a:ext cx="6552000" cy="432000"/>
          </a:xfrm>
          <a:prstGeom prst="rect">
            <a:avLst/>
          </a:prstGeom>
        </p:spPr>
        <p:txBody>
          <a:bodyPr wrap="none" lIns="90000" tIns="45000" rIns="90000" bIns="45000"/>
          <a:lstStyle/>
          <a:p>
            <a:r>
              <a:rPr lang="pl-PL"/>
              <a:t>Wstęp do programowania obiektowego</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TextShape 1"/>
          <p:cNvSpPr txBox="1"/>
          <p:nvPr/>
        </p:nvSpPr>
        <p:spPr>
          <a:xfrm>
            <a:off x="2160000" y="6984000"/>
            <a:ext cx="6552000" cy="432000"/>
          </a:xfrm>
          <a:prstGeom prst="rect">
            <a:avLst/>
          </a:prstGeom>
        </p:spPr>
        <p:txBody>
          <a:bodyPr wrap="none" lIns="90000" tIns="45000" rIns="90000" bIns="45000"/>
          <a:lstStyle/>
          <a:p>
            <a:r>
              <a:rPr lang="pl-PL"/>
              <a:t>Wstęp do programowania obiektowego</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Shape 1"/>
          <p:cNvSpPr txBox="1"/>
          <p:nvPr/>
        </p:nvSpPr>
        <p:spPr>
          <a:xfrm>
            <a:off x="2160000" y="6984000"/>
            <a:ext cx="6552000" cy="432000"/>
          </a:xfrm>
          <a:prstGeom prst="rect">
            <a:avLst/>
          </a:prstGeom>
        </p:spPr>
        <p:txBody>
          <a:bodyPr wrap="none" lIns="90000" tIns="45000" rIns="90000" bIns="45000"/>
          <a:lstStyle/>
          <a:p>
            <a:r>
              <a:rPr lang="pl-PL"/>
              <a:t>Wstęp do programowania obiektowego</a:t>
            </a:r>
            <a:endParaRPr/>
          </a:p>
        </p:txBody>
      </p:sp>
      <p:sp>
        <p:nvSpPr>
          <p:cNvPr id="50" name="TextShape 2"/>
          <p:cNvSpPr txBox="1"/>
          <p:nvPr/>
        </p:nvSpPr>
        <p:spPr>
          <a:xfrm>
            <a:off x="4536000" y="1885320"/>
            <a:ext cx="1872000" cy="346680"/>
          </a:xfrm>
          <a:prstGeom prst="rect">
            <a:avLst/>
          </a:prstGeom>
        </p:spPr>
        <p:txBody>
          <a:bodyPr wrap="none" lIns="90000" tIns="45000" rIns="90000" bIns="45000"/>
          <a:lstStyle/>
          <a:p>
            <a:pPr algn="ctr"/>
            <a:r>
              <a:rPr lang="pl-PL"/>
              <a:t>Obiekt</a:t>
            </a:r>
            <a:endParaRPr/>
          </a:p>
        </p:txBody>
      </p:sp>
      <p:sp>
        <p:nvSpPr>
          <p:cNvPr id="51" name="CustomShape 3"/>
          <p:cNvSpPr/>
          <p:nvPr/>
        </p:nvSpPr>
        <p:spPr>
          <a:xfrm>
            <a:off x="3601800" y="2385360"/>
            <a:ext cx="3878640" cy="3878640"/>
          </a:xfrm>
          <a:prstGeom prst="pie">
            <a:avLst>
              <a:gd name="adj1" fmla="val -90"/>
              <a:gd name="adj2" fmla="val 89"/>
            </a:avLst>
          </a:prstGeom>
          <a:solidFill>
            <a:srgbClr val="E6FF00"/>
          </a:solidFill>
          <a:ln>
            <a:solidFill>
              <a:srgbClr val="3465AF"/>
            </a:solidFill>
          </a:ln>
        </p:spPr>
      </p:sp>
      <p:sp>
        <p:nvSpPr>
          <p:cNvPr id="52" name="CustomShape 4"/>
          <p:cNvSpPr/>
          <p:nvPr/>
        </p:nvSpPr>
        <p:spPr>
          <a:xfrm rot="10791600">
            <a:off x="3596760" y="2380680"/>
            <a:ext cx="3878640" cy="3878640"/>
          </a:xfrm>
          <a:prstGeom prst="pie">
            <a:avLst>
              <a:gd name="adj1" fmla="val -90"/>
              <a:gd name="adj2" fmla="val 89"/>
            </a:avLst>
          </a:prstGeom>
          <a:solidFill>
            <a:srgbClr val="0084D1"/>
          </a:solidFill>
          <a:ln>
            <a:solidFill>
              <a:srgbClr val="3465AF"/>
            </a:solidFill>
          </a:ln>
        </p:spPr>
      </p:sp>
      <p:sp>
        <p:nvSpPr>
          <p:cNvPr id="53" name="TextShape 5"/>
          <p:cNvSpPr txBox="1"/>
          <p:nvPr/>
        </p:nvSpPr>
        <p:spPr>
          <a:xfrm>
            <a:off x="3816000" y="4104000"/>
            <a:ext cx="1728000" cy="346680"/>
          </a:xfrm>
          <a:prstGeom prst="rect">
            <a:avLst/>
          </a:prstGeom>
        </p:spPr>
        <p:txBody>
          <a:bodyPr wrap="none" lIns="90000" tIns="45000" rIns="90000" bIns="45000"/>
          <a:lstStyle/>
          <a:p>
            <a:r>
              <a:rPr lang="pl-PL"/>
              <a:t>Informacje</a:t>
            </a:r>
            <a:endParaRPr/>
          </a:p>
        </p:txBody>
      </p:sp>
      <p:sp>
        <p:nvSpPr>
          <p:cNvPr id="54" name="TextShape 6"/>
          <p:cNvSpPr txBox="1"/>
          <p:nvPr/>
        </p:nvSpPr>
        <p:spPr>
          <a:xfrm>
            <a:off x="5976000" y="4117320"/>
            <a:ext cx="2376000" cy="346680"/>
          </a:xfrm>
          <a:prstGeom prst="rect">
            <a:avLst/>
          </a:prstGeom>
        </p:spPr>
        <p:txBody>
          <a:bodyPr wrap="none" lIns="90000" tIns="45000" rIns="90000" bIns="45000"/>
          <a:lstStyle/>
          <a:p>
            <a:r>
              <a:rPr lang="pl-PL"/>
              <a:t>Operacje</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TextShape 1"/>
          <p:cNvSpPr txBox="1"/>
          <p:nvPr/>
        </p:nvSpPr>
        <p:spPr>
          <a:xfrm>
            <a:off x="2160000" y="6984000"/>
            <a:ext cx="6552000" cy="432000"/>
          </a:xfrm>
          <a:prstGeom prst="rect">
            <a:avLst/>
          </a:prstGeom>
        </p:spPr>
        <p:txBody>
          <a:bodyPr wrap="none" lIns="90000" tIns="45000" rIns="90000" bIns="45000"/>
          <a:lstStyle/>
          <a:p>
            <a:r>
              <a:rPr lang="pl-PL"/>
              <a:t>Wstęp do programowania obiektowego</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Shape 1"/>
          <p:cNvSpPr txBox="1"/>
          <p:nvPr/>
        </p:nvSpPr>
        <p:spPr>
          <a:xfrm>
            <a:off x="2160000" y="6984000"/>
            <a:ext cx="6552000" cy="432000"/>
          </a:xfrm>
          <a:prstGeom prst="rect">
            <a:avLst/>
          </a:prstGeom>
        </p:spPr>
        <p:txBody>
          <a:bodyPr wrap="none" lIns="90000" tIns="45000" rIns="90000" bIns="45000"/>
          <a:lstStyle/>
          <a:p>
            <a:r>
              <a:rPr lang="pl-PL"/>
              <a:t>Wstęp do programowania obiektowego</a:t>
            </a:r>
            <a:endParaRPr/>
          </a:p>
        </p:txBody>
      </p:sp>
      <p:sp>
        <p:nvSpPr>
          <p:cNvPr id="56" name="CustomShape 2"/>
          <p:cNvSpPr/>
          <p:nvPr/>
        </p:nvSpPr>
        <p:spPr>
          <a:xfrm>
            <a:off x="1728000" y="1656000"/>
            <a:ext cx="7920000" cy="4536000"/>
          </a:xfrm>
          <a:prstGeom prst="roundRect">
            <a:avLst>
              <a:gd name="adj" fmla="val 3600"/>
            </a:avLst>
          </a:prstGeom>
          <a:solidFill>
            <a:srgbClr val="FFCC99"/>
          </a:solidFill>
          <a:ln>
            <a:solidFill>
              <a:srgbClr val="3465AF"/>
            </a:solidFill>
          </a:ln>
        </p:spPr>
      </p:sp>
      <p:sp>
        <p:nvSpPr>
          <p:cNvPr id="57" name="CustomShape 3"/>
          <p:cNvSpPr/>
          <p:nvPr/>
        </p:nvSpPr>
        <p:spPr>
          <a:xfrm>
            <a:off x="1944000" y="2520000"/>
            <a:ext cx="4968000" cy="3528000"/>
          </a:xfrm>
          <a:prstGeom prst="roundRect">
            <a:avLst>
              <a:gd name="adj" fmla="val 3600"/>
            </a:avLst>
          </a:prstGeom>
          <a:solidFill>
            <a:srgbClr val="FF8080"/>
          </a:solidFill>
          <a:ln>
            <a:solidFill>
              <a:srgbClr val="3465AF"/>
            </a:solidFill>
          </a:ln>
        </p:spPr>
      </p:sp>
      <p:sp>
        <p:nvSpPr>
          <p:cNvPr id="58" name="TextShape 4"/>
          <p:cNvSpPr txBox="1"/>
          <p:nvPr/>
        </p:nvSpPr>
        <p:spPr>
          <a:xfrm>
            <a:off x="3960000" y="1813320"/>
            <a:ext cx="3240000" cy="346680"/>
          </a:xfrm>
          <a:prstGeom prst="rect">
            <a:avLst/>
          </a:prstGeom>
        </p:spPr>
        <p:txBody>
          <a:bodyPr wrap="none" lIns="90000" tIns="45000" rIns="90000" bIns="45000"/>
          <a:lstStyle/>
          <a:p>
            <a:pPr algn="ctr"/>
            <a:r>
              <a:rPr lang="pl-PL"/>
              <a:t>Pojazdy</a:t>
            </a:r>
            <a:endParaRPr/>
          </a:p>
        </p:txBody>
      </p:sp>
      <p:sp>
        <p:nvSpPr>
          <p:cNvPr id="59" name="TextShape 5"/>
          <p:cNvSpPr txBox="1"/>
          <p:nvPr/>
        </p:nvSpPr>
        <p:spPr>
          <a:xfrm>
            <a:off x="2232000" y="2736000"/>
            <a:ext cx="4248000" cy="346680"/>
          </a:xfrm>
          <a:prstGeom prst="rect">
            <a:avLst/>
          </a:prstGeom>
        </p:spPr>
        <p:txBody>
          <a:bodyPr wrap="none" lIns="90000" tIns="45000" rIns="90000" bIns="45000"/>
          <a:lstStyle/>
          <a:p>
            <a:pPr algn="ctr"/>
            <a:r>
              <a:rPr lang="pl-PL"/>
              <a:t>Pojazdy spalinowe</a:t>
            </a:r>
            <a:endParaRPr/>
          </a:p>
        </p:txBody>
      </p:sp>
      <p:pic>
        <p:nvPicPr>
          <p:cNvPr id="60" name="Obraz 59"/>
          <p:cNvPicPr/>
          <p:nvPr/>
        </p:nvPicPr>
        <p:blipFill>
          <a:blip r:embed="rId3" cstate="print"/>
          <a:stretch>
            <a:fillRect/>
          </a:stretch>
        </p:blipFill>
        <p:spPr>
          <a:xfrm>
            <a:off x="2071440" y="3528000"/>
            <a:ext cx="2432520" cy="1800000"/>
          </a:xfrm>
          <a:prstGeom prst="rect">
            <a:avLst/>
          </a:prstGeom>
        </p:spPr>
      </p:pic>
      <p:pic>
        <p:nvPicPr>
          <p:cNvPr id="61" name="Obraz 60"/>
          <p:cNvPicPr/>
          <p:nvPr/>
        </p:nvPicPr>
        <p:blipFill>
          <a:blip r:embed="rId4" cstate="print"/>
          <a:stretch>
            <a:fillRect/>
          </a:stretch>
        </p:blipFill>
        <p:spPr>
          <a:xfrm>
            <a:off x="4601520" y="3528000"/>
            <a:ext cx="2022480" cy="1800000"/>
          </a:xfrm>
          <a:prstGeom prst="rect">
            <a:avLst/>
          </a:prstGeom>
        </p:spPr>
      </p:pic>
      <p:pic>
        <p:nvPicPr>
          <p:cNvPr id="62" name="Obraz 61"/>
          <p:cNvPicPr/>
          <p:nvPr/>
        </p:nvPicPr>
        <p:blipFill>
          <a:blip r:embed="rId5" cstate="print"/>
          <a:stretch>
            <a:fillRect/>
          </a:stretch>
        </p:blipFill>
        <p:spPr>
          <a:xfrm>
            <a:off x="7134480" y="3528000"/>
            <a:ext cx="2153520" cy="1755720"/>
          </a:xfrm>
          <a:prstGeom prst="rect">
            <a:avLst/>
          </a:prstGeom>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TextShape 1"/>
          <p:cNvSpPr txBox="1"/>
          <p:nvPr/>
        </p:nvSpPr>
        <p:spPr>
          <a:xfrm>
            <a:off x="2160000" y="6984000"/>
            <a:ext cx="6552000" cy="432000"/>
          </a:xfrm>
          <a:prstGeom prst="rect">
            <a:avLst/>
          </a:prstGeom>
        </p:spPr>
        <p:txBody>
          <a:bodyPr wrap="none" lIns="90000" tIns="45000" rIns="90000" bIns="45000"/>
          <a:lstStyle/>
          <a:p>
            <a:r>
              <a:rPr lang="pl-PL"/>
              <a:t>Wstęp do programowania obiektowego</a:t>
            </a:r>
            <a:endParaRPr/>
          </a:p>
        </p:txBody>
      </p:sp>
      <p:sp>
        <p:nvSpPr>
          <p:cNvPr id="64" name="CustomShape 2"/>
          <p:cNvSpPr/>
          <p:nvPr/>
        </p:nvSpPr>
        <p:spPr>
          <a:xfrm>
            <a:off x="1440000" y="2160000"/>
            <a:ext cx="4680000" cy="3096000"/>
          </a:xfrm>
          <a:prstGeom prst="ellipse">
            <a:avLst/>
          </a:prstGeom>
          <a:solidFill>
            <a:srgbClr val="3465A4"/>
          </a:solidFill>
          <a:ln>
            <a:solidFill>
              <a:srgbClr val="3465AF"/>
            </a:solidFill>
          </a:ln>
        </p:spPr>
      </p:sp>
      <p:sp>
        <p:nvSpPr>
          <p:cNvPr id="65" name="CustomShape 3"/>
          <p:cNvSpPr/>
          <p:nvPr/>
        </p:nvSpPr>
        <p:spPr>
          <a:xfrm>
            <a:off x="3960000" y="2160000"/>
            <a:ext cx="4680000" cy="3096000"/>
          </a:xfrm>
          <a:prstGeom prst="ellipse">
            <a:avLst/>
          </a:prstGeom>
          <a:solidFill>
            <a:srgbClr val="FFD320"/>
          </a:solidFill>
          <a:ln>
            <a:solidFill>
              <a:srgbClr val="3465AF"/>
            </a:solidFill>
          </a:ln>
        </p:spPr>
      </p:sp>
      <p:sp>
        <p:nvSpPr>
          <p:cNvPr id="66" name="TextShape 4"/>
          <p:cNvSpPr txBox="1"/>
          <p:nvPr/>
        </p:nvSpPr>
        <p:spPr>
          <a:xfrm>
            <a:off x="1800000" y="3456000"/>
            <a:ext cx="1728000" cy="346680"/>
          </a:xfrm>
          <a:prstGeom prst="rect">
            <a:avLst/>
          </a:prstGeom>
        </p:spPr>
        <p:txBody>
          <a:bodyPr wrap="none" lIns="90000" tIns="45000" rIns="90000" bIns="45000"/>
          <a:lstStyle/>
          <a:p>
            <a:r>
              <a:rPr lang="pl-PL"/>
              <a:t>Samochód</a:t>
            </a:r>
            <a:endParaRPr/>
          </a:p>
        </p:txBody>
      </p:sp>
      <p:sp>
        <p:nvSpPr>
          <p:cNvPr id="67" name="TextShape 5"/>
          <p:cNvSpPr txBox="1"/>
          <p:nvPr/>
        </p:nvSpPr>
        <p:spPr>
          <a:xfrm>
            <a:off x="6552000" y="3432960"/>
            <a:ext cx="1728000" cy="346680"/>
          </a:xfrm>
          <a:prstGeom prst="rect">
            <a:avLst/>
          </a:prstGeom>
        </p:spPr>
        <p:txBody>
          <a:bodyPr wrap="none" lIns="90000" tIns="45000" rIns="90000" bIns="45000"/>
          <a:lstStyle/>
          <a:p>
            <a:r>
              <a:rPr lang="pl-PL"/>
              <a:t>Łódź</a:t>
            </a:r>
            <a:endParaRPr/>
          </a:p>
        </p:txBody>
      </p:sp>
      <p:sp>
        <p:nvSpPr>
          <p:cNvPr id="68" name="TextShape 6"/>
          <p:cNvSpPr txBox="1"/>
          <p:nvPr/>
        </p:nvSpPr>
        <p:spPr>
          <a:xfrm>
            <a:off x="4451760" y="3432240"/>
            <a:ext cx="1728000" cy="346680"/>
          </a:xfrm>
          <a:prstGeom prst="rect">
            <a:avLst/>
          </a:prstGeom>
        </p:spPr>
        <p:txBody>
          <a:bodyPr wrap="none" lIns="90000" tIns="45000" rIns="90000" bIns="45000"/>
          <a:lstStyle/>
          <a:p>
            <a:r>
              <a:rPr lang="pl-PL"/>
              <a:t>Amfibia</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TextShape 1"/>
          <p:cNvSpPr txBox="1"/>
          <p:nvPr/>
        </p:nvSpPr>
        <p:spPr>
          <a:xfrm>
            <a:off x="2160000" y="6984000"/>
            <a:ext cx="6552000" cy="432000"/>
          </a:xfrm>
          <a:prstGeom prst="rect">
            <a:avLst/>
          </a:prstGeom>
        </p:spPr>
        <p:txBody>
          <a:bodyPr wrap="none" lIns="90000" tIns="45000" rIns="90000" bIns="45000"/>
          <a:lstStyle/>
          <a:p>
            <a:r>
              <a:rPr lang="pl-PL"/>
              <a:t>Wstęp do programowania obiektowego</a:t>
            </a:r>
            <a:endParaRPr/>
          </a:p>
        </p:txBody>
      </p:sp>
      <p:sp>
        <p:nvSpPr>
          <p:cNvPr id="70" name="TextShape 2"/>
          <p:cNvSpPr txBox="1"/>
          <p:nvPr/>
        </p:nvSpPr>
        <p:spPr>
          <a:xfrm>
            <a:off x="1440000" y="4289040"/>
            <a:ext cx="6984000" cy="894960"/>
          </a:xfrm>
          <a:prstGeom prst="rect">
            <a:avLst/>
          </a:prstGeom>
        </p:spPr>
        <p:txBody>
          <a:bodyPr wrap="none" lIns="90000" tIns="45000" rIns="90000" bIns="45000"/>
          <a:lstStyle/>
          <a:p>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class</a:t>
            </a:r>
            <a:r>
              <a:rPr lang="pl-PL">
                <a:solidFill>
                  <a:srgbClr val="000000"/>
                </a:solidFill>
                <a:latin typeface="Consolas"/>
                <a:ea typeface="Consolas"/>
              </a:rPr>
              <a:t> MojZnak {</a:t>
            </a:r>
            <a:endParaRPr/>
          </a:p>
          <a:p>
            <a:endParaRPr/>
          </a:p>
          <a:p>
            <a:r>
              <a:rPr lang="pl-PL"/>
              <a:t>}</a:t>
            </a:r>
            <a:endParaRPr/>
          </a:p>
        </p:txBody>
      </p:sp>
      <p:sp>
        <p:nvSpPr>
          <p:cNvPr id="71" name="TextShape 3"/>
          <p:cNvSpPr txBox="1"/>
          <p:nvPr/>
        </p:nvSpPr>
        <p:spPr>
          <a:xfrm>
            <a:off x="1440000" y="1800000"/>
            <a:ext cx="6120000" cy="1115640"/>
          </a:xfrm>
          <a:prstGeom prst="rect">
            <a:avLst/>
          </a:prstGeom>
        </p:spPr>
        <p:txBody>
          <a:bodyPr wrap="none" lIns="90000" tIns="45000" rIns="90000" bIns="45000"/>
          <a:lstStyle/>
          <a:p>
            <a:pPr>
              <a:lnSpc>
                <a:spcPct val="150000"/>
              </a:lnSpc>
            </a:pPr>
            <a:r>
              <a:rPr lang="pl-PL"/>
              <a:t>Typy widoczności:</a:t>
            </a:r>
            <a:endParaRPr/>
          </a:p>
          <a:p>
            <a:pPr>
              <a:lnSpc>
                <a:spcPct val="150000"/>
              </a:lnSpc>
            </a:pPr>
            <a:r>
              <a:rPr lang="pl-PL"/>
              <a:t>	- public,</a:t>
            </a:r>
            <a:endParaRPr/>
          </a:p>
          <a:p>
            <a:pPr>
              <a:lnSpc>
                <a:spcPct val="150000"/>
              </a:lnSpc>
            </a:pPr>
            <a:r>
              <a:rPr lang="pl-PL"/>
              <a:t>	- package.</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TextShape 1"/>
          <p:cNvSpPr txBox="1"/>
          <p:nvPr/>
        </p:nvSpPr>
        <p:spPr>
          <a:xfrm>
            <a:off x="2160000" y="6984000"/>
            <a:ext cx="6552000" cy="432000"/>
          </a:xfrm>
          <a:prstGeom prst="rect">
            <a:avLst/>
          </a:prstGeom>
        </p:spPr>
        <p:txBody>
          <a:bodyPr wrap="none" lIns="90000" tIns="45000" rIns="90000" bIns="45000"/>
          <a:lstStyle/>
          <a:p>
            <a:r>
              <a:rPr lang="pl-PL"/>
              <a:t>Wstęp do programowania obiektowego</a:t>
            </a:r>
            <a:endParaRPr/>
          </a:p>
        </p:txBody>
      </p:sp>
      <p:sp>
        <p:nvSpPr>
          <p:cNvPr id="73" name="TextShape 2"/>
          <p:cNvSpPr txBox="1"/>
          <p:nvPr/>
        </p:nvSpPr>
        <p:spPr>
          <a:xfrm>
            <a:off x="1440000" y="1656000"/>
            <a:ext cx="6984000" cy="4649760"/>
          </a:xfrm>
          <a:prstGeom prst="rect">
            <a:avLst/>
          </a:prstGeom>
        </p:spPr>
        <p:txBody>
          <a:bodyPr wrap="none" lIns="90000" tIns="45000" rIns="90000" bIns="45000"/>
          <a:lstStyle/>
          <a:p>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class</a:t>
            </a:r>
            <a:r>
              <a:rPr lang="pl-PL">
                <a:solidFill>
                  <a:srgbClr val="000000"/>
                </a:solidFill>
                <a:latin typeface="Consolas"/>
                <a:ea typeface="Consolas"/>
              </a:rPr>
              <a:t> MojZnak {</a:t>
            </a:r>
            <a:endParaRPr/>
          </a:p>
          <a:p>
            <a:r>
              <a:rPr lang="pl-PL"/>
              <a:t>	</a:t>
            </a:r>
            <a:endParaRPr/>
          </a:p>
          <a:p>
            <a:r>
              <a:rPr lang="pl-PL">
                <a:solidFill>
                  <a:srgbClr val="000000"/>
                </a:solidFill>
                <a:latin typeface="Consolas"/>
                <a:ea typeface="Consolas"/>
              </a:rPr>
              <a:t>	</a:t>
            </a:r>
            <a:r>
              <a:rPr lang="pl-PL" b="1">
                <a:solidFill>
                  <a:srgbClr val="7F0055"/>
                </a:solidFill>
                <a:latin typeface="Consolas"/>
                <a:ea typeface="Consolas"/>
              </a:rPr>
              <a:t>private</a:t>
            </a:r>
            <a:r>
              <a:rPr lang="pl-PL">
                <a:solidFill>
                  <a:srgbClr val="000000"/>
                </a:solidFill>
                <a:latin typeface="Consolas"/>
                <a:ea typeface="Consolas"/>
              </a:rPr>
              <a:t> </a:t>
            </a:r>
            <a:r>
              <a:rPr lang="pl-PL" b="1">
                <a:solidFill>
                  <a:srgbClr val="7F0055"/>
                </a:solidFill>
                <a:latin typeface="Consolas"/>
                <a:ea typeface="Consolas"/>
              </a:rPr>
              <a:t>char</a:t>
            </a:r>
            <a:r>
              <a:rPr lang="pl-PL">
                <a:solidFill>
                  <a:srgbClr val="000000"/>
                </a:solidFill>
                <a:latin typeface="Consolas"/>
                <a:ea typeface="Consolas"/>
              </a:rPr>
              <a:t> </a:t>
            </a:r>
            <a:r>
              <a:rPr lang="pl-PL">
                <a:solidFill>
                  <a:srgbClr val="0000C0"/>
                </a:solidFill>
                <a:latin typeface="Consolas"/>
                <a:ea typeface="Consolas"/>
              </a:rPr>
              <a:t>znak</a:t>
            </a:r>
            <a:r>
              <a:rPr lang="pl-PL">
                <a:solidFill>
                  <a:srgbClr val="000000"/>
                </a:solidFill>
                <a:latin typeface="Consolas"/>
                <a:ea typeface="Consolas"/>
              </a:rPr>
              <a:t>;</a:t>
            </a:r>
            <a:endParaRPr/>
          </a:p>
          <a:p>
            <a:r>
              <a:rPr lang="pl-PL">
                <a:solidFill>
                  <a:srgbClr val="000000"/>
                </a:solidFill>
                <a:latin typeface="Consolas"/>
                <a:ea typeface="Consolas"/>
              </a:rPr>
              <a:t>	</a:t>
            </a:r>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int</a:t>
            </a:r>
            <a:r>
              <a:rPr lang="pl-PL">
                <a:solidFill>
                  <a:srgbClr val="000000"/>
                </a:solidFill>
                <a:latin typeface="Consolas"/>
                <a:ea typeface="Consolas"/>
              </a:rPr>
              <a:t> </a:t>
            </a:r>
            <a:r>
              <a:rPr lang="pl-PL">
                <a:solidFill>
                  <a:srgbClr val="0000C0"/>
                </a:solidFill>
                <a:latin typeface="Consolas"/>
                <a:ea typeface="Consolas"/>
              </a:rPr>
              <a:t>liczba</a:t>
            </a:r>
            <a:r>
              <a:rPr lang="pl-PL">
                <a:solidFill>
                  <a:srgbClr val="000000"/>
                </a:solidFill>
                <a:latin typeface="Consolas"/>
                <a:ea typeface="Consolas"/>
              </a:rPr>
              <a:t>;</a:t>
            </a:r>
            <a:endParaRPr/>
          </a:p>
          <a:p>
            <a:endParaRPr/>
          </a:p>
          <a:p>
            <a:r>
              <a:rPr lang="pl-PL"/>
              <a:t>}</a:t>
            </a:r>
            <a:endParaRPr/>
          </a:p>
          <a:p>
            <a:endParaRPr/>
          </a:p>
          <a:p>
            <a:endParaRPr/>
          </a:p>
          <a:p>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class</a:t>
            </a:r>
            <a:r>
              <a:rPr lang="pl-PL">
                <a:solidFill>
                  <a:srgbClr val="000000"/>
                </a:solidFill>
                <a:latin typeface="Consolas"/>
                <a:ea typeface="Consolas"/>
              </a:rPr>
              <a:t> MojaPierwszaKlasa {</a:t>
            </a:r>
            <a:endParaRPr/>
          </a:p>
          <a:p>
            <a:r>
              <a:rPr lang="pl-PL"/>
              <a:t>	</a:t>
            </a:r>
            <a:endParaRPr/>
          </a:p>
          <a:p>
            <a:r>
              <a:rPr lang="pl-PL">
                <a:solidFill>
                  <a:srgbClr val="000000"/>
                </a:solidFill>
                <a:latin typeface="Consolas"/>
                <a:ea typeface="Consolas"/>
              </a:rPr>
              <a:t>	</a:t>
            </a:r>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static</a:t>
            </a:r>
            <a:r>
              <a:rPr lang="pl-PL">
                <a:solidFill>
                  <a:srgbClr val="000000"/>
                </a:solidFill>
                <a:latin typeface="Consolas"/>
                <a:ea typeface="Consolas"/>
              </a:rPr>
              <a:t> </a:t>
            </a:r>
            <a:r>
              <a:rPr lang="pl-PL" b="1">
                <a:solidFill>
                  <a:srgbClr val="7F0055"/>
                </a:solidFill>
                <a:latin typeface="Consolas"/>
                <a:ea typeface="Consolas"/>
              </a:rPr>
              <a:t>void</a:t>
            </a:r>
            <a:r>
              <a:rPr lang="pl-PL">
                <a:solidFill>
                  <a:srgbClr val="000000"/>
                </a:solidFill>
                <a:latin typeface="Consolas"/>
                <a:ea typeface="Consolas"/>
              </a:rPr>
              <a:t> main(String[] args) {</a:t>
            </a:r>
            <a:endParaRPr/>
          </a:p>
          <a:p>
            <a:r>
              <a:rPr lang="pl-PL"/>
              <a:t>		</a:t>
            </a:r>
            <a:endParaRPr/>
          </a:p>
          <a:p>
            <a:r>
              <a:rPr lang="pl-PL">
                <a:solidFill>
                  <a:srgbClr val="000000"/>
                </a:solidFill>
                <a:latin typeface="Consolas"/>
                <a:ea typeface="Consolas"/>
              </a:rPr>
              <a:t>		MojZnak mojZnak = </a:t>
            </a:r>
            <a:r>
              <a:rPr lang="pl-PL" b="1">
                <a:solidFill>
                  <a:srgbClr val="7F0055"/>
                </a:solidFill>
                <a:latin typeface="Consolas"/>
                <a:ea typeface="Consolas"/>
              </a:rPr>
              <a:t>new</a:t>
            </a:r>
            <a:r>
              <a:rPr lang="pl-PL">
                <a:solidFill>
                  <a:srgbClr val="000000"/>
                </a:solidFill>
                <a:latin typeface="Consolas"/>
                <a:ea typeface="Consolas"/>
              </a:rPr>
              <a:t> MojZnak();</a:t>
            </a:r>
            <a:endParaRPr/>
          </a:p>
          <a:p>
            <a:r>
              <a:rPr lang="pl-PL"/>
              <a:t>		</a:t>
            </a:r>
            <a:r>
              <a:rPr lang="pl-PL">
                <a:solidFill>
                  <a:srgbClr val="000000"/>
                </a:solidFill>
                <a:latin typeface="Consolas"/>
                <a:ea typeface="Consolas"/>
              </a:rPr>
              <a:t>mojZnak.</a:t>
            </a:r>
            <a:r>
              <a:rPr lang="pl-PL">
                <a:solidFill>
                  <a:srgbClr val="0000C0"/>
                </a:solidFill>
                <a:latin typeface="Consolas"/>
                <a:ea typeface="Consolas"/>
              </a:rPr>
              <a:t>liczba</a:t>
            </a:r>
            <a:r>
              <a:rPr lang="pl-PL">
                <a:solidFill>
                  <a:srgbClr val="000000"/>
                </a:solidFill>
                <a:latin typeface="Consolas"/>
                <a:ea typeface="Consolas"/>
              </a:rPr>
              <a:t> = 2;</a:t>
            </a:r>
            <a:endParaRPr/>
          </a:p>
          <a:p>
            <a:r>
              <a:rPr lang="pl-PL"/>
              <a:t>	}</a:t>
            </a:r>
            <a:endParaRPr/>
          </a:p>
          <a:p>
            <a:r>
              <a:rPr lang="pl-PL"/>
              <a:t>	</a:t>
            </a:r>
            <a:endParaRPr/>
          </a:p>
          <a:p>
            <a:r>
              <a:rPr lang="pl-PL"/>
              <a:t>}</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extShape 1"/>
          <p:cNvSpPr txBox="1"/>
          <p:nvPr/>
        </p:nvSpPr>
        <p:spPr>
          <a:xfrm>
            <a:off x="2160000" y="6984000"/>
            <a:ext cx="6552000" cy="432000"/>
          </a:xfrm>
          <a:prstGeom prst="rect">
            <a:avLst/>
          </a:prstGeom>
        </p:spPr>
        <p:txBody>
          <a:bodyPr wrap="none" lIns="90000" tIns="45000" rIns="90000" bIns="45000"/>
          <a:lstStyle/>
          <a:p>
            <a:r>
              <a:rPr lang="pl-PL"/>
              <a:t>Wstęp do programowania obiektowego</a:t>
            </a:r>
            <a:endParaRPr/>
          </a:p>
        </p:txBody>
      </p:sp>
      <p:sp>
        <p:nvSpPr>
          <p:cNvPr id="75" name="TextShape 2"/>
          <p:cNvSpPr txBox="1"/>
          <p:nvPr/>
        </p:nvSpPr>
        <p:spPr>
          <a:xfrm>
            <a:off x="1440000" y="1656000"/>
            <a:ext cx="6984000" cy="4649760"/>
          </a:xfrm>
          <a:prstGeom prst="rect">
            <a:avLst/>
          </a:prstGeom>
        </p:spPr>
        <p:txBody>
          <a:bodyPr wrap="none" lIns="90000" tIns="45000" rIns="90000" bIns="45000"/>
          <a:lstStyle/>
          <a:p>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class</a:t>
            </a:r>
            <a:r>
              <a:rPr lang="pl-PL">
                <a:solidFill>
                  <a:srgbClr val="000000"/>
                </a:solidFill>
                <a:latin typeface="Consolas"/>
                <a:ea typeface="Consolas"/>
              </a:rPr>
              <a:t> MojZnak {</a:t>
            </a:r>
            <a:endParaRPr/>
          </a:p>
          <a:p>
            <a:r>
              <a:rPr lang="pl-PL"/>
              <a:t>	</a:t>
            </a:r>
            <a:endParaRPr/>
          </a:p>
          <a:p>
            <a:r>
              <a:rPr lang="pl-PL">
                <a:solidFill>
                  <a:srgbClr val="000000"/>
                </a:solidFill>
                <a:latin typeface="Consolas"/>
                <a:ea typeface="Consolas"/>
              </a:rPr>
              <a:t>	</a:t>
            </a:r>
            <a:r>
              <a:rPr lang="pl-PL" b="1">
                <a:solidFill>
                  <a:srgbClr val="7F0055"/>
                </a:solidFill>
                <a:latin typeface="Consolas"/>
                <a:ea typeface="Consolas"/>
              </a:rPr>
              <a:t>private</a:t>
            </a:r>
            <a:r>
              <a:rPr lang="pl-PL">
                <a:solidFill>
                  <a:srgbClr val="000000"/>
                </a:solidFill>
                <a:latin typeface="Consolas"/>
                <a:ea typeface="Consolas"/>
              </a:rPr>
              <a:t> </a:t>
            </a:r>
            <a:r>
              <a:rPr lang="pl-PL" b="1">
                <a:solidFill>
                  <a:srgbClr val="7F0055"/>
                </a:solidFill>
                <a:latin typeface="Consolas"/>
                <a:ea typeface="Consolas"/>
              </a:rPr>
              <a:t>char</a:t>
            </a:r>
            <a:r>
              <a:rPr lang="pl-PL">
                <a:solidFill>
                  <a:srgbClr val="000000"/>
                </a:solidFill>
                <a:latin typeface="Consolas"/>
                <a:ea typeface="Consolas"/>
              </a:rPr>
              <a:t> </a:t>
            </a:r>
            <a:r>
              <a:rPr lang="pl-PL">
                <a:solidFill>
                  <a:srgbClr val="0000C0"/>
                </a:solidFill>
                <a:latin typeface="Consolas"/>
                <a:ea typeface="Consolas"/>
              </a:rPr>
              <a:t>znak</a:t>
            </a:r>
            <a:r>
              <a:rPr lang="pl-PL">
                <a:solidFill>
                  <a:srgbClr val="000000"/>
                </a:solidFill>
                <a:latin typeface="Consolas"/>
                <a:ea typeface="Consolas"/>
              </a:rPr>
              <a:t>;</a:t>
            </a:r>
            <a:endParaRPr/>
          </a:p>
          <a:p>
            <a:r>
              <a:rPr lang="pl-PL">
                <a:solidFill>
                  <a:srgbClr val="000000"/>
                </a:solidFill>
                <a:latin typeface="Consolas"/>
                <a:ea typeface="Consolas"/>
              </a:rPr>
              <a:t>	</a:t>
            </a:r>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int</a:t>
            </a:r>
            <a:r>
              <a:rPr lang="pl-PL">
                <a:solidFill>
                  <a:srgbClr val="000000"/>
                </a:solidFill>
                <a:latin typeface="Consolas"/>
                <a:ea typeface="Consolas"/>
              </a:rPr>
              <a:t> </a:t>
            </a:r>
            <a:r>
              <a:rPr lang="pl-PL">
                <a:solidFill>
                  <a:srgbClr val="0000C0"/>
                </a:solidFill>
                <a:latin typeface="Consolas"/>
                <a:ea typeface="Consolas"/>
              </a:rPr>
              <a:t>liczba</a:t>
            </a:r>
            <a:r>
              <a:rPr lang="pl-PL">
                <a:solidFill>
                  <a:srgbClr val="000000"/>
                </a:solidFill>
                <a:latin typeface="Consolas"/>
                <a:ea typeface="Consolas"/>
              </a:rPr>
              <a:t>;</a:t>
            </a:r>
            <a:endParaRPr/>
          </a:p>
          <a:p>
            <a:endParaRPr/>
          </a:p>
          <a:p>
            <a:r>
              <a:rPr lang="pl-PL"/>
              <a:t>}</a:t>
            </a:r>
            <a:endParaRPr/>
          </a:p>
          <a:p>
            <a:endParaRPr/>
          </a:p>
          <a:p>
            <a:endParaRPr/>
          </a:p>
          <a:p>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class</a:t>
            </a:r>
            <a:r>
              <a:rPr lang="pl-PL">
                <a:solidFill>
                  <a:srgbClr val="000000"/>
                </a:solidFill>
                <a:latin typeface="Consolas"/>
                <a:ea typeface="Consolas"/>
              </a:rPr>
              <a:t> MojaPierwszaKlasa {</a:t>
            </a:r>
            <a:endParaRPr/>
          </a:p>
          <a:p>
            <a:r>
              <a:rPr lang="pl-PL"/>
              <a:t>	</a:t>
            </a:r>
            <a:endParaRPr/>
          </a:p>
          <a:p>
            <a:r>
              <a:rPr lang="pl-PL">
                <a:solidFill>
                  <a:srgbClr val="000000"/>
                </a:solidFill>
                <a:latin typeface="Consolas"/>
                <a:ea typeface="Consolas"/>
              </a:rPr>
              <a:t>	</a:t>
            </a:r>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static</a:t>
            </a:r>
            <a:r>
              <a:rPr lang="pl-PL">
                <a:solidFill>
                  <a:srgbClr val="000000"/>
                </a:solidFill>
                <a:latin typeface="Consolas"/>
                <a:ea typeface="Consolas"/>
              </a:rPr>
              <a:t> </a:t>
            </a:r>
            <a:r>
              <a:rPr lang="pl-PL" b="1">
                <a:solidFill>
                  <a:srgbClr val="7F0055"/>
                </a:solidFill>
                <a:latin typeface="Consolas"/>
                <a:ea typeface="Consolas"/>
              </a:rPr>
              <a:t>void</a:t>
            </a:r>
            <a:r>
              <a:rPr lang="pl-PL">
                <a:solidFill>
                  <a:srgbClr val="000000"/>
                </a:solidFill>
                <a:latin typeface="Consolas"/>
                <a:ea typeface="Consolas"/>
              </a:rPr>
              <a:t> main(String[] args) {</a:t>
            </a:r>
            <a:endParaRPr/>
          </a:p>
          <a:p>
            <a:r>
              <a:rPr lang="pl-PL"/>
              <a:t>		</a:t>
            </a:r>
            <a:endParaRPr/>
          </a:p>
          <a:p>
            <a:r>
              <a:rPr lang="pl-PL">
                <a:solidFill>
                  <a:srgbClr val="000000"/>
                </a:solidFill>
                <a:latin typeface="Consolas"/>
                <a:ea typeface="Consolas"/>
              </a:rPr>
              <a:t>		MojZnak mojZnak = </a:t>
            </a:r>
            <a:r>
              <a:rPr lang="pl-PL" b="1">
                <a:solidFill>
                  <a:srgbClr val="7F0055"/>
                </a:solidFill>
                <a:latin typeface="Consolas"/>
                <a:ea typeface="Consolas"/>
              </a:rPr>
              <a:t>new</a:t>
            </a:r>
            <a:r>
              <a:rPr lang="pl-PL">
                <a:solidFill>
                  <a:srgbClr val="000000"/>
                </a:solidFill>
                <a:latin typeface="Consolas"/>
                <a:ea typeface="Consolas"/>
              </a:rPr>
              <a:t> MojZnak();</a:t>
            </a:r>
            <a:endParaRPr/>
          </a:p>
          <a:p>
            <a:r>
              <a:rPr lang="pl-PL"/>
              <a:t>		</a:t>
            </a:r>
            <a:r>
              <a:rPr lang="pl-PL">
                <a:solidFill>
                  <a:srgbClr val="000000"/>
                </a:solidFill>
                <a:latin typeface="Consolas"/>
                <a:ea typeface="Consolas"/>
              </a:rPr>
              <a:t>System.</a:t>
            </a:r>
            <a:r>
              <a:rPr lang="pl-PL" i="1">
                <a:solidFill>
                  <a:srgbClr val="0000C0"/>
                </a:solidFill>
                <a:latin typeface="Consolas"/>
                <a:ea typeface="Consolas"/>
              </a:rPr>
              <a:t>out</a:t>
            </a:r>
            <a:r>
              <a:rPr lang="pl-PL">
                <a:solidFill>
                  <a:srgbClr val="000000"/>
                </a:solidFill>
                <a:latin typeface="Consolas"/>
                <a:ea typeface="Consolas"/>
              </a:rPr>
              <a:t>.println(mojZnak.</a:t>
            </a:r>
            <a:r>
              <a:rPr lang="pl-PL">
                <a:solidFill>
                  <a:srgbClr val="0000C0"/>
                </a:solidFill>
                <a:latin typeface="Consolas"/>
                <a:ea typeface="Consolas"/>
              </a:rPr>
              <a:t>liczba</a:t>
            </a:r>
            <a:r>
              <a:rPr lang="pl-PL">
                <a:solidFill>
                  <a:srgbClr val="000000"/>
                </a:solidFill>
                <a:latin typeface="Consolas"/>
                <a:ea typeface="Consolas"/>
              </a:rPr>
              <a:t>);</a:t>
            </a:r>
            <a:endParaRPr/>
          </a:p>
          <a:p>
            <a:r>
              <a:rPr lang="pl-PL"/>
              <a:t>	}</a:t>
            </a:r>
            <a:endParaRPr/>
          </a:p>
          <a:p>
            <a:r>
              <a:rPr lang="pl-PL"/>
              <a:t>	</a:t>
            </a:r>
            <a:endParaRPr/>
          </a:p>
          <a:p>
            <a:r>
              <a:rPr lang="pl-PL"/>
              <a:t>}</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TextShape 1"/>
          <p:cNvSpPr txBox="1"/>
          <p:nvPr/>
        </p:nvSpPr>
        <p:spPr>
          <a:xfrm>
            <a:off x="2160000" y="6984000"/>
            <a:ext cx="6552000" cy="432000"/>
          </a:xfrm>
          <a:prstGeom prst="rect">
            <a:avLst/>
          </a:prstGeom>
        </p:spPr>
        <p:txBody>
          <a:bodyPr wrap="none" lIns="90000" tIns="45000" rIns="90000" bIns="45000"/>
          <a:lstStyle/>
          <a:p>
            <a:r>
              <a:rPr lang="pl-PL"/>
              <a:t>Wstęp do programowania obiektowego</a:t>
            </a:r>
            <a:endParaRPr/>
          </a:p>
        </p:txBody>
      </p:sp>
      <p:sp>
        <p:nvSpPr>
          <p:cNvPr id="77" name="TextShape 2"/>
          <p:cNvSpPr txBox="1"/>
          <p:nvPr/>
        </p:nvSpPr>
        <p:spPr>
          <a:xfrm>
            <a:off x="1440000" y="1293840"/>
            <a:ext cx="8352000" cy="5186160"/>
          </a:xfrm>
          <a:prstGeom prst="rect">
            <a:avLst/>
          </a:prstGeom>
        </p:spPr>
        <p:txBody>
          <a:bodyPr wrap="none" lIns="90000" tIns="45000" rIns="90000" bIns="45000"/>
          <a:lstStyle/>
          <a:p>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class</a:t>
            </a:r>
            <a:r>
              <a:rPr lang="pl-PL">
                <a:solidFill>
                  <a:srgbClr val="000000"/>
                </a:solidFill>
                <a:latin typeface="Consolas"/>
                <a:ea typeface="Consolas"/>
              </a:rPr>
              <a:t> MojZnak {</a:t>
            </a:r>
            <a:endParaRPr/>
          </a:p>
          <a:p>
            <a:r>
              <a:rPr lang="pl-PL">
                <a:latin typeface="Consolas"/>
                <a:ea typeface="Consolas"/>
              </a:rPr>
              <a:t>	</a:t>
            </a:r>
            <a:endParaRPr/>
          </a:p>
          <a:p>
            <a:r>
              <a:rPr lang="pl-PL">
                <a:solidFill>
                  <a:srgbClr val="000000"/>
                </a:solidFill>
                <a:latin typeface="Consolas"/>
                <a:ea typeface="Consolas"/>
              </a:rPr>
              <a:t>	</a:t>
            </a:r>
            <a:r>
              <a:rPr lang="pl-PL" b="1">
                <a:solidFill>
                  <a:srgbClr val="7F0055"/>
                </a:solidFill>
                <a:latin typeface="Consolas"/>
                <a:ea typeface="Consolas"/>
              </a:rPr>
              <a:t>private</a:t>
            </a:r>
            <a:r>
              <a:rPr lang="pl-PL">
                <a:solidFill>
                  <a:srgbClr val="000000"/>
                </a:solidFill>
                <a:latin typeface="Consolas"/>
                <a:ea typeface="Consolas"/>
              </a:rPr>
              <a:t> </a:t>
            </a:r>
            <a:r>
              <a:rPr lang="pl-PL" b="1">
                <a:solidFill>
                  <a:srgbClr val="7F0055"/>
                </a:solidFill>
                <a:latin typeface="Consolas"/>
                <a:ea typeface="Consolas"/>
              </a:rPr>
              <a:t>char</a:t>
            </a:r>
            <a:r>
              <a:rPr lang="pl-PL">
                <a:solidFill>
                  <a:srgbClr val="000000"/>
                </a:solidFill>
                <a:latin typeface="Consolas"/>
                <a:ea typeface="Consolas"/>
              </a:rPr>
              <a:t> </a:t>
            </a:r>
            <a:r>
              <a:rPr lang="pl-PL">
                <a:solidFill>
                  <a:srgbClr val="0000C0"/>
                </a:solidFill>
                <a:latin typeface="Consolas"/>
                <a:ea typeface="Consolas"/>
              </a:rPr>
              <a:t>znak</a:t>
            </a:r>
            <a:r>
              <a:rPr lang="pl-PL">
                <a:solidFill>
                  <a:srgbClr val="000000"/>
                </a:solidFill>
                <a:latin typeface="Consolas"/>
                <a:ea typeface="Consolas"/>
              </a:rPr>
              <a:t>;</a:t>
            </a:r>
            <a:endParaRPr/>
          </a:p>
          <a:p>
            <a:r>
              <a:rPr lang="pl-PL">
                <a:solidFill>
                  <a:srgbClr val="000000"/>
                </a:solidFill>
                <a:latin typeface="Consolas"/>
                <a:ea typeface="Consolas"/>
              </a:rPr>
              <a:t>	</a:t>
            </a:r>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int</a:t>
            </a:r>
            <a:r>
              <a:rPr lang="pl-PL">
                <a:solidFill>
                  <a:srgbClr val="000000"/>
                </a:solidFill>
                <a:latin typeface="Consolas"/>
                <a:ea typeface="Consolas"/>
              </a:rPr>
              <a:t> </a:t>
            </a:r>
            <a:r>
              <a:rPr lang="pl-PL">
                <a:solidFill>
                  <a:srgbClr val="0000C0"/>
                </a:solidFill>
                <a:latin typeface="Consolas"/>
                <a:ea typeface="Consolas"/>
              </a:rPr>
              <a:t>liczba</a:t>
            </a:r>
            <a:r>
              <a:rPr lang="pl-PL">
                <a:solidFill>
                  <a:srgbClr val="000000"/>
                </a:solidFill>
                <a:latin typeface="Consolas"/>
                <a:ea typeface="Consolas"/>
              </a:rPr>
              <a:t>;</a:t>
            </a:r>
            <a:endParaRPr/>
          </a:p>
          <a:p>
            <a:r>
              <a:rPr lang="pl-PL">
                <a:latin typeface="Consolas"/>
                <a:ea typeface="Consolas"/>
              </a:rPr>
              <a:t>	</a:t>
            </a:r>
            <a:endParaRPr/>
          </a:p>
          <a:p>
            <a:r>
              <a:rPr lang="pl-PL">
                <a:solidFill>
                  <a:srgbClr val="000000"/>
                </a:solidFill>
                <a:latin typeface="Consolas"/>
                <a:ea typeface="Consolas"/>
              </a:rPr>
              <a:t>	</a:t>
            </a:r>
            <a:r>
              <a:rPr lang="pl-PL" b="1">
                <a:solidFill>
                  <a:srgbClr val="7F0055"/>
                </a:solidFill>
                <a:latin typeface="Consolas"/>
                <a:ea typeface="Consolas"/>
              </a:rPr>
              <a:t>public</a:t>
            </a:r>
            <a:r>
              <a:rPr lang="pl-PL">
                <a:solidFill>
                  <a:srgbClr val="000000"/>
                </a:solidFill>
                <a:latin typeface="Consolas"/>
                <a:ea typeface="Consolas"/>
              </a:rPr>
              <a:t> MojZnak() {</a:t>
            </a:r>
            <a:endParaRPr/>
          </a:p>
          <a:p>
            <a:r>
              <a:rPr lang="pl-PL">
                <a:solidFill>
                  <a:srgbClr val="000000"/>
                </a:solidFill>
                <a:latin typeface="Consolas"/>
                <a:ea typeface="Consolas"/>
              </a:rPr>
              <a:t>		</a:t>
            </a:r>
            <a:r>
              <a:rPr lang="pl-PL">
                <a:solidFill>
                  <a:srgbClr val="0000C0"/>
                </a:solidFill>
                <a:latin typeface="Consolas"/>
                <a:ea typeface="Consolas"/>
              </a:rPr>
              <a:t>liczba</a:t>
            </a:r>
            <a:r>
              <a:rPr lang="pl-PL">
                <a:solidFill>
                  <a:srgbClr val="000000"/>
                </a:solidFill>
                <a:latin typeface="Consolas"/>
                <a:ea typeface="Consolas"/>
              </a:rPr>
              <a:t> = 7;</a:t>
            </a:r>
            <a:endParaRPr/>
          </a:p>
          <a:p>
            <a:r>
              <a:rPr lang="pl-PL">
                <a:latin typeface="Consolas"/>
                <a:ea typeface="Consolas"/>
              </a:rPr>
              <a:t>	}</a:t>
            </a:r>
            <a:endParaRPr/>
          </a:p>
          <a:p>
            <a:endParaRPr/>
          </a:p>
          <a:p>
            <a:r>
              <a:rPr lang="pl-PL">
                <a:latin typeface="Consolas"/>
                <a:ea typeface="Consolas"/>
              </a:rPr>
              <a:t>}</a:t>
            </a:r>
            <a:endParaRPr/>
          </a:p>
          <a:p>
            <a:endParaRPr/>
          </a:p>
          <a:p>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class</a:t>
            </a:r>
            <a:r>
              <a:rPr lang="pl-PL">
                <a:solidFill>
                  <a:srgbClr val="000000"/>
                </a:solidFill>
                <a:latin typeface="Consolas"/>
                <a:ea typeface="Consolas"/>
              </a:rPr>
              <a:t> MojaPierwszaKlasa {</a:t>
            </a:r>
            <a:endParaRPr/>
          </a:p>
          <a:p>
            <a:r>
              <a:rPr lang="pl-PL">
                <a:latin typeface="Consolas"/>
                <a:ea typeface="Consolas"/>
              </a:rPr>
              <a:t>	</a:t>
            </a:r>
            <a:endParaRPr/>
          </a:p>
          <a:p>
            <a:r>
              <a:rPr lang="pl-PL">
                <a:solidFill>
                  <a:srgbClr val="000000"/>
                </a:solidFill>
                <a:latin typeface="Consolas"/>
                <a:ea typeface="Consolas"/>
              </a:rPr>
              <a:t>	</a:t>
            </a:r>
            <a:r>
              <a:rPr lang="pl-PL" b="1">
                <a:solidFill>
                  <a:srgbClr val="7F0055"/>
                </a:solidFill>
                <a:latin typeface="Consolas"/>
                <a:ea typeface="Consolas"/>
              </a:rPr>
              <a:t>public</a:t>
            </a:r>
            <a:r>
              <a:rPr lang="pl-PL">
                <a:solidFill>
                  <a:srgbClr val="000000"/>
                </a:solidFill>
                <a:latin typeface="Consolas"/>
                <a:ea typeface="Consolas"/>
              </a:rPr>
              <a:t> </a:t>
            </a:r>
            <a:r>
              <a:rPr lang="pl-PL" b="1">
                <a:solidFill>
                  <a:srgbClr val="7F0055"/>
                </a:solidFill>
                <a:latin typeface="Consolas"/>
                <a:ea typeface="Consolas"/>
              </a:rPr>
              <a:t>static</a:t>
            </a:r>
            <a:r>
              <a:rPr lang="pl-PL">
                <a:solidFill>
                  <a:srgbClr val="000000"/>
                </a:solidFill>
                <a:latin typeface="Consolas"/>
                <a:ea typeface="Consolas"/>
              </a:rPr>
              <a:t> </a:t>
            </a:r>
            <a:r>
              <a:rPr lang="pl-PL" b="1">
                <a:solidFill>
                  <a:srgbClr val="7F0055"/>
                </a:solidFill>
                <a:latin typeface="Consolas"/>
                <a:ea typeface="Consolas"/>
              </a:rPr>
              <a:t>void</a:t>
            </a:r>
            <a:r>
              <a:rPr lang="pl-PL">
                <a:solidFill>
                  <a:srgbClr val="000000"/>
                </a:solidFill>
                <a:latin typeface="Consolas"/>
                <a:ea typeface="Consolas"/>
              </a:rPr>
              <a:t> main(String[] args) {</a:t>
            </a:r>
            <a:endParaRPr/>
          </a:p>
          <a:p>
            <a:r>
              <a:rPr lang="pl-PL">
                <a:solidFill>
                  <a:srgbClr val="000000"/>
                </a:solidFill>
                <a:latin typeface="Consolas"/>
                <a:ea typeface="Consolas"/>
              </a:rPr>
              <a:t>		MojZnak mojZnak = </a:t>
            </a:r>
            <a:r>
              <a:rPr lang="pl-PL" b="1">
                <a:solidFill>
                  <a:srgbClr val="7F0055"/>
                </a:solidFill>
                <a:latin typeface="Consolas"/>
                <a:ea typeface="Consolas"/>
              </a:rPr>
              <a:t>new</a:t>
            </a:r>
            <a:r>
              <a:rPr lang="pl-PL">
                <a:solidFill>
                  <a:srgbClr val="000000"/>
                </a:solidFill>
                <a:latin typeface="Consolas"/>
                <a:ea typeface="Consolas"/>
              </a:rPr>
              <a:t> MojZnak();</a:t>
            </a:r>
            <a:endParaRPr/>
          </a:p>
          <a:p>
            <a:r>
              <a:rPr lang="pl-PL">
                <a:solidFill>
                  <a:srgbClr val="000000"/>
                </a:solidFill>
                <a:latin typeface="Consolas"/>
                <a:ea typeface="Consolas"/>
              </a:rPr>
              <a:t>		System.</a:t>
            </a:r>
            <a:r>
              <a:rPr lang="pl-PL" i="1">
                <a:solidFill>
                  <a:srgbClr val="0000C0"/>
                </a:solidFill>
                <a:latin typeface="Consolas"/>
                <a:ea typeface="Consolas"/>
              </a:rPr>
              <a:t>out</a:t>
            </a:r>
            <a:r>
              <a:rPr lang="pl-PL">
                <a:solidFill>
                  <a:srgbClr val="000000"/>
                </a:solidFill>
                <a:latin typeface="Consolas"/>
                <a:ea typeface="Consolas"/>
              </a:rPr>
              <a:t>.println(mojZnak.</a:t>
            </a:r>
            <a:r>
              <a:rPr lang="pl-PL">
                <a:solidFill>
                  <a:srgbClr val="0000C0"/>
                </a:solidFill>
                <a:latin typeface="Consolas"/>
                <a:ea typeface="Consolas"/>
              </a:rPr>
              <a:t>liczba</a:t>
            </a:r>
            <a:r>
              <a:rPr lang="pl-PL">
                <a:solidFill>
                  <a:srgbClr val="000000"/>
                </a:solidFill>
                <a:latin typeface="Consolas"/>
                <a:ea typeface="Consolas"/>
              </a:rPr>
              <a:t>);</a:t>
            </a:r>
            <a:endParaRPr/>
          </a:p>
          <a:p>
            <a:r>
              <a:rPr lang="pl-PL">
                <a:latin typeface="Consolas"/>
                <a:ea typeface="Consolas"/>
              </a:rPr>
              <a:t>	}</a:t>
            </a:r>
            <a:endParaRPr/>
          </a:p>
          <a:p>
            <a:r>
              <a:rPr lang="pl-PL">
                <a:latin typeface="Consolas"/>
                <a:ea typeface="Consolas"/>
              </a:rPr>
              <a:t>	</a:t>
            </a:r>
            <a:endParaRPr/>
          </a:p>
          <a:p>
            <a:r>
              <a:rPr lang="pl-PL">
                <a:latin typeface="Consolas"/>
                <a:ea typeface="Consolas"/>
              </a:rPr>
              <a:t>}</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1409</Words>
  <Application>Microsoft Office PowerPoint</Application>
  <PresentationFormat>Niestandardowy</PresentationFormat>
  <Paragraphs>424</Paragraphs>
  <Slides>30</Slides>
  <Notes>17</Notes>
  <HiddenSlides>0</HiddenSlides>
  <MMClips>0</MMClips>
  <ScaleCrop>false</ScaleCrop>
  <HeadingPairs>
    <vt:vector size="4" baseType="variant">
      <vt:variant>
        <vt:lpstr>Motyw</vt:lpstr>
      </vt:variant>
      <vt:variant>
        <vt:i4>1</vt:i4>
      </vt:variant>
      <vt:variant>
        <vt:lpstr>Tytuły slajdów</vt:lpstr>
      </vt:variant>
      <vt:variant>
        <vt:i4>30</vt:i4>
      </vt:variant>
    </vt:vector>
  </HeadingPairs>
  <TitlesOfParts>
    <vt:vector size="31" baseType="lpstr">
      <vt:lpstr>Office Theme</vt:lpstr>
      <vt:lpstr>Slajd 1</vt:lpstr>
      <vt:lpstr>Slajd 2</vt:lpstr>
      <vt:lpstr>Slajd 3</vt:lpstr>
      <vt:lpstr>Slajd 4</vt:lpstr>
      <vt:lpstr>Slajd 5</vt:lpstr>
      <vt:lpstr>Slajd 6</vt:lpstr>
      <vt:lpstr>Slajd 7</vt:lpstr>
      <vt:lpstr>Slajd 8</vt:lpstr>
      <vt:lpstr>Slajd 9</vt:lpstr>
      <vt:lpstr>Slajd 10</vt:lpstr>
      <vt:lpstr>Slajd 11</vt:lpstr>
      <vt:lpstr>Slajd 12</vt:lpstr>
      <vt:lpstr>Slajd 13</vt:lpstr>
      <vt:lpstr>Slajd 14</vt:lpstr>
      <vt:lpstr>Slajd 15</vt:lpstr>
      <vt:lpstr>Slajd 16</vt:lpstr>
      <vt:lpstr>Slajd 17</vt:lpstr>
      <vt:lpstr>Slajd 18</vt:lpstr>
      <vt:lpstr>Slajd 19</vt:lpstr>
      <vt:lpstr>Slajd 20</vt:lpstr>
      <vt:lpstr>Slajd 21</vt:lpstr>
      <vt:lpstr>Slajd 22</vt:lpstr>
      <vt:lpstr>Slajd 23</vt:lpstr>
      <vt:lpstr>Slajd 24</vt:lpstr>
      <vt:lpstr>Slajd 25</vt:lpstr>
      <vt:lpstr>Slajd 26</vt:lpstr>
      <vt:lpstr>Slajd 27</vt:lpstr>
      <vt:lpstr>Slajd 28</vt:lpstr>
      <vt:lpstr>Slajd 29</vt:lpstr>
      <vt:lpstr>Slajd 30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Slajd 1</dc:title>
  <cp:lastModifiedBy>Mac</cp:lastModifiedBy>
  <cp:revision>4</cp:revision>
  <dcterms:modified xsi:type="dcterms:W3CDTF">2013-03-25T16:05:30Z</dcterms:modified>
</cp:coreProperties>
</file>