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9"/>
  </p:notesMasterIdLst>
  <p:sldIdLst>
    <p:sldId id="256" r:id="rId2"/>
    <p:sldId id="273" r:id="rId3"/>
    <p:sldId id="274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75" r:id="rId13"/>
    <p:sldId id="276" r:id="rId14"/>
    <p:sldId id="277" r:id="rId15"/>
    <p:sldId id="278" r:id="rId16"/>
    <p:sldId id="279" r:id="rId17"/>
    <p:sldId id="265" r:id="rId18"/>
    <p:sldId id="266" r:id="rId19"/>
    <p:sldId id="267" r:id="rId20"/>
    <p:sldId id="280" r:id="rId21"/>
    <p:sldId id="281" r:id="rId22"/>
    <p:sldId id="282" r:id="rId23"/>
    <p:sldId id="268" r:id="rId24"/>
    <p:sldId id="269" r:id="rId25"/>
    <p:sldId id="270" r:id="rId26"/>
    <p:sldId id="271" r:id="rId27"/>
    <p:sldId id="272" r:id="rId28"/>
  </p:sldIdLst>
  <p:sldSz cx="10080625" cy="7559675"/>
  <p:notesSz cx="7559675" cy="10691813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1486" autoAdjust="0"/>
  </p:normalViewPr>
  <p:slideViewPr>
    <p:cSldViewPr>
      <p:cViewPr varScale="1">
        <p:scale>
          <a:sx n="65" d="100"/>
          <a:sy n="65" d="100"/>
        </p:scale>
        <p:origin x="-1122" y="-108"/>
      </p:cViewPr>
      <p:guideLst>
        <p:guide orient="horz" pos="2381"/>
        <p:guide pos="317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PlaceHolder 1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wrap="none" lIns="0" tIns="0" rIns="0" bIns="0"/>
          <a:lstStyle/>
          <a:p>
            <a:r>
              <a:rPr lang="x-none"/>
              <a:t>Kliknij, aby edytować format notatek</a:t>
            </a:r>
            <a:endParaRPr/>
          </a:p>
        </p:txBody>
      </p:sp>
      <p:sp>
        <p:nvSpPr>
          <p:cNvPr id="38" name="PlaceHolder 2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</p:spPr>
        <p:txBody>
          <a:bodyPr wrap="none" lIns="0" tIns="0" rIns="0" bIns="0"/>
          <a:lstStyle/>
          <a:p>
            <a:r>
              <a:rPr lang="x-none" sz="1400"/>
              <a:t>&lt;główka&gt;</a:t>
            </a:r>
            <a:endParaRPr/>
          </a:p>
        </p:txBody>
      </p:sp>
      <p:sp>
        <p:nvSpPr>
          <p:cNvPr id="39" name="PlaceHolder 3"/>
          <p:cNvSpPr>
            <a:spLocks noGrp="1"/>
          </p:cNvSpPr>
          <p:nvPr>
            <p:ph type="dt"/>
          </p:nvPr>
        </p:nvSpPr>
        <p:spPr>
          <a:xfrm>
            <a:off x="4278960" y="0"/>
            <a:ext cx="3280680" cy="534240"/>
          </a:xfrm>
          <a:prstGeom prst="rect">
            <a:avLst/>
          </a:prstGeom>
        </p:spPr>
        <p:txBody>
          <a:bodyPr wrap="none" lIns="0" tIns="0" rIns="0" bIns="0"/>
          <a:lstStyle/>
          <a:p>
            <a:pPr algn="r"/>
            <a:r>
              <a:rPr lang="x-none" sz="1400"/>
              <a:t>&lt;data/godzina&gt;</a:t>
            </a:r>
            <a:endParaRPr/>
          </a:p>
        </p:txBody>
      </p:sp>
      <p:sp>
        <p:nvSpPr>
          <p:cNvPr id="40" name="PlaceHolder 4"/>
          <p:cNvSpPr>
            <a:spLocks noGrp="1"/>
          </p:cNvSpPr>
          <p:nvPr>
            <p:ph type="ftr"/>
          </p:nvPr>
        </p:nvSpPr>
        <p:spPr>
          <a:xfrm>
            <a:off x="0" y="10157400"/>
            <a:ext cx="3280680" cy="534240"/>
          </a:xfrm>
          <a:prstGeom prst="rect">
            <a:avLst/>
          </a:prstGeom>
        </p:spPr>
        <p:txBody>
          <a:bodyPr wrap="none" lIns="0" tIns="0" rIns="0" bIns="0" anchor="b"/>
          <a:lstStyle/>
          <a:p>
            <a:r>
              <a:rPr lang="x-none" sz="1400"/>
              <a:t>&lt;stopka&gt;</a:t>
            </a:r>
            <a:endParaRPr/>
          </a:p>
        </p:txBody>
      </p:sp>
      <p:sp>
        <p:nvSpPr>
          <p:cNvPr id="41" name="PlaceHolder 5"/>
          <p:cNvSpPr>
            <a:spLocks noGrp="1"/>
          </p:cNvSpPr>
          <p:nvPr>
            <p:ph type="sldNum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</p:spPr>
        <p:txBody>
          <a:bodyPr wrap="none" lIns="0" tIns="0" rIns="0" bIns="0" anchor="b"/>
          <a:lstStyle/>
          <a:p>
            <a:pPr algn="r"/>
            <a:fld id="{E367C738-DAE7-49D1-A7AF-F124ED0D26EA}" type="slidenum">
              <a:rPr lang="x-none" sz="1400"/>
              <a:pPr algn="r"/>
              <a:t>‹#›</a:t>
            </a:fld>
            <a:endParaRPr/>
          </a:p>
        </p:txBody>
      </p:sp>
    </p:spTree>
    <p:extLst>
      <p:ext uri="{BB962C8B-B14F-4D97-AF65-F5344CB8AC3E}">
        <p14:creationId xmlns="" xmlns:p14="http://schemas.microsoft.com/office/powerpoint/2010/main" val="33088856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01688"/>
            <a:ext cx="5346700" cy="40100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755968" y="5078611"/>
            <a:ext cx="6047739" cy="4811316"/>
          </a:xfrm>
          <a:prstGeom prst="rect">
            <a:avLst/>
          </a:prstGeom>
        </p:spPr>
        <p:txBody>
          <a:bodyPr lIns="104270" tIns="104270" rIns="104270" bIns="104270" anchor="t" anchorCtr="0">
            <a:noAutofit/>
          </a:bodyPr>
          <a:lstStyle/>
          <a:p>
            <a:r>
              <a:rPr lang="pl-PL" sz="1300" dirty="0" smtClean="0"/>
              <a:t>Każdy program powinien</a:t>
            </a:r>
            <a:r>
              <a:rPr lang="pl-PL" sz="1300" baseline="0" dirty="0" smtClean="0"/>
              <a:t> mieć możliwość komunikowania się z użytkownikiem, systemem operacyjnym czy innymi aplikacjami.</a:t>
            </a:r>
          </a:p>
          <a:p>
            <a:endParaRPr lang="pl-PL" sz="1300" baseline="0" dirty="0" smtClean="0"/>
          </a:p>
          <a:p>
            <a:r>
              <a:rPr lang="pl-PL" sz="1300" baseline="0" dirty="0" smtClean="0"/>
              <a:t>W języku Java komunikacja ta jest realizowana za pomocą strumieni. Obsługa strumieni jest zaimplementowana w domenie </a:t>
            </a:r>
            <a:r>
              <a:rPr lang="pl-PL" sz="1300" b="1" baseline="0" dirty="0" smtClean="0"/>
              <a:t>system.io</a:t>
            </a:r>
            <a:r>
              <a:rPr lang="pl-PL" sz="1300" baseline="0" dirty="0" smtClean="0"/>
              <a:t> za pomocą obiektów out i in.</a:t>
            </a:r>
          </a:p>
          <a:p>
            <a:r>
              <a:rPr lang="pl-PL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import java.io.*</a:t>
            </a:r>
            <a:endParaRPr lang="pl-PL" sz="1300" b="1" baseline="0" dirty="0" smtClean="0"/>
          </a:p>
          <a:p>
            <a:endParaRPr lang="pl-PL" sz="1300" baseline="0" dirty="0" smtClean="0"/>
          </a:p>
          <a:p>
            <a:endParaRPr lang="pl-PL" sz="1300" baseline="0" dirty="0" smtClean="0"/>
          </a:p>
          <a:p>
            <a:r>
              <a:rPr lang="pl-PL" sz="1300" baseline="0" dirty="0" smtClean="0"/>
              <a:t>Przykładem jest często wykorzystywana metoda </a:t>
            </a:r>
            <a:r>
              <a:rPr lang="pl-PL" sz="1300" baseline="0" dirty="0" err="1" smtClean="0"/>
              <a:t>print</a:t>
            </a:r>
            <a:r>
              <a:rPr lang="pl-PL" sz="1300" baseline="0" dirty="0" smtClean="0"/>
              <a:t> lub </a:t>
            </a:r>
            <a:r>
              <a:rPr lang="pl-PL" sz="1300" baseline="0" dirty="0" err="1" smtClean="0"/>
              <a:t>println</a:t>
            </a:r>
            <a:r>
              <a:rPr lang="pl-PL" sz="1300" baseline="0" dirty="0" smtClean="0"/>
              <a:t> wyświetlająca napis w konsoli</a:t>
            </a:r>
          </a:p>
          <a:p>
            <a:r>
              <a:rPr lang="pl-PL" sz="1400" dirty="0" err="1" smtClean="0">
                <a:solidFill>
                  <a:srgbClr val="000000"/>
                </a:solidFill>
                <a:highlight>
                  <a:srgbClr val="E8F2FE"/>
                </a:highlight>
                <a:latin typeface="Consolas"/>
              </a:rPr>
              <a:t>System.out.println</a:t>
            </a:r>
            <a:r>
              <a:rPr lang="pl-PL" sz="1400" dirty="0" smtClean="0">
                <a:solidFill>
                  <a:srgbClr val="000000"/>
                </a:solidFill>
                <a:highlight>
                  <a:srgbClr val="E8F2FE"/>
                </a:highlight>
                <a:latin typeface="Consolas"/>
              </a:rPr>
              <a:t>("Zła liczba „);</a:t>
            </a:r>
            <a:endParaRPr lang="pl-PL" sz="1400" i="1" baseline="0" dirty="0" smtClean="0">
              <a:solidFill>
                <a:srgbClr val="2A00FF"/>
              </a:solidFill>
              <a:highlight>
                <a:srgbClr val="E8F2FE"/>
              </a:highlight>
              <a:latin typeface="Consolas"/>
            </a:endParaRPr>
          </a:p>
          <a:p>
            <a:endParaRPr lang="pl-PL" sz="1300" baseline="0" dirty="0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PlaceHolder 1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wrap="none" lIns="0" tIns="0" rIns="0" bIns="0"/>
          <a:lstStyle/>
          <a:p>
            <a:r>
              <a:rPr lang="x-none" sz="1200"/>
              <a:t>Jeżeli metoda może wyjątek wyrzucić, należy zadeklarować to za listą argumentów, tak jak na slajdzie.</a:t>
            </a:r>
            <a:endParaRPr/>
          </a:p>
          <a:p>
            <a:endParaRPr/>
          </a:p>
          <a:p>
            <a:r>
              <a:rPr lang="x-none" sz="1200"/>
              <a:t>Kiedy zajdzie nieporządana sytuacja (w tym przypadku jeden z argumentów będzie zerem), wyjątek powinien być wyrzucony. Użycie "throw" kończy wywołanie metody. Nie zwróci ona żadnej wartości.</a:t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01688"/>
            <a:ext cx="5346700" cy="40100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755968" y="5078611"/>
            <a:ext cx="6047739" cy="4811316"/>
          </a:xfrm>
          <a:prstGeom prst="rect">
            <a:avLst/>
          </a:prstGeom>
        </p:spPr>
        <p:txBody>
          <a:bodyPr lIns="104270" tIns="104270" rIns="104270" bIns="104270" anchor="t" anchorCtr="0">
            <a:noAutofit/>
          </a:bodyPr>
          <a:lstStyle/>
          <a:p>
            <a:r>
              <a:rPr lang="pl-PL" sz="1300" baseline="0" dirty="0" smtClean="0"/>
              <a:t>W celu odczytu danych z klawiatury należy przygotować urządzenie wejściowe.</a:t>
            </a:r>
          </a:p>
          <a:p>
            <a:r>
              <a:rPr lang="pl-PL" sz="1300" baseline="0" dirty="0" smtClean="0"/>
              <a:t>Przykładowa deklaracja może wyglądać następująco:</a:t>
            </a:r>
          </a:p>
          <a:p>
            <a:endParaRPr lang="pl-PL" sz="1300" baseline="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sz="1400" dirty="0" err="1" smtClean="0">
                <a:solidFill>
                  <a:srgbClr val="000000"/>
                </a:solidFill>
                <a:highlight>
                  <a:srgbClr val="E8F2FE"/>
                </a:highlight>
                <a:latin typeface="Consolas"/>
              </a:rPr>
              <a:t>BufferedReader</a:t>
            </a:r>
            <a:r>
              <a:rPr lang="pl-PL" sz="1400" dirty="0" smtClean="0">
                <a:solidFill>
                  <a:srgbClr val="000000"/>
                </a:solidFill>
                <a:highlight>
                  <a:srgbClr val="E8F2FE"/>
                </a:highlight>
                <a:latin typeface="Consolas"/>
              </a:rPr>
              <a:t> </a:t>
            </a:r>
            <a:r>
              <a:rPr lang="pl-PL" sz="1400" dirty="0" err="1" smtClean="0">
                <a:solidFill>
                  <a:srgbClr val="000000"/>
                </a:solidFill>
                <a:highlight>
                  <a:srgbClr val="E8F2FE"/>
                </a:highlight>
                <a:latin typeface="Consolas"/>
              </a:rPr>
              <a:t>br</a:t>
            </a:r>
            <a:r>
              <a:rPr lang="pl-PL" sz="1400" dirty="0" smtClean="0">
                <a:solidFill>
                  <a:srgbClr val="000000"/>
                </a:solidFill>
                <a:highlight>
                  <a:srgbClr val="E8F2FE"/>
                </a:highlight>
                <a:latin typeface="Consolas"/>
              </a:rPr>
              <a:t>=</a:t>
            </a:r>
            <a:r>
              <a:rPr lang="pl-PL" sz="1400" b="1" dirty="0" err="1" smtClean="0">
                <a:solidFill>
                  <a:srgbClr val="7F0055"/>
                </a:solidFill>
                <a:highlight>
                  <a:srgbClr val="E8F2FE"/>
                </a:highlight>
                <a:latin typeface="Consolas"/>
              </a:rPr>
              <a:t>new</a:t>
            </a:r>
            <a:r>
              <a:rPr lang="pl-PL" sz="1400" b="1" dirty="0" smtClean="0">
                <a:solidFill>
                  <a:srgbClr val="000000"/>
                </a:solidFill>
                <a:highlight>
                  <a:srgbClr val="E8F2FE"/>
                </a:highlight>
                <a:latin typeface="Consolas"/>
              </a:rPr>
              <a:t> </a:t>
            </a:r>
            <a:r>
              <a:rPr lang="pl-PL" sz="1400" b="1" dirty="0" err="1" smtClean="0">
                <a:solidFill>
                  <a:srgbClr val="000000"/>
                </a:solidFill>
                <a:highlight>
                  <a:srgbClr val="E8F2FE"/>
                </a:highlight>
                <a:latin typeface="Consolas"/>
              </a:rPr>
              <a:t>BufferedReader</a:t>
            </a:r>
            <a:r>
              <a:rPr lang="pl-PL" sz="1400" b="1" dirty="0" smtClean="0">
                <a:solidFill>
                  <a:srgbClr val="000000"/>
                </a:solidFill>
                <a:highlight>
                  <a:srgbClr val="E8F2FE"/>
                </a:highlight>
                <a:latin typeface="Consolas"/>
              </a:rPr>
              <a:t>(</a:t>
            </a:r>
            <a:r>
              <a:rPr lang="pl-PL" sz="1400" b="1" dirty="0" err="1" smtClean="0">
                <a:solidFill>
                  <a:srgbClr val="7F0055"/>
                </a:solidFill>
                <a:highlight>
                  <a:srgbClr val="E8F2FE"/>
                </a:highlight>
                <a:latin typeface="Consolas"/>
              </a:rPr>
              <a:t>new</a:t>
            </a:r>
            <a:r>
              <a:rPr lang="pl-PL" sz="1400" b="1" dirty="0" smtClean="0">
                <a:solidFill>
                  <a:srgbClr val="000000"/>
                </a:solidFill>
                <a:highlight>
                  <a:srgbClr val="E8F2FE"/>
                </a:highlight>
                <a:latin typeface="Consolas"/>
              </a:rPr>
              <a:t> </a:t>
            </a:r>
            <a:r>
              <a:rPr lang="pl-PL" sz="1400" b="1" dirty="0" err="1" smtClean="0">
                <a:solidFill>
                  <a:srgbClr val="000000"/>
                </a:solidFill>
                <a:highlight>
                  <a:srgbClr val="E8F2FE"/>
                </a:highlight>
                <a:latin typeface="Consolas"/>
              </a:rPr>
              <a:t>InputStreamReader</a:t>
            </a:r>
            <a:r>
              <a:rPr lang="pl-PL" sz="1400" b="1" dirty="0" smtClean="0">
                <a:solidFill>
                  <a:srgbClr val="000000"/>
                </a:solidFill>
                <a:highlight>
                  <a:srgbClr val="E8F2FE"/>
                </a:highlight>
                <a:latin typeface="Consolas"/>
              </a:rPr>
              <a:t>(System.</a:t>
            </a:r>
            <a:r>
              <a:rPr lang="pl-PL" sz="1400" b="1" i="1" dirty="0" smtClean="0">
                <a:solidFill>
                  <a:srgbClr val="0000C0"/>
                </a:solidFill>
                <a:highlight>
                  <a:srgbClr val="E8F2FE"/>
                </a:highlight>
                <a:latin typeface="Consolas"/>
              </a:rPr>
              <a:t>in</a:t>
            </a:r>
            <a:r>
              <a:rPr lang="pl-PL" sz="1400" b="1" i="1" dirty="0" smtClean="0">
                <a:solidFill>
                  <a:srgbClr val="000000"/>
                </a:solidFill>
                <a:highlight>
                  <a:srgbClr val="E8F2FE"/>
                </a:highlight>
                <a:latin typeface="Consolas"/>
              </a:rPr>
              <a:t>));</a:t>
            </a:r>
            <a:endParaRPr lang="pl-PL" sz="1400" dirty="0" smtClean="0"/>
          </a:p>
          <a:p>
            <a:endParaRPr lang="pl-PL" sz="1300" baseline="0" dirty="0" smtClean="0"/>
          </a:p>
          <a:p>
            <a:r>
              <a:rPr lang="pl-PL" sz="1300" baseline="0" dirty="0" smtClean="0"/>
              <a:t>Obiekt </a:t>
            </a:r>
            <a:r>
              <a:rPr lang="pl-PL" sz="1300" baseline="0" dirty="0" err="1" smtClean="0"/>
              <a:t>br</a:t>
            </a:r>
            <a:r>
              <a:rPr lang="pl-PL" sz="1300" baseline="0" dirty="0" smtClean="0"/>
              <a:t> typu </a:t>
            </a:r>
            <a:r>
              <a:rPr lang="pl-PL" sz="1300" baseline="0" dirty="0" err="1" smtClean="0"/>
              <a:t>BufferReader</a:t>
            </a:r>
            <a:r>
              <a:rPr lang="pl-PL" sz="1300" baseline="0" dirty="0" smtClean="0"/>
              <a:t> będzie czytać wprost ze strumienia wejściowego System.in</a:t>
            </a:r>
          </a:p>
          <a:p>
            <a:endParaRPr lang="pl-PL" sz="1300" baseline="0" dirty="0" smtClean="0"/>
          </a:p>
          <a:p>
            <a:endParaRPr lang="pl-PL" sz="1300" baseline="0" dirty="0" smtClean="0"/>
          </a:p>
          <a:p>
            <a:endParaRPr lang="pl-PL" sz="1300" baseline="0" dirty="0" smtClean="0"/>
          </a:p>
          <a:p>
            <a:endParaRPr lang="pl-PL" sz="1300" baseline="0" dirty="0" smtClean="0"/>
          </a:p>
          <a:p>
            <a:endParaRPr lang="pl-PL" sz="1300" baseline="0" dirty="0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01688"/>
            <a:ext cx="5346700" cy="40100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755968" y="5078611"/>
            <a:ext cx="6047739" cy="4811316"/>
          </a:xfrm>
          <a:prstGeom prst="rect">
            <a:avLst/>
          </a:prstGeom>
        </p:spPr>
        <p:txBody>
          <a:bodyPr lIns="104270" tIns="104270" rIns="104270" bIns="104270" anchor="t" anchorCtr="0">
            <a:noAutofit/>
          </a:bodyPr>
          <a:lstStyle/>
          <a:p>
            <a:r>
              <a:rPr lang="pl-PL" sz="1300" baseline="0" dirty="0" smtClean="0"/>
              <a:t>Aby wykorzystać klasę </a:t>
            </a:r>
            <a:r>
              <a:rPr lang="pl-PL" sz="1300" baseline="0" dirty="0" err="1" smtClean="0"/>
              <a:t>BufferReader</a:t>
            </a:r>
            <a:r>
              <a:rPr lang="pl-PL" sz="1300" baseline="0" dirty="0" smtClean="0"/>
              <a:t> i </a:t>
            </a:r>
            <a:r>
              <a:rPr lang="pl-PL" sz="1300" baseline="0" dirty="0" err="1" smtClean="0"/>
              <a:t>InputStremReader</a:t>
            </a:r>
            <a:r>
              <a:rPr lang="pl-PL" sz="1300" baseline="0" dirty="0" smtClean="0"/>
              <a:t> należy użyć bibliotek java.io</a:t>
            </a:r>
          </a:p>
          <a:p>
            <a:r>
              <a:rPr lang="pl-PL" sz="1300" baseline="0" dirty="0" smtClean="0"/>
              <a:t>W tym celu na samym początku kodu należy dodać linię:</a:t>
            </a:r>
          </a:p>
          <a:p>
            <a:endParaRPr lang="pl-PL" sz="1300" baseline="0" dirty="0" smtClean="0"/>
          </a:p>
          <a:p>
            <a:endParaRPr lang="pl-PL" sz="1300" baseline="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sz="1400" b="1" dirty="0" smtClean="0">
                <a:solidFill>
                  <a:srgbClr val="7F0055"/>
                </a:solidFill>
                <a:highlight>
                  <a:srgbClr val="E8F2FE"/>
                </a:highlight>
                <a:latin typeface="Consolas"/>
              </a:rPr>
              <a:t>import</a:t>
            </a:r>
            <a:r>
              <a:rPr lang="pl-PL" sz="1400" b="1" dirty="0" smtClean="0">
                <a:solidFill>
                  <a:srgbClr val="000000"/>
                </a:solidFill>
                <a:highlight>
                  <a:srgbClr val="E8F2FE"/>
                </a:highlight>
                <a:latin typeface="Consolas"/>
              </a:rPr>
              <a:t> java.io.*;</a:t>
            </a:r>
          </a:p>
          <a:p>
            <a:endParaRPr lang="pl-PL" sz="1300" baseline="0" dirty="0" smtClean="0"/>
          </a:p>
          <a:p>
            <a:endParaRPr lang="pl-PL" sz="1300" baseline="0" dirty="0" smtClean="0"/>
          </a:p>
          <a:p>
            <a:endParaRPr lang="pl-PL" sz="1300" baseline="0" dirty="0" smtClean="0"/>
          </a:p>
          <a:p>
            <a:endParaRPr lang="pl-PL" sz="1300" baseline="0" dirty="0" smtClean="0"/>
          </a:p>
          <a:p>
            <a:endParaRPr lang="pl-PL" sz="1300" baseline="0" dirty="0" smtClean="0"/>
          </a:p>
          <a:p>
            <a:endParaRPr lang="pl-PL" sz="1300" baseline="0" dirty="0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01688"/>
            <a:ext cx="5346700" cy="40100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755968" y="5078611"/>
            <a:ext cx="6047739" cy="4811316"/>
          </a:xfrm>
          <a:prstGeom prst="rect">
            <a:avLst/>
          </a:prstGeom>
        </p:spPr>
        <p:txBody>
          <a:bodyPr lIns="104270" tIns="104270" rIns="104270" bIns="104270" anchor="t" anchorCtr="0">
            <a:noAutofit/>
          </a:bodyPr>
          <a:lstStyle/>
          <a:p>
            <a:r>
              <a:rPr lang="pl-PL" sz="1300" baseline="0" dirty="0" smtClean="0"/>
              <a:t>Jakiego typu są odczytane dane z klawiatury?</a:t>
            </a:r>
          </a:p>
          <a:p>
            <a:r>
              <a:rPr lang="pl-PL" sz="1300" baseline="0" dirty="0" err="1" smtClean="0"/>
              <a:t>Odp</a:t>
            </a:r>
            <a:r>
              <a:rPr lang="pl-PL" sz="1300" baseline="0" dirty="0" smtClean="0"/>
              <a:t>: Są to znaki, w szczególności ciąg znaków czyli typ String.</a:t>
            </a:r>
          </a:p>
          <a:p>
            <a:endParaRPr lang="pl-PL" sz="1300" baseline="0" dirty="0" smtClean="0"/>
          </a:p>
          <a:p>
            <a:r>
              <a:rPr lang="pl-PL" sz="1300" baseline="0" dirty="0" smtClean="0"/>
              <a:t>Sprawdźmy czy działa – wprowadźmy ciąg znaków z klawiatury, po zatwierdzeniu enterem niech wyświetli się wprowadzona wartość.</a:t>
            </a:r>
          </a:p>
          <a:p>
            <a:endParaRPr lang="pl-PL" sz="1300" baseline="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sz="1300" baseline="0" dirty="0" smtClean="0"/>
              <a:t>Proszę dodajcie linię: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l-PL" sz="1400" dirty="0" smtClean="0">
              <a:solidFill>
                <a:srgbClr val="000000"/>
              </a:solidFill>
              <a:latin typeface="Consolas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sz="1400" dirty="0" smtClean="0">
                <a:solidFill>
                  <a:srgbClr val="000000"/>
                </a:solidFill>
                <a:latin typeface="Consolas"/>
              </a:rPr>
              <a:t>String b = </a:t>
            </a:r>
            <a:r>
              <a:rPr lang="pl-PL" sz="1400" dirty="0" smtClean="0">
                <a:solidFill>
                  <a:srgbClr val="2A00FF"/>
                </a:solidFill>
                <a:latin typeface="Consolas"/>
              </a:rPr>
              <a:t>""</a:t>
            </a:r>
            <a:r>
              <a:rPr lang="pl-PL" sz="1400" dirty="0" smtClean="0">
                <a:solidFill>
                  <a:srgbClr val="000000"/>
                </a:solidFill>
                <a:latin typeface="Consolas"/>
              </a:rPr>
              <a:t>;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sz="1400" dirty="0" smtClean="0">
                <a:solidFill>
                  <a:srgbClr val="000000"/>
                </a:solidFill>
                <a:latin typeface="Consolas"/>
              </a:rPr>
              <a:t>b = </a:t>
            </a:r>
            <a:r>
              <a:rPr lang="pl-PL" sz="1400" dirty="0" err="1" smtClean="0">
                <a:solidFill>
                  <a:srgbClr val="000000"/>
                </a:solidFill>
                <a:latin typeface="Consolas"/>
              </a:rPr>
              <a:t>br.readLine</a:t>
            </a:r>
            <a:r>
              <a:rPr lang="pl-PL" sz="1400" dirty="0" smtClean="0">
                <a:solidFill>
                  <a:srgbClr val="000000"/>
                </a:solidFill>
                <a:latin typeface="Consolas"/>
              </a:rPr>
              <a:t>();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l-PL" sz="1400" dirty="0" smtClean="0">
              <a:solidFill>
                <a:srgbClr val="000000"/>
              </a:solidFill>
              <a:latin typeface="Consolas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sz="1400" dirty="0" err="1" smtClean="0">
                <a:solidFill>
                  <a:srgbClr val="000000"/>
                </a:solidFill>
                <a:latin typeface="Consolas"/>
              </a:rPr>
              <a:t>Exclipse</a:t>
            </a:r>
            <a:r>
              <a:rPr lang="pl-PL" sz="1400" dirty="0" smtClean="0">
                <a:solidFill>
                  <a:srgbClr val="000000"/>
                </a:solidFill>
                <a:latin typeface="Consolas"/>
              </a:rPr>
              <a:t> automatycznie zwróci</a:t>
            </a:r>
            <a:r>
              <a:rPr lang="pl-PL" sz="1400" baseline="0" dirty="0" smtClean="0">
                <a:solidFill>
                  <a:srgbClr val="000000"/>
                </a:solidFill>
                <a:latin typeface="Consolas"/>
              </a:rPr>
              <a:t> uwagę, że </a:t>
            </a:r>
            <a:r>
              <a:rPr lang="pl-PL" sz="1400" baseline="0" dirty="0" err="1" smtClean="0">
                <a:solidFill>
                  <a:srgbClr val="000000"/>
                </a:solidFill>
                <a:latin typeface="Consolas"/>
              </a:rPr>
              <a:t>br.readLine</a:t>
            </a:r>
            <a:r>
              <a:rPr lang="pl-PL" sz="1400" baseline="0" dirty="0" smtClean="0">
                <a:solidFill>
                  <a:srgbClr val="000000"/>
                </a:solidFill>
                <a:latin typeface="Consolas"/>
              </a:rPr>
              <a:t>(); należy otoczyć sekcją krytyczna.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l-PL" sz="1400" dirty="0" smtClean="0">
              <a:solidFill>
                <a:srgbClr val="000000"/>
              </a:solidFill>
              <a:latin typeface="Consolas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l-PL" sz="1400" dirty="0" smtClean="0">
              <a:solidFill>
                <a:srgbClr val="000000"/>
              </a:solidFill>
              <a:latin typeface="Consolas"/>
            </a:endParaRPr>
          </a:p>
          <a:p>
            <a:r>
              <a:rPr lang="pl-PL" sz="1400" baseline="0" dirty="0" smtClean="0"/>
              <a:t>Wszystkim działa?</a:t>
            </a:r>
          </a:p>
          <a:p>
            <a:endParaRPr lang="pl-PL" sz="1400" baseline="0" dirty="0" smtClean="0"/>
          </a:p>
          <a:p>
            <a:r>
              <a:rPr lang="pl-PL" sz="1400" baseline="0" dirty="0" smtClean="0"/>
              <a:t>Pytanie: Co należy zrobić aby program obliczył potęgę wpisanej przez użytkownika liczby?</a:t>
            </a:r>
          </a:p>
          <a:p>
            <a:r>
              <a:rPr lang="pl-PL" sz="1400" baseline="0" dirty="0" err="1" smtClean="0"/>
              <a:t>Odp</a:t>
            </a:r>
            <a:r>
              <a:rPr lang="pl-PL" sz="1400" baseline="0" dirty="0" smtClean="0"/>
              <a:t>: </a:t>
            </a:r>
          </a:p>
          <a:p>
            <a:pPr marL="342900" indent="-342900">
              <a:buAutoNum type="arabicPeriod"/>
            </a:pPr>
            <a:r>
              <a:rPr lang="pl-PL" sz="1400" baseline="0" dirty="0" smtClean="0"/>
              <a:t>Skonwertować ją do typu liczbowego </a:t>
            </a:r>
            <a:r>
              <a:rPr lang="pl-PL" sz="1400" baseline="0" dirty="0" err="1" smtClean="0"/>
              <a:t>double</a:t>
            </a:r>
            <a:endParaRPr lang="pl-PL" sz="1400" baseline="0" dirty="0" smtClean="0"/>
          </a:p>
          <a:p>
            <a:pPr marL="342900" indent="-342900">
              <a:buAutoNum type="arabicPeriod"/>
            </a:pPr>
            <a:r>
              <a:rPr lang="pl-PL" sz="1400" baseline="0" dirty="0" smtClean="0"/>
              <a:t>Wykonać operację mnożenia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l-PL" sz="1400" dirty="0" smtClean="0">
              <a:solidFill>
                <a:srgbClr val="000000"/>
              </a:solidFill>
              <a:latin typeface="Consolas"/>
            </a:endParaRPr>
          </a:p>
          <a:p>
            <a:endParaRPr lang="pl-PL" sz="1300" baseline="0" dirty="0" smtClean="0"/>
          </a:p>
          <a:p>
            <a:endParaRPr lang="pl-PL" sz="1300" baseline="0" dirty="0" smtClean="0"/>
          </a:p>
          <a:p>
            <a:endParaRPr lang="pl-PL" sz="1300" baseline="0" dirty="0" smtClean="0"/>
          </a:p>
          <a:p>
            <a:endParaRPr lang="pl-PL" sz="1300" baseline="0" dirty="0" smtClean="0"/>
          </a:p>
          <a:p>
            <a:endParaRPr lang="pl-PL" sz="1300" baseline="0" dirty="0" smtClean="0"/>
          </a:p>
          <a:p>
            <a:endParaRPr lang="pl-PL" sz="1300" baseline="0" dirty="0" smtClean="0"/>
          </a:p>
          <a:p>
            <a:endParaRPr lang="pl-PL" sz="1300" baseline="0" dirty="0" smtClean="0"/>
          </a:p>
          <a:p>
            <a:endParaRPr lang="pl-PL" sz="1300" baseline="0" dirty="0" smtClean="0"/>
          </a:p>
          <a:p>
            <a:endParaRPr lang="pl-PL" sz="1300" baseline="0" dirty="0" smtClean="0"/>
          </a:p>
          <a:p>
            <a:endParaRPr lang="pl-PL" sz="1300" baseline="0" dirty="0" smtClean="0"/>
          </a:p>
          <a:p>
            <a:endParaRPr lang="pl-PL" sz="1300" baseline="0" dirty="0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01688"/>
            <a:ext cx="5346700" cy="40100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755968" y="5078611"/>
            <a:ext cx="6047739" cy="4811316"/>
          </a:xfrm>
          <a:prstGeom prst="rect">
            <a:avLst/>
          </a:prstGeom>
        </p:spPr>
        <p:txBody>
          <a:bodyPr lIns="104270" tIns="104270" rIns="104270" bIns="104270" anchor="t" anchorCtr="0">
            <a:noAutofit/>
          </a:bodyPr>
          <a:lstStyle/>
          <a:p>
            <a:r>
              <a:rPr lang="pl-PL" sz="1300" baseline="0" dirty="0" smtClean="0"/>
              <a:t>Powyższa formuła dokonuje </a:t>
            </a:r>
            <a:r>
              <a:rPr lang="pl-PL" sz="1300" baseline="0" dirty="0" err="1" smtClean="0"/>
              <a:t>parsowania</a:t>
            </a:r>
            <a:r>
              <a:rPr lang="pl-PL" sz="1300" baseline="0" dirty="0" smtClean="0"/>
              <a:t>. Podobnie można zrobić dla innych typów</a:t>
            </a:r>
          </a:p>
          <a:p>
            <a:endParaRPr lang="pl-PL" sz="1300" baseline="0" dirty="0" smtClean="0"/>
          </a:p>
          <a:p>
            <a:r>
              <a:rPr lang="pl-PL" sz="1300" baseline="0" dirty="0" smtClean="0"/>
              <a:t>Uwaga!</a:t>
            </a:r>
          </a:p>
          <a:p>
            <a:r>
              <a:rPr lang="pl-PL" sz="1300" baseline="0" dirty="0" smtClean="0"/>
              <a:t>Co zwróci formuła w przypadku gdy zadana wartość nie będzie nadawała się do konwersji na liczbę?</a:t>
            </a:r>
          </a:p>
          <a:p>
            <a:endParaRPr lang="pl-PL" sz="1300" baseline="0" dirty="0" smtClean="0"/>
          </a:p>
          <a:p>
            <a:r>
              <a:rPr lang="pl-PL" sz="1300" baseline="0" dirty="0" smtClean="0"/>
              <a:t>Oczywiście wygenerowany zostanie wyjątek. Dlatego należy instrukcję również otoczyć sekcją krytyczną </a:t>
            </a:r>
            <a:r>
              <a:rPr lang="pl-PL" sz="1300" baseline="0" dirty="0" err="1" smtClean="0"/>
              <a:t>try</a:t>
            </a:r>
            <a:r>
              <a:rPr lang="pl-PL" sz="1300" baseline="0" dirty="0" smtClean="0"/>
              <a:t>/</a:t>
            </a:r>
            <a:r>
              <a:rPr lang="pl-PL" sz="1300" baseline="0" dirty="0" err="1" smtClean="0"/>
              <a:t>catch</a:t>
            </a:r>
            <a:endParaRPr lang="pl-PL" sz="1300" baseline="0" dirty="0" smtClean="0"/>
          </a:p>
          <a:p>
            <a:endParaRPr lang="pl-PL" sz="1300" baseline="0" dirty="0" smtClean="0"/>
          </a:p>
          <a:p>
            <a:r>
              <a:rPr lang="pl-PL" sz="1300" baseline="0" dirty="0" smtClean="0"/>
              <a:t>Pytanie:</a:t>
            </a:r>
          </a:p>
          <a:p>
            <a:r>
              <a:rPr lang="pl-PL" sz="1300" baseline="0" dirty="0" smtClean="0"/>
              <a:t>Jak należy dokończyć nasz program?</a:t>
            </a:r>
          </a:p>
          <a:p>
            <a:pPr marL="342900" indent="-342900">
              <a:buAutoNum type="arabicPeriod"/>
            </a:pPr>
            <a:r>
              <a:rPr lang="pl-PL" sz="1300" baseline="0" dirty="0" err="1" smtClean="0"/>
              <a:t>Parsowanie</a:t>
            </a:r>
            <a:endParaRPr lang="pl-PL" sz="1300" baseline="0" dirty="0" smtClean="0"/>
          </a:p>
          <a:p>
            <a:pPr marL="342900" indent="-342900">
              <a:buAutoNum type="arabicPeriod"/>
            </a:pPr>
            <a:r>
              <a:rPr lang="pl-PL" sz="1300" baseline="0" dirty="0" smtClean="0"/>
              <a:t>Obsługa błędu </a:t>
            </a:r>
            <a:r>
              <a:rPr lang="pl-PL" sz="1300" baseline="0" dirty="0" err="1" smtClean="0"/>
              <a:t>parsowania</a:t>
            </a:r>
            <a:r>
              <a:rPr lang="pl-PL" sz="1300" baseline="0" dirty="0" smtClean="0"/>
              <a:t> – sekcja </a:t>
            </a:r>
            <a:r>
              <a:rPr lang="pl-PL" sz="1300" baseline="0" dirty="0" err="1" smtClean="0"/>
              <a:t>catch</a:t>
            </a:r>
            <a:endParaRPr lang="pl-PL" sz="1300" baseline="0" dirty="0" smtClean="0"/>
          </a:p>
          <a:p>
            <a:pPr marL="342900" indent="-342900">
              <a:buAutoNum type="arabicPeriod"/>
            </a:pPr>
            <a:r>
              <a:rPr lang="pl-PL" sz="1300" baseline="0" dirty="0" smtClean="0"/>
              <a:t>Obliczenie a*a</a:t>
            </a:r>
          </a:p>
          <a:p>
            <a:pPr marL="342900" indent="-342900">
              <a:buAutoNum type="arabicPeriod"/>
            </a:pPr>
            <a:r>
              <a:rPr lang="pl-PL" sz="1300" baseline="0" dirty="0" smtClean="0"/>
              <a:t>Wyświetlenie</a:t>
            </a:r>
          </a:p>
          <a:p>
            <a:pPr marL="0" indent="0">
              <a:buNone/>
            </a:pPr>
            <a:endParaRPr lang="pl-PL" sz="1300" baseline="0" dirty="0" smtClean="0"/>
          </a:p>
          <a:p>
            <a:endParaRPr lang="pl-PL" sz="1300" baseline="0" dirty="0" smtClean="0"/>
          </a:p>
          <a:p>
            <a:endParaRPr lang="pl-PL" sz="1300" baseline="0" dirty="0" smtClean="0"/>
          </a:p>
          <a:p>
            <a:endParaRPr lang="pl-PL" sz="1300" baseline="0" dirty="0" smtClean="0"/>
          </a:p>
          <a:p>
            <a:endParaRPr lang="pl-PL" sz="1300" baseline="0" dirty="0" smtClean="0"/>
          </a:p>
          <a:p>
            <a:endParaRPr lang="pl-PL" sz="1300" baseline="0" dirty="0" smtClean="0"/>
          </a:p>
          <a:p>
            <a:endParaRPr lang="pl-PL" sz="1300" baseline="0" dirty="0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01688"/>
            <a:ext cx="5346700" cy="40100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755968" y="5078611"/>
            <a:ext cx="6047739" cy="4811316"/>
          </a:xfrm>
          <a:prstGeom prst="rect">
            <a:avLst/>
          </a:prstGeom>
        </p:spPr>
        <p:txBody>
          <a:bodyPr lIns="104270" tIns="104270" rIns="104270" bIns="104270" anchor="t" anchorCtr="0">
            <a:noAutofit/>
          </a:bodyPr>
          <a:lstStyle/>
          <a:p>
            <a:r>
              <a:rPr lang="pl-PL" sz="1300" baseline="0" dirty="0" smtClean="0"/>
              <a:t>Program powinien wyglądać mniej więcej tak:</a:t>
            </a: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PlaceHolder 1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5326920"/>
          </a:xfrm>
          <a:prstGeom prst="rect">
            <a:avLst/>
          </a:prstGeom>
        </p:spPr>
        <p:txBody>
          <a:bodyPr wrap="none" lIns="0" tIns="0" rIns="0" bIns="0"/>
          <a:lstStyle/>
          <a:p>
            <a:r>
              <a:rPr lang="x-none" sz="1000" b="1">
                <a:solidFill>
                  <a:srgbClr val="7F0055"/>
                </a:solidFill>
                <a:latin typeface="Consolas"/>
                <a:ea typeface="Consolas"/>
              </a:rPr>
              <a:t>public</a:t>
            </a:r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 </a:t>
            </a:r>
            <a:r>
              <a:rPr lang="x-none" sz="1000" b="1">
                <a:solidFill>
                  <a:srgbClr val="7F0055"/>
                </a:solidFill>
                <a:latin typeface="Consolas"/>
                <a:ea typeface="Consolas"/>
              </a:rPr>
              <a:t>class</a:t>
            </a:r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 </a:t>
            </a:r>
            <a:r>
              <a:rPr lang="x-none" sz="1000" u="sng">
                <a:solidFill>
                  <a:srgbClr val="000000"/>
                </a:solidFill>
                <a:latin typeface="Consolas"/>
                <a:ea typeface="Consolas"/>
              </a:rPr>
              <a:t>AZeroweException</a:t>
            </a:r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 </a:t>
            </a:r>
            <a:r>
              <a:rPr lang="x-none" sz="1000" b="1">
                <a:solidFill>
                  <a:srgbClr val="7F0055"/>
                </a:solidFill>
                <a:latin typeface="Consolas"/>
                <a:ea typeface="Consolas"/>
              </a:rPr>
              <a:t>extends</a:t>
            </a:r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 Exception {</a:t>
            </a:r>
            <a:endParaRPr/>
          </a:p>
          <a:p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	</a:t>
            </a:r>
            <a:r>
              <a:rPr lang="x-none" sz="1000" b="1">
                <a:solidFill>
                  <a:srgbClr val="7F0055"/>
                </a:solidFill>
                <a:latin typeface="Consolas"/>
                <a:ea typeface="Consolas"/>
              </a:rPr>
              <a:t>public</a:t>
            </a:r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 AZeroweException() {</a:t>
            </a:r>
            <a:endParaRPr/>
          </a:p>
          <a:p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		</a:t>
            </a:r>
            <a:r>
              <a:rPr lang="x-none" sz="1000" b="1">
                <a:solidFill>
                  <a:srgbClr val="7F0055"/>
                </a:solidFill>
                <a:latin typeface="Consolas"/>
                <a:ea typeface="Consolas"/>
              </a:rPr>
              <a:t>super</a:t>
            </a:r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(</a:t>
            </a:r>
            <a:r>
              <a:rPr lang="x-none" sz="1000">
                <a:solidFill>
                  <a:srgbClr val="2A00FF"/>
                </a:solidFill>
                <a:latin typeface="Consolas"/>
                <a:ea typeface="Consolas"/>
              </a:rPr>
              <a:t>"A nie może być zerem!"</a:t>
            </a:r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);</a:t>
            </a:r>
            <a:endParaRPr/>
          </a:p>
          <a:p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	}</a:t>
            </a:r>
            <a:endParaRPr/>
          </a:p>
          <a:p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}</a:t>
            </a:r>
            <a:endParaRPr/>
          </a:p>
          <a:p>
            <a:endParaRPr/>
          </a:p>
          <a:p>
            <a:r>
              <a:rPr lang="x-none" sz="1000" b="1">
                <a:solidFill>
                  <a:srgbClr val="7F0055"/>
                </a:solidFill>
                <a:latin typeface="Consolas"/>
                <a:ea typeface="Consolas"/>
              </a:rPr>
              <a:t>public</a:t>
            </a:r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 </a:t>
            </a:r>
            <a:r>
              <a:rPr lang="x-none" sz="1000" b="1">
                <a:solidFill>
                  <a:srgbClr val="7F0055"/>
                </a:solidFill>
                <a:latin typeface="Consolas"/>
                <a:ea typeface="Consolas"/>
              </a:rPr>
              <a:t>class</a:t>
            </a:r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 </a:t>
            </a:r>
            <a:r>
              <a:rPr lang="x-none" sz="1000" u="sng">
                <a:solidFill>
                  <a:srgbClr val="000000"/>
                </a:solidFill>
                <a:latin typeface="Consolas"/>
                <a:ea typeface="Consolas"/>
              </a:rPr>
              <a:t>DeltaUjemnaException</a:t>
            </a:r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 </a:t>
            </a:r>
            <a:r>
              <a:rPr lang="x-none" sz="1000" b="1">
                <a:solidFill>
                  <a:srgbClr val="7F0055"/>
                </a:solidFill>
                <a:latin typeface="Consolas"/>
                <a:ea typeface="Consolas"/>
              </a:rPr>
              <a:t>extends</a:t>
            </a:r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 Exception {</a:t>
            </a:r>
            <a:endParaRPr/>
          </a:p>
          <a:p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	</a:t>
            </a:r>
            <a:r>
              <a:rPr lang="x-none" sz="1000" b="1">
                <a:solidFill>
                  <a:srgbClr val="7F0055"/>
                </a:solidFill>
                <a:latin typeface="Consolas"/>
                <a:ea typeface="Consolas"/>
              </a:rPr>
              <a:t>public</a:t>
            </a:r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 DeltaUjemnaException() {</a:t>
            </a:r>
            <a:endParaRPr/>
          </a:p>
          <a:p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		</a:t>
            </a:r>
            <a:r>
              <a:rPr lang="x-none" sz="1000" b="1">
                <a:solidFill>
                  <a:srgbClr val="7F0055"/>
                </a:solidFill>
                <a:latin typeface="Consolas"/>
                <a:ea typeface="Consolas"/>
              </a:rPr>
              <a:t>super</a:t>
            </a:r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(</a:t>
            </a:r>
            <a:r>
              <a:rPr lang="x-none" sz="1000">
                <a:solidFill>
                  <a:srgbClr val="2A00FF"/>
                </a:solidFill>
                <a:latin typeface="Consolas"/>
                <a:ea typeface="Consolas"/>
              </a:rPr>
              <a:t>"Delta jest ujemna"</a:t>
            </a:r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);</a:t>
            </a:r>
            <a:endParaRPr/>
          </a:p>
          <a:p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	}</a:t>
            </a:r>
            <a:endParaRPr/>
          </a:p>
          <a:p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}</a:t>
            </a:r>
            <a:endParaRPr/>
          </a:p>
          <a:p>
            <a:endParaRPr/>
          </a:p>
          <a:p>
            <a:r>
              <a:rPr lang="x-none" sz="1000" b="1">
                <a:solidFill>
                  <a:srgbClr val="7F0055"/>
                </a:solidFill>
                <a:latin typeface="Consolas"/>
                <a:ea typeface="Consolas"/>
              </a:rPr>
              <a:t>public</a:t>
            </a:r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 </a:t>
            </a:r>
            <a:r>
              <a:rPr lang="x-none" sz="1000" b="1">
                <a:solidFill>
                  <a:srgbClr val="7F0055"/>
                </a:solidFill>
                <a:latin typeface="Consolas"/>
                <a:ea typeface="Consolas"/>
              </a:rPr>
              <a:t>class</a:t>
            </a:r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 Trojmian {</a:t>
            </a:r>
            <a:endParaRPr/>
          </a:p>
          <a:p>
            <a:endParaRPr/>
          </a:p>
          <a:p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	</a:t>
            </a:r>
            <a:r>
              <a:rPr lang="x-none" sz="1000" b="1">
                <a:solidFill>
                  <a:srgbClr val="7F0055"/>
                </a:solidFill>
                <a:latin typeface="Consolas"/>
                <a:ea typeface="Consolas"/>
              </a:rPr>
              <a:t>public</a:t>
            </a:r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 </a:t>
            </a:r>
            <a:r>
              <a:rPr lang="x-none" sz="1000" b="1">
                <a:solidFill>
                  <a:srgbClr val="7F0055"/>
                </a:solidFill>
                <a:latin typeface="Consolas"/>
                <a:ea typeface="Consolas"/>
              </a:rPr>
              <a:t>static</a:t>
            </a:r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 </a:t>
            </a:r>
            <a:r>
              <a:rPr lang="x-none" sz="1000" b="1">
                <a:solidFill>
                  <a:srgbClr val="7F0055"/>
                </a:solidFill>
                <a:latin typeface="Consolas"/>
                <a:ea typeface="Consolas"/>
              </a:rPr>
              <a:t>void</a:t>
            </a:r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 licz(</a:t>
            </a:r>
            <a:r>
              <a:rPr lang="x-none" sz="1000" b="1">
                <a:solidFill>
                  <a:srgbClr val="7F0055"/>
                </a:solidFill>
                <a:latin typeface="Consolas"/>
                <a:ea typeface="Consolas"/>
              </a:rPr>
              <a:t>int</a:t>
            </a:r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 a, </a:t>
            </a:r>
            <a:r>
              <a:rPr lang="x-none" sz="1000" b="1">
                <a:solidFill>
                  <a:srgbClr val="7F0055"/>
                </a:solidFill>
                <a:latin typeface="Consolas"/>
                <a:ea typeface="Consolas"/>
              </a:rPr>
              <a:t>int</a:t>
            </a:r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 b, </a:t>
            </a:r>
            <a:r>
              <a:rPr lang="x-none" sz="1000" b="1">
                <a:solidFill>
                  <a:srgbClr val="7F0055"/>
                </a:solidFill>
                <a:latin typeface="Consolas"/>
                <a:ea typeface="Consolas"/>
              </a:rPr>
              <a:t>int</a:t>
            </a:r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 c)</a:t>
            </a:r>
            <a:endParaRPr/>
          </a:p>
          <a:p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			</a:t>
            </a:r>
            <a:r>
              <a:rPr lang="x-none" sz="1000" b="1">
                <a:solidFill>
                  <a:srgbClr val="7F0055"/>
                </a:solidFill>
                <a:latin typeface="Consolas"/>
                <a:ea typeface="Consolas"/>
              </a:rPr>
              <a:t>throws</a:t>
            </a:r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 AZeroweException, DeltaUjemnaException {</a:t>
            </a:r>
            <a:endParaRPr/>
          </a:p>
          <a:p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		</a:t>
            </a:r>
            <a:r>
              <a:rPr lang="x-none" sz="1000" b="1">
                <a:solidFill>
                  <a:srgbClr val="7F0055"/>
                </a:solidFill>
                <a:latin typeface="Consolas"/>
                <a:ea typeface="Consolas"/>
              </a:rPr>
              <a:t>if</a:t>
            </a:r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 (a == 0)</a:t>
            </a:r>
            <a:endParaRPr/>
          </a:p>
          <a:p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			</a:t>
            </a:r>
            <a:r>
              <a:rPr lang="x-none" sz="1000" b="1">
                <a:solidFill>
                  <a:srgbClr val="7F0055"/>
                </a:solidFill>
                <a:latin typeface="Consolas"/>
                <a:ea typeface="Consolas"/>
              </a:rPr>
              <a:t>throw</a:t>
            </a:r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 </a:t>
            </a:r>
            <a:r>
              <a:rPr lang="x-none" sz="1000" b="1">
                <a:solidFill>
                  <a:srgbClr val="7F0055"/>
                </a:solidFill>
                <a:latin typeface="Consolas"/>
                <a:ea typeface="Consolas"/>
              </a:rPr>
              <a:t>new</a:t>
            </a:r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 AZeroweException();</a:t>
            </a:r>
            <a:endParaRPr/>
          </a:p>
          <a:p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		</a:t>
            </a:r>
            <a:r>
              <a:rPr lang="x-none" sz="1000" b="1">
                <a:solidFill>
                  <a:srgbClr val="7F0055"/>
                </a:solidFill>
                <a:latin typeface="Consolas"/>
                <a:ea typeface="Consolas"/>
              </a:rPr>
              <a:t>int</a:t>
            </a:r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 delta = b * b - 4 * a * c;</a:t>
            </a:r>
            <a:endParaRPr/>
          </a:p>
          <a:p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		</a:t>
            </a:r>
            <a:endParaRPr/>
          </a:p>
          <a:p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		</a:t>
            </a:r>
            <a:r>
              <a:rPr lang="x-none" sz="1000" b="1">
                <a:solidFill>
                  <a:srgbClr val="7F0055"/>
                </a:solidFill>
                <a:latin typeface="Consolas"/>
                <a:ea typeface="Consolas"/>
              </a:rPr>
              <a:t>if</a:t>
            </a:r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 (delta &lt; 0)</a:t>
            </a:r>
            <a:endParaRPr/>
          </a:p>
          <a:p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			</a:t>
            </a:r>
            <a:r>
              <a:rPr lang="x-none" sz="1000" b="1">
                <a:solidFill>
                  <a:srgbClr val="7F0055"/>
                </a:solidFill>
                <a:latin typeface="Consolas"/>
                <a:ea typeface="Consolas"/>
              </a:rPr>
              <a:t>throw</a:t>
            </a:r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 </a:t>
            </a:r>
            <a:r>
              <a:rPr lang="x-none" sz="1000" b="1">
                <a:solidFill>
                  <a:srgbClr val="7F0055"/>
                </a:solidFill>
                <a:latin typeface="Consolas"/>
                <a:ea typeface="Consolas"/>
              </a:rPr>
              <a:t>new</a:t>
            </a:r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 DeltaUjemnaException();	</a:t>
            </a:r>
            <a:endParaRPr/>
          </a:p>
          <a:p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		</a:t>
            </a:r>
            <a:r>
              <a:rPr lang="x-none" sz="1000">
                <a:solidFill>
                  <a:srgbClr val="3F7F5F"/>
                </a:solidFill>
                <a:latin typeface="Consolas"/>
                <a:ea typeface="Consolas"/>
              </a:rPr>
              <a:t>// ...</a:t>
            </a:r>
            <a:endParaRPr/>
          </a:p>
          <a:p>
            <a:r>
              <a:rPr lang="x-none" sz="1000">
                <a:latin typeface="Consolas"/>
                <a:ea typeface="Consolas"/>
              </a:rPr>
              <a:t>	}</a:t>
            </a:r>
            <a:endParaRPr/>
          </a:p>
          <a:p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}</a:t>
            </a:r>
            <a:endParaRPr/>
          </a:p>
          <a:p>
            <a:endParaRPr/>
          </a:p>
          <a:p>
            <a:r>
              <a:rPr lang="x-none" sz="1000" b="1">
                <a:solidFill>
                  <a:srgbClr val="7F0055"/>
                </a:solidFill>
                <a:latin typeface="Consolas"/>
                <a:ea typeface="Consolas"/>
              </a:rPr>
              <a:t>class</a:t>
            </a:r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 MojaPierwszaKlasa {</a:t>
            </a:r>
            <a:endParaRPr/>
          </a:p>
          <a:p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	</a:t>
            </a:r>
            <a:endParaRPr/>
          </a:p>
          <a:p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	</a:t>
            </a:r>
            <a:r>
              <a:rPr lang="x-none" sz="1000" b="1">
                <a:solidFill>
                  <a:srgbClr val="7F0055"/>
                </a:solidFill>
                <a:latin typeface="Consolas"/>
                <a:ea typeface="Consolas"/>
              </a:rPr>
              <a:t>public</a:t>
            </a:r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 </a:t>
            </a:r>
            <a:r>
              <a:rPr lang="x-none" sz="1000" b="1">
                <a:solidFill>
                  <a:srgbClr val="7F0055"/>
                </a:solidFill>
                <a:latin typeface="Consolas"/>
                <a:ea typeface="Consolas"/>
              </a:rPr>
              <a:t>static</a:t>
            </a:r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 </a:t>
            </a:r>
            <a:r>
              <a:rPr lang="x-none" sz="1000" b="1">
                <a:solidFill>
                  <a:srgbClr val="7F0055"/>
                </a:solidFill>
                <a:latin typeface="Consolas"/>
                <a:ea typeface="Consolas"/>
              </a:rPr>
              <a:t>void</a:t>
            </a:r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 main(String[] args) {</a:t>
            </a:r>
            <a:endParaRPr/>
          </a:p>
          <a:p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		</a:t>
            </a:r>
            <a:r>
              <a:rPr lang="x-none" sz="1000" b="1">
                <a:solidFill>
                  <a:srgbClr val="7F0055"/>
                </a:solidFill>
                <a:latin typeface="Consolas"/>
                <a:ea typeface="Consolas"/>
              </a:rPr>
              <a:t>try</a:t>
            </a:r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 {</a:t>
            </a:r>
            <a:endParaRPr/>
          </a:p>
          <a:p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			Trojmian.</a:t>
            </a:r>
            <a:r>
              <a:rPr lang="x-none" sz="1000" i="1">
                <a:solidFill>
                  <a:srgbClr val="000000"/>
                </a:solidFill>
                <a:latin typeface="Consolas"/>
                <a:ea typeface="Consolas"/>
              </a:rPr>
              <a:t>licz</a:t>
            </a:r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(2, 20, -1000);</a:t>
            </a:r>
            <a:endParaRPr/>
          </a:p>
          <a:p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		} </a:t>
            </a:r>
            <a:r>
              <a:rPr lang="x-none" sz="1000" b="1">
                <a:solidFill>
                  <a:srgbClr val="7F0055"/>
                </a:solidFill>
                <a:latin typeface="Consolas"/>
                <a:ea typeface="Consolas"/>
              </a:rPr>
              <a:t>catch</a:t>
            </a:r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 (AZeroweException | DeltaUjemnaException e) {</a:t>
            </a:r>
            <a:endParaRPr/>
          </a:p>
          <a:p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			e.printStackTrace();</a:t>
            </a:r>
            <a:endParaRPr/>
          </a:p>
          <a:p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		}</a:t>
            </a:r>
            <a:endParaRPr/>
          </a:p>
          <a:p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	}	</a:t>
            </a:r>
            <a:endParaRPr/>
          </a:p>
          <a:p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}</a:t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PlaceHolder 1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wrap="none" lIns="0" tIns="0" rIns="0" bIns="0"/>
          <a:lstStyle/>
          <a:p>
            <a:r>
              <a:rPr lang="x-none" sz="1200"/>
              <a:t>Strumienie są bardzo uniwersalne. Java umozliwia w łatwy sposób obsługę sieci za ich pomocą.</a:t>
            </a:r>
            <a:endParaRPr/>
          </a:p>
          <a:p>
            <a:endParaRPr/>
          </a:p>
          <a:p>
            <a:r>
              <a:rPr lang="x-none" sz="1200"/>
              <a:t>Spójrz na wyjątki i spróbuj odgadnąć jakie problemy mogą wystapić w trakcie połączenia z internetem.</a:t>
            </a:r>
            <a:endParaRPr/>
          </a:p>
          <a:p>
            <a:endParaRPr/>
          </a:p>
          <a:p>
            <a:r>
              <a:rPr lang="x-none" sz="1200"/>
              <a:t>Nieprawidłowy adres URL i błąd odczytu (zerwane połączenie).</a:t>
            </a:r>
            <a:endParaRPr/>
          </a:p>
          <a:p>
            <a:endParaRPr/>
          </a:p>
          <a:p>
            <a:r>
              <a:rPr lang="x-none" sz="1200"/>
              <a:t>Odpowiednie nazwnictwo czyni pracę programisty łatwiejszą.</a:t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PlaceHolder 1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5070960"/>
          </a:xfrm>
          <a:prstGeom prst="rect">
            <a:avLst/>
          </a:prstGeom>
        </p:spPr>
        <p:txBody>
          <a:bodyPr wrap="none" lIns="0" tIns="0" rIns="0" bIns="0"/>
          <a:lstStyle/>
          <a:p>
            <a:r>
              <a:rPr lang="x-none" sz="1000" b="1">
                <a:solidFill>
                  <a:srgbClr val="7F0055"/>
                </a:solidFill>
                <a:latin typeface="Consolas"/>
                <a:ea typeface="Consolas"/>
              </a:rPr>
              <a:t>import</a:t>
            </a:r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 java.io.IOException;</a:t>
            </a:r>
            <a:endParaRPr/>
          </a:p>
          <a:p>
            <a:r>
              <a:rPr lang="x-none" sz="1000" b="1">
                <a:solidFill>
                  <a:srgbClr val="7F0055"/>
                </a:solidFill>
                <a:latin typeface="Consolas"/>
                <a:ea typeface="Consolas"/>
              </a:rPr>
              <a:t>import</a:t>
            </a:r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 java.io.InputStream;</a:t>
            </a:r>
            <a:endParaRPr/>
          </a:p>
          <a:p>
            <a:r>
              <a:rPr lang="x-none" sz="1000" b="1">
                <a:solidFill>
                  <a:srgbClr val="7F0055"/>
                </a:solidFill>
                <a:latin typeface="Consolas"/>
                <a:ea typeface="Consolas"/>
              </a:rPr>
              <a:t>import</a:t>
            </a:r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 java.net.MalformedURLException;</a:t>
            </a:r>
            <a:endParaRPr/>
          </a:p>
          <a:p>
            <a:r>
              <a:rPr lang="x-none" sz="1000" b="1">
                <a:solidFill>
                  <a:srgbClr val="7F0055"/>
                </a:solidFill>
                <a:latin typeface="Consolas"/>
                <a:ea typeface="Consolas"/>
              </a:rPr>
              <a:t>import</a:t>
            </a:r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 java.net.URL;</a:t>
            </a:r>
            <a:endParaRPr/>
          </a:p>
          <a:p>
            <a:r>
              <a:rPr lang="x-none" sz="1000" b="1">
                <a:solidFill>
                  <a:srgbClr val="7F0055"/>
                </a:solidFill>
                <a:latin typeface="Consolas"/>
                <a:ea typeface="Consolas"/>
              </a:rPr>
              <a:t>import</a:t>
            </a:r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 java.net.URLConnection;</a:t>
            </a:r>
            <a:endParaRPr/>
          </a:p>
          <a:p>
            <a:endParaRPr/>
          </a:p>
          <a:p>
            <a:endParaRPr/>
          </a:p>
          <a:p>
            <a:endParaRPr/>
          </a:p>
          <a:p>
            <a:r>
              <a:rPr lang="x-none" sz="1000" b="1">
                <a:solidFill>
                  <a:srgbClr val="7F0055"/>
                </a:solidFill>
                <a:latin typeface="Consolas"/>
                <a:ea typeface="Consolas"/>
              </a:rPr>
              <a:t>class</a:t>
            </a:r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 MojaPierwszaKlasa {</a:t>
            </a:r>
            <a:endParaRPr/>
          </a:p>
          <a:p>
            <a:r>
              <a:rPr lang="x-none" sz="1200">
                <a:solidFill>
                  <a:srgbClr val="000000"/>
                </a:solidFill>
                <a:latin typeface="Consolas"/>
                <a:ea typeface="Consolas"/>
              </a:rPr>
              <a:t>	</a:t>
            </a:r>
            <a:endParaRPr/>
          </a:p>
          <a:p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	</a:t>
            </a:r>
            <a:r>
              <a:rPr lang="x-none" sz="1000" b="1">
                <a:solidFill>
                  <a:srgbClr val="7F0055"/>
                </a:solidFill>
                <a:latin typeface="Consolas"/>
                <a:ea typeface="Consolas"/>
              </a:rPr>
              <a:t>public</a:t>
            </a:r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 </a:t>
            </a:r>
            <a:r>
              <a:rPr lang="x-none" sz="1000" b="1">
                <a:solidFill>
                  <a:srgbClr val="7F0055"/>
                </a:solidFill>
                <a:latin typeface="Consolas"/>
                <a:ea typeface="Consolas"/>
              </a:rPr>
              <a:t>static</a:t>
            </a:r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 </a:t>
            </a:r>
            <a:r>
              <a:rPr lang="x-none" sz="1000" b="1">
                <a:solidFill>
                  <a:srgbClr val="7F0055"/>
                </a:solidFill>
                <a:latin typeface="Consolas"/>
                <a:ea typeface="Consolas"/>
              </a:rPr>
              <a:t>void</a:t>
            </a:r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 main(String[] args) {</a:t>
            </a:r>
            <a:endParaRPr/>
          </a:p>
          <a:p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		</a:t>
            </a:r>
            <a:r>
              <a:rPr lang="x-none" sz="1000" b="1">
                <a:solidFill>
                  <a:srgbClr val="7F0055"/>
                </a:solidFill>
                <a:latin typeface="Consolas"/>
                <a:ea typeface="Consolas"/>
              </a:rPr>
              <a:t>try</a:t>
            </a:r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 {</a:t>
            </a:r>
            <a:endParaRPr/>
          </a:p>
          <a:p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			URL url = </a:t>
            </a:r>
            <a:r>
              <a:rPr lang="x-none" sz="1000" b="1">
                <a:solidFill>
                  <a:srgbClr val="7F0055"/>
                </a:solidFill>
                <a:latin typeface="Consolas"/>
                <a:ea typeface="Consolas"/>
              </a:rPr>
              <a:t>new</a:t>
            </a:r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 URL(</a:t>
            </a:r>
            <a:r>
              <a:rPr lang="x-none" sz="1000">
                <a:solidFill>
                  <a:srgbClr val="2A00FF"/>
                </a:solidFill>
                <a:latin typeface="Consolas"/>
                <a:ea typeface="Consolas"/>
              </a:rPr>
              <a:t>"http://google.com"</a:t>
            </a:r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);</a:t>
            </a:r>
            <a:endParaRPr/>
          </a:p>
          <a:p>
            <a:r>
              <a:rPr lang="x-none" sz="1200">
                <a:solidFill>
                  <a:srgbClr val="000000"/>
                </a:solidFill>
                <a:latin typeface="Consolas"/>
                <a:ea typeface="Consolas"/>
              </a:rPr>
              <a:t>			URLConnection con = url.openConnection();</a:t>
            </a:r>
            <a:endParaRPr/>
          </a:p>
          <a:p>
            <a:r>
              <a:rPr lang="x-none" sz="1200">
                <a:solidFill>
                  <a:srgbClr val="000000"/>
                </a:solidFill>
                <a:latin typeface="Consolas"/>
                <a:ea typeface="Consolas"/>
              </a:rPr>
              <a:t>			InputStream is = con.getInputStream();</a:t>
            </a:r>
            <a:endParaRPr/>
          </a:p>
          <a:p>
            <a:r>
              <a:rPr lang="x-none" sz="1200">
                <a:solidFill>
                  <a:srgbClr val="000000"/>
                </a:solidFill>
                <a:latin typeface="Consolas"/>
                <a:ea typeface="Consolas"/>
              </a:rPr>
              <a:t>			</a:t>
            </a:r>
            <a:endParaRPr/>
          </a:p>
          <a:p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			</a:t>
            </a:r>
            <a:r>
              <a:rPr lang="x-none" sz="1000" b="1">
                <a:solidFill>
                  <a:srgbClr val="7F0055"/>
                </a:solidFill>
                <a:latin typeface="Consolas"/>
                <a:ea typeface="Consolas"/>
              </a:rPr>
              <a:t>byte</a:t>
            </a:r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 [] b = </a:t>
            </a:r>
            <a:r>
              <a:rPr lang="x-none" sz="1000" b="1">
                <a:solidFill>
                  <a:srgbClr val="7F0055"/>
                </a:solidFill>
                <a:latin typeface="Consolas"/>
                <a:ea typeface="Consolas"/>
              </a:rPr>
              <a:t>new</a:t>
            </a:r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 </a:t>
            </a:r>
            <a:r>
              <a:rPr lang="x-none" sz="1000" b="1">
                <a:solidFill>
                  <a:srgbClr val="7F0055"/>
                </a:solidFill>
                <a:latin typeface="Consolas"/>
                <a:ea typeface="Consolas"/>
              </a:rPr>
              <a:t>byte</a:t>
            </a:r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[512];</a:t>
            </a:r>
            <a:endParaRPr/>
          </a:p>
          <a:p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			</a:t>
            </a:r>
            <a:r>
              <a:rPr lang="x-none" sz="1000" b="1">
                <a:solidFill>
                  <a:srgbClr val="7F0055"/>
                </a:solidFill>
                <a:latin typeface="Consolas"/>
                <a:ea typeface="Consolas"/>
              </a:rPr>
              <a:t>while</a:t>
            </a:r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 (is.read(b) &gt; -1) {</a:t>
            </a:r>
            <a:endParaRPr/>
          </a:p>
          <a:p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				</a:t>
            </a:r>
            <a:r>
              <a:rPr lang="x-none" sz="1000" b="1">
                <a:solidFill>
                  <a:srgbClr val="7F0055"/>
                </a:solidFill>
                <a:latin typeface="Consolas"/>
                <a:ea typeface="Consolas"/>
              </a:rPr>
              <a:t>for</a:t>
            </a:r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 (</a:t>
            </a:r>
            <a:r>
              <a:rPr lang="x-none" sz="1000" b="1">
                <a:solidFill>
                  <a:srgbClr val="7F0055"/>
                </a:solidFill>
                <a:latin typeface="Consolas"/>
                <a:ea typeface="Consolas"/>
              </a:rPr>
              <a:t>int</a:t>
            </a:r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 i=0 ; i&lt;512 ; i++)</a:t>
            </a:r>
            <a:endParaRPr/>
          </a:p>
          <a:p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					System.</a:t>
            </a:r>
            <a:r>
              <a:rPr lang="x-none" sz="1000" i="1">
                <a:solidFill>
                  <a:srgbClr val="0000C0"/>
                </a:solidFill>
                <a:latin typeface="Consolas"/>
                <a:ea typeface="Consolas"/>
              </a:rPr>
              <a:t>out</a:t>
            </a:r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.print((</a:t>
            </a:r>
            <a:r>
              <a:rPr lang="x-none" sz="1000" b="1">
                <a:solidFill>
                  <a:srgbClr val="7F0055"/>
                </a:solidFill>
                <a:latin typeface="Consolas"/>
                <a:ea typeface="Consolas"/>
              </a:rPr>
              <a:t>char</a:t>
            </a:r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)b[i]);</a:t>
            </a:r>
            <a:endParaRPr/>
          </a:p>
          <a:p>
            <a:r>
              <a:rPr lang="x-none" sz="1200">
                <a:solidFill>
                  <a:srgbClr val="000000"/>
                </a:solidFill>
                <a:latin typeface="Consolas"/>
                <a:ea typeface="Consolas"/>
              </a:rPr>
              <a:t>			}</a:t>
            </a:r>
            <a:endParaRPr/>
          </a:p>
          <a:p>
            <a:r>
              <a:rPr lang="x-none" sz="1200">
                <a:solidFill>
                  <a:srgbClr val="000000"/>
                </a:solidFill>
                <a:latin typeface="Consolas"/>
                <a:ea typeface="Consolas"/>
              </a:rPr>
              <a:t>			</a:t>
            </a:r>
            <a:endParaRPr/>
          </a:p>
          <a:p>
            <a:r>
              <a:rPr lang="x-none" sz="1200">
                <a:solidFill>
                  <a:srgbClr val="000000"/>
                </a:solidFill>
                <a:latin typeface="Consolas"/>
                <a:ea typeface="Consolas"/>
              </a:rPr>
              <a:t>			is.close();</a:t>
            </a:r>
            <a:endParaRPr/>
          </a:p>
          <a:p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		} </a:t>
            </a:r>
            <a:r>
              <a:rPr lang="x-none" sz="1000" b="1">
                <a:solidFill>
                  <a:srgbClr val="7F0055"/>
                </a:solidFill>
                <a:latin typeface="Consolas"/>
                <a:ea typeface="Consolas"/>
              </a:rPr>
              <a:t>catch</a:t>
            </a:r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 (MalformedURLException e) {</a:t>
            </a:r>
            <a:endParaRPr/>
          </a:p>
          <a:p>
            <a:r>
              <a:rPr lang="x-none" sz="1200">
                <a:solidFill>
                  <a:srgbClr val="000000"/>
                </a:solidFill>
                <a:latin typeface="Consolas"/>
                <a:ea typeface="Consolas"/>
              </a:rPr>
              <a:t>			e.printStackTrace();</a:t>
            </a:r>
            <a:endParaRPr/>
          </a:p>
          <a:p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		} </a:t>
            </a:r>
            <a:r>
              <a:rPr lang="x-none" sz="1000" b="1">
                <a:solidFill>
                  <a:srgbClr val="7F0055"/>
                </a:solidFill>
                <a:latin typeface="Consolas"/>
                <a:ea typeface="Consolas"/>
              </a:rPr>
              <a:t>catch</a:t>
            </a:r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 (IOException e) {</a:t>
            </a:r>
            <a:endParaRPr/>
          </a:p>
          <a:p>
            <a:r>
              <a:rPr lang="x-none" sz="1200">
                <a:solidFill>
                  <a:srgbClr val="000000"/>
                </a:solidFill>
                <a:latin typeface="Consolas"/>
                <a:ea typeface="Consolas"/>
              </a:rPr>
              <a:t>			e.printStackTrace();</a:t>
            </a:r>
            <a:endParaRPr/>
          </a:p>
          <a:p>
            <a:r>
              <a:rPr lang="x-none" sz="1200">
                <a:solidFill>
                  <a:srgbClr val="000000"/>
                </a:solidFill>
                <a:latin typeface="Consolas"/>
                <a:ea typeface="Consolas"/>
              </a:rPr>
              <a:t>		}</a:t>
            </a:r>
            <a:endParaRPr/>
          </a:p>
          <a:p>
            <a:r>
              <a:rPr lang="x-none" sz="1200">
                <a:solidFill>
                  <a:srgbClr val="000000"/>
                </a:solidFill>
                <a:latin typeface="Consolas"/>
                <a:ea typeface="Consolas"/>
              </a:rPr>
              <a:t>	}</a:t>
            </a:r>
            <a:endParaRPr/>
          </a:p>
          <a:p>
            <a:r>
              <a:rPr lang="x-none" sz="1200">
                <a:solidFill>
                  <a:srgbClr val="000000"/>
                </a:solidFill>
                <a:latin typeface="Consolas"/>
                <a:ea typeface="Consolas"/>
              </a:rPr>
              <a:t>	</a:t>
            </a:r>
            <a:endParaRPr/>
          </a:p>
          <a:p>
            <a:r>
              <a:rPr lang="x-none" sz="1200">
                <a:solidFill>
                  <a:srgbClr val="000000"/>
                </a:solidFill>
                <a:latin typeface="Consolas"/>
                <a:ea typeface="Consolas"/>
              </a:rPr>
              <a:t>}</a:t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01688"/>
            <a:ext cx="5346700" cy="40100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755968" y="5078611"/>
            <a:ext cx="6047739" cy="4811316"/>
          </a:xfrm>
          <a:prstGeom prst="rect">
            <a:avLst/>
          </a:prstGeom>
        </p:spPr>
        <p:txBody>
          <a:bodyPr lIns="104270" tIns="104270" rIns="104270" bIns="104270" anchor="t" anchorCtr="0">
            <a:noAutofit/>
          </a:bodyPr>
          <a:lstStyle/>
          <a:p>
            <a:r>
              <a:rPr lang="pl-PL" sz="1300" baseline="0" dirty="0" smtClean="0"/>
              <a:t>Przykładem użycia strumienia wyjściowego out jest zapis tekstu do pliku. </a:t>
            </a:r>
          </a:p>
          <a:p>
            <a:r>
              <a:rPr lang="pl-PL" sz="1300" baseline="0" dirty="0" smtClean="0"/>
              <a:t>Jak widać jest on znacznie bardziej skomplikowany niż przykład wyświetlania tekstu na ekranie.</a:t>
            </a:r>
          </a:p>
          <a:p>
            <a:endParaRPr lang="pl-PL" sz="1300" baseline="0" dirty="0" smtClean="0"/>
          </a:p>
          <a:p>
            <a:r>
              <a:rPr lang="pl-PL" sz="1300" baseline="0" dirty="0" smtClean="0"/>
              <a:t>Pierwszym etapem jest zdefiniowanie obiektu out powiązanego z plikiem „plik_wy.txt”.</a:t>
            </a:r>
          </a:p>
          <a:p>
            <a:endParaRPr lang="pl-PL" sz="1300" baseline="0" dirty="0" smtClean="0"/>
          </a:p>
          <a:p>
            <a:r>
              <a:rPr lang="pl-PL" sz="1300" baseline="0" dirty="0" smtClean="0"/>
              <a:t>Następnie w 15 iteracjach zapisywane są kolejne linie do pliku – np. tekst („linia 1”)</a:t>
            </a:r>
          </a:p>
          <a:p>
            <a:endParaRPr lang="pl-PL" sz="1300" baseline="0" dirty="0" smtClean="0"/>
          </a:p>
          <a:p>
            <a:r>
              <a:rPr lang="pl-PL" sz="1300" baseline="0" dirty="0" smtClean="0"/>
              <a:t>Ostatecznie następuje zamknięcie strumienia </a:t>
            </a:r>
            <a:r>
              <a:rPr lang="pl-PL" sz="1300" baseline="0" dirty="0" err="1" smtClean="0"/>
              <a:t>out.close</a:t>
            </a:r>
            <a:r>
              <a:rPr lang="pl-PL" sz="1300" baseline="0" dirty="0" smtClean="0"/>
              <a:t>();</a:t>
            </a:r>
          </a:p>
          <a:p>
            <a:endParaRPr lang="pl-PL" sz="1300" baseline="0" dirty="0" smtClean="0"/>
          </a:p>
          <a:p>
            <a:r>
              <a:rPr lang="pl-PL" sz="1300" baseline="0" dirty="0" smtClean="0"/>
              <a:t>Uwaga:</a:t>
            </a:r>
          </a:p>
          <a:p>
            <a:r>
              <a:rPr lang="pl-PL" sz="1300" baseline="0" dirty="0" smtClean="0"/>
              <a:t>Aby skorzystać z klas </a:t>
            </a:r>
            <a:r>
              <a:rPr lang="pl-PL" sz="1300" baseline="0" dirty="0" err="1" smtClean="0"/>
              <a:t>BufferedWriter</a:t>
            </a:r>
            <a:r>
              <a:rPr lang="pl-PL" sz="1300" baseline="0" dirty="0" smtClean="0"/>
              <a:t>, </a:t>
            </a:r>
            <a:r>
              <a:rPr lang="pl-PL" sz="1300" baseline="0" dirty="0" err="1" smtClean="0"/>
              <a:t>FileWriter</a:t>
            </a:r>
            <a:r>
              <a:rPr lang="pl-PL" sz="1300" baseline="0" dirty="0" smtClean="0"/>
              <a:t> należy zaimportować bibliotekę </a:t>
            </a:r>
            <a:r>
              <a:rPr lang="pl-PL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import java.io.*</a:t>
            </a:r>
            <a:endParaRPr lang="pl-PL" sz="1300" baseline="0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01688"/>
            <a:ext cx="5346700" cy="40100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755968" y="5078611"/>
            <a:ext cx="6047739" cy="4811316"/>
          </a:xfrm>
          <a:prstGeom prst="rect">
            <a:avLst/>
          </a:prstGeom>
        </p:spPr>
        <p:txBody>
          <a:bodyPr lIns="104270" tIns="104270" rIns="104270" bIns="104270" anchor="t" anchorCtr="0">
            <a:noAutofit/>
          </a:bodyPr>
          <a:lstStyle/>
          <a:p>
            <a:r>
              <a:rPr lang="pl-PL" sz="1300" baseline="0" dirty="0" smtClean="0"/>
              <a:t>Przykładem użycia strumienia wyjściowego out jest wyświetlenie tekstu w konsoli. </a:t>
            </a:r>
          </a:p>
          <a:p>
            <a:r>
              <a:rPr lang="pl-PL" sz="1300" baseline="0" dirty="0" smtClean="0"/>
              <a:t>W powyższym przykładzie program wyśle do strumienia zewnętrznego tekst.</a:t>
            </a:r>
          </a:p>
          <a:p>
            <a:endParaRPr lang="pl-PL" sz="1300" baseline="0" dirty="0" smtClean="0"/>
          </a:p>
          <a:p>
            <a:r>
              <a:rPr lang="pl-PL" sz="1300" baseline="0" dirty="0" smtClean="0"/>
              <a:t>Przykład wykorzystuje standardowy strumień out zdefiniowany w obiekcie System.</a:t>
            </a:r>
          </a:p>
          <a:p>
            <a:endParaRPr lang="pl-PL" sz="1300" baseline="0" dirty="0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01688"/>
            <a:ext cx="5346700" cy="40100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755968" y="5078611"/>
            <a:ext cx="6047739" cy="4811316"/>
          </a:xfrm>
          <a:prstGeom prst="rect">
            <a:avLst/>
          </a:prstGeom>
        </p:spPr>
        <p:txBody>
          <a:bodyPr lIns="104270" tIns="104270" rIns="104270" bIns="104270" anchor="t" anchorCtr="0">
            <a:noAutofit/>
          </a:bodyPr>
          <a:lstStyle/>
          <a:p>
            <a:r>
              <a:rPr lang="pl-PL" sz="1300" baseline="0" dirty="0" smtClean="0"/>
              <a:t>Zadanie nie powinno trwać dłużej niż 10 minut</a:t>
            </a:r>
          </a:p>
          <a:p>
            <a:r>
              <a:rPr lang="pl-PL" sz="1300" baseline="0" dirty="0" smtClean="0"/>
              <a:t>Należy przypomnieć o lekcji związanej z sekcjami krytycznymi </a:t>
            </a:r>
            <a:r>
              <a:rPr lang="pl-PL" sz="1300" baseline="0" dirty="0" err="1" smtClean="0"/>
              <a:t>try</a:t>
            </a:r>
            <a:r>
              <a:rPr lang="pl-PL" sz="1300" baseline="0" dirty="0" smtClean="0"/>
              <a:t>/</a:t>
            </a:r>
            <a:r>
              <a:rPr lang="pl-PL" sz="1300" baseline="0" dirty="0" err="1" smtClean="0"/>
              <a:t>catch</a:t>
            </a:r>
            <a:endParaRPr lang="pl-PL" sz="1300" baseline="0" dirty="0" smtClean="0"/>
          </a:p>
          <a:p>
            <a:endParaRPr lang="pl-PL" sz="1300" baseline="0" dirty="0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01688"/>
            <a:ext cx="5346700" cy="40100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755968" y="5078611"/>
            <a:ext cx="6047739" cy="4811316"/>
          </a:xfrm>
          <a:prstGeom prst="rect">
            <a:avLst/>
          </a:prstGeom>
        </p:spPr>
        <p:txBody>
          <a:bodyPr lIns="104270" tIns="104270" rIns="104270" bIns="104270" anchor="t" anchorCtr="0">
            <a:noAutofit/>
          </a:bodyPr>
          <a:lstStyle/>
          <a:p>
            <a:r>
              <a:rPr lang="pl-PL" sz="1300" baseline="0" dirty="0" smtClean="0"/>
              <a:t>Uwaga,</a:t>
            </a:r>
          </a:p>
          <a:p>
            <a:r>
              <a:rPr lang="pl-PL" sz="1300" baseline="0" dirty="0" smtClean="0"/>
              <a:t>System zgłosi potrzebę zastosowania sekcji krytycznej (</a:t>
            </a:r>
            <a:r>
              <a:rPr lang="pl-PL" sz="1300" baseline="0" dirty="0" err="1" smtClean="0"/>
              <a:t>try</a:t>
            </a:r>
            <a:r>
              <a:rPr lang="pl-PL" sz="1300" baseline="0" dirty="0" smtClean="0"/>
              <a:t>/</a:t>
            </a:r>
            <a:r>
              <a:rPr lang="pl-PL" sz="1300" baseline="0" dirty="0" err="1" smtClean="0"/>
              <a:t>catch</a:t>
            </a:r>
            <a:r>
              <a:rPr lang="pl-PL" sz="1300" baseline="0" dirty="0" smtClean="0"/>
              <a:t>) do obsługi ew. błędów IO</a:t>
            </a: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PlaceHolder 1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wrap="none" lIns="0" tIns="0" rIns="0" bIns="0"/>
          <a:lstStyle/>
          <a:p>
            <a:r>
              <a:rPr lang="x-none" sz="1200"/>
              <a:t>Podstawową operacją na strumieniach jest obsługa plików. Przykład pokazuje jak odczytać plik.</a:t>
            </a:r>
            <a:endParaRPr/>
          </a:p>
          <a:p>
            <a:endParaRPr/>
          </a:p>
          <a:p>
            <a:r>
              <a:rPr lang="x-none" sz="1200"/>
              <a:t>Domyslna lokalizacja pliku jest w folderze naszego projektu.</a:t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PlaceHolder 1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wrap="none" lIns="0" tIns="0" rIns="0" bIns="0"/>
          <a:lstStyle/>
          <a:p>
            <a:r>
              <a:rPr lang="x-none" sz="1000" b="1">
                <a:solidFill>
                  <a:srgbClr val="7F0055"/>
                </a:solidFill>
                <a:latin typeface="Consolas"/>
                <a:ea typeface="Consolas"/>
              </a:rPr>
              <a:t>import</a:t>
            </a:r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 java.io.BufferedWriter;</a:t>
            </a:r>
            <a:endParaRPr/>
          </a:p>
          <a:p>
            <a:r>
              <a:rPr lang="x-none" sz="1000" b="1">
                <a:solidFill>
                  <a:srgbClr val="7F0055"/>
                </a:solidFill>
                <a:latin typeface="Consolas"/>
                <a:ea typeface="Consolas"/>
              </a:rPr>
              <a:t>import</a:t>
            </a:r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 java.io.FileWriter;</a:t>
            </a:r>
            <a:endParaRPr/>
          </a:p>
          <a:p>
            <a:endParaRPr/>
          </a:p>
          <a:p>
            <a:r>
              <a:rPr lang="x-none" sz="1000" b="1">
                <a:solidFill>
                  <a:srgbClr val="7F0055"/>
                </a:solidFill>
                <a:latin typeface="Consolas"/>
                <a:ea typeface="Consolas"/>
              </a:rPr>
              <a:t>class</a:t>
            </a:r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 MojaPierwszaKlasa {</a:t>
            </a:r>
            <a:endParaRPr/>
          </a:p>
          <a:p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	</a:t>
            </a:r>
            <a:r>
              <a:rPr lang="x-none" sz="1000" b="1">
                <a:solidFill>
                  <a:srgbClr val="7F0055"/>
                </a:solidFill>
                <a:latin typeface="Consolas"/>
                <a:ea typeface="Consolas"/>
              </a:rPr>
              <a:t>public</a:t>
            </a:r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 </a:t>
            </a:r>
            <a:r>
              <a:rPr lang="x-none" sz="1000" b="1">
                <a:solidFill>
                  <a:srgbClr val="7F0055"/>
                </a:solidFill>
                <a:latin typeface="Consolas"/>
                <a:ea typeface="Consolas"/>
              </a:rPr>
              <a:t>static</a:t>
            </a:r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 </a:t>
            </a:r>
            <a:r>
              <a:rPr lang="x-none" sz="1000" b="1">
                <a:solidFill>
                  <a:srgbClr val="7F0055"/>
                </a:solidFill>
                <a:latin typeface="Consolas"/>
                <a:ea typeface="Consolas"/>
              </a:rPr>
              <a:t>void</a:t>
            </a:r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 main(String[] args) {</a:t>
            </a:r>
            <a:endParaRPr/>
          </a:p>
          <a:p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		</a:t>
            </a:r>
            <a:r>
              <a:rPr lang="x-none" sz="1000" b="1">
                <a:solidFill>
                  <a:srgbClr val="7F0055"/>
                </a:solidFill>
                <a:latin typeface="Consolas"/>
                <a:ea typeface="Consolas"/>
              </a:rPr>
              <a:t>try</a:t>
            </a:r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 {</a:t>
            </a:r>
            <a:endParaRPr/>
          </a:p>
          <a:p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			FileWriter fstream = </a:t>
            </a:r>
            <a:r>
              <a:rPr lang="x-none" sz="1000" b="1">
                <a:solidFill>
                  <a:srgbClr val="7F0055"/>
                </a:solidFill>
                <a:latin typeface="Consolas"/>
                <a:ea typeface="Consolas"/>
              </a:rPr>
              <a:t>new</a:t>
            </a:r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 FileWriter(</a:t>
            </a:r>
            <a:r>
              <a:rPr lang="x-none" sz="1000">
                <a:solidFill>
                  <a:srgbClr val="2A00FF"/>
                </a:solidFill>
                <a:latin typeface="Consolas"/>
                <a:ea typeface="Consolas"/>
              </a:rPr>
              <a:t>"out.txt"</a:t>
            </a:r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);</a:t>
            </a:r>
            <a:endParaRPr/>
          </a:p>
          <a:p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			BufferedWriter out = </a:t>
            </a:r>
            <a:r>
              <a:rPr lang="x-none" sz="1000" b="1">
                <a:solidFill>
                  <a:srgbClr val="7F0055"/>
                </a:solidFill>
                <a:latin typeface="Consolas"/>
                <a:ea typeface="Consolas"/>
              </a:rPr>
              <a:t>new</a:t>
            </a:r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 BufferedWriter(fstream);</a:t>
            </a:r>
            <a:endParaRPr/>
          </a:p>
          <a:p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			out.write(</a:t>
            </a:r>
            <a:r>
              <a:rPr lang="x-none" sz="1000">
                <a:solidFill>
                  <a:srgbClr val="2A00FF"/>
                </a:solidFill>
                <a:latin typeface="Consolas"/>
                <a:ea typeface="Consolas"/>
              </a:rPr>
              <a:t>"Mój tekst"</a:t>
            </a:r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);</a:t>
            </a:r>
            <a:endParaRPr/>
          </a:p>
          <a:p>
            <a:r>
              <a:rPr lang="x-none" sz="1200">
                <a:solidFill>
                  <a:srgbClr val="000000"/>
                </a:solidFill>
                <a:latin typeface="Consolas"/>
                <a:ea typeface="Consolas"/>
              </a:rPr>
              <a:t>			out.close();</a:t>
            </a:r>
            <a:endParaRPr/>
          </a:p>
          <a:p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		} </a:t>
            </a:r>
            <a:r>
              <a:rPr lang="x-none" sz="1000" b="1">
                <a:solidFill>
                  <a:srgbClr val="7F0055"/>
                </a:solidFill>
                <a:latin typeface="Consolas"/>
                <a:ea typeface="Consolas"/>
              </a:rPr>
              <a:t>catch</a:t>
            </a:r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 (Exception e) {</a:t>
            </a:r>
            <a:endParaRPr/>
          </a:p>
          <a:p>
            <a:r>
              <a:rPr lang="x-none" sz="1200">
                <a:solidFill>
                  <a:srgbClr val="000000"/>
                </a:solidFill>
                <a:latin typeface="Consolas"/>
                <a:ea typeface="Consolas"/>
              </a:rPr>
              <a:t>			e.printStackTrace();</a:t>
            </a:r>
            <a:endParaRPr/>
          </a:p>
          <a:p>
            <a:r>
              <a:rPr lang="x-none" sz="1200">
                <a:solidFill>
                  <a:srgbClr val="000000"/>
                </a:solidFill>
                <a:latin typeface="Consolas"/>
                <a:ea typeface="Consolas"/>
              </a:rPr>
              <a:t>		}</a:t>
            </a:r>
            <a:endParaRPr/>
          </a:p>
          <a:p>
            <a:r>
              <a:rPr lang="x-none" sz="1200">
                <a:solidFill>
                  <a:srgbClr val="000000"/>
                </a:solidFill>
                <a:latin typeface="Consolas"/>
                <a:ea typeface="Consolas"/>
              </a:rPr>
              <a:t>	}</a:t>
            </a:r>
            <a:endParaRPr/>
          </a:p>
          <a:p>
            <a:r>
              <a:rPr lang="x-none" sz="1200">
                <a:solidFill>
                  <a:srgbClr val="000000"/>
                </a:solidFill>
                <a:latin typeface="Consolas"/>
                <a:ea typeface="Consolas"/>
              </a:rPr>
              <a:t>}</a:t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PlaceHolder 1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wrap="none" lIns="0" tIns="0" rIns="0" bIns="0"/>
          <a:lstStyle/>
          <a:p>
            <a:r>
              <a:rPr lang="x-none" sz="1000" b="1">
                <a:solidFill>
                  <a:srgbClr val="7F0055"/>
                </a:solidFill>
                <a:latin typeface="Consolas"/>
                <a:ea typeface="Consolas"/>
              </a:rPr>
              <a:t>import</a:t>
            </a:r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 java.io.BufferedWriter;</a:t>
            </a:r>
            <a:endParaRPr/>
          </a:p>
          <a:p>
            <a:r>
              <a:rPr lang="x-none" sz="1000" b="1">
                <a:solidFill>
                  <a:srgbClr val="7F0055"/>
                </a:solidFill>
                <a:latin typeface="Consolas"/>
                <a:ea typeface="Consolas"/>
              </a:rPr>
              <a:t>import</a:t>
            </a:r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 java.io.FileWriter;</a:t>
            </a:r>
            <a:endParaRPr/>
          </a:p>
          <a:p>
            <a:endParaRPr/>
          </a:p>
          <a:p>
            <a:r>
              <a:rPr lang="x-none" sz="1000" b="1">
                <a:solidFill>
                  <a:srgbClr val="7F0055"/>
                </a:solidFill>
                <a:latin typeface="Consolas"/>
                <a:ea typeface="Consolas"/>
              </a:rPr>
              <a:t>class</a:t>
            </a:r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 MojaPierwszaKlasa {</a:t>
            </a:r>
            <a:endParaRPr/>
          </a:p>
          <a:p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	</a:t>
            </a:r>
            <a:r>
              <a:rPr lang="x-none" sz="1000" b="1">
                <a:solidFill>
                  <a:srgbClr val="7F0055"/>
                </a:solidFill>
                <a:latin typeface="Consolas"/>
                <a:ea typeface="Consolas"/>
              </a:rPr>
              <a:t>public</a:t>
            </a:r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 </a:t>
            </a:r>
            <a:r>
              <a:rPr lang="x-none" sz="1000" b="1">
                <a:solidFill>
                  <a:srgbClr val="7F0055"/>
                </a:solidFill>
                <a:latin typeface="Consolas"/>
                <a:ea typeface="Consolas"/>
              </a:rPr>
              <a:t>static</a:t>
            </a:r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 </a:t>
            </a:r>
            <a:r>
              <a:rPr lang="x-none" sz="1000" b="1">
                <a:solidFill>
                  <a:srgbClr val="7F0055"/>
                </a:solidFill>
                <a:latin typeface="Consolas"/>
                <a:ea typeface="Consolas"/>
              </a:rPr>
              <a:t>void</a:t>
            </a:r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 main(String[] args) {</a:t>
            </a:r>
            <a:endParaRPr/>
          </a:p>
          <a:p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		</a:t>
            </a:r>
            <a:r>
              <a:rPr lang="x-none" sz="1000" b="1">
                <a:solidFill>
                  <a:srgbClr val="7F0055"/>
                </a:solidFill>
                <a:latin typeface="Consolas"/>
                <a:ea typeface="Consolas"/>
              </a:rPr>
              <a:t>try</a:t>
            </a:r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 {</a:t>
            </a:r>
            <a:endParaRPr/>
          </a:p>
          <a:p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			FileWriter fstream = </a:t>
            </a:r>
            <a:r>
              <a:rPr lang="x-none" sz="1000" b="1">
                <a:solidFill>
                  <a:srgbClr val="7F0055"/>
                </a:solidFill>
                <a:latin typeface="Consolas"/>
                <a:ea typeface="Consolas"/>
              </a:rPr>
              <a:t>new</a:t>
            </a:r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 FileWriter(</a:t>
            </a:r>
            <a:r>
              <a:rPr lang="x-none" sz="1000">
                <a:solidFill>
                  <a:srgbClr val="2A00FF"/>
                </a:solidFill>
                <a:latin typeface="Consolas"/>
                <a:ea typeface="Consolas"/>
              </a:rPr>
              <a:t>"out.txt"</a:t>
            </a:r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);</a:t>
            </a:r>
            <a:endParaRPr/>
          </a:p>
          <a:p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			BufferedWriter out = </a:t>
            </a:r>
            <a:r>
              <a:rPr lang="x-none" sz="1000" b="1">
                <a:solidFill>
                  <a:srgbClr val="7F0055"/>
                </a:solidFill>
                <a:latin typeface="Consolas"/>
                <a:ea typeface="Consolas"/>
              </a:rPr>
              <a:t>new</a:t>
            </a:r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 BufferedWriter(fstream);</a:t>
            </a:r>
            <a:endParaRPr/>
          </a:p>
          <a:p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			out.write(</a:t>
            </a:r>
            <a:r>
              <a:rPr lang="x-none" sz="1000">
                <a:solidFill>
                  <a:srgbClr val="2A00FF"/>
                </a:solidFill>
                <a:latin typeface="Consolas"/>
                <a:ea typeface="Consolas"/>
              </a:rPr>
              <a:t>"Mój tekst"</a:t>
            </a:r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);</a:t>
            </a:r>
            <a:endParaRPr/>
          </a:p>
          <a:p>
            <a:r>
              <a:rPr lang="x-none" sz="1200">
                <a:solidFill>
                  <a:srgbClr val="000000"/>
                </a:solidFill>
                <a:latin typeface="Consolas"/>
                <a:ea typeface="Consolas"/>
              </a:rPr>
              <a:t>			out.close();</a:t>
            </a:r>
            <a:endParaRPr/>
          </a:p>
          <a:p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		} </a:t>
            </a:r>
            <a:r>
              <a:rPr lang="x-none" sz="1000" b="1">
                <a:solidFill>
                  <a:srgbClr val="7F0055"/>
                </a:solidFill>
                <a:latin typeface="Consolas"/>
                <a:ea typeface="Consolas"/>
              </a:rPr>
              <a:t>catch</a:t>
            </a:r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 (Exception e) {</a:t>
            </a:r>
            <a:endParaRPr/>
          </a:p>
          <a:p>
            <a:r>
              <a:rPr lang="x-none" sz="1200">
                <a:solidFill>
                  <a:srgbClr val="000000"/>
                </a:solidFill>
                <a:latin typeface="Consolas"/>
                <a:ea typeface="Consolas"/>
              </a:rPr>
              <a:t>			e.printStackTrace();</a:t>
            </a:r>
            <a:endParaRPr/>
          </a:p>
          <a:p>
            <a:r>
              <a:rPr lang="x-none" sz="1200">
                <a:solidFill>
                  <a:srgbClr val="000000"/>
                </a:solidFill>
                <a:latin typeface="Consolas"/>
                <a:ea typeface="Consolas"/>
              </a:rPr>
              <a:t>		}</a:t>
            </a:r>
            <a:endParaRPr/>
          </a:p>
          <a:p>
            <a:r>
              <a:rPr lang="x-none" sz="1200">
                <a:solidFill>
                  <a:srgbClr val="000000"/>
                </a:solidFill>
                <a:latin typeface="Consolas"/>
                <a:ea typeface="Consolas"/>
              </a:rPr>
              <a:t>	}</a:t>
            </a:r>
            <a:endParaRPr/>
          </a:p>
          <a:p>
            <a:r>
              <a:rPr lang="x-none" sz="1200">
                <a:solidFill>
                  <a:srgbClr val="000000"/>
                </a:solidFill>
                <a:latin typeface="Consolas"/>
                <a:ea typeface="Consolas"/>
              </a:rPr>
              <a:t>}</a:t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PlaceHolder 1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5178960"/>
          </a:xfrm>
          <a:prstGeom prst="rect">
            <a:avLst/>
          </a:prstGeom>
        </p:spPr>
        <p:txBody>
          <a:bodyPr wrap="none" lIns="0" tIns="0" rIns="0" bIns="0"/>
          <a:lstStyle/>
          <a:p>
            <a:r>
              <a:rPr lang="x-none" sz="1000" b="1">
                <a:solidFill>
                  <a:srgbClr val="7F0055"/>
                </a:solidFill>
                <a:latin typeface="Consolas"/>
                <a:ea typeface="Consolas"/>
              </a:rPr>
              <a:t>import</a:t>
            </a:r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 java.io.BufferedWriter;</a:t>
            </a:r>
            <a:endParaRPr/>
          </a:p>
          <a:p>
            <a:r>
              <a:rPr lang="x-none" sz="1000" b="1">
                <a:solidFill>
                  <a:srgbClr val="7F0055"/>
                </a:solidFill>
                <a:latin typeface="Consolas"/>
                <a:ea typeface="Consolas"/>
              </a:rPr>
              <a:t>import</a:t>
            </a:r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 java.io.FileWriter;</a:t>
            </a:r>
            <a:endParaRPr/>
          </a:p>
          <a:p>
            <a:r>
              <a:rPr lang="x-none" sz="1000" b="1">
                <a:solidFill>
                  <a:srgbClr val="7F0055"/>
                </a:solidFill>
                <a:latin typeface="Consolas"/>
                <a:ea typeface="Consolas"/>
              </a:rPr>
              <a:t>import</a:t>
            </a:r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 java.io.IOException;</a:t>
            </a:r>
            <a:endParaRPr/>
          </a:p>
          <a:p>
            <a:r>
              <a:rPr lang="x-none" sz="1000" b="1">
                <a:solidFill>
                  <a:srgbClr val="7F0055"/>
                </a:solidFill>
                <a:latin typeface="Consolas"/>
                <a:ea typeface="Consolas"/>
              </a:rPr>
              <a:t>import</a:t>
            </a:r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 java.io.InputStream;</a:t>
            </a:r>
            <a:endParaRPr/>
          </a:p>
          <a:p>
            <a:r>
              <a:rPr lang="x-none" sz="1000" b="1">
                <a:solidFill>
                  <a:srgbClr val="7F0055"/>
                </a:solidFill>
                <a:latin typeface="Consolas"/>
                <a:ea typeface="Consolas"/>
              </a:rPr>
              <a:t>import</a:t>
            </a:r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 java.net.MalformedURLException;</a:t>
            </a:r>
            <a:endParaRPr/>
          </a:p>
          <a:p>
            <a:r>
              <a:rPr lang="x-none" sz="1000" b="1">
                <a:solidFill>
                  <a:srgbClr val="7F0055"/>
                </a:solidFill>
                <a:latin typeface="Consolas"/>
                <a:ea typeface="Consolas"/>
              </a:rPr>
              <a:t>import</a:t>
            </a:r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 java.net.URL;</a:t>
            </a:r>
            <a:endParaRPr/>
          </a:p>
          <a:p>
            <a:r>
              <a:rPr lang="x-none" sz="1000" b="1">
                <a:solidFill>
                  <a:srgbClr val="7F0055"/>
                </a:solidFill>
                <a:latin typeface="Consolas"/>
                <a:ea typeface="Consolas"/>
              </a:rPr>
              <a:t>import</a:t>
            </a:r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 java.net.URLConnection;</a:t>
            </a:r>
            <a:endParaRPr/>
          </a:p>
          <a:p>
            <a:endParaRPr/>
          </a:p>
          <a:p>
            <a:r>
              <a:rPr lang="x-none" sz="1000" b="1">
                <a:solidFill>
                  <a:srgbClr val="7F0055"/>
                </a:solidFill>
                <a:latin typeface="Consolas"/>
                <a:ea typeface="Consolas"/>
              </a:rPr>
              <a:t>class</a:t>
            </a:r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 MojaPierwszaKlasa {</a:t>
            </a:r>
            <a:endParaRPr/>
          </a:p>
          <a:p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	</a:t>
            </a:r>
            <a:r>
              <a:rPr lang="x-none" sz="1000" b="1">
                <a:solidFill>
                  <a:srgbClr val="7F0055"/>
                </a:solidFill>
                <a:latin typeface="Consolas"/>
                <a:ea typeface="Consolas"/>
              </a:rPr>
              <a:t>public</a:t>
            </a:r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 </a:t>
            </a:r>
            <a:r>
              <a:rPr lang="x-none" sz="1000" b="1">
                <a:solidFill>
                  <a:srgbClr val="7F0055"/>
                </a:solidFill>
                <a:latin typeface="Consolas"/>
                <a:ea typeface="Consolas"/>
              </a:rPr>
              <a:t>static</a:t>
            </a:r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 </a:t>
            </a:r>
            <a:r>
              <a:rPr lang="x-none" sz="1000" b="1">
                <a:solidFill>
                  <a:srgbClr val="7F0055"/>
                </a:solidFill>
                <a:latin typeface="Consolas"/>
                <a:ea typeface="Consolas"/>
              </a:rPr>
              <a:t>void</a:t>
            </a:r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 main(String[] args) {</a:t>
            </a:r>
            <a:endParaRPr/>
          </a:p>
          <a:p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		</a:t>
            </a:r>
            <a:r>
              <a:rPr lang="x-none" sz="1000" b="1">
                <a:solidFill>
                  <a:srgbClr val="7F0055"/>
                </a:solidFill>
                <a:latin typeface="Consolas"/>
                <a:ea typeface="Consolas"/>
              </a:rPr>
              <a:t>try</a:t>
            </a:r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 {</a:t>
            </a:r>
            <a:endParaRPr/>
          </a:p>
          <a:p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			URL url = </a:t>
            </a:r>
            <a:r>
              <a:rPr lang="x-none" sz="1000" b="1">
                <a:solidFill>
                  <a:srgbClr val="7F0055"/>
                </a:solidFill>
                <a:latin typeface="Consolas"/>
                <a:ea typeface="Consolas"/>
              </a:rPr>
              <a:t>new</a:t>
            </a:r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 URL(</a:t>
            </a:r>
            <a:r>
              <a:rPr lang="x-none" sz="1000">
                <a:solidFill>
                  <a:srgbClr val="2A00FF"/>
                </a:solidFill>
                <a:latin typeface="Consolas"/>
                <a:ea typeface="Consolas"/>
              </a:rPr>
              <a:t>"http://google.com"</a:t>
            </a:r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);</a:t>
            </a:r>
            <a:endParaRPr/>
          </a:p>
          <a:p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			URLConnection con = url.openConnection();</a:t>
            </a:r>
            <a:endParaRPr/>
          </a:p>
          <a:p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			InputStream is = con.getInputStream();</a:t>
            </a:r>
            <a:endParaRPr/>
          </a:p>
          <a:p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			</a:t>
            </a:r>
            <a:endParaRPr/>
          </a:p>
          <a:p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			FileWriter fstream = </a:t>
            </a:r>
            <a:r>
              <a:rPr lang="x-none" sz="1000" b="1">
                <a:solidFill>
                  <a:srgbClr val="7F0055"/>
                </a:solidFill>
                <a:latin typeface="Consolas"/>
                <a:ea typeface="Consolas"/>
              </a:rPr>
              <a:t>new</a:t>
            </a:r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 FileWriter(</a:t>
            </a:r>
            <a:r>
              <a:rPr lang="x-none" sz="1000">
                <a:solidFill>
                  <a:srgbClr val="2A00FF"/>
                </a:solidFill>
                <a:latin typeface="Consolas"/>
                <a:ea typeface="Consolas"/>
              </a:rPr>
              <a:t>"strona.html"</a:t>
            </a:r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);</a:t>
            </a:r>
            <a:endParaRPr/>
          </a:p>
          <a:p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			BufferedWriter out = </a:t>
            </a:r>
            <a:r>
              <a:rPr lang="x-none" sz="1000" b="1">
                <a:solidFill>
                  <a:srgbClr val="7F0055"/>
                </a:solidFill>
                <a:latin typeface="Consolas"/>
                <a:ea typeface="Consolas"/>
              </a:rPr>
              <a:t>new</a:t>
            </a:r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 BufferedWriter(fstream);</a:t>
            </a:r>
            <a:endParaRPr/>
          </a:p>
          <a:p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			out.write(</a:t>
            </a:r>
            <a:r>
              <a:rPr lang="x-none" sz="1000">
                <a:solidFill>
                  <a:srgbClr val="2A00FF"/>
                </a:solidFill>
                <a:latin typeface="Consolas"/>
                <a:ea typeface="Consolas"/>
              </a:rPr>
              <a:t>"strona.txt"</a:t>
            </a:r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);</a:t>
            </a:r>
            <a:endParaRPr/>
          </a:p>
          <a:p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			// byte zajmuje 1 bajt, a char 2 bajty (można błędnie zapisać znaki)</a:t>
            </a:r>
            <a:endParaRPr/>
          </a:p>
          <a:p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			</a:t>
            </a:r>
            <a:r>
              <a:rPr lang="x-none" sz="1000" b="1">
                <a:solidFill>
                  <a:srgbClr val="7F0055"/>
                </a:solidFill>
                <a:latin typeface="Consolas"/>
                <a:ea typeface="Consolas"/>
              </a:rPr>
              <a:t>byte</a:t>
            </a:r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 [] b = </a:t>
            </a:r>
            <a:r>
              <a:rPr lang="x-none" sz="1000" b="1">
                <a:solidFill>
                  <a:srgbClr val="7F0055"/>
                </a:solidFill>
                <a:latin typeface="Consolas"/>
                <a:ea typeface="Consolas"/>
              </a:rPr>
              <a:t>new</a:t>
            </a:r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 </a:t>
            </a:r>
            <a:r>
              <a:rPr lang="x-none" sz="1000" b="1">
                <a:solidFill>
                  <a:srgbClr val="7F0055"/>
                </a:solidFill>
                <a:latin typeface="Consolas"/>
                <a:ea typeface="Consolas"/>
              </a:rPr>
              <a:t>byte</a:t>
            </a:r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[512];</a:t>
            </a:r>
            <a:endParaRPr/>
          </a:p>
          <a:p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			</a:t>
            </a:r>
            <a:r>
              <a:rPr lang="x-none" sz="1000" b="1">
                <a:solidFill>
                  <a:srgbClr val="7F0055"/>
                </a:solidFill>
                <a:latin typeface="Consolas"/>
                <a:ea typeface="Consolas"/>
              </a:rPr>
              <a:t>while</a:t>
            </a:r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 (is.read(b) &gt; -1) {</a:t>
            </a:r>
            <a:endParaRPr/>
          </a:p>
          <a:p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				</a:t>
            </a:r>
            <a:r>
              <a:rPr lang="x-none" sz="1000" b="1">
                <a:solidFill>
                  <a:srgbClr val="7F0055"/>
                </a:solidFill>
                <a:latin typeface="Consolas"/>
                <a:ea typeface="Consolas"/>
              </a:rPr>
              <a:t>for</a:t>
            </a:r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 (</a:t>
            </a:r>
            <a:r>
              <a:rPr lang="x-none" sz="1000" b="1">
                <a:solidFill>
                  <a:srgbClr val="7F0055"/>
                </a:solidFill>
                <a:latin typeface="Consolas"/>
                <a:ea typeface="Consolas"/>
              </a:rPr>
              <a:t>int</a:t>
            </a:r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 i=0 ; i&lt;512 ; i++)</a:t>
            </a:r>
            <a:endParaRPr/>
          </a:p>
          <a:p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					out.write((</a:t>
            </a:r>
            <a:r>
              <a:rPr lang="x-none" sz="1000" b="1">
                <a:solidFill>
                  <a:srgbClr val="7F0055"/>
                </a:solidFill>
                <a:latin typeface="Consolas"/>
                <a:ea typeface="Consolas"/>
              </a:rPr>
              <a:t>char</a:t>
            </a:r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)b[i]);</a:t>
            </a:r>
            <a:endParaRPr/>
          </a:p>
          <a:p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			}</a:t>
            </a:r>
            <a:endParaRPr/>
          </a:p>
          <a:p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			</a:t>
            </a:r>
            <a:endParaRPr/>
          </a:p>
          <a:p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			out.close();</a:t>
            </a:r>
            <a:endParaRPr/>
          </a:p>
          <a:p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			is.close();</a:t>
            </a:r>
            <a:endParaRPr/>
          </a:p>
          <a:p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		} </a:t>
            </a:r>
            <a:r>
              <a:rPr lang="x-none" sz="1000" b="1">
                <a:solidFill>
                  <a:srgbClr val="7F0055"/>
                </a:solidFill>
                <a:latin typeface="Consolas"/>
                <a:ea typeface="Consolas"/>
              </a:rPr>
              <a:t>catch</a:t>
            </a:r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 (MalformedURLException e) {</a:t>
            </a:r>
            <a:endParaRPr/>
          </a:p>
          <a:p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			e.printStackTrace();</a:t>
            </a:r>
            <a:endParaRPr/>
          </a:p>
          <a:p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		} </a:t>
            </a:r>
            <a:r>
              <a:rPr lang="x-none" sz="1000" b="1">
                <a:solidFill>
                  <a:srgbClr val="7F0055"/>
                </a:solidFill>
                <a:latin typeface="Consolas"/>
                <a:ea typeface="Consolas"/>
              </a:rPr>
              <a:t>catch</a:t>
            </a:r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 (IOException e) {</a:t>
            </a:r>
            <a:endParaRPr/>
          </a:p>
          <a:p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			e.printStackTrace();</a:t>
            </a:r>
            <a:endParaRPr/>
          </a:p>
          <a:p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		}</a:t>
            </a:r>
            <a:endParaRPr/>
          </a:p>
          <a:p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	}</a:t>
            </a:r>
            <a:endParaRPr/>
          </a:p>
          <a:p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}</a:t>
            </a: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PlaceHolder 1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wrap="none" lIns="0" tIns="0" rIns="0" bIns="0"/>
          <a:lstStyle/>
          <a:p>
            <a:r>
              <a:rPr lang="x-none" sz="1200"/>
              <a:t>M</a:t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PlaceHolder 1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wrap="none" lIns="0" tIns="0" rIns="0" bIns="0"/>
          <a:lstStyle/>
          <a:p>
            <a:r>
              <a:rPr lang="x-none" sz="1200"/>
              <a:t>Operacje wejści-wyjścia w Javie polegają na </a:t>
            </a:r>
            <a:r>
              <a:rPr lang="x-none" sz="1200" smtClean="0"/>
              <a:t>o</a:t>
            </a:r>
            <a:r>
              <a:rPr lang="pl-PL" sz="1200" dirty="0" smtClean="0"/>
              <a:t>b</a:t>
            </a:r>
            <a:r>
              <a:rPr lang="x-none" sz="1200" smtClean="0"/>
              <a:t>słudze </a:t>
            </a:r>
            <a:r>
              <a:rPr lang="x-none" sz="1200"/>
              <a:t>strumieni. Maszyna wirtualna udostępnia obiekty, które, np. odczytują znaki z klawiatury.</a:t>
            </a:r>
            <a:endParaRPr dirty="0"/>
          </a:p>
          <a:p>
            <a:endParaRPr dirty="0"/>
          </a:p>
          <a:p>
            <a:r>
              <a:rPr lang="x-none" sz="1200"/>
              <a:t>Przykład podany na slajdzie odczytuje cały wers wpisany do konsoli.</a:t>
            </a:r>
            <a:endParaRPr dirty="0"/>
          </a:p>
          <a:p>
            <a:endParaRPr dirty="0"/>
          </a:p>
          <a:p>
            <a:r>
              <a:rPr lang="x-none" sz="1200"/>
              <a:t>Pojawił się nowy element: bloki "try-catch". Jest to mechanizm obsługi błędów. W przypadku gdybyśmy utracili połączenie z użądzeniem z którego czytamy, program jest w stanie obsłuzyć błąd i zareagować w odpowiedni sposób. Uchroni to naszą aplikacje od nieprzewidzianego zachowania.</a:t>
            </a:r>
            <a:endParaRPr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PlaceHolder 1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wrap="none" lIns="0" tIns="0" rIns="0" bIns="0"/>
          <a:lstStyle/>
          <a:p>
            <a:r>
              <a:rPr lang="x-none" sz="1200"/>
              <a:t>\" - cudzysłów</a:t>
            </a:r>
            <a:endParaRPr/>
          </a:p>
          <a:p>
            <a:r>
              <a:rPr lang="x-none" sz="1200"/>
              <a:t>\n – znak nowej linii</a:t>
            </a:r>
            <a:endParaRPr/>
          </a:p>
          <a:p>
            <a:r>
              <a:rPr lang="x-none" sz="1200"/>
              <a:t>\\ - znak \</a:t>
            </a:r>
            <a:endParaRPr/>
          </a:p>
          <a:p>
            <a:r>
              <a:rPr lang="x-none" sz="1200"/>
              <a:t>\t - tabulator</a:t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PlaceHolder 1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wrap="none" lIns="0" tIns="0" rIns="0" bIns="0"/>
          <a:lstStyle/>
          <a:p>
            <a:r>
              <a:rPr lang="x-none" sz="1200"/>
              <a:t>Każdemu typowi wbudowanemu odpowiada Klasa. W praktyce możemy stosować obiekty i typy wbudowane zamiennie. Nie ma to znaczenia dla obliczeń. Możemy również stosować operatory matematyczne, tak samo, jak dla typów wbudowanych.</a:t>
            </a:r>
            <a:endParaRPr/>
          </a:p>
          <a:p>
            <a:endParaRPr/>
          </a:p>
          <a:p>
            <a:r>
              <a:rPr lang="x-none" sz="1200"/>
              <a:t>Po po przypisaniu nowego obiektu typu "Integer" do referencji "myInt" możemy sprawdzić jakie metody należą do tej klasy. W tym celu po wpisaniu nazwy i kropki wciskamy "Ctrl" + "Spacja". Środowisko Eclipse poda nam automatycznie listę metod. Możemy poruszać się po niej "góra-dół" za pomocą strzałek. Zobaczymy również opisy każdej z metod. Wykonując ćwiczenia sprawdzajmy czym są obiekty, których uzywamy.</a:t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PlaceHolder 1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wrap="none" lIns="0" tIns="0" rIns="0" bIns="0"/>
          <a:lstStyle/>
          <a:p>
            <a:r>
              <a:rPr lang="x-none" sz="1200"/>
              <a:t>M</a:t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PlaceHolder 1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wrap="none" lIns="0" tIns="0" rIns="0" bIns="0"/>
          <a:lstStyle/>
          <a:p>
            <a:r>
              <a:rPr lang="x-none" sz="1200"/>
              <a:t>W przypadku próby stworzenia instancji klasy "Integer", korzystając z nieprawidłowego łańcucha znaków, program zakończy się niepowodzeniem.</a:t>
            </a:r>
            <a:endParaRPr dirty="0"/>
          </a:p>
          <a:p>
            <a:endParaRPr dirty="0"/>
          </a:p>
          <a:p>
            <a:r>
              <a:rPr lang="x-none" sz="1200"/>
              <a:t>Możemy tego uniknąć stosując blok "try-catch", tak jak na przykładzie. W bloku "try" wykonują się polecenia potencjalnie "niebezpieczne". Oczywiście łańcuch znaków "sto dwa" jest nieprawidłowy i przejdziemy do bloku "catch". Problem zostanie przechwyconi i wykonają się polecenie z tego bloku. Na ekranie zobaczymy cały stos programu. W przyszłości, w dużych aplikacjach, bedziemy mogli łatwo odszukać klasę, metodę, a nawet wers, w którym pojawił się błąd, wraz z opisem błędu.</a:t>
            </a:r>
            <a:endParaRPr dirty="0"/>
          </a:p>
          <a:p>
            <a:endParaRPr dirty="0"/>
          </a:p>
          <a:p>
            <a:r>
              <a:rPr lang="x-none" sz="1200"/>
              <a:t>Fakt, że w konsoli pokazał się raport o błędzie, niew wpływa na niestabilność programu. Napis "Jestem tutaj!" również będzie widoczny. Uniknęlismy niespodziewanego przerwania programu.</a:t>
            </a:r>
            <a:endParaRPr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PlaceHolder 1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wrap="none" lIns="0" tIns="0" rIns="0" bIns="0"/>
          <a:lstStyle/>
          <a:p>
            <a:r>
              <a:rPr lang="x-none" sz="1000" b="1">
                <a:solidFill>
                  <a:srgbClr val="7F0055"/>
                </a:solidFill>
                <a:latin typeface="Consolas"/>
                <a:ea typeface="Consolas"/>
              </a:rPr>
              <a:t>import</a:t>
            </a:r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 java.io.BufferedReader;</a:t>
            </a:r>
            <a:endParaRPr/>
          </a:p>
          <a:p>
            <a:r>
              <a:rPr lang="x-none" sz="1000" b="1">
                <a:solidFill>
                  <a:srgbClr val="7F0055"/>
                </a:solidFill>
                <a:latin typeface="Consolas"/>
                <a:ea typeface="Consolas"/>
              </a:rPr>
              <a:t>import</a:t>
            </a:r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 java.io.IOException;</a:t>
            </a:r>
            <a:endParaRPr/>
          </a:p>
          <a:p>
            <a:r>
              <a:rPr lang="x-none" sz="1000" b="1">
                <a:solidFill>
                  <a:srgbClr val="7F0055"/>
                </a:solidFill>
                <a:latin typeface="Consolas"/>
                <a:ea typeface="Consolas"/>
              </a:rPr>
              <a:t>import</a:t>
            </a:r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 java.io.InputStreamReader;</a:t>
            </a:r>
            <a:endParaRPr/>
          </a:p>
          <a:p>
            <a:endParaRPr/>
          </a:p>
          <a:p>
            <a:endParaRPr/>
          </a:p>
          <a:p>
            <a:r>
              <a:rPr lang="x-none" sz="1000" b="1">
                <a:solidFill>
                  <a:srgbClr val="7F0055"/>
                </a:solidFill>
                <a:latin typeface="Consolas"/>
                <a:ea typeface="Consolas"/>
              </a:rPr>
              <a:t>class</a:t>
            </a:r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 MojaPierwszaKlasa {</a:t>
            </a:r>
            <a:endParaRPr/>
          </a:p>
          <a:p>
            <a:endParaRPr/>
          </a:p>
          <a:p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	</a:t>
            </a:r>
            <a:r>
              <a:rPr lang="x-none" sz="1000" b="1">
                <a:solidFill>
                  <a:srgbClr val="7F0055"/>
                </a:solidFill>
                <a:latin typeface="Consolas"/>
                <a:ea typeface="Consolas"/>
              </a:rPr>
              <a:t>public</a:t>
            </a:r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 </a:t>
            </a:r>
            <a:r>
              <a:rPr lang="x-none" sz="1000" b="1">
                <a:solidFill>
                  <a:srgbClr val="7F0055"/>
                </a:solidFill>
                <a:latin typeface="Consolas"/>
                <a:ea typeface="Consolas"/>
              </a:rPr>
              <a:t>static</a:t>
            </a:r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 </a:t>
            </a:r>
            <a:r>
              <a:rPr lang="x-none" sz="1000" b="1">
                <a:solidFill>
                  <a:srgbClr val="7F0055"/>
                </a:solidFill>
                <a:latin typeface="Consolas"/>
                <a:ea typeface="Consolas"/>
              </a:rPr>
              <a:t>void</a:t>
            </a:r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 main(String[] args) {</a:t>
            </a:r>
            <a:endParaRPr/>
          </a:p>
          <a:p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		</a:t>
            </a:r>
            <a:r>
              <a:rPr lang="x-none" sz="1000" b="1">
                <a:solidFill>
                  <a:srgbClr val="7F0055"/>
                </a:solidFill>
                <a:latin typeface="Consolas"/>
                <a:ea typeface="Consolas"/>
              </a:rPr>
              <a:t>int</a:t>
            </a:r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 a = </a:t>
            </a:r>
            <a:r>
              <a:rPr lang="x-none" sz="1000" i="1">
                <a:solidFill>
                  <a:srgbClr val="000000"/>
                </a:solidFill>
                <a:latin typeface="Consolas"/>
                <a:ea typeface="Consolas"/>
              </a:rPr>
              <a:t>read</a:t>
            </a:r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();</a:t>
            </a:r>
            <a:endParaRPr/>
          </a:p>
          <a:p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		</a:t>
            </a:r>
            <a:r>
              <a:rPr lang="x-none" sz="1000" b="1">
                <a:solidFill>
                  <a:srgbClr val="7F0055"/>
                </a:solidFill>
                <a:latin typeface="Consolas"/>
                <a:ea typeface="Consolas"/>
              </a:rPr>
              <a:t>int</a:t>
            </a:r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 b = </a:t>
            </a:r>
            <a:r>
              <a:rPr lang="x-none" sz="1000" i="1">
                <a:solidFill>
                  <a:srgbClr val="000000"/>
                </a:solidFill>
                <a:latin typeface="Consolas"/>
                <a:ea typeface="Consolas"/>
              </a:rPr>
              <a:t>read</a:t>
            </a:r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();</a:t>
            </a:r>
            <a:endParaRPr/>
          </a:p>
          <a:p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		System.</a:t>
            </a:r>
            <a:r>
              <a:rPr lang="x-none" sz="1000" i="1">
                <a:solidFill>
                  <a:srgbClr val="0000C0"/>
                </a:solidFill>
                <a:latin typeface="Consolas"/>
                <a:ea typeface="Consolas"/>
              </a:rPr>
              <a:t>out</a:t>
            </a:r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.println(</a:t>
            </a:r>
            <a:r>
              <a:rPr lang="x-none" sz="1000">
                <a:solidFill>
                  <a:srgbClr val="2A00FF"/>
                </a:solidFill>
                <a:latin typeface="Consolas"/>
                <a:ea typeface="Consolas"/>
              </a:rPr>
              <a:t>"Wczytałem: "</a:t>
            </a:r>
            <a:endParaRPr/>
          </a:p>
          <a:p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				+ a + </a:t>
            </a:r>
            <a:r>
              <a:rPr lang="x-none" sz="1000">
                <a:solidFill>
                  <a:srgbClr val="2A00FF"/>
                </a:solidFill>
                <a:latin typeface="Consolas"/>
                <a:ea typeface="Consolas"/>
              </a:rPr>
              <a:t>" i "</a:t>
            </a:r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 + b + </a:t>
            </a:r>
            <a:r>
              <a:rPr lang="x-none" sz="1000">
                <a:solidFill>
                  <a:srgbClr val="2A00FF"/>
                </a:solidFill>
                <a:latin typeface="Consolas"/>
                <a:ea typeface="Consolas"/>
              </a:rPr>
              <a:t>"."</a:t>
            </a:r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);</a:t>
            </a:r>
            <a:endParaRPr/>
          </a:p>
          <a:p>
            <a:r>
              <a:rPr lang="x-none" sz="1200">
                <a:solidFill>
                  <a:srgbClr val="000000"/>
                </a:solidFill>
                <a:latin typeface="Consolas"/>
                <a:ea typeface="Consolas"/>
              </a:rPr>
              <a:t>	}</a:t>
            </a:r>
            <a:endParaRPr/>
          </a:p>
          <a:p>
            <a:endParaRPr/>
          </a:p>
          <a:p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	</a:t>
            </a:r>
            <a:r>
              <a:rPr lang="x-none" sz="1000" b="1">
                <a:solidFill>
                  <a:srgbClr val="7F0055"/>
                </a:solidFill>
                <a:latin typeface="Consolas"/>
                <a:ea typeface="Consolas"/>
              </a:rPr>
              <a:t>private</a:t>
            </a:r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 </a:t>
            </a:r>
            <a:r>
              <a:rPr lang="x-none" sz="1000" b="1">
                <a:solidFill>
                  <a:srgbClr val="7F0055"/>
                </a:solidFill>
                <a:latin typeface="Consolas"/>
                <a:ea typeface="Consolas"/>
              </a:rPr>
              <a:t>static</a:t>
            </a:r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 </a:t>
            </a:r>
            <a:r>
              <a:rPr lang="x-none" sz="1000" b="1">
                <a:solidFill>
                  <a:srgbClr val="7F0055"/>
                </a:solidFill>
                <a:latin typeface="Consolas"/>
                <a:ea typeface="Consolas"/>
              </a:rPr>
              <a:t>int</a:t>
            </a:r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 read() {</a:t>
            </a:r>
            <a:endParaRPr/>
          </a:p>
          <a:p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		InputStreamReader isr = </a:t>
            </a:r>
            <a:r>
              <a:rPr lang="x-none" sz="1000" b="1">
                <a:solidFill>
                  <a:srgbClr val="7F0055"/>
                </a:solidFill>
                <a:latin typeface="Consolas"/>
                <a:ea typeface="Consolas"/>
              </a:rPr>
              <a:t>new</a:t>
            </a:r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 InputStreamReader(System.</a:t>
            </a:r>
            <a:r>
              <a:rPr lang="x-none" sz="1000" i="1">
                <a:solidFill>
                  <a:srgbClr val="0000C0"/>
                </a:solidFill>
                <a:latin typeface="Consolas"/>
                <a:ea typeface="Consolas"/>
              </a:rPr>
              <a:t>in</a:t>
            </a:r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);</a:t>
            </a:r>
            <a:endParaRPr/>
          </a:p>
          <a:p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		BufferedReader br = </a:t>
            </a:r>
            <a:r>
              <a:rPr lang="x-none" sz="1000" b="1">
                <a:solidFill>
                  <a:srgbClr val="7F0055"/>
                </a:solidFill>
                <a:latin typeface="Consolas"/>
                <a:ea typeface="Consolas"/>
              </a:rPr>
              <a:t>new</a:t>
            </a:r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 BufferedReader(isr);</a:t>
            </a:r>
            <a:endParaRPr/>
          </a:p>
          <a:p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		Integer i = </a:t>
            </a:r>
            <a:r>
              <a:rPr lang="x-none" sz="1000" b="1">
                <a:solidFill>
                  <a:srgbClr val="7F0055"/>
                </a:solidFill>
                <a:latin typeface="Consolas"/>
                <a:ea typeface="Consolas"/>
              </a:rPr>
              <a:t>null</a:t>
            </a:r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;</a:t>
            </a:r>
            <a:endParaRPr/>
          </a:p>
          <a:p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		</a:t>
            </a:r>
            <a:r>
              <a:rPr lang="x-none" sz="1000" b="1">
                <a:solidFill>
                  <a:srgbClr val="7F0055"/>
                </a:solidFill>
                <a:latin typeface="Consolas"/>
                <a:ea typeface="Consolas"/>
              </a:rPr>
              <a:t>while</a:t>
            </a:r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 (i == </a:t>
            </a:r>
            <a:r>
              <a:rPr lang="x-none" sz="1000" b="1">
                <a:solidFill>
                  <a:srgbClr val="7F0055"/>
                </a:solidFill>
                <a:latin typeface="Consolas"/>
                <a:ea typeface="Consolas"/>
              </a:rPr>
              <a:t>null</a:t>
            </a:r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) {</a:t>
            </a:r>
            <a:endParaRPr/>
          </a:p>
          <a:p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			</a:t>
            </a:r>
            <a:r>
              <a:rPr lang="x-none" sz="1000" b="1">
                <a:solidFill>
                  <a:srgbClr val="7F0055"/>
                </a:solidFill>
                <a:latin typeface="Consolas"/>
                <a:ea typeface="Consolas"/>
              </a:rPr>
              <a:t>try</a:t>
            </a:r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 {</a:t>
            </a:r>
            <a:endParaRPr/>
          </a:p>
          <a:p>
            <a:r>
              <a:rPr lang="x-none" sz="1200">
                <a:solidFill>
                  <a:srgbClr val="000000"/>
                </a:solidFill>
                <a:latin typeface="Consolas"/>
                <a:ea typeface="Consolas"/>
              </a:rPr>
              <a:t>				i = Integer.</a:t>
            </a:r>
            <a:r>
              <a:rPr lang="x-none" sz="1000" i="1">
                <a:solidFill>
                  <a:srgbClr val="000000"/>
                </a:solidFill>
                <a:latin typeface="Consolas"/>
                <a:ea typeface="Consolas"/>
              </a:rPr>
              <a:t>parseInt</a:t>
            </a:r>
            <a:r>
              <a:rPr lang="x-none" sz="1200">
                <a:solidFill>
                  <a:srgbClr val="000000"/>
                </a:solidFill>
                <a:latin typeface="Consolas"/>
                <a:ea typeface="Consolas"/>
              </a:rPr>
              <a:t>(br.readLine());</a:t>
            </a:r>
            <a:endParaRPr/>
          </a:p>
          <a:p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			} </a:t>
            </a:r>
            <a:r>
              <a:rPr lang="x-none" sz="1000" b="1">
                <a:solidFill>
                  <a:srgbClr val="7F0055"/>
                </a:solidFill>
                <a:latin typeface="Consolas"/>
                <a:ea typeface="Consolas"/>
              </a:rPr>
              <a:t>catch</a:t>
            </a:r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 (IOException e) {}</a:t>
            </a:r>
            <a:endParaRPr/>
          </a:p>
          <a:p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			</a:t>
            </a:r>
            <a:r>
              <a:rPr lang="x-none" sz="1000" b="1">
                <a:solidFill>
                  <a:srgbClr val="7F0055"/>
                </a:solidFill>
                <a:latin typeface="Consolas"/>
                <a:ea typeface="Consolas"/>
              </a:rPr>
              <a:t>catch</a:t>
            </a:r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 (NumberFormatException e) {}</a:t>
            </a:r>
            <a:endParaRPr/>
          </a:p>
          <a:p>
            <a:r>
              <a:rPr lang="x-none" sz="1200">
                <a:solidFill>
                  <a:srgbClr val="000000"/>
                </a:solidFill>
                <a:latin typeface="Consolas"/>
                <a:ea typeface="Consolas"/>
              </a:rPr>
              <a:t>		}</a:t>
            </a:r>
            <a:endParaRPr/>
          </a:p>
          <a:p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		</a:t>
            </a:r>
            <a:r>
              <a:rPr lang="x-none" sz="1000" b="1">
                <a:solidFill>
                  <a:srgbClr val="7F0055"/>
                </a:solidFill>
                <a:latin typeface="Consolas"/>
                <a:ea typeface="Consolas"/>
              </a:rPr>
              <a:t>return</a:t>
            </a:r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 i;</a:t>
            </a:r>
            <a:endParaRPr/>
          </a:p>
          <a:p>
            <a:r>
              <a:rPr lang="x-none" sz="1200">
                <a:solidFill>
                  <a:srgbClr val="000000"/>
                </a:solidFill>
                <a:latin typeface="Consolas"/>
                <a:ea typeface="Consolas"/>
              </a:rPr>
              <a:t>	}</a:t>
            </a:r>
            <a:endParaRPr/>
          </a:p>
          <a:p>
            <a:endParaRPr/>
          </a:p>
          <a:p>
            <a:r>
              <a:rPr lang="x-none" sz="1200">
                <a:solidFill>
                  <a:srgbClr val="000000"/>
                </a:solidFill>
                <a:latin typeface="Consolas"/>
                <a:ea typeface="Consolas"/>
              </a:rPr>
              <a:t>}</a:t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PlaceHolder 1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wrap="none" lIns="0" tIns="0" rIns="0" bIns="0"/>
          <a:lstStyle/>
          <a:p>
            <a:r>
              <a:rPr lang="x-none" sz="1200"/>
              <a:t>Stworzone przez nas klasy moga powodować charakterystyczne tylko dla nich błędy. Warto, aby w takim przypadku rzucały wyjątek stworzony specjanie dla nich.</a:t>
            </a:r>
            <a:endParaRPr/>
          </a:p>
          <a:p>
            <a:endParaRPr/>
          </a:p>
          <a:p>
            <a:r>
              <a:rPr lang="x-none" sz="1200"/>
              <a:t>Stworzenie takiego wyjątku jest bardzo proste. Wystarczy dziedziczyć po klasie "Exception" i zaimplementowć przynajmniej jeden konstruktor.</a:t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20916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04000" y="4059000"/>
            <a:ext cx="9071640" cy="20916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560" cy="20916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5151960" y="1769040"/>
            <a:ext cx="4426560" cy="20916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5151960" y="4059000"/>
            <a:ext cx="4426560" cy="20916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504000" y="4059000"/>
            <a:ext cx="4426560" cy="20916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560" cy="20916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5151960" y="1769040"/>
            <a:ext cx="4426560" cy="20916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spTree>
      <p:nvGrpSpPr>
        <p:cNvPr id="1" name="Shape 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8"/>
          <p:cNvSpPr txBox="1">
            <a:spLocks noGrp="1"/>
          </p:cNvSpPr>
          <p:nvPr>
            <p:ph type="ctrTitle"/>
          </p:nvPr>
        </p:nvSpPr>
        <p:spPr>
          <a:xfrm>
            <a:off x="756047" y="2327122"/>
            <a:ext cx="8568531" cy="1704701"/>
          </a:xfrm>
          <a:prstGeom prst="rect">
            <a:avLst/>
          </a:prstGeom>
          <a:noFill/>
          <a:ln>
            <a:noFill/>
          </a:ln>
        </p:spPr>
        <p:txBody>
          <a:bodyPr lIns="100778" tIns="100778" rIns="100778" bIns="100778" anchor="b" anchorCtr="0"/>
          <a:lstStyle>
            <a:lvl1pPr marL="0" indent="335981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53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335981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53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335981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53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335981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53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335981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53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indent="335981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53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indent="335981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53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indent="335981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53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indent="335981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53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" name="Shape 9"/>
          <p:cNvSpPr txBox="1">
            <a:spLocks noGrp="1"/>
          </p:cNvSpPr>
          <p:nvPr>
            <p:ph type="subTitle" idx="1"/>
          </p:nvPr>
        </p:nvSpPr>
        <p:spPr>
          <a:xfrm>
            <a:off x="756047" y="4174177"/>
            <a:ext cx="8568531" cy="1153371"/>
          </a:xfrm>
          <a:prstGeom prst="rect">
            <a:avLst/>
          </a:prstGeom>
          <a:noFill/>
          <a:ln>
            <a:noFill/>
          </a:ln>
        </p:spPr>
        <p:txBody>
          <a:bodyPr lIns="100778" tIns="100778" rIns="100778" bIns="100778" anchor="t" anchorCtr="0"/>
          <a:lstStyle>
            <a:lvl1pPr marL="0" indent="20998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20998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20998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20998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20998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indent="20998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indent="20998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indent="20998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indent="20998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="" xmlns:p14="http://schemas.microsoft.com/office/powerpoint/2010/main" val="30198285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504000" y="1769040"/>
            <a:ext cx="9071640" cy="438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38516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560" cy="438516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5151960" y="1769040"/>
            <a:ext cx="4426560" cy="438516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504000" y="301320"/>
            <a:ext cx="9071640" cy="585252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560" cy="20916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504000" y="4059000"/>
            <a:ext cx="4426560" cy="20916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5151960" y="1769040"/>
            <a:ext cx="4426560" cy="438516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560" cy="438516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5151960" y="1769040"/>
            <a:ext cx="4426560" cy="20916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5151960" y="4059000"/>
            <a:ext cx="4426560" cy="20916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560" cy="20916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5151960" y="1769040"/>
            <a:ext cx="4426560" cy="20916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504000" y="4059000"/>
            <a:ext cx="9070920" cy="20916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5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r>
              <a:rPr lang="x-none"/>
              <a:t>Kliknij, aby edytować format tekstu tytułu</a:t>
            </a:r>
            <a:endParaRPr/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384800"/>
          </a:xfrm>
          <a:prstGeom prst="rect">
            <a:avLst/>
          </a:prstGeom>
        </p:spPr>
        <p:txBody>
          <a:bodyPr wrap="none" lIns="0" tIns="0" rIns="0" bIns="0"/>
          <a:lstStyle/>
          <a:p>
            <a:pPr>
              <a:buSzPct val="25000"/>
              <a:buFont typeface="StarSymbol"/>
              <a:buChar char=""/>
            </a:pPr>
            <a:r>
              <a:rPr lang="x-none"/>
              <a:t>Kliknij, aby edytować format tekstu konspektu</a:t>
            </a:r>
            <a:endParaRPr/>
          </a:p>
          <a:p>
            <a:pPr lvl="1">
              <a:buSzPct val="25000"/>
              <a:buFont typeface="StarSymbol"/>
              <a:buChar char=""/>
            </a:pPr>
            <a:r>
              <a:rPr lang="x-none"/>
              <a:t>Drugi poziom konspektu</a:t>
            </a:r>
            <a:endParaRPr/>
          </a:p>
          <a:p>
            <a:pPr lvl="2">
              <a:buSzPct val="25000"/>
              <a:buFont typeface="StarSymbol"/>
              <a:buChar char=""/>
            </a:pPr>
            <a:r>
              <a:rPr lang="x-none"/>
              <a:t>Trzeci poziom konspektu</a:t>
            </a:r>
            <a:endParaRPr/>
          </a:p>
          <a:p>
            <a:pPr lvl="3">
              <a:buSzPct val="25000"/>
              <a:buFont typeface="StarSymbol"/>
              <a:buChar char=""/>
            </a:pPr>
            <a:r>
              <a:rPr lang="x-none"/>
              <a:t>Czwarty poziom konspektu</a:t>
            </a:r>
            <a:endParaRPr/>
          </a:p>
          <a:p>
            <a:pPr lvl="4">
              <a:buSzPct val="25000"/>
              <a:buFont typeface="StarSymbol"/>
              <a:buChar char=""/>
            </a:pPr>
            <a:r>
              <a:rPr lang="x-none"/>
              <a:t>Piąty poziom konspektu</a:t>
            </a:r>
            <a:endParaRPr/>
          </a:p>
          <a:p>
            <a:pPr lvl="5">
              <a:buSzPct val="25000"/>
              <a:buFont typeface="StarSymbol"/>
              <a:buChar char=""/>
            </a:pPr>
            <a:r>
              <a:rPr lang="x-none"/>
              <a:t>Szósty poziom konspektu</a:t>
            </a:r>
            <a:endParaRPr/>
          </a:p>
          <a:p>
            <a:pPr lvl="6">
              <a:buSzPct val="25000"/>
              <a:buFont typeface="StarSymbol"/>
              <a:buChar char=""/>
            </a:pPr>
            <a:r>
              <a:rPr lang="x-none"/>
              <a:t>Siódmy poziom konspektu</a:t>
            </a:r>
            <a:endParaRPr/>
          </a:p>
        </p:txBody>
      </p:sp>
      <p:sp>
        <p:nvSpPr>
          <p:cNvPr id="2" name="PlaceHolder 3"/>
          <p:cNvSpPr>
            <a:spLocks noGrp="1"/>
          </p:cNvSpPr>
          <p:nvPr>
            <p:ph type="dt"/>
          </p:nvPr>
        </p:nvSpPr>
        <p:spPr>
          <a:xfrm>
            <a:off x="504000" y="6887160"/>
            <a:ext cx="2348280" cy="521280"/>
          </a:xfrm>
          <a:prstGeom prst="rect">
            <a:avLst/>
          </a:prstGeom>
        </p:spPr>
        <p:txBody>
          <a:bodyPr wrap="none" lIns="0" tIns="0" rIns="0" bIns="0"/>
          <a:lstStyle/>
          <a:p>
            <a:r>
              <a:rPr lang="x-none" sz="1400"/>
              <a:t>&lt;data/godzina&gt;</a:t>
            </a:r>
            <a:endParaRPr/>
          </a:p>
        </p:txBody>
      </p:sp>
      <p:sp>
        <p:nvSpPr>
          <p:cNvPr id="3" name="PlaceHolder 4"/>
          <p:cNvSpPr>
            <a:spLocks noGrp="1"/>
          </p:cNvSpPr>
          <p:nvPr>
            <p:ph type="ftr"/>
          </p:nvPr>
        </p:nvSpPr>
        <p:spPr>
          <a:xfrm>
            <a:off x="3447360" y="6887160"/>
            <a:ext cx="3195000" cy="521280"/>
          </a:xfrm>
          <a:prstGeom prst="rect">
            <a:avLst/>
          </a:prstGeom>
        </p:spPr>
        <p:txBody>
          <a:bodyPr wrap="none" lIns="0" tIns="0" rIns="0" bIns="0"/>
          <a:lstStyle/>
          <a:p>
            <a:pPr algn="ctr"/>
            <a:r>
              <a:rPr lang="x-none" sz="1400"/>
              <a:t>&lt;stopka&gt;</a:t>
            </a:r>
            <a:endParaRPr/>
          </a:p>
        </p:txBody>
      </p:sp>
      <p:sp>
        <p:nvSpPr>
          <p:cNvPr id="4" name="PlaceHolder 5"/>
          <p:cNvSpPr>
            <a:spLocks noGrp="1"/>
          </p:cNvSpPr>
          <p:nvPr>
            <p:ph type="sldNum"/>
          </p:nvPr>
        </p:nvSpPr>
        <p:spPr>
          <a:xfrm>
            <a:off x="7227360" y="6887160"/>
            <a:ext cx="2348280" cy="521280"/>
          </a:xfrm>
          <a:prstGeom prst="rect">
            <a:avLst/>
          </a:prstGeom>
        </p:spPr>
        <p:txBody>
          <a:bodyPr wrap="none" lIns="0" tIns="0" rIns="0" bIns="0"/>
          <a:lstStyle/>
          <a:p>
            <a:pPr algn="r"/>
            <a:fld id="{6268985C-587F-4BF3-8FDF-076946942460}" type="slidenum">
              <a:rPr lang="x-none" sz="1400"/>
              <a:pPr algn="r"/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TextShape 1"/>
          <p:cNvSpPr txBox="1"/>
          <p:nvPr/>
        </p:nvSpPr>
        <p:spPr>
          <a:xfrm>
            <a:off x="0" y="2232000"/>
            <a:ext cx="10080000" cy="108000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pPr algn="ctr"/>
            <a:r>
              <a:rPr lang="pl-PL" sz="6000"/>
              <a:t>Java - lekcja 8</a:t>
            </a:r>
            <a:endParaRPr/>
          </a:p>
        </p:txBody>
      </p:sp>
      <p:sp>
        <p:nvSpPr>
          <p:cNvPr id="43" name="TextShape 2"/>
          <p:cNvSpPr txBox="1"/>
          <p:nvPr/>
        </p:nvSpPr>
        <p:spPr>
          <a:xfrm>
            <a:off x="0" y="3564000"/>
            <a:ext cx="10080000" cy="93600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pPr algn="ctr"/>
            <a:r>
              <a:rPr lang="pl-PL" sz="2200"/>
              <a:t>Operacje wejścia – wyjścia i wyjątki</a:t>
            </a:r>
            <a:endParaRPr dirty="0"/>
          </a:p>
        </p:txBody>
      </p:sp>
      <p:grpSp>
        <p:nvGrpSpPr>
          <p:cNvPr id="5" name="Grupa 4"/>
          <p:cNvGrpSpPr/>
          <p:nvPr/>
        </p:nvGrpSpPr>
        <p:grpSpPr>
          <a:xfrm>
            <a:off x="2195996" y="5541832"/>
            <a:ext cx="5688632" cy="974309"/>
            <a:chOff x="2267744" y="4758947"/>
            <a:chExt cx="5688632" cy="974309"/>
          </a:xfrm>
        </p:grpSpPr>
        <p:sp>
          <p:nvSpPr>
            <p:cNvPr id="6" name="Shape 24"/>
            <p:cNvSpPr txBox="1">
              <a:spLocks/>
            </p:cNvSpPr>
            <p:nvPr/>
          </p:nvSpPr>
          <p:spPr>
            <a:xfrm>
              <a:off x="2267744" y="4758947"/>
              <a:ext cx="5688632" cy="974309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91425" rIns="91425" bIns="91425" anchor="t" anchorCtr="0">
              <a:noAutofit/>
            </a:bodyPr>
            <a:lstStyle>
              <a:defPPr marR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sz="1400" b="0" i="0" u="none" strike="noStrike" cap="none" baseline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sz="1400" b="0" i="0" u="none" strike="noStrike" cap="none" baseline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sz="1400" b="0" i="0" u="none" strike="noStrike" cap="none" baseline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sz="1400" b="0" i="0" u="none" strike="noStrike" cap="none" baseline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sz="1400" b="0" i="0" u="none" strike="noStrike" cap="none" baseline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sz="1400" b="0" i="0" u="none" strike="noStrike" cap="none" baseline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sz="1400" b="0" i="0" u="none" strike="noStrike" cap="none" baseline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sz="1400" b="0" i="0" u="none" strike="noStrike" cap="none" baseline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sz="1400" b="0" i="0" u="none" strike="noStrike" cap="none" baseline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lvl="0" indent="190500" algn="ctr">
                <a:buClr>
                  <a:schemeClr val="dk2"/>
                </a:buClr>
                <a:buSzPct val="100000"/>
              </a:pPr>
              <a:r>
                <a:rPr lang="pl-PL" sz="1000" dirty="0" smtClean="0">
                  <a:solidFill>
                    <a:schemeClr val="tx1"/>
                  </a:solidFill>
                  <a:latin typeface="Calibri" pitchFamily="34" charset="0"/>
                </a:rPr>
                <a:t>Człowiek - najlepsza inwestycja</a:t>
              </a:r>
            </a:p>
            <a:p>
              <a:pPr lvl="0" indent="190500" algn="ctr">
                <a:buClr>
                  <a:schemeClr val="dk2"/>
                </a:buClr>
                <a:buSzPct val="100000"/>
              </a:pPr>
              <a:endParaRPr kumimoji="0" lang="pl-PL" sz="100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sym typeface="Arial"/>
              </a:endParaRPr>
            </a:p>
            <a:p>
              <a:pPr lvl="0" indent="190500" algn="ctr">
                <a:buClr>
                  <a:schemeClr val="dk2"/>
                </a:buClr>
                <a:buSzPct val="100000"/>
              </a:pPr>
              <a:endParaRPr kumimoji="0" lang="pl-PL" sz="100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sym typeface="Arial"/>
              </a:endParaRPr>
            </a:p>
            <a:p>
              <a:pPr lvl="0" indent="190500" algn="ctr">
                <a:buClr>
                  <a:schemeClr val="dk2"/>
                </a:buClr>
                <a:buSzPct val="100000"/>
              </a:pPr>
              <a:endParaRPr lang="pl-PL" sz="1000" dirty="0" smtClean="0">
                <a:solidFill>
                  <a:schemeClr val="tx1"/>
                </a:solidFill>
                <a:latin typeface="Calibri" pitchFamily="34" charset="0"/>
              </a:endParaRPr>
            </a:p>
            <a:p>
              <a:pPr lvl="0" indent="190500" algn="ctr">
                <a:buClr>
                  <a:schemeClr val="dk2"/>
                </a:buClr>
                <a:buSzPct val="100000"/>
              </a:pPr>
              <a:r>
                <a:rPr lang="pl-PL" sz="1000" dirty="0" smtClean="0">
                  <a:solidFill>
                    <a:schemeClr val="tx1"/>
                  </a:solidFill>
                  <a:latin typeface="Calibri" pitchFamily="34" charset="0"/>
                </a:rPr>
                <a:t>Projekt współfinansowany przez Unię Europejską w ramach Europejskiego Funduszu Społecznego</a:t>
              </a:r>
              <a:endParaRPr kumimoji="0" lang="pl" sz="100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sym typeface="Arial"/>
              </a:endParaRPr>
            </a:p>
          </p:txBody>
        </p:sp>
        <p:pic>
          <p:nvPicPr>
            <p:cNvPr id="7" name="Obraz 6" descr="KAPITAL_LUDZKI"/>
            <p:cNvPicPr/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551187" y="4869160"/>
              <a:ext cx="1228725" cy="590550"/>
            </a:xfrm>
            <a:prstGeom prst="rect">
              <a:avLst/>
            </a:prstGeom>
            <a:noFill/>
          </p:spPr>
        </p:pic>
        <p:pic>
          <p:nvPicPr>
            <p:cNvPr id="8" name="Obraz 7" descr="UE+EFS_L-kolor"/>
            <p:cNvPicPr/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660232" y="4941168"/>
              <a:ext cx="1123950" cy="428625"/>
            </a:xfrm>
            <a:prstGeom prst="rect">
              <a:avLst/>
            </a:prstGeom>
            <a:noFill/>
          </p:spPr>
        </p:pic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TextShape 1"/>
          <p:cNvSpPr txBox="1"/>
          <p:nvPr/>
        </p:nvSpPr>
        <p:spPr>
          <a:xfrm>
            <a:off x="2160000" y="6984000"/>
            <a:ext cx="6552000" cy="43200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r>
              <a:rPr lang="pl-PL"/>
              <a:t>Operacje wejścia – wyjścia i wyjątki</a:t>
            </a:r>
            <a:endParaRPr/>
          </a:p>
        </p:txBody>
      </p:sp>
      <p:sp>
        <p:nvSpPr>
          <p:cNvPr id="58" name="TextShape 2"/>
          <p:cNvSpPr txBox="1"/>
          <p:nvPr/>
        </p:nvSpPr>
        <p:spPr>
          <a:xfrm>
            <a:off x="1440000" y="2280240"/>
            <a:ext cx="8280000" cy="196776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public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class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ZeroParameterException 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extends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Exception {</a:t>
            </a:r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	</a:t>
            </a:r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	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public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ZeroParameterException(String message) {</a:t>
            </a:r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		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super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(message);</a:t>
            </a:r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	}</a:t>
            </a:r>
            <a:endParaRPr/>
          </a:p>
          <a:p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}</a:t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TextShape 1"/>
          <p:cNvSpPr txBox="1"/>
          <p:nvPr/>
        </p:nvSpPr>
        <p:spPr>
          <a:xfrm>
            <a:off x="2160000" y="6984000"/>
            <a:ext cx="6552000" cy="43200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r>
              <a:rPr lang="pl-PL"/>
              <a:t>Operacje wejścia – wyjścia i wyjątki</a:t>
            </a:r>
            <a:endParaRPr/>
          </a:p>
        </p:txBody>
      </p:sp>
      <p:sp>
        <p:nvSpPr>
          <p:cNvPr id="60" name="TextShape 2"/>
          <p:cNvSpPr txBox="1"/>
          <p:nvPr/>
        </p:nvSpPr>
        <p:spPr>
          <a:xfrm>
            <a:off x="1451160" y="1663920"/>
            <a:ext cx="8628840" cy="438156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class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MojaPierwszaKlasa {</a:t>
            </a:r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	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public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static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void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main(String[] args) {</a:t>
            </a:r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		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int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a = 2, b = 0;</a:t>
            </a:r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		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try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{</a:t>
            </a:r>
            <a:r>
              <a:rPr lang="pl-PL" i="1">
                <a:solidFill>
                  <a:srgbClr val="000000"/>
                </a:solidFill>
                <a:latin typeface="Consolas"/>
                <a:ea typeface="Consolas"/>
              </a:rPr>
              <a:t>calculate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(a, b);} 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catch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(ZeroParameterException e) {</a:t>
            </a:r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			e.printStackTrace();</a:t>
            </a:r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		}</a:t>
            </a:r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	}</a:t>
            </a:r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	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private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static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int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calculate(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int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a, 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int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b)</a:t>
            </a:r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			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throws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ZeroParameterException {</a:t>
            </a:r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		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if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(a == 0) {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throw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new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ZeroParameterException(</a:t>
            </a:r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					</a:t>
            </a:r>
            <a:r>
              <a:rPr lang="pl-PL">
                <a:solidFill>
                  <a:srgbClr val="2A00FF"/>
                </a:solidFill>
                <a:latin typeface="Consolas"/>
                <a:ea typeface="Consolas"/>
              </a:rPr>
              <a:t>"Argument a jest zerem!"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);}</a:t>
            </a:r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		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if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(b == 0) {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throw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new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ZeroParameterException(</a:t>
            </a:r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					</a:t>
            </a:r>
            <a:r>
              <a:rPr lang="pl-PL">
                <a:solidFill>
                  <a:srgbClr val="2A00FF"/>
                </a:solidFill>
                <a:latin typeface="Consolas"/>
                <a:ea typeface="Consolas"/>
              </a:rPr>
              <a:t>"Argument b jest zerem!"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);}</a:t>
            </a:r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		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return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a + b;</a:t>
            </a:r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	}</a:t>
            </a:r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}</a:t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ctrTitle"/>
          </p:nvPr>
        </p:nvSpPr>
        <p:spPr>
          <a:xfrm>
            <a:off x="1047919" y="1319197"/>
            <a:ext cx="9231726" cy="728238"/>
          </a:xfrm>
          <a:prstGeom prst="rect">
            <a:avLst/>
          </a:prstGeom>
        </p:spPr>
        <p:txBody>
          <a:bodyPr lIns="100778" tIns="100778" rIns="100778" bIns="100778" anchor="b" anchorCtr="0">
            <a:noAutofit/>
          </a:bodyPr>
          <a:lstStyle/>
          <a:p>
            <a:pPr algn="l"/>
            <a:r>
              <a:rPr lang="pl-PL" sz="3500" dirty="0" smtClean="0"/>
              <a:t>Jak pobrać dane z klawiatury?</a:t>
            </a:r>
            <a:endParaRPr lang="pl" sz="3500" dirty="0"/>
          </a:p>
        </p:txBody>
      </p:sp>
      <p:sp>
        <p:nvSpPr>
          <p:cNvPr id="2" name="pole tekstowe 1"/>
          <p:cNvSpPr txBox="1"/>
          <p:nvPr/>
        </p:nvSpPr>
        <p:spPr>
          <a:xfrm>
            <a:off x="2023727" y="7029851"/>
            <a:ext cx="4921797" cy="378777"/>
          </a:xfrm>
          <a:prstGeom prst="rect">
            <a:avLst/>
          </a:prstGeom>
          <a:noFill/>
        </p:spPr>
        <p:txBody>
          <a:bodyPr wrap="square" lIns="100794" tIns="50397" rIns="100794" bIns="50397" rtlCol="0">
            <a:spAutoFit/>
          </a:bodyPr>
          <a:lstStyle/>
          <a:p>
            <a:r>
              <a:rPr lang="pl-PL" dirty="0" smtClean="0"/>
              <a:t>Lekcja 8 - operacje wejścia wyjścia,</a:t>
            </a:r>
            <a:endParaRPr lang="pl-PL" dirty="0"/>
          </a:p>
        </p:txBody>
      </p:sp>
      <p:sp>
        <p:nvSpPr>
          <p:cNvPr id="3" name="pole tekstowe 2"/>
          <p:cNvSpPr txBox="1"/>
          <p:nvPr/>
        </p:nvSpPr>
        <p:spPr>
          <a:xfrm>
            <a:off x="7210177" y="366692"/>
            <a:ext cx="2584016" cy="717331"/>
          </a:xfrm>
          <a:prstGeom prst="rect">
            <a:avLst/>
          </a:prstGeom>
          <a:noFill/>
        </p:spPr>
        <p:txBody>
          <a:bodyPr wrap="none" lIns="100794" tIns="50397" rIns="100794" bIns="50397" rtlCol="0">
            <a:spAutoFit/>
          </a:bodyPr>
          <a:lstStyle/>
          <a:p>
            <a:pPr algn="ctr"/>
            <a:r>
              <a:rPr lang="pl-PL" sz="2000" b="1" dirty="0" smtClean="0"/>
              <a:t>JAVA</a:t>
            </a:r>
          </a:p>
          <a:p>
            <a:pPr algn="ctr"/>
            <a:r>
              <a:rPr lang="pl-PL" sz="2000" b="1" dirty="0" smtClean="0"/>
              <a:t>Dla początkujących</a:t>
            </a:r>
            <a:endParaRPr lang="pl-PL" dirty="0"/>
          </a:p>
        </p:txBody>
      </p:sp>
      <p:sp>
        <p:nvSpPr>
          <p:cNvPr id="5" name="Prostokąt 4"/>
          <p:cNvSpPr/>
          <p:nvPr/>
        </p:nvSpPr>
        <p:spPr>
          <a:xfrm>
            <a:off x="1499227" y="2267669"/>
            <a:ext cx="829496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pl-PL" dirty="0" smtClean="0">
              <a:latin typeface="Consolas"/>
            </a:endParaRPr>
          </a:p>
          <a:p>
            <a:endParaRPr lang="pl-PL" dirty="0" smtClean="0">
              <a:solidFill>
                <a:srgbClr val="000000"/>
              </a:solidFill>
              <a:latin typeface="Consolas"/>
            </a:endParaRPr>
          </a:p>
          <a:p>
            <a:r>
              <a:rPr lang="pl-PL" dirty="0" err="1" smtClean="0">
                <a:solidFill>
                  <a:srgbClr val="000000"/>
                </a:solidFill>
                <a:latin typeface="Consolas"/>
              </a:rPr>
              <a:t>System.</a:t>
            </a:r>
            <a:r>
              <a:rPr lang="pl-PL" i="1" dirty="0" err="1" smtClean="0">
                <a:solidFill>
                  <a:srgbClr val="0000C0"/>
                </a:solidFill>
                <a:latin typeface="Consolas"/>
              </a:rPr>
              <a:t>out</a:t>
            </a:r>
            <a:r>
              <a:rPr lang="pl-PL" i="1" dirty="0" err="1" smtClean="0">
                <a:solidFill>
                  <a:srgbClr val="000000"/>
                </a:solidFill>
                <a:latin typeface="Consolas"/>
              </a:rPr>
              <a:t>.println</a:t>
            </a:r>
            <a:r>
              <a:rPr lang="pl-PL" i="1" dirty="0" smtClean="0">
                <a:solidFill>
                  <a:srgbClr val="000000"/>
                </a:solidFill>
                <a:latin typeface="Consolas"/>
              </a:rPr>
              <a:t>(</a:t>
            </a:r>
            <a:r>
              <a:rPr lang="pl-PL" i="1" dirty="0" smtClean="0">
                <a:solidFill>
                  <a:srgbClr val="2A00FF"/>
                </a:solidFill>
                <a:latin typeface="Consolas"/>
              </a:rPr>
              <a:t>„Podaj wartość argumentu: "</a:t>
            </a:r>
            <a:r>
              <a:rPr lang="pl-PL" i="1" dirty="0" smtClean="0">
                <a:solidFill>
                  <a:srgbClr val="000000"/>
                </a:solidFill>
                <a:latin typeface="Consolas"/>
              </a:rPr>
              <a:t>);</a:t>
            </a:r>
          </a:p>
          <a:p>
            <a:r>
              <a:rPr lang="pl-PL" b="1" dirty="0" err="1" smtClean="0">
                <a:solidFill>
                  <a:srgbClr val="7F0055"/>
                </a:solidFill>
                <a:highlight>
                  <a:srgbClr val="E8F2FE"/>
                </a:highlight>
                <a:latin typeface="Consolas"/>
              </a:rPr>
              <a:t>double</a:t>
            </a:r>
            <a:r>
              <a:rPr lang="pl-PL" b="1" dirty="0" smtClean="0">
                <a:solidFill>
                  <a:srgbClr val="000000"/>
                </a:solidFill>
                <a:highlight>
                  <a:srgbClr val="E8F2FE"/>
                </a:highlight>
                <a:latin typeface="Consolas"/>
              </a:rPr>
              <a:t> a = 0;</a:t>
            </a:r>
          </a:p>
          <a:p>
            <a:endParaRPr lang="pl-PL" b="1" dirty="0">
              <a:solidFill>
                <a:srgbClr val="000000"/>
              </a:solidFill>
              <a:highlight>
                <a:srgbClr val="E8F2FE"/>
              </a:highlight>
              <a:latin typeface="Consolas"/>
            </a:endParaRPr>
          </a:p>
          <a:p>
            <a:r>
              <a:rPr lang="pl-PL" dirty="0" err="1" smtClean="0">
                <a:solidFill>
                  <a:srgbClr val="000000"/>
                </a:solidFill>
                <a:highlight>
                  <a:srgbClr val="E8F2FE"/>
                </a:highlight>
                <a:latin typeface="Consolas"/>
              </a:rPr>
              <a:t>BufferedReader</a:t>
            </a:r>
            <a:r>
              <a:rPr lang="pl-PL" dirty="0" smtClean="0">
                <a:solidFill>
                  <a:srgbClr val="000000"/>
                </a:solidFill>
                <a:highlight>
                  <a:srgbClr val="E8F2FE"/>
                </a:highlight>
                <a:latin typeface="Consolas"/>
              </a:rPr>
              <a:t> </a:t>
            </a:r>
            <a:r>
              <a:rPr lang="pl-PL" dirty="0" err="1" smtClean="0">
                <a:solidFill>
                  <a:srgbClr val="000000"/>
                </a:solidFill>
                <a:highlight>
                  <a:srgbClr val="E8F2FE"/>
                </a:highlight>
                <a:latin typeface="Consolas"/>
              </a:rPr>
              <a:t>br</a:t>
            </a:r>
            <a:r>
              <a:rPr lang="pl-PL" dirty="0" smtClean="0">
                <a:solidFill>
                  <a:srgbClr val="000000"/>
                </a:solidFill>
                <a:highlight>
                  <a:srgbClr val="E8F2FE"/>
                </a:highlight>
                <a:latin typeface="Consolas"/>
              </a:rPr>
              <a:t>=</a:t>
            </a:r>
            <a:r>
              <a:rPr lang="pl-PL" b="1" dirty="0" err="1" smtClean="0">
                <a:solidFill>
                  <a:srgbClr val="7F0055"/>
                </a:solidFill>
                <a:highlight>
                  <a:srgbClr val="E8F2FE"/>
                </a:highlight>
                <a:latin typeface="Consolas"/>
              </a:rPr>
              <a:t>new</a:t>
            </a:r>
            <a:r>
              <a:rPr lang="pl-PL" b="1" dirty="0" smtClean="0">
                <a:solidFill>
                  <a:srgbClr val="000000"/>
                </a:solidFill>
                <a:highlight>
                  <a:srgbClr val="E8F2FE"/>
                </a:highlight>
                <a:latin typeface="Consolas"/>
              </a:rPr>
              <a:t> </a:t>
            </a:r>
            <a:r>
              <a:rPr lang="pl-PL" b="1" dirty="0" err="1" smtClean="0">
                <a:solidFill>
                  <a:srgbClr val="000000"/>
                </a:solidFill>
                <a:highlight>
                  <a:srgbClr val="E8F2FE"/>
                </a:highlight>
                <a:latin typeface="Consolas"/>
              </a:rPr>
              <a:t>BufferedReader</a:t>
            </a:r>
            <a:r>
              <a:rPr lang="pl-PL" b="1" dirty="0" smtClean="0">
                <a:solidFill>
                  <a:srgbClr val="000000"/>
                </a:solidFill>
                <a:highlight>
                  <a:srgbClr val="E8F2FE"/>
                </a:highlight>
                <a:latin typeface="Consolas"/>
              </a:rPr>
              <a:t>(</a:t>
            </a:r>
            <a:r>
              <a:rPr lang="pl-PL" b="1" dirty="0" err="1" smtClean="0">
                <a:solidFill>
                  <a:srgbClr val="7F0055"/>
                </a:solidFill>
                <a:highlight>
                  <a:srgbClr val="E8F2FE"/>
                </a:highlight>
                <a:latin typeface="Consolas"/>
              </a:rPr>
              <a:t>new</a:t>
            </a:r>
            <a:r>
              <a:rPr lang="pl-PL" b="1" dirty="0" smtClean="0">
                <a:solidFill>
                  <a:srgbClr val="000000"/>
                </a:solidFill>
                <a:highlight>
                  <a:srgbClr val="E8F2FE"/>
                </a:highlight>
                <a:latin typeface="Consolas"/>
              </a:rPr>
              <a:t> </a:t>
            </a:r>
            <a:r>
              <a:rPr lang="pl-PL" b="1" dirty="0" err="1" smtClean="0">
                <a:solidFill>
                  <a:srgbClr val="000000"/>
                </a:solidFill>
                <a:highlight>
                  <a:srgbClr val="E8F2FE"/>
                </a:highlight>
                <a:latin typeface="Consolas"/>
              </a:rPr>
              <a:t>InputStreamReader</a:t>
            </a:r>
            <a:r>
              <a:rPr lang="pl-PL" b="1" dirty="0" smtClean="0">
                <a:solidFill>
                  <a:srgbClr val="000000"/>
                </a:solidFill>
                <a:highlight>
                  <a:srgbClr val="E8F2FE"/>
                </a:highlight>
                <a:latin typeface="Consolas"/>
              </a:rPr>
              <a:t>(System.</a:t>
            </a:r>
            <a:r>
              <a:rPr lang="pl-PL" b="1" i="1" dirty="0" smtClean="0">
                <a:solidFill>
                  <a:srgbClr val="0000C0"/>
                </a:solidFill>
                <a:highlight>
                  <a:srgbClr val="E8F2FE"/>
                </a:highlight>
                <a:latin typeface="Consolas"/>
              </a:rPr>
              <a:t>in</a:t>
            </a:r>
            <a:r>
              <a:rPr lang="pl-PL" b="1" i="1" dirty="0" smtClean="0">
                <a:solidFill>
                  <a:srgbClr val="000000"/>
                </a:solidFill>
                <a:highlight>
                  <a:srgbClr val="E8F2FE"/>
                </a:highlight>
                <a:latin typeface="Consolas"/>
              </a:rPr>
              <a:t>));</a:t>
            </a:r>
            <a:endParaRPr lang="pl-PL" dirty="0"/>
          </a:p>
        </p:txBody>
      </p:sp>
    </p:spTree>
    <p:extLst>
      <p:ext uri="{BB962C8B-B14F-4D97-AF65-F5344CB8AC3E}">
        <p14:creationId xmlns="" xmlns:p14="http://schemas.microsoft.com/office/powerpoint/2010/main" val="485738299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ctrTitle"/>
          </p:nvPr>
        </p:nvSpPr>
        <p:spPr>
          <a:xfrm>
            <a:off x="1047919" y="1319197"/>
            <a:ext cx="9231726" cy="728238"/>
          </a:xfrm>
          <a:prstGeom prst="rect">
            <a:avLst/>
          </a:prstGeom>
        </p:spPr>
        <p:txBody>
          <a:bodyPr lIns="100778" tIns="100778" rIns="100778" bIns="100778" anchor="b" anchorCtr="0">
            <a:noAutofit/>
          </a:bodyPr>
          <a:lstStyle/>
          <a:p>
            <a:pPr algn="l"/>
            <a:r>
              <a:rPr lang="pl-PL" sz="3500" dirty="0" smtClean="0"/>
              <a:t>Jak pobrać dane z klawiatury?</a:t>
            </a:r>
            <a:endParaRPr lang="pl" sz="3500" dirty="0"/>
          </a:p>
        </p:txBody>
      </p:sp>
      <p:sp>
        <p:nvSpPr>
          <p:cNvPr id="2" name="pole tekstowe 1"/>
          <p:cNvSpPr txBox="1"/>
          <p:nvPr/>
        </p:nvSpPr>
        <p:spPr>
          <a:xfrm>
            <a:off x="2023727" y="7029851"/>
            <a:ext cx="4921797" cy="378777"/>
          </a:xfrm>
          <a:prstGeom prst="rect">
            <a:avLst/>
          </a:prstGeom>
          <a:noFill/>
        </p:spPr>
        <p:txBody>
          <a:bodyPr wrap="square" lIns="100794" tIns="50397" rIns="100794" bIns="50397" rtlCol="0">
            <a:spAutoFit/>
          </a:bodyPr>
          <a:lstStyle/>
          <a:p>
            <a:r>
              <a:rPr lang="pl-PL" dirty="0" smtClean="0"/>
              <a:t>Lekcja 8 - operacje wejścia wyjścia,</a:t>
            </a:r>
            <a:endParaRPr lang="pl-PL" dirty="0"/>
          </a:p>
        </p:txBody>
      </p:sp>
      <p:sp>
        <p:nvSpPr>
          <p:cNvPr id="3" name="pole tekstowe 2"/>
          <p:cNvSpPr txBox="1"/>
          <p:nvPr/>
        </p:nvSpPr>
        <p:spPr>
          <a:xfrm>
            <a:off x="7210177" y="366692"/>
            <a:ext cx="2584016" cy="717331"/>
          </a:xfrm>
          <a:prstGeom prst="rect">
            <a:avLst/>
          </a:prstGeom>
          <a:noFill/>
        </p:spPr>
        <p:txBody>
          <a:bodyPr wrap="none" lIns="100794" tIns="50397" rIns="100794" bIns="50397" rtlCol="0">
            <a:spAutoFit/>
          </a:bodyPr>
          <a:lstStyle/>
          <a:p>
            <a:pPr algn="ctr"/>
            <a:r>
              <a:rPr lang="pl-PL" sz="2000" b="1" dirty="0" smtClean="0"/>
              <a:t>JAVA</a:t>
            </a:r>
          </a:p>
          <a:p>
            <a:pPr algn="ctr"/>
            <a:r>
              <a:rPr lang="pl-PL" sz="2000" b="1" dirty="0" smtClean="0"/>
              <a:t>Dla początkujących</a:t>
            </a:r>
            <a:endParaRPr lang="pl-PL" dirty="0"/>
          </a:p>
        </p:txBody>
      </p:sp>
      <p:sp>
        <p:nvSpPr>
          <p:cNvPr id="5" name="Prostokąt 4"/>
          <p:cNvSpPr/>
          <p:nvPr/>
        </p:nvSpPr>
        <p:spPr>
          <a:xfrm>
            <a:off x="1499227" y="2267669"/>
            <a:ext cx="829496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pl-PL" dirty="0" smtClean="0">
              <a:latin typeface="Consolas"/>
            </a:endParaRPr>
          </a:p>
          <a:p>
            <a:r>
              <a:rPr lang="pl-PL" b="1" dirty="0" smtClean="0">
                <a:solidFill>
                  <a:srgbClr val="7F0055"/>
                </a:solidFill>
                <a:highlight>
                  <a:srgbClr val="E8F2FE"/>
                </a:highlight>
                <a:latin typeface="Consolas"/>
              </a:rPr>
              <a:t>import</a:t>
            </a:r>
            <a:r>
              <a:rPr lang="pl-PL" b="1" dirty="0" smtClean="0">
                <a:solidFill>
                  <a:srgbClr val="000000"/>
                </a:solidFill>
                <a:highlight>
                  <a:srgbClr val="E8F2FE"/>
                </a:highlight>
                <a:latin typeface="Consolas"/>
              </a:rPr>
              <a:t> java.io.*;</a:t>
            </a:r>
          </a:p>
          <a:p>
            <a:r>
              <a:rPr lang="pl-PL" b="1" dirty="0" smtClean="0">
                <a:solidFill>
                  <a:srgbClr val="000000"/>
                </a:solidFill>
                <a:highlight>
                  <a:srgbClr val="E8F2FE"/>
                </a:highlight>
                <a:latin typeface="Consolas"/>
              </a:rPr>
              <a:t>…….</a:t>
            </a:r>
          </a:p>
          <a:p>
            <a:r>
              <a:rPr lang="pl-PL" b="1" dirty="0">
                <a:solidFill>
                  <a:srgbClr val="000000"/>
                </a:solidFill>
                <a:highlight>
                  <a:srgbClr val="E8F2FE"/>
                </a:highlight>
                <a:latin typeface="Consolas"/>
              </a:rPr>
              <a:t>{</a:t>
            </a:r>
            <a:endParaRPr lang="pl-PL" dirty="0" smtClean="0">
              <a:solidFill>
                <a:srgbClr val="000000"/>
              </a:solidFill>
              <a:latin typeface="Consolas"/>
            </a:endParaRPr>
          </a:p>
          <a:p>
            <a:endParaRPr lang="pl-PL" dirty="0" smtClean="0">
              <a:solidFill>
                <a:srgbClr val="000000"/>
              </a:solidFill>
              <a:latin typeface="Consolas"/>
            </a:endParaRPr>
          </a:p>
          <a:p>
            <a:r>
              <a:rPr lang="pl-PL" dirty="0" err="1" smtClean="0">
                <a:solidFill>
                  <a:srgbClr val="000000"/>
                </a:solidFill>
                <a:latin typeface="Consolas"/>
              </a:rPr>
              <a:t>System.</a:t>
            </a:r>
            <a:r>
              <a:rPr lang="pl-PL" i="1" dirty="0" err="1" smtClean="0">
                <a:solidFill>
                  <a:srgbClr val="0000C0"/>
                </a:solidFill>
                <a:latin typeface="Consolas"/>
              </a:rPr>
              <a:t>out</a:t>
            </a:r>
            <a:r>
              <a:rPr lang="pl-PL" i="1" dirty="0" err="1" smtClean="0">
                <a:solidFill>
                  <a:srgbClr val="000000"/>
                </a:solidFill>
                <a:latin typeface="Consolas"/>
              </a:rPr>
              <a:t>.println</a:t>
            </a:r>
            <a:r>
              <a:rPr lang="pl-PL" i="1" dirty="0" smtClean="0">
                <a:solidFill>
                  <a:srgbClr val="000000"/>
                </a:solidFill>
                <a:latin typeface="Consolas"/>
              </a:rPr>
              <a:t>(</a:t>
            </a:r>
            <a:r>
              <a:rPr lang="pl-PL" i="1" dirty="0" smtClean="0">
                <a:solidFill>
                  <a:srgbClr val="2A00FF"/>
                </a:solidFill>
                <a:latin typeface="Consolas"/>
              </a:rPr>
              <a:t>„Podaj liczbę: "</a:t>
            </a:r>
            <a:r>
              <a:rPr lang="pl-PL" i="1" dirty="0" smtClean="0">
                <a:solidFill>
                  <a:srgbClr val="000000"/>
                </a:solidFill>
                <a:latin typeface="Consolas"/>
              </a:rPr>
              <a:t>);</a:t>
            </a:r>
          </a:p>
          <a:p>
            <a:r>
              <a:rPr lang="pl-PL" b="1" dirty="0" err="1" smtClean="0">
                <a:solidFill>
                  <a:srgbClr val="7F0055"/>
                </a:solidFill>
                <a:highlight>
                  <a:srgbClr val="E8F2FE"/>
                </a:highlight>
                <a:latin typeface="Consolas"/>
              </a:rPr>
              <a:t>double</a:t>
            </a:r>
            <a:r>
              <a:rPr lang="pl-PL" b="1" dirty="0" smtClean="0">
                <a:solidFill>
                  <a:srgbClr val="000000"/>
                </a:solidFill>
                <a:highlight>
                  <a:srgbClr val="E8F2FE"/>
                </a:highlight>
                <a:latin typeface="Consolas"/>
              </a:rPr>
              <a:t> a = 0;</a:t>
            </a:r>
          </a:p>
          <a:p>
            <a:endParaRPr lang="pl-PL" b="1" dirty="0">
              <a:solidFill>
                <a:srgbClr val="000000"/>
              </a:solidFill>
              <a:highlight>
                <a:srgbClr val="E8F2FE"/>
              </a:highlight>
              <a:latin typeface="Consolas"/>
            </a:endParaRPr>
          </a:p>
          <a:p>
            <a:r>
              <a:rPr lang="pl-PL" dirty="0" err="1" smtClean="0">
                <a:solidFill>
                  <a:srgbClr val="000000"/>
                </a:solidFill>
                <a:highlight>
                  <a:srgbClr val="E8F2FE"/>
                </a:highlight>
                <a:latin typeface="Consolas"/>
              </a:rPr>
              <a:t>BufferedReader</a:t>
            </a:r>
            <a:r>
              <a:rPr lang="pl-PL" dirty="0" smtClean="0">
                <a:solidFill>
                  <a:srgbClr val="000000"/>
                </a:solidFill>
                <a:highlight>
                  <a:srgbClr val="E8F2FE"/>
                </a:highlight>
                <a:latin typeface="Consolas"/>
              </a:rPr>
              <a:t> </a:t>
            </a:r>
            <a:r>
              <a:rPr lang="pl-PL" dirty="0" err="1" smtClean="0">
                <a:solidFill>
                  <a:srgbClr val="000000"/>
                </a:solidFill>
                <a:highlight>
                  <a:srgbClr val="E8F2FE"/>
                </a:highlight>
                <a:latin typeface="Consolas"/>
              </a:rPr>
              <a:t>br</a:t>
            </a:r>
            <a:r>
              <a:rPr lang="pl-PL" dirty="0" smtClean="0">
                <a:solidFill>
                  <a:srgbClr val="000000"/>
                </a:solidFill>
                <a:highlight>
                  <a:srgbClr val="E8F2FE"/>
                </a:highlight>
                <a:latin typeface="Consolas"/>
              </a:rPr>
              <a:t>=</a:t>
            </a:r>
            <a:r>
              <a:rPr lang="pl-PL" b="1" dirty="0" err="1" smtClean="0">
                <a:solidFill>
                  <a:srgbClr val="7F0055"/>
                </a:solidFill>
                <a:highlight>
                  <a:srgbClr val="E8F2FE"/>
                </a:highlight>
                <a:latin typeface="Consolas"/>
              </a:rPr>
              <a:t>new</a:t>
            </a:r>
            <a:r>
              <a:rPr lang="pl-PL" b="1" dirty="0" smtClean="0">
                <a:solidFill>
                  <a:srgbClr val="000000"/>
                </a:solidFill>
                <a:highlight>
                  <a:srgbClr val="E8F2FE"/>
                </a:highlight>
                <a:latin typeface="Consolas"/>
              </a:rPr>
              <a:t> </a:t>
            </a:r>
            <a:r>
              <a:rPr lang="pl-PL" b="1" dirty="0" err="1" smtClean="0">
                <a:solidFill>
                  <a:srgbClr val="000000"/>
                </a:solidFill>
                <a:highlight>
                  <a:srgbClr val="E8F2FE"/>
                </a:highlight>
                <a:latin typeface="Consolas"/>
              </a:rPr>
              <a:t>BufferedReader</a:t>
            </a:r>
            <a:r>
              <a:rPr lang="pl-PL" b="1" dirty="0" smtClean="0">
                <a:solidFill>
                  <a:srgbClr val="000000"/>
                </a:solidFill>
                <a:highlight>
                  <a:srgbClr val="E8F2FE"/>
                </a:highlight>
                <a:latin typeface="Consolas"/>
              </a:rPr>
              <a:t>(</a:t>
            </a:r>
            <a:r>
              <a:rPr lang="pl-PL" b="1" dirty="0" err="1" smtClean="0">
                <a:solidFill>
                  <a:srgbClr val="7F0055"/>
                </a:solidFill>
                <a:highlight>
                  <a:srgbClr val="E8F2FE"/>
                </a:highlight>
                <a:latin typeface="Consolas"/>
              </a:rPr>
              <a:t>new</a:t>
            </a:r>
            <a:r>
              <a:rPr lang="pl-PL" b="1" dirty="0" smtClean="0">
                <a:solidFill>
                  <a:srgbClr val="000000"/>
                </a:solidFill>
                <a:highlight>
                  <a:srgbClr val="E8F2FE"/>
                </a:highlight>
                <a:latin typeface="Consolas"/>
              </a:rPr>
              <a:t> </a:t>
            </a:r>
            <a:r>
              <a:rPr lang="pl-PL" b="1" dirty="0" err="1" smtClean="0">
                <a:solidFill>
                  <a:srgbClr val="000000"/>
                </a:solidFill>
                <a:highlight>
                  <a:srgbClr val="E8F2FE"/>
                </a:highlight>
                <a:latin typeface="Consolas"/>
              </a:rPr>
              <a:t>InputStreamReader</a:t>
            </a:r>
            <a:r>
              <a:rPr lang="pl-PL" b="1" dirty="0" smtClean="0">
                <a:solidFill>
                  <a:srgbClr val="000000"/>
                </a:solidFill>
                <a:highlight>
                  <a:srgbClr val="E8F2FE"/>
                </a:highlight>
                <a:latin typeface="Consolas"/>
              </a:rPr>
              <a:t>(System.</a:t>
            </a:r>
            <a:r>
              <a:rPr lang="pl-PL" b="1" i="1" dirty="0" smtClean="0">
                <a:solidFill>
                  <a:srgbClr val="0000C0"/>
                </a:solidFill>
                <a:highlight>
                  <a:srgbClr val="E8F2FE"/>
                </a:highlight>
                <a:latin typeface="Consolas"/>
              </a:rPr>
              <a:t>in</a:t>
            </a:r>
            <a:r>
              <a:rPr lang="pl-PL" b="1" i="1" dirty="0" smtClean="0">
                <a:solidFill>
                  <a:srgbClr val="000000"/>
                </a:solidFill>
                <a:highlight>
                  <a:srgbClr val="E8F2FE"/>
                </a:highlight>
                <a:latin typeface="Consolas"/>
              </a:rPr>
              <a:t>));</a:t>
            </a:r>
          </a:p>
          <a:p>
            <a:endParaRPr lang="pl-PL" b="1" i="1" dirty="0">
              <a:solidFill>
                <a:srgbClr val="000000"/>
              </a:solidFill>
              <a:highlight>
                <a:srgbClr val="E8F2FE"/>
              </a:highlight>
              <a:latin typeface="Consolas"/>
            </a:endParaRPr>
          </a:p>
          <a:p>
            <a:r>
              <a:rPr lang="pl-PL" b="1" i="1" dirty="0" smtClean="0">
                <a:solidFill>
                  <a:srgbClr val="000000"/>
                </a:solidFill>
                <a:highlight>
                  <a:srgbClr val="E8F2FE"/>
                </a:highlight>
                <a:latin typeface="Consolas"/>
              </a:rPr>
              <a:t>}</a:t>
            </a:r>
            <a:endParaRPr lang="pl-PL" dirty="0"/>
          </a:p>
        </p:txBody>
      </p:sp>
    </p:spTree>
    <p:extLst>
      <p:ext uri="{BB962C8B-B14F-4D97-AF65-F5344CB8AC3E}">
        <p14:creationId xmlns="" xmlns:p14="http://schemas.microsoft.com/office/powerpoint/2010/main" val="339013970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ctrTitle"/>
          </p:nvPr>
        </p:nvSpPr>
        <p:spPr>
          <a:xfrm>
            <a:off x="1047919" y="1319197"/>
            <a:ext cx="9231726" cy="728238"/>
          </a:xfrm>
          <a:prstGeom prst="rect">
            <a:avLst/>
          </a:prstGeom>
        </p:spPr>
        <p:txBody>
          <a:bodyPr lIns="100778" tIns="100778" rIns="100778" bIns="100778" anchor="b" anchorCtr="0">
            <a:noAutofit/>
          </a:bodyPr>
          <a:lstStyle/>
          <a:p>
            <a:pPr algn="l"/>
            <a:r>
              <a:rPr lang="pl-PL" sz="3500" dirty="0" smtClean="0"/>
              <a:t>Jak pobrać dane z klawiatury?</a:t>
            </a:r>
            <a:endParaRPr lang="pl" sz="3500" dirty="0"/>
          </a:p>
        </p:txBody>
      </p:sp>
      <p:sp>
        <p:nvSpPr>
          <p:cNvPr id="2" name="pole tekstowe 1"/>
          <p:cNvSpPr txBox="1"/>
          <p:nvPr/>
        </p:nvSpPr>
        <p:spPr>
          <a:xfrm>
            <a:off x="2023727" y="7029851"/>
            <a:ext cx="4921797" cy="378777"/>
          </a:xfrm>
          <a:prstGeom prst="rect">
            <a:avLst/>
          </a:prstGeom>
          <a:noFill/>
        </p:spPr>
        <p:txBody>
          <a:bodyPr wrap="square" lIns="100794" tIns="50397" rIns="100794" bIns="50397" rtlCol="0">
            <a:spAutoFit/>
          </a:bodyPr>
          <a:lstStyle/>
          <a:p>
            <a:r>
              <a:rPr lang="pl-PL" dirty="0" smtClean="0"/>
              <a:t>Lekcja 8 - operacje wejścia wyjścia,</a:t>
            </a:r>
            <a:endParaRPr lang="pl-PL" dirty="0"/>
          </a:p>
        </p:txBody>
      </p:sp>
      <p:sp>
        <p:nvSpPr>
          <p:cNvPr id="3" name="pole tekstowe 2"/>
          <p:cNvSpPr txBox="1"/>
          <p:nvPr/>
        </p:nvSpPr>
        <p:spPr>
          <a:xfrm>
            <a:off x="7210177" y="366692"/>
            <a:ext cx="2584016" cy="717331"/>
          </a:xfrm>
          <a:prstGeom prst="rect">
            <a:avLst/>
          </a:prstGeom>
          <a:noFill/>
        </p:spPr>
        <p:txBody>
          <a:bodyPr wrap="none" lIns="100794" tIns="50397" rIns="100794" bIns="50397" rtlCol="0">
            <a:spAutoFit/>
          </a:bodyPr>
          <a:lstStyle/>
          <a:p>
            <a:pPr algn="ctr"/>
            <a:r>
              <a:rPr lang="pl-PL" sz="2000" b="1" dirty="0" smtClean="0"/>
              <a:t>JAVA</a:t>
            </a:r>
          </a:p>
          <a:p>
            <a:pPr algn="ctr"/>
            <a:r>
              <a:rPr lang="pl-PL" sz="2000" b="1" dirty="0" smtClean="0"/>
              <a:t>Dla początkujących</a:t>
            </a:r>
            <a:endParaRPr lang="pl-PL" dirty="0"/>
          </a:p>
        </p:txBody>
      </p:sp>
      <p:sp>
        <p:nvSpPr>
          <p:cNvPr id="5" name="Prostokąt 4"/>
          <p:cNvSpPr/>
          <p:nvPr/>
        </p:nvSpPr>
        <p:spPr>
          <a:xfrm>
            <a:off x="1499227" y="2267669"/>
            <a:ext cx="829496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dirty="0" err="1" smtClean="0">
                <a:solidFill>
                  <a:srgbClr val="000000"/>
                </a:solidFill>
                <a:latin typeface="Consolas"/>
              </a:rPr>
              <a:t>System.</a:t>
            </a:r>
            <a:r>
              <a:rPr lang="pl-PL" i="1" dirty="0" err="1" smtClean="0">
                <a:solidFill>
                  <a:srgbClr val="0000C0"/>
                </a:solidFill>
                <a:latin typeface="Consolas"/>
              </a:rPr>
              <a:t>out</a:t>
            </a:r>
            <a:r>
              <a:rPr lang="pl-PL" i="1" dirty="0" err="1" smtClean="0">
                <a:solidFill>
                  <a:srgbClr val="000000"/>
                </a:solidFill>
                <a:latin typeface="Consolas"/>
              </a:rPr>
              <a:t>.println</a:t>
            </a:r>
            <a:r>
              <a:rPr lang="pl-PL" i="1" dirty="0" smtClean="0">
                <a:solidFill>
                  <a:srgbClr val="000000"/>
                </a:solidFill>
                <a:latin typeface="Consolas"/>
              </a:rPr>
              <a:t>(</a:t>
            </a:r>
            <a:r>
              <a:rPr lang="pl-PL" i="1" dirty="0" smtClean="0">
                <a:solidFill>
                  <a:srgbClr val="2A00FF"/>
                </a:solidFill>
                <a:latin typeface="Consolas"/>
              </a:rPr>
              <a:t>„Podaj liczbę: "</a:t>
            </a:r>
            <a:r>
              <a:rPr lang="pl-PL" i="1" dirty="0" smtClean="0">
                <a:solidFill>
                  <a:srgbClr val="000000"/>
                </a:solidFill>
                <a:latin typeface="Consolas"/>
              </a:rPr>
              <a:t>);</a:t>
            </a:r>
          </a:p>
          <a:p>
            <a:r>
              <a:rPr lang="pl-PL" b="1" dirty="0" err="1" smtClean="0">
                <a:solidFill>
                  <a:srgbClr val="7F0055"/>
                </a:solidFill>
                <a:highlight>
                  <a:srgbClr val="E8F2FE"/>
                </a:highlight>
                <a:latin typeface="Consolas"/>
              </a:rPr>
              <a:t>double</a:t>
            </a:r>
            <a:r>
              <a:rPr lang="pl-PL" b="1" dirty="0" smtClean="0">
                <a:solidFill>
                  <a:srgbClr val="000000"/>
                </a:solidFill>
                <a:highlight>
                  <a:srgbClr val="E8F2FE"/>
                </a:highlight>
                <a:latin typeface="Consolas"/>
              </a:rPr>
              <a:t> a = 0;</a:t>
            </a:r>
          </a:p>
          <a:p>
            <a:endParaRPr lang="pl-PL" b="1" dirty="0">
              <a:solidFill>
                <a:srgbClr val="000000"/>
              </a:solidFill>
              <a:highlight>
                <a:srgbClr val="E8F2FE"/>
              </a:highlight>
              <a:latin typeface="Consolas"/>
            </a:endParaRPr>
          </a:p>
          <a:p>
            <a:r>
              <a:rPr lang="pl-PL" dirty="0" err="1" smtClean="0">
                <a:solidFill>
                  <a:srgbClr val="000000"/>
                </a:solidFill>
                <a:highlight>
                  <a:srgbClr val="E8F2FE"/>
                </a:highlight>
                <a:latin typeface="Consolas"/>
              </a:rPr>
              <a:t>BufferedReader</a:t>
            </a:r>
            <a:r>
              <a:rPr lang="pl-PL" dirty="0" smtClean="0">
                <a:solidFill>
                  <a:srgbClr val="000000"/>
                </a:solidFill>
                <a:highlight>
                  <a:srgbClr val="E8F2FE"/>
                </a:highlight>
                <a:latin typeface="Consolas"/>
              </a:rPr>
              <a:t> </a:t>
            </a:r>
            <a:r>
              <a:rPr lang="pl-PL" dirty="0" err="1" smtClean="0">
                <a:solidFill>
                  <a:srgbClr val="000000"/>
                </a:solidFill>
                <a:highlight>
                  <a:srgbClr val="E8F2FE"/>
                </a:highlight>
                <a:latin typeface="Consolas"/>
              </a:rPr>
              <a:t>br</a:t>
            </a:r>
            <a:r>
              <a:rPr lang="pl-PL" dirty="0" smtClean="0">
                <a:solidFill>
                  <a:srgbClr val="000000"/>
                </a:solidFill>
                <a:highlight>
                  <a:srgbClr val="E8F2FE"/>
                </a:highlight>
                <a:latin typeface="Consolas"/>
              </a:rPr>
              <a:t>=</a:t>
            </a:r>
            <a:r>
              <a:rPr lang="pl-PL" b="1" dirty="0" err="1" smtClean="0">
                <a:solidFill>
                  <a:srgbClr val="7F0055"/>
                </a:solidFill>
                <a:highlight>
                  <a:srgbClr val="E8F2FE"/>
                </a:highlight>
                <a:latin typeface="Consolas"/>
              </a:rPr>
              <a:t>new</a:t>
            </a:r>
            <a:r>
              <a:rPr lang="pl-PL" b="1" dirty="0" smtClean="0">
                <a:solidFill>
                  <a:srgbClr val="000000"/>
                </a:solidFill>
                <a:highlight>
                  <a:srgbClr val="E8F2FE"/>
                </a:highlight>
                <a:latin typeface="Consolas"/>
              </a:rPr>
              <a:t> </a:t>
            </a:r>
            <a:r>
              <a:rPr lang="pl-PL" b="1" dirty="0" err="1" smtClean="0">
                <a:solidFill>
                  <a:srgbClr val="000000"/>
                </a:solidFill>
                <a:highlight>
                  <a:srgbClr val="E8F2FE"/>
                </a:highlight>
                <a:latin typeface="Consolas"/>
              </a:rPr>
              <a:t>BufferedReader</a:t>
            </a:r>
            <a:r>
              <a:rPr lang="pl-PL" b="1" dirty="0" smtClean="0">
                <a:solidFill>
                  <a:srgbClr val="000000"/>
                </a:solidFill>
                <a:highlight>
                  <a:srgbClr val="E8F2FE"/>
                </a:highlight>
                <a:latin typeface="Consolas"/>
              </a:rPr>
              <a:t>(</a:t>
            </a:r>
            <a:r>
              <a:rPr lang="pl-PL" b="1" dirty="0" err="1" smtClean="0">
                <a:solidFill>
                  <a:srgbClr val="7F0055"/>
                </a:solidFill>
                <a:highlight>
                  <a:srgbClr val="E8F2FE"/>
                </a:highlight>
                <a:latin typeface="Consolas"/>
              </a:rPr>
              <a:t>new</a:t>
            </a:r>
            <a:r>
              <a:rPr lang="pl-PL" b="1" dirty="0" smtClean="0">
                <a:solidFill>
                  <a:srgbClr val="000000"/>
                </a:solidFill>
                <a:highlight>
                  <a:srgbClr val="E8F2FE"/>
                </a:highlight>
                <a:latin typeface="Consolas"/>
              </a:rPr>
              <a:t> </a:t>
            </a:r>
            <a:r>
              <a:rPr lang="pl-PL" b="1" dirty="0" err="1" smtClean="0">
                <a:solidFill>
                  <a:srgbClr val="000000"/>
                </a:solidFill>
                <a:highlight>
                  <a:srgbClr val="E8F2FE"/>
                </a:highlight>
                <a:latin typeface="Consolas"/>
              </a:rPr>
              <a:t>InputStreamReader</a:t>
            </a:r>
            <a:r>
              <a:rPr lang="pl-PL" b="1" dirty="0" smtClean="0">
                <a:solidFill>
                  <a:srgbClr val="000000"/>
                </a:solidFill>
                <a:highlight>
                  <a:srgbClr val="E8F2FE"/>
                </a:highlight>
                <a:latin typeface="Consolas"/>
              </a:rPr>
              <a:t>(System.</a:t>
            </a:r>
            <a:r>
              <a:rPr lang="pl-PL" b="1" i="1" dirty="0" smtClean="0">
                <a:solidFill>
                  <a:srgbClr val="0000C0"/>
                </a:solidFill>
                <a:highlight>
                  <a:srgbClr val="E8F2FE"/>
                </a:highlight>
                <a:latin typeface="Consolas"/>
              </a:rPr>
              <a:t>in</a:t>
            </a:r>
            <a:r>
              <a:rPr lang="pl-PL" b="1" i="1" dirty="0" smtClean="0">
                <a:solidFill>
                  <a:srgbClr val="000000"/>
                </a:solidFill>
                <a:highlight>
                  <a:srgbClr val="E8F2FE"/>
                </a:highlight>
                <a:latin typeface="Consolas"/>
              </a:rPr>
              <a:t>));</a:t>
            </a:r>
          </a:p>
          <a:p>
            <a:endParaRPr lang="pl-PL" b="1" i="1" dirty="0">
              <a:solidFill>
                <a:srgbClr val="000000"/>
              </a:solidFill>
              <a:highlight>
                <a:srgbClr val="E8F2FE"/>
              </a:highlight>
              <a:latin typeface="Consolas"/>
            </a:endParaRPr>
          </a:p>
          <a:p>
            <a:r>
              <a:rPr lang="pl-PL" dirty="0" smtClean="0">
                <a:solidFill>
                  <a:srgbClr val="000000"/>
                </a:solidFill>
                <a:latin typeface="Consolas"/>
              </a:rPr>
              <a:t>String b = </a:t>
            </a:r>
            <a:r>
              <a:rPr lang="pl-PL" dirty="0" smtClean="0">
                <a:solidFill>
                  <a:srgbClr val="2A00FF"/>
                </a:solidFill>
                <a:latin typeface="Consolas"/>
              </a:rPr>
              <a:t>""</a:t>
            </a:r>
            <a:r>
              <a:rPr lang="pl-PL" dirty="0" smtClean="0">
                <a:solidFill>
                  <a:srgbClr val="000000"/>
                </a:solidFill>
                <a:latin typeface="Consolas"/>
              </a:rPr>
              <a:t>;</a:t>
            </a:r>
          </a:p>
          <a:p>
            <a:r>
              <a:rPr lang="pl-PL" b="1" dirty="0" err="1" smtClean="0">
                <a:solidFill>
                  <a:srgbClr val="7F0055"/>
                </a:solidFill>
                <a:latin typeface="Consolas"/>
              </a:rPr>
              <a:t>try</a:t>
            </a:r>
            <a:r>
              <a:rPr lang="pl-PL" b="1" dirty="0" smtClean="0">
                <a:solidFill>
                  <a:srgbClr val="000000"/>
                </a:solidFill>
                <a:latin typeface="Consolas"/>
              </a:rPr>
              <a:t> {</a:t>
            </a:r>
          </a:p>
          <a:p>
            <a:r>
              <a:rPr lang="pl-PL" dirty="0" smtClean="0">
                <a:solidFill>
                  <a:srgbClr val="000000"/>
                </a:solidFill>
                <a:latin typeface="Consolas"/>
              </a:rPr>
              <a:t>b = </a:t>
            </a:r>
            <a:r>
              <a:rPr lang="pl-PL" dirty="0" err="1" smtClean="0">
                <a:solidFill>
                  <a:srgbClr val="000000"/>
                </a:solidFill>
                <a:latin typeface="Consolas"/>
              </a:rPr>
              <a:t>br.readLine</a:t>
            </a:r>
            <a:r>
              <a:rPr lang="pl-PL" dirty="0" smtClean="0">
                <a:solidFill>
                  <a:srgbClr val="000000"/>
                </a:solidFill>
                <a:latin typeface="Consolas"/>
              </a:rPr>
              <a:t>();</a:t>
            </a:r>
          </a:p>
          <a:p>
            <a:r>
              <a:rPr lang="pl-PL" dirty="0" smtClean="0">
                <a:solidFill>
                  <a:srgbClr val="000000"/>
                </a:solidFill>
                <a:latin typeface="Consolas"/>
              </a:rPr>
              <a:t>} </a:t>
            </a:r>
            <a:r>
              <a:rPr lang="pl-PL" b="1" dirty="0" err="1" smtClean="0">
                <a:solidFill>
                  <a:srgbClr val="7F0055"/>
                </a:solidFill>
                <a:latin typeface="Consolas"/>
              </a:rPr>
              <a:t>catch</a:t>
            </a:r>
            <a:r>
              <a:rPr lang="pl-PL" b="1" dirty="0" smtClean="0">
                <a:solidFill>
                  <a:srgbClr val="000000"/>
                </a:solidFill>
                <a:latin typeface="Consolas"/>
              </a:rPr>
              <a:t> (</a:t>
            </a:r>
            <a:r>
              <a:rPr lang="pl-PL" b="1" dirty="0" err="1" smtClean="0">
                <a:solidFill>
                  <a:srgbClr val="000000"/>
                </a:solidFill>
                <a:latin typeface="Consolas"/>
              </a:rPr>
              <a:t>IOException</a:t>
            </a:r>
            <a:r>
              <a:rPr lang="pl-PL" b="1" dirty="0" smtClean="0">
                <a:solidFill>
                  <a:srgbClr val="000000"/>
                </a:solidFill>
                <a:latin typeface="Consolas"/>
              </a:rPr>
              <a:t> e1) {</a:t>
            </a:r>
          </a:p>
          <a:p>
            <a:r>
              <a:rPr lang="pl-PL" dirty="0" smtClean="0">
                <a:solidFill>
                  <a:srgbClr val="3F7F5F"/>
                </a:solidFill>
                <a:latin typeface="Consolas"/>
              </a:rPr>
              <a:t>// </a:t>
            </a:r>
            <a:r>
              <a:rPr lang="pl-PL" b="1" dirty="0" smtClean="0">
                <a:solidFill>
                  <a:srgbClr val="7F9FBF"/>
                </a:solidFill>
                <a:latin typeface="Consolas"/>
              </a:rPr>
              <a:t>TODO</a:t>
            </a:r>
            <a:r>
              <a:rPr lang="pl-PL" b="1" dirty="0" smtClean="0">
                <a:solidFill>
                  <a:srgbClr val="3F7F5F"/>
                </a:solidFill>
                <a:latin typeface="Consolas"/>
              </a:rPr>
              <a:t> Auto-</a:t>
            </a:r>
            <a:r>
              <a:rPr lang="pl-PL" b="1" dirty="0" err="1" smtClean="0">
                <a:solidFill>
                  <a:srgbClr val="3F7F5F"/>
                </a:solidFill>
                <a:latin typeface="Consolas"/>
              </a:rPr>
              <a:t>generated</a:t>
            </a:r>
            <a:r>
              <a:rPr lang="pl-PL" b="1" dirty="0" smtClean="0">
                <a:solidFill>
                  <a:srgbClr val="3F7F5F"/>
                </a:solidFill>
                <a:latin typeface="Consolas"/>
              </a:rPr>
              <a:t> </a:t>
            </a:r>
            <a:r>
              <a:rPr lang="pl-PL" b="1" dirty="0" err="1" smtClean="0">
                <a:solidFill>
                  <a:srgbClr val="3F7F5F"/>
                </a:solidFill>
                <a:latin typeface="Consolas"/>
              </a:rPr>
              <a:t>catch</a:t>
            </a:r>
            <a:r>
              <a:rPr lang="pl-PL" b="1" dirty="0" smtClean="0">
                <a:solidFill>
                  <a:srgbClr val="3F7F5F"/>
                </a:solidFill>
                <a:latin typeface="Consolas"/>
              </a:rPr>
              <a:t> </a:t>
            </a:r>
            <a:r>
              <a:rPr lang="pl-PL" b="1" dirty="0" err="1" smtClean="0">
                <a:solidFill>
                  <a:srgbClr val="3F7F5F"/>
                </a:solidFill>
                <a:latin typeface="Consolas"/>
              </a:rPr>
              <a:t>block</a:t>
            </a:r>
            <a:endParaRPr lang="pl-PL" b="1" dirty="0" smtClean="0">
              <a:solidFill>
                <a:srgbClr val="3F7F5F"/>
              </a:solidFill>
              <a:latin typeface="Consolas"/>
            </a:endParaRPr>
          </a:p>
          <a:p>
            <a:r>
              <a:rPr lang="pl-PL" dirty="0" smtClean="0">
                <a:solidFill>
                  <a:srgbClr val="000000"/>
                </a:solidFill>
                <a:latin typeface="Consolas"/>
              </a:rPr>
              <a:t>e1.printStackTrace();</a:t>
            </a:r>
          </a:p>
          <a:p>
            <a:r>
              <a:rPr lang="pl-PL" dirty="0" smtClean="0">
                <a:solidFill>
                  <a:srgbClr val="000000"/>
                </a:solidFill>
                <a:latin typeface="Consolas"/>
              </a:rPr>
              <a:t>}</a:t>
            </a:r>
          </a:p>
          <a:p>
            <a:r>
              <a:rPr lang="pl-PL" dirty="0" err="1" smtClean="0">
                <a:solidFill>
                  <a:srgbClr val="000000"/>
                </a:solidFill>
                <a:latin typeface="Consolas"/>
              </a:rPr>
              <a:t>System.</a:t>
            </a:r>
            <a:r>
              <a:rPr lang="pl-PL" i="1" dirty="0" err="1" smtClean="0">
                <a:solidFill>
                  <a:srgbClr val="0000C0"/>
                </a:solidFill>
                <a:latin typeface="Consolas"/>
              </a:rPr>
              <a:t>out</a:t>
            </a:r>
            <a:r>
              <a:rPr lang="pl-PL" i="1" dirty="0" err="1" smtClean="0">
                <a:solidFill>
                  <a:srgbClr val="000000"/>
                </a:solidFill>
                <a:latin typeface="Consolas"/>
              </a:rPr>
              <a:t>.print</a:t>
            </a:r>
            <a:r>
              <a:rPr lang="pl-PL" i="1" dirty="0" smtClean="0">
                <a:solidFill>
                  <a:srgbClr val="000000"/>
                </a:solidFill>
                <a:latin typeface="Consolas"/>
              </a:rPr>
              <a:t>(</a:t>
            </a:r>
            <a:r>
              <a:rPr lang="pl-PL" i="1" dirty="0" smtClean="0">
                <a:solidFill>
                  <a:srgbClr val="2A00FF"/>
                </a:solidFill>
                <a:latin typeface="Consolas"/>
              </a:rPr>
              <a:t>"Twoja liczba to "</a:t>
            </a:r>
            <a:r>
              <a:rPr lang="pl-PL" i="1" dirty="0" smtClean="0">
                <a:solidFill>
                  <a:srgbClr val="000000"/>
                </a:solidFill>
                <a:latin typeface="Consolas"/>
              </a:rPr>
              <a:t>+b);</a:t>
            </a:r>
            <a:endParaRPr lang="pl-PL" b="1" i="1" dirty="0" smtClean="0">
              <a:solidFill>
                <a:srgbClr val="000000"/>
              </a:solidFill>
              <a:highlight>
                <a:srgbClr val="E8F2FE"/>
              </a:highlight>
              <a:latin typeface="Consola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51947331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ctrTitle"/>
          </p:nvPr>
        </p:nvSpPr>
        <p:spPr>
          <a:xfrm>
            <a:off x="1047919" y="1319197"/>
            <a:ext cx="9231726" cy="728238"/>
          </a:xfrm>
          <a:prstGeom prst="rect">
            <a:avLst/>
          </a:prstGeom>
        </p:spPr>
        <p:txBody>
          <a:bodyPr lIns="100778" tIns="100778" rIns="100778" bIns="100778" anchor="b" anchorCtr="0">
            <a:noAutofit/>
          </a:bodyPr>
          <a:lstStyle/>
          <a:p>
            <a:pPr algn="l"/>
            <a:r>
              <a:rPr lang="pl-PL" sz="3500" dirty="0" err="1" smtClean="0"/>
              <a:t>Parsowanie</a:t>
            </a:r>
            <a:r>
              <a:rPr lang="pl-PL" sz="3500" dirty="0" smtClean="0"/>
              <a:t> do wartości liczbowych</a:t>
            </a:r>
            <a:endParaRPr lang="pl" sz="3500" dirty="0"/>
          </a:p>
        </p:txBody>
      </p:sp>
      <p:sp>
        <p:nvSpPr>
          <p:cNvPr id="2" name="pole tekstowe 1"/>
          <p:cNvSpPr txBox="1"/>
          <p:nvPr/>
        </p:nvSpPr>
        <p:spPr>
          <a:xfrm>
            <a:off x="2023727" y="7029851"/>
            <a:ext cx="4921797" cy="378777"/>
          </a:xfrm>
          <a:prstGeom prst="rect">
            <a:avLst/>
          </a:prstGeom>
          <a:noFill/>
        </p:spPr>
        <p:txBody>
          <a:bodyPr wrap="square" lIns="100794" tIns="50397" rIns="100794" bIns="50397" rtlCol="0">
            <a:spAutoFit/>
          </a:bodyPr>
          <a:lstStyle/>
          <a:p>
            <a:r>
              <a:rPr lang="pl-PL" dirty="0" smtClean="0"/>
              <a:t>Lekcja 8 - operacje wejścia wyjścia,</a:t>
            </a:r>
            <a:endParaRPr lang="pl-PL" dirty="0"/>
          </a:p>
        </p:txBody>
      </p:sp>
      <p:sp>
        <p:nvSpPr>
          <p:cNvPr id="3" name="pole tekstowe 2"/>
          <p:cNvSpPr txBox="1"/>
          <p:nvPr/>
        </p:nvSpPr>
        <p:spPr>
          <a:xfrm>
            <a:off x="7210177" y="366692"/>
            <a:ext cx="2584016" cy="717331"/>
          </a:xfrm>
          <a:prstGeom prst="rect">
            <a:avLst/>
          </a:prstGeom>
          <a:noFill/>
        </p:spPr>
        <p:txBody>
          <a:bodyPr wrap="none" lIns="100794" tIns="50397" rIns="100794" bIns="50397" rtlCol="0">
            <a:spAutoFit/>
          </a:bodyPr>
          <a:lstStyle/>
          <a:p>
            <a:pPr algn="ctr"/>
            <a:r>
              <a:rPr lang="pl-PL" sz="2000" b="1" dirty="0" smtClean="0"/>
              <a:t>JAVA</a:t>
            </a:r>
          </a:p>
          <a:p>
            <a:pPr algn="ctr"/>
            <a:r>
              <a:rPr lang="pl-PL" sz="2000" b="1" dirty="0" smtClean="0"/>
              <a:t>Dla początkujących</a:t>
            </a:r>
            <a:endParaRPr lang="pl-PL" dirty="0"/>
          </a:p>
        </p:txBody>
      </p:sp>
      <p:sp>
        <p:nvSpPr>
          <p:cNvPr id="5" name="Prostokąt 4"/>
          <p:cNvSpPr/>
          <p:nvPr/>
        </p:nvSpPr>
        <p:spPr>
          <a:xfrm>
            <a:off x="1499227" y="2267669"/>
            <a:ext cx="829496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dirty="0" err="1" smtClean="0">
                <a:solidFill>
                  <a:srgbClr val="000000"/>
                </a:solidFill>
                <a:highlight>
                  <a:srgbClr val="E8F2FE"/>
                </a:highlight>
                <a:latin typeface="Consolas"/>
              </a:rPr>
              <a:t>Double.</a:t>
            </a:r>
            <a:r>
              <a:rPr lang="pl-PL" i="1" dirty="0" err="1" smtClean="0">
                <a:solidFill>
                  <a:srgbClr val="000000"/>
                </a:solidFill>
                <a:highlight>
                  <a:srgbClr val="E8F2FE"/>
                </a:highlight>
                <a:latin typeface="Consolas"/>
              </a:rPr>
              <a:t>parseDouble</a:t>
            </a:r>
            <a:r>
              <a:rPr lang="pl-PL" i="1" dirty="0" smtClean="0">
                <a:solidFill>
                  <a:srgbClr val="000000"/>
                </a:solidFill>
                <a:highlight>
                  <a:srgbClr val="E8F2FE"/>
                </a:highlight>
                <a:latin typeface="Consolas"/>
              </a:rPr>
              <a:t>(„4.15”);</a:t>
            </a:r>
          </a:p>
          <a:p>
            <a:endParaRPr lang="pl-PL" b="1" i="1" dirty="0">
              <a:solidFill>
                <a:srgbClr val="000000"/>
              </a:solidFill>
              <a:highlight>
                <a:srgbClr val="E8F2FE"/>
              </a:highlight>
              <a:latin typeface="Consolas"/>
            </a:endParaRPr>
          </a:p>
          <a:p>
            <a:r>
              <a:rPr lang="pl-PL" b="1" i="1" dirty="0" err="1" smtClean="0">
                <a:solidFill>
                  <a:srgbClr val="000000"/>
                </a:solidFill>
                <a:highlight>
                  <a:srgbClr val="E8F2FE"/>
                </a:highlight>
                <a:latin typeface="Consolas"/>
              </a:rPr>
              <a:t>Float.parseFloat</a:t>
            </a:r>
            <a:endParaRPr lang="pl-PL" b="1" i="1" dirty="0" smtClean="0">
              <a:solidFill>
                <a:srgbClr val="000000"/>
              </a:solidFill>
              <a:highlight>
                <a:srgbClr val="E8F2FE"/>
              </a:highlight>
              <a:latin typeface="Consolas"/>
            </a:endParaRPr>
          </a:p>
          <a:p>
            <a:r>
              <a:rPr lang="pl-PL" b="1" i="1" dirty="0" err="1" smtClean="0">
                <a:solidFill>
                  <a:srgbClr val="000000"/>
                </a:solidFill>
                <a:highlight>
                  <a:srgbClr val="E8F2FE"/>
                </a:highlight>
                <a:latin typeface="Consolas"/>
              </a:rPr>
              <a:t>Int.parseInt</a:t>
            </a:r>
            <a:endParaRPr lang="pl-PL" b="1" i="1" dirty="0" smtClean="0">
              <a:solidFill>
                <a:srgbClr val="000000"/>
              </a:solidFill>
              <a:highlight>
                <a:srgbClr val="E8F2FE"/>
              </a:highlight>
              <a:latin typeface="Consolas"/>
            </a:endParaRPr>
          </a:p>
          <a:p>
            <a:r>
              <a:rPr lang="pl-PL" b="1" i="1" dirty="0" err="1" smtClean="0">
                <a:solidFill>
                  <a:srgbClr val="000000"/>
                </a:solidFill>
                <a:highlight>
                  <a:srgbClr val="E8F2FE"/>
                </a:highlight>
                <a:latin typeface="Consolas"/>
              </a:rPr>
              <a:t>Long.parseLong</a:t>
            </a:r>
            <a:endParaRPr lang="pl-PL" b="1" i="1" dirty="0" smtClean="0">
              <a:solidFill>
                <a:srgbClr val="000000"/>
              </a:solidFill>
              <a:highlight>
                <a:srgbClr val="E8F2FE"/>
              </a:highlight>
              <a:latin typeface="Consolas"/>
            </a:endParaRPr>
          </a:p>
          <a:p>
            <a:r>
              <a:rPr lang="pl-PL" b="1" i="1" dirty="0" err="1" smtClean="0">
                <a:solidFill>
                  <a:srgbClr val="000000"/>
                </a:solidFill>
                <a:highlight>
                  <a:srgbClr val="E8F2FE"/>
                </a:highlight>
                <a:latin typeface="Consolas"/>
              </a:rPr>
              <a:t>Byte.parseByte</a:t>
            </a:r>
            <a:endParaRPr lang="pl-PL" b="1" i="1" dirty="0" smtClean="0">
              <a:solidFill>
                <a:srgbClr val="000000"/>
              </a:solidFill>
              <a:highlight>
                <a:srgbClr val="E8F2FE"/>
              </a:highlight>
              <a:latin typeface="Consola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60387956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ctrTitle"/>
          </p:nvPr>
        </p:nvSpPr>
        <p:spPr>
          <a:xfrm>
            <a:off x="1047919" y="1319197"/>
            <a:ext cx="9231726" cy="728238"/>
          </a:xfrm>
          <a:prstGeom prst="rect">
            <a:avLst/>
          </a:prstGeom>
        </p:spPr>
        <p:txBody>
          <a:bodyPr lIns="100778" tIns="100778" rIns="100778" bIns="100778" anchor="b" anchorCtr="0">
            <a:noAutofit/>
          </a:bodyPr>
          <a:lstStyle/>
          <a:p>
            <a:pPr algn="l"/>
            <a:r>
              <a:rPr lang="pl-PL" sz="3500" dirty="0" smtClean="0"/>
              <a:t>Jak pobrać dane z klawiatury?</a:t>
            </a:r>
            <a:endParaRPr lang="pl" sz="3500" dirty="0"/>
          </a:p>
        </p:txBody>
      </p:sp>
      <p:sp>
        <p:nvSpPr>
          <p:cNvPr id="2" name="pole tekstowe 1"/>
          <p:cNvSpPr txBox="1"/>
          <p:nvPr/>
        </p:nvSpPr>
        <p:spPr>
          <a:xfrm>
            <a:off x="2023727" y="7029851"/>
            <a:ext cx="4921797" cy="378777"/>
          </a:xfrm>
          <a:prstGeom prst="rect">
            <a:avLst/>
          </a:prstGeom>
          <a:noFill/>
        </p:spPr>
        <p:txBody>
          <a:bodyPr wrap="square" lIns="100794" tIns="50397" rIns="100794" bIns="50397" rtlCol="0">
            <a:spAutoFit/>
          </a:bodyPr>
          <a:lstStyle/>
          <a:p>
            <a:r>
              <a:rPr lang="pl-PL" dirty="0" smtClean="0"/>
              <a:t>Lekcja 8 - operacje wejścia wyjścia,</a:t>
            </a:r>
            <a:endParaRPr lang="pl-PL" dirty="0"/>
          </a:p>
        </p:txBody>
      </p:sp>
      <p:sp>
        <p:nvSpPr>
          <p:cNvPr id="3" name="pole tekstowe 2"/>
          <p:cNvSpPr txBox="1"/>
          <p:nvPr/>
        </p:nvSpPr>
        <p:spPr>
          <a:xfrm>
            <a:off x="7210177" y="366692"/>
            <a:ext cx="2584016" cy="717331"/>
          </a:xfrm>
          <a:prstGeom prst="rect">
            <a:avLst/>
          </a:prstGeom>
          <a:noFill/>
        </p:spPr>
        <p:txBody>
          <a:bodyPr wrap="none" lIns="100794" tIns="50397" rIns="100794" bIns="50397" rtlCol="0">
            <a:spAutoFit/>
          </a:bodyPr>
          <a:lstStyle/>
          <a:p>
            <a:pPr algn="ctr"/>
            <a:r>
              <a:rPr lang="pl-PL" sz="2000" b="1" dirty="0" smtClean="0"/>
              <a:t>JAVA</a:t>
            </a:r>
          </a:p>
          <a:p>
            <a:pPr algn="ctr"/>
            <a:r>
              <a:rPr lang="pl-PL" sz="2000" b="1" dirty="0" smtClean="0"/>
              <a:t>Dla początkujących</a:t>
            </a:r>
            <a:endParaRPr lang="pl-PL" dirty="0"/>
          </a:p>
        </p:txBody>
      </p:sp>
      <p:sp>
        <p:nvSpPr>
          <p:cNvPr id="5" name="Prostokąt 4"/>
          <p:cNvSpPr/>
          <p:nvPr/>
        </p:nvSpPr>
        <p:spPr>
          <a:xfrm>
            <a:off x="1499227" y="2267669"/>
            <a:ext cx="829496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b="1" dirty="0" err="1" smtClean="0">
                <a:solidFill>
                  <a:srgbClr val="7F0055"/>
                </a:solidFill>
                <a:latin typeface="Consolas"/>
              </a:rPr>
              <a:t>double</a:t>
            </a:r>
            <a:r>
              <a:rPr lang="pl-PL" b="1" dirty="0" smtClean="0">
                <a:solidFill>
                  <a:srgbClr val="000000"/>
                </a:solidFill>
                <a:latin typeface="Consolas"/>
              </a:rPr>
              <a:t> a = 0;</a:t>
            </a:r>
          </a:p>
          <a:p>
            <a:r>
              <a:rPr lang="pl-PL" dirty="0" err="1" smtClean="0">
                <a:solidFill>
                  <a:srgbClr val="000000"/>
                </a:solidFill>
                <a:latin typeface="Consolas"/>
              </a:rPr>
              <a:t>BufferedReader</a:t>
            </a:r>
            <a:r>
              <a:rPr lang="pl-PL" dirty="0" smtClean="0">
                <a:solidFill>
                  <a:srgbClr val="000000"/>
                </a:solidFill>
                <a:latin typeface="Consolas"/>
              </a:rPr>
              <a:t> </a:t>
            </a:r>
            <a:r>
              <a:rPr lang="pl-PL" dirty="0" err="1" smtClean="0">
                <a:solidFill>
                  <a:srgbClr val="000000"/>
                </a:solidFill>
                <a:latin typeface="Consolas"/>
              </a:rPr>
              <a:t>br</a:t>
            </a:r>
            <a:r>
              <a:rPr lang="pl-PL" dirty="0" smtClean="0">
                <a:solidFill>
                  <a:srgbClr val="000000"/>
                </a:solidFill>
                <a:latin typeface="Consolas"/>
              </a:rPr>
              <a:t>=</a:t>
            </a:r>
            <a:r>
              <a:rPr lang="pl-PL" b="1" dirty="0" err="1" smtClean="0">
                <a:solidFill>
                  <a:srgbClr val="7F0055"/>
                </a:solidFill>
                <a:latin typeface="Consolas"/>
              </a:rPr>
              <a:t>new</a:t>
            </a:r>
            <a:r>
              <a:rPr lang="pl-PL" b="1" dirty="0" smtClean="0">
                <a:solidFill>
                  <a:srgbClr val="000000"/>
                </a:solidFill>
                <a:latin typeface="Consolas"/>
              </a:rPr>
              <a:t> </a:t>
            </a:r>
            <a:r>
              <a:rPr lang="pl-PL" b="1" dirty="0" err="1" smtClean="0">
                <a:solidFill>
                  <a:srgbClr val="000000"/>
                </a:solidFill>
                <a:latin typeface="Consolas"/>
              </a:rPr>
              <a:t>BufferedReader</a:t>
            </a:r>
            <a:r>
              <a:rPr lang="pl-PL" b="1" dirty="0" smtClean="0">
                <a:solidFill>
                  <a:srgbClr val="000000"/>
                </a:solidFill>
                <a:latin typeface="Consolas"/>
              </a:rPr>
              <a:t>(</a:t>
            </a:r>
            <a:r>
              <a:rPr lang="pl-PL" b="1" dirty="0" err="1" smtClean="0">
                <a:solidFill>
                  <a:srgbClr val="7F0055"/>
                </a:solidFill>
                <a:latin typeface="Consolas"/>
              </a:rPr>
              <a:t>new</a:t>
            </a:r>
            <a:r>
              <a:rPr lang="pl-PL" b="1" dirty="0" smtClean="0">
                <a:solidFill>
                  <a:srgbClr val="000000"/>
                </a:solidFill>
                <a:latin typeface="Consolas"/>
              </a:rPr>
              <a:t> </a:t>
            </a:r>
            <a:r>
              <a:rPr lang="pl-PL" b="1" dirty="0" err="1" smtClean="0">
                <a:solidFill>
                  <a:srgbClr val="000000"/>
                </a:solidFill>
                <a:latin typeface="Consolas"/>
              </a:rPr>
              <a:t>InputStreamReader</a:t>
            </a:r>
            <a:r>
              <a:rPr lang="pl-PL" b="1" dirty="0" smtClean="0">
                <a:solidFill>
                  <a:srgbClr val="000000"/>
                </a:solidFill>
                <a:latin typeface="Consolas"/>
              </a:rPr>
              <a:t>(System.</a:t>
            </a:r>
            <a:r>
              <a:rPr lang="pl-PL" b="1" i="1" dirty="0" smtClean="0">
                <a:solidFill>
                  <a:srgbClr val="0000C0"/>
                </a:solidFill>
                <a:latin typeface="Consolas"/>
              </a:rPr>
              <a:t>in</a:t>
            </a:r>
            <a:r>
              <a:rPr lang="pl-PL" b="1" i="1" dirty="0" smtClean="0">
                <a:solidFill>
                  <a:srgbClr val="000000"/>
                </a:solidFill>
                <a:latin typeface="Consolas"/>
              </a:rPr>
              <a:t>));</a:t>
            </a:r>
          </a:p>
          <a:p>
            <a:r>
              <a:rPr lang="pl-PL" dirty="0" err="1" smtClean="0">
                <a:solidFill>
                  <a:srgbClr val="000000"/>
                </a:solidFill>
                <a:latin typeface="Consolas"/>
              </a:rPr>
              <a:t>System.</a:t>
            </a:r>
            <a:r>
              <a:rPr lang="pl-PL" i="1" dirty="0" err="1" smtClean="0">
                <a:solidFill>
                  <a:srgbClr val="0000C0"/>
                </a:solidFill>
                <a:latin typeface="Consolas"/>
              </a:rPr>
              <a:t>out</a:t>
            </a:r>
            <a:r>
              <a:rPr lang="pl-PL" i="1" dirty="0" err="1" smtClean="0">
                <a:solidFill>
                  <a:srgbClr val="000000"/>
                </a:solidFill>
                <a:latin typeface="Consolas"/>
              </a:rPr>
              <a:t>.print</a:t>
            </a:r>
            <a:r>
              <a:rPr lang="pl-PL" i="1" dirty="0" smtClean="0">
                <a:solidFill>
                  <a:srgbClr val="000000"/>
                </a:solidFill>
                <a:latin typeface="Consolas"/>
              </a:rPr>
              <a:t>(</a:t>
            </a:r>
            <a:r>
              <a:rPr lang="pl-PL" i="1" dirty="0" smtClean="0">
                <a:solidFill>
                  <a:srgbClr val="2A00FF"/>
                </a:solidFill>
                <a:latin typeface="Consolas"/>
              </a:rPr>
              <a:t>"Podaj liczbę "</a:t>
            </a:r>
            <a:r>
              <a:rPr lang="pl-PL" i="1" dirty="0" smtClean="0">
                <a:solidFill>
                  <a:srgbClr val="000000"/>
                </a:solidFill>
                <a:latin typeface="Consolas"/>
              </a:rPr>
              <a:t>);</a:t>
            </a:r>
          </a:p>
          <a:p>
            <a:endParaRPr lang="pl-PL" dirty="0" smtClean="0">
              <a:latin typeface="Consolas"/>
            </a:endParaRPr>
          </a:p>
          <a:p>
            <a:r>
              <a:rPr lang="pl-PL" b="1" dirty="0" err="1" smtClean="0">
                <a:solidFill>
                  <a:srgbClr val="7F0055"/>
                </a:solidFill>
                <a:latin typeface="Consolas"/>
              </a:rPr>
              <a:t>try</a:t>
            </a:r>
            <a:r>
              <a:rPr lang="pl-PL" b="1" dirty="0" smtClean="0">
                <a:solidFill>
                  <a:srgbClr val="000000"/>
                </a:solidFill>
                <a:latin typeface="Consolas"/>
              </a:rPr>
              <a:t> {</a:t>
            </a:r>
          </a:p>
          <a:p>
            <a:r>
              <a:rPr lang="pl-PL" dirty="0" smtClean="0">
                <a:solidFill>
                  <a:srgbClr val="000000"/>
                </a:solidFill>
                <a:latin typeface="Consolas"/>
              </a:rPr>
              <a:t>a = </a:t>
            </a:r>
            <a:r>
              <a:rPr lang="pl-PL" dirty="0" err="1" smtClean="0">
                <a:solidFill>
                  <a:srgbClr val="000000"/>
                </a:solidFill>
                <a:latin typeface="Consolas"/>
              </a:rPr>
              <a:t>Double.</a:t>
            </a:r>
            <a:r>
              <a:rPr lang="pl-PL" i="1" dirty="0" err="1" smtClean="0">
                <a:solidFill>
                  <a:srgbClr val="000000"/>
                </a:solidFill>
                <a:latin typeface="Consolas"/>
              </a:rPr>
              <a:t>parseDouble</a:t>
            </a:r>
            <a:r>
              <a:rPr lang="pl-PL" i="1" dirty="0" smtClean="0">
                <a:solidFill>
                  <a:srgbClr val="000000"/>
                </a:solidFill>
                <a:latin typeface="Consolas"/>
              </a:rPr>
              <a:t>(</a:t>
            </a:r>
            <a:r>
              <a:rPr lang="pl-PL" i="1" dirty="0" err="1" smtClean="0">
                <a:solidFill>
                  <a:srgbClr val="000000"/>
                </a:solidFill>
                <a:latin typeface="Consolas"/>
              </a:rPr>
              <a:t>br.readLine</a:t>
            </a:r>
            <a:r>
              <a:rPr lang="pl-PL" i="1" dirty="0" smtClean="0">
                <a:solidFill>
                  <a:srgbClr val="000000"/>
                </a:solidFill>
                <a:latin typeface="Consolas"/>
              </a:rPr>
              <a:t>());</a:t>
            </a:r>
          </a:p>
          <a:p>
            <a:r>
              <a:rPr lang="pl-PL" dirty="0" smtClean="0">
                <a:solidFill>
                  <a:srgbClr val="000000"/>
                </a:solidFill>
                <a:latin typeface="Consolas"/>
              </a:rPr>
              <a:t>} </a:t>
            </a:r>
            <a:r>
              <a:rPr lang="pl-PL" b="1" dirty="0" err="1" smtClean="0">
                <a:solidFill>
                  <a:srgbClr val="7F0055"/>
                </a:solidFill>
                <a:latin typeface="Consolas"/>
              </a:rPr>
              <a:t>catch</a:t>
            </a:r>
            <a:r>
              <a:rPr lang="pl-PL" b="1" dirty="0" smtClean="0">
                <a:solidFill>
                  <a:srgbClr val="000000"/>
                </a:solidFill>
                <a:latin typeface="Consolas"/>
              </a:rPr>
              <a:t> (</a:t>
            </a:r>
            <a:r>
              <a:rPr lang="pl-PL" b="1" dirty="0" err="1" smtClean="0">
                <a:solidFill>
                  <a:srgbClr val="000000"/>
                </a:solidFill>
                <a:latin typeface="Consolas"/>
              </a:rPr>
              <a:t>NumberFormatException</a:t>
            </a:r>
            <a:r>
              <a:rPr lang="pl-PL" b="1" dirty="0" smtClean="0">
                <a:solidFill>
                  <a:srgbClr val="000000"/>
                </a:solidFill>
                <a:latin typeface="Consolas"/>
              </a:rPr>
              <a:t> | </a:t>
            </a:r>
            <a:r>
              <a:rPr lang="pl-PL" b="1" dirty="0" err="1" smtClean="0">
                <a:solidFill>
                  <a:srgbClr val="000000"/>
                </a:solidFill>
                <a:latin typeface="Consolas"/>
              </a:rPr>
              <a:t>IOException</a:t>
            </a:r>
            <a:r>
              <a:rPr lang="pl-PL" b="1" dirty="0" smtClean="0">
                <a:solidFill>
                  <a:srgbClr val="000000"/>
                </a:solidFill>
                <a:latin typeface="Consolas"/>
              </a:rPr>
              <a:t> e) {</a:t>
            </a:r>
          </a:p>
          <a:p>
            <a:r>
              <a:rPr lang="pl-PL" dirty="0" smtClean="0">
                <a:solidFill>
                  <a:srgbClr val="3F7F5F"/>
                </a:solidFill>
                <a:latin typeface="Consolas"/>
              </a:rPr>
              <a:t>// </a:t>
            </a:r>
            <a:r>
              <a:rPr lang="pl-PL" b="1" dirty="0" smtClean="0">
                <a:solidFill>
                  <a:srgbClr val="7F9FBF"/>
                </a:solidFill>
                <a:latin typeface="Consolas"/>
              </a:rPr>
              <a:t>TODO</a:t>
            </a:r>
            <a:r>
              <a:rPr lang="pl-PL" b="1" dirty="0" smtClean="0">
                <a:solidFill>
                  <a:srgbClr val="3F7F5F"/>
                </a:solidFill>
                <a:latin typeface="Consolas"/>
              </a:rPr>
              <a:t> Auto-</a:t>
            </a:r>
            <a:r>
              <a:rPr lang="pl-PL" b="1" dirty="0" err="1" smtClean="0">
                <a:solidFill>
                  <a:srgbClr val="3F7F5F"/>
                </a:solidFill>
                <a:latin typeface="Consolas"/>
              </a:rPr>
              <a:t>generated</a:t>
            </a:r>
            <a:r>
              <a:rPr lang="pl-PL" b="1" dirty="0" smtClean="0">
                <a:solidFill>
                  <a:srgbClr val="3F7F5F"/>
                </a:solidFill>
                <a:latin typeface="Consolas"/>
              </a:rPr>
              <a:t> </a:t>
            </a:r>
            <a:r>
              <a:rPr lang="pl-PL" b="1" dirty="0" err="1" smtClean="0">
                <a:solidFill>
                  <a:srgbClr val="3F7F5F"/>
                </a:solidFill>
                <a:latin typeface="Consolas"/>
              </a:rPr>
              <a:t>catch</a:t>
            </a:r>
            <a:r>
              <a:rPr lang="pl-PL" b="1" dirty="0" smtClean="0">
                <a:solidFill>
                  <a:srgbClr val="3F7F5F"/>
                </a:solidFill>
                <a:latin typeface="Consolas"/>
              </a:rPr>
              <a:t> </a:t>
            </a:r>
            <a:r>
              <a:rPr lang="pl-PL" b="1" dirty="0" err="1" smtClean="0">
                <a:solidFill>
                  <a:srgbClr val="3F7F5F"/>
                </a:solidFill>
                <a:latin typeface="Consolas"/>
              </a:rPr>
              <a:t>block</a:t>
            </a:r>
            <a:endParaRPr lang="pl-PL" b="1" dirty="0" smtClean="0">
              <a:solidFill>
                <a:srgbClr val="3F7F5F"/>
              </a:solidFill>
              <a:latin typeface="Consolas"/>
            </a:endParaRPr>
          </a:p>
          <a:p>
            <a:r>
              <a:rPr lang="pl-PL" dirty="0" err="1" smtClean="0">
                <a:solidFill>
                  <a:srgbClr val="000000"/>
                </a:solidFill>
                <a:latin typeface="Consolas"/>
              </a:rPr>
              <a:t>e.printStackTrace</a:t>
            </a:r>
            <a:r>
              <a:rPr lang="pl-PL" dirty="0" smtClean="0">
                <a:solidFill>
                  <a:srgbClr val="000000"/>
                </a:solidFill>
                <a:latin typeface="Consolas"/>
              </a:rPr>
              <a:t>();</a:t>
            </a:r>
          </a:p>
          <a:p>
            <a:r>
              <a:rPr lang="pl-PL" dirty="0" err="1" smtClean="0">
                <a:solidFill>
                  <a:srgbClr val="000000"/>
                </a:solidFill>
                <a:latin typeface="Consolas"/>
              </a:rPr>
              <a:t>System.</a:t>
            </a:r>
            <a:r>
              <a:rPr lang="pl-PL" i="1" dirty="0" err="1" smtClean="0">
                <a:solidFill>
                  <a:srgbClr val="0000C0"/>
                </a:solidFill>
                <a:latin typeface="Consolas"/>
              </a:rPr>
              <a:t>out</a:t>
            </a:r>
            <a:r>
              <a:rPr lang="pl-PL" i="1" dirty="0" err="1" smtClean="0">
                <a:solidFill>
                  <a:srgbClr val="000000"/>
                </a:solidFill>
                <a:latin typeface="Consolas"/>
              </a:rPr>
              <a:t>.println</a:t>
            </a:r>
            <a:r>
              <a:rPr lang="pl-PL" i="1" dirty="0" smtClean="0">
                <a:solidFill>
                  <a:srgbClr val="000000"/>
                </a:solidFill>
                <a:latin typeface="Consolas"/>
              </a:rPr>
              <a:t>(</a:t>
            </a:r>
            <a:r>
              <a:rPr lang="pl-PL" i="1" dirty="0" smtClean="0">
                <a:solidFill>
                  <a:srgbClr val="2A00FF"/>
                </a:solidFill>
                <a:latin typeface="Consolas"/>
              </a:rPr>
              <a:t>"Nieprawidłowa liczba "</a:t>
            </a:r>
            <a:r>
              <a:rPr lang="pl-PL" i="1" dirty="0" smtClean="0">
                <a:solidFill>
                  <a:srgbClr val="000000"/>
                </a:solidFill>
                <a:latin typeface="Consolas"/>
              </a:rPr>
              <a:t>+</a:t>
            </a:r>
            <a:r>
              <a:rPr lang="pl-PL" i="1" dirty="0" err="1" smtClean="0">
                <a:solidFill>
                  <a:srgbClr val="000000"/>
                </a:solidFill>
                <a:latin typeface="Consolas"/>
              </a:rPr>
              <a:t>e.getMessage</a:t>
            </a:r>
            <a:r>
              <a:rPr lang="pl-PL" i="1" dirty="0" smtClean="0">
                <a:solidFill>
                  <a:srgbClr val="000000"/>
                </a:solidFill>
                <a:latin typeface="Consolas"/>
              </a:rPr>
              <a:t>()+</a:t>
            </a:r>
            <a:r>
              <a:rPr lang="pl-PL" i="1" dirty="0" smtClean="0">
                <a:solidFill>
                  <a:srgbClr val="2A00FF"/>
                </a:solidFill>
                <a:latin typeface="Consolas"/>
              </a:rPr>
              <a:t>" !"</a:t>
            </a:r>
            <a:r>
              <a:rPr lang="pl-PL" i="1" dirty="0" smtClean="0">
                <a:solidFill>
                  <a:srgbClr val="000000"/>
                </a:solidFill>
                <a:latin typeface="Consolas"/>
              </a:rPr>
              <a:t>);</a:t>
            </a:r>
          </a:p>
          <a:p>
            <a:r>
              <a:rPr lang="pl-PL" dirty="0" smtClean="0">
                <a:solidFill>
                  <a:srgbClr val="000000"/>
                </a:solidFill>
                <a:latin typeface="Consolas"/>
              </a:rPr>
              <a:t>}</a:t>
            </a:r>
          </a:p>
          <a:p>
            <a:endParaRPr lang="pl-PL" dirty="0" smtClean="0">
              <a:latin typeface="Consolas"/>
            </a:endParaRPr>
          </a:p>
          <a:p>
            <a:r>
              <a:rPr lang="pl-PL" dirty="0" err="1" smtClean="0">
                <a:solidFill>
                  <a:srgbClr val="000000"/>
                </a:solidFill>
                <a:latin typeface="Consolas"/>
              </a:rPr>
              <a:t>System.</a:t>
            </a:r>
            <a:r>
              <a:rPr lang="pl-PL" i="1" dirty="0" err="1" smtClean="0">
                <a:solidFill>
                  <a:srgbClr val="0000C0"/>
                </a:solidFill>
                <a:latin typeface="Consolas"/>
              </a:rPr>
              <a:t>out</a:t>
            </a:r>
            <a:r>
              <a:rPr lang="pl-PL" i="1" dirty="0" err="1" smtClean="0">
                <a:solidFill>
                  <a:srgbClr val="000000"/>
                </a:solidFill>
                <a:latin typeface="Consolas"/>
              </a:rPr>
              <a:t>.println</a:t>
            </a:r>
            <a:r>
              <a:rPr lang="pl-PL" i="1" dirty="0" smtClean="0">
                <a:solidFill>
                  <a:srgbClr val="000000"/>
                </a:solidFill>
                <a:latin typeface="Consolas"/>
              </a:rPr>
              <a:t>(</a:t>
            </a:r>
            <a:r>
              <a:rPr lang="pl-PL" i="1" dirty="0" smtClean="0">
                <a:solidFill>
                  <a:srgbClr val="2A00FF"/>
                </a:solidFill>
                <a:latin typeface="Consolas"/>
              </a:rPr>
              <a:t>"Kwadrat liczby to: "</a:t>
            </a:r>
            <a:r>
              <a:rPr lang="pl-PL" i="1" dirty="0" smtClean="0">
                <a:solidFill>
                  <a:srgbClr val="000000"/>
                </a:solidFill>
                <a:latin typeface="Consolas"/>
              </a:rPr>
              <a:t>+a*a+</a:t>
            </a:r>
            <a:r>
              <a:rPr lang="pl-PL" i="1" dirty="0" smtClean="0">
                <a:solidFill>
                  <a:srgbClr val="2A00FF"/>
                </a:solidFill>
                <a:latin typeface="Consolas"/>
              </a:rPr>
              <a:t>"."</a:t>
            </a:r>
            <a:r>
              <a:rPr lang="pl-PL" i="1" dirty="0" smtClean="0">
                <a:solidFill>
                  <a:srgbClr val="000000"/>
                </a:solidFill>
                <a:latin typeface="Consolas"/>
              </a:rPr>
              <a:t>);</a:t>
            </a:r>
            <a:endParaRPr lang="pl-PL" b="1" i="1" dirty="0" smtClean="0">
              <a:solidFill>
                <a:srgbClr val="000000"/>
              </a:solidFill>
              <a:highlight>
                <a:srgbClr val="E8F2FE"/>
              </a:highlight>
              <a:latin typeface="Consola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32025501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TextShape 1"/>
          <p:cNvSpPr txBox="1"/>
          <p:nvPr/>
        </p:nvSpPr>
        <p:spPr>
          <a:xfrm>
            <a:off x="2160000" y="6984000"/>
            <a:ext cx="6552000" cy="43200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r>
              <a:rPr lang="pl-PL"/>
              <a:t>Operacje wejścia – wyjścia i wyjątki</a:t>
            </a:r>
            <a:endParaRPr/>
          </a:p>
        </p:txBody>
      </p:sp>
      <p:sp>
        <p:nvSpPr>
          <p:cNvPr id="62" name="TextShape 2"/>
          <p:cNvSpPr txBox="1"/>
          <p:nvPr/>
        </p:nvSpPr>
        <p:spPr>
          <a:xfrm>
            <a:off x="1440000" y="2796840"/>
            <a:ext cx="8208000" cy="137916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r>
              <a:rPr lang="pl-PL" b="1">
                <a:latin typeface="Arial"/>
              </a:rPr>
              <a:t>Ćwiczenie:</a:t>
            </a:r>
            <a:endParaRPr/>
          </a:p>
          <a:p>
            <a:endParaRPr/>
          </a:p>
          <a:p>
            <a:r>
              <a:rPr lang="pl-PL">
                <a:latin typeface="Arial"/>
              </a:rPr>
              <a:t>	</a:t>
            </a:r>
            <a:r>
              <a:rPr lang="pl-PL">
                <a:latin typeface="Arial"/>
                <a:ea typeface="Consolas"/>
              </a:rPr>
              <a:t>Napisz program liczący pierwiastki trójmianu kwadratowego. W przypadku parametru a równego 0 rzuć wyjątkiem. W przypadku ujemnej delty również. Pierwiastek jest metodą statyczną „sqrt” w klasie „Math”.</a:t>
            </a:r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TextShape 1"/>
          <p:cNvSpPr txBox="1"/>
          <p:nvPr/>
        </p:nvSpPr>
        <p:spPr>
          <a:xfrm>
            <a:off x="2160000" y="6984000"/>
            <a:ext cx="6552000" cy="43200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r>
              <a:rPr lang="pl-PL"/>
              <a:t>Operacje wejścia – wyjścia i wyjątki</a:t>
            </a:r>
            <a:endParaRPr/>
          </a:p>
        </p:txBody>
      </p:sp>
      <p:sp>
        <p:nvSpPr>
          <p:cNvPr id="64" name="TextShape 2"/>
          <p:cNvSpPr txBox="1"/>
          <p:nvPr/>
        </p:nvSpPr>
        <p:spPr>
          <a:xfrm>
            <a:off x="1440000" y="1229040"/>
            <a:ext cx="8064000" cy="572256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import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java.io.IOException;</a:t>
            </a:r>
            <a:endParaRPr/>
          </a:p>
          <a:p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import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java.io.InputStream;</a:t>
            </a:r>
            <a:endParaRPr/>
          </a:p>
          <a:p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import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java.net.MalformedURLException;</a:t>
            </a:r>
            <a:endParaRPr/>
          </a:p>
          <a:p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import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java.net.URL;</a:t>
            </a:r>
            <a:endParaRPr/>
          </a:p>
          <a:p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import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java.net.URLConnection;</a:t>
            </a:r>
            <a:endParaRPr/>
          </a:p>
          <a:p>
            <a:endParaRPr/>
          </a:p>
          <a:p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class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MojaPierwszaKlasa {</a:t>
            </a:r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	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public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static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void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main(String[] args) {</a:t>
            </a:r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		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try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{</a:t>
            </a:r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			URL url = 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new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URL(</a:t>
            </a:r>
            <a:r>
              <a:rPr lang="pl-PL">
                <a:solidFill>
                  <a:srgbClr val="2A00FF"/>
                </a:solidFill>
                <a:latin typeface="Consolas"/>
                <a:ea typeface="Consolas"/>
              </a:rPr>
              <a:t>"http://google.com"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);</a:t>
            </a:r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			URLConnection con = url.openConnection();</a:t>
            </a:r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			InputStream is = con.getInputStream();</a:t>
            </a:r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			</a:t>
            </a:r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			is.close();</a:t>
            </a:r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		} 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catch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(MalformedURLException e) {</a:t>
            </a:r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			e.printStackTrace();</a:t>
            </a:r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		} 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catch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(IOException e) {</a:t>
            </a:r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			e.printStackTrace();</a:t>
            </a:r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		}</a:t>
            </a:r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	}</a:t>
            </a:r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}</a:t>
            </a:r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TextShape 1"/>
          <p:cNvSpPr txBox="1"/>
          <p:nvPr/>
        </p:nvSpPr>
        <p:spPr>
          <a:xfrm>
            <a:off x="2160000" y="6984000"/>
            <a:ext cx="6552000" cy="43200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r>
              <a:rPr lang="pl-PL"/>
              <a:t>Operacje wejścia – wyjścia i wyjątki</a:t>
            </a:r>
            <a:endParaRPr/>
          </a:p>
        </p:txBody>
      </p:sp>
      <p:sp>
        <p:nvSpPr>
          <p:cNvPr id="66" name="TextShape 2"/>
          <p:cNvSpPr txBox="1"/>
          <p:nvPr/>
        </p:nvSpPr>
        <p:spPr>
          <a:xfrm>
            <a:off x="1440000" y="2572200"/>
            <a:ext cx="8208000" cy="189180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r>
              <a:rPr lang="pl-PL" b="1">
                <a:latin typeface="Arial"/>
              </a:rPr>
              <a:t>Ćwiczenie:</a:t>
            </a:r>
            <a:endParaRPr/>
          </a:p>
          <a:p>
            <a:endParaRPr/>
          </a:p>
          <a:p>
            <a:r>
              <a:rPr lang="pl-PL">
                <a:latin typeface="Arial"/>
              </a:rPr>
              <a:t>	</a:t>
            </a:r>
            <a:r>
              <a:rPr lang="pl-PL">
                <a:latin typeface="Arial"/>
                <a:ea typeface="Consolas"/>
              </a:rPr>
              <a:t>Wykorzystując kod z poprzedniego przykładu połącz się z dowolną stroną internetową i wyświetl w konsoli jej kod źródłowy.</a:t>
            </a:r>
            <a:endParaRPr/>
          </a:p>
          <a:p>
            <a:r>
              <a:rPr lang="pl-PL">
                <a:latin typeface="Arial"/>
                <a:ea typeface="Consolas"/>
              </a:rPr>
              <a:t>	Sprawdź jakimi metodami możesz operować na obiekcie typu „InputStream”. Każdy bajt odczytany ze strumienia możesz rzutować na typ „char” i wyświetlić w konsoli jako znak.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ctrTitle"/>
          </p:nvPr>
        </p:nvSpPr>
        <p:spPr>
          <a:xfrm>
            <a:off x="1047919" y="1319197"/>
            <a:ext cx="9231726" cy="728238"/>
          </a:xfrm>
          <a:prstGeom prst="rect">
            <a:avLst/>
          </a:prstGeom>
        </p:spPr>
        <p:txBody>
          <a:bodyPr lIns="100778" tIns="100778" rIns="100778" bIns="100778" anchor="b" anchorCtr="0">
            <a:noAutofit/>
          </a:bodyPr>
          <a:lstStyle/>
          <a:p>
            <a:pPr algn="l"/>
            <a:r>
              <a:rPr lang="pl-PL" sz="3500" dirty="0" smtClean="0"/>
              <a:t>Operacje wejścia wyjścia – co to jest?</a:t>
            </a:r>
            <a:endParaRPr lang="pl" sz="3500" dirty="0"/>
          </a:p>
        </p:txBody>
      </p:sp>
      <p:sp>
        <p:nvSpPr>
          <p:cNvPr id="2" name="pole tekstowe 1"/>
          <p:cNvSpPr txBox="1"/>
          <p:nvPr/>
        </p:nvSpPr>
        <p:spPr>
          <a:xfrm>
            <a:off x="2023727" y="7029851"/>
            <a:ext cx="4921797" cy="378777"/>
          </a:xfrm>
          <a:prstGeom prst="rect">
            <a:avLst/>
          </a:prstGeom>
          <a:noFill/>
        </p:spPr>
        <p:txBody>
          <a:bodyPr wrap="square" lIns="100794" tIns="50397" rIns="100794" bIns="50397" rtlCol="0">
            <a:spAutoFit/>
          </a:bodyPr>
          <a:lstStyle/>
          <a:p>
            <a:r>
              <a:rPr lang="pl-PL" dirty="0"/>
              <a:t>Lekcja </a:t>
            </a:r>
            <a:r>
              <a:rPr lang="pl-PL" dirty="0" smtClean="0"/>
              <a:t>8 - operacje wejścia wyjścia,</a:t>
            </a:r>
            <a:endParaRPr lang="pl-PL" dirty="0"/>
          </a:p>
        </p:txBody>
      </p:sp>
      <p:sp>
        <p:nvSpPr>
          <p:cNvPr id="3" name="pole tekstowe 2"/>
          <p:cNvSpPr txBox="1"/>
          <p:nvPr/>
        </p:nvSpPr>
        <p:spPr>
          <a:xfrm>
            <a:off x="7210177" y="366692"/>
            <a:ext cx="2584016" cy="717331"/>
          </a:xfrm>
          <a:prstGeom prst="rect">
            <a:avLst/>
          </a:prstGeom>
          <a:noFill/>
        </p:spPr>
        <p:txBody>
          <a:bodyPr wrap="none" lIns="100794" tIns="50397" rIns="100794" bIns="50397" rtlCol="0">
            <a:spAutoFit/>
          </a:bodyPr>
          <a:lstStyle/>
          <a:p>
            <a:pPr algn="ctr"/>
            <a:r>
              <a:rPr lang="pl-PL" sz="2000" b="1" dirty="0" smtClean="0"/>
              <a:t>JAVA</a:t>
            </a:r>
          </a:p>
          <a:p>
            <a:pPr algn="ctr"/>
            <a:r>
              <a:rPr lang="pl-PL" sz="2000" b="1" dirty="0" smtClean="0"/>
              <a:t>Dla początkujących</a:t>
            </a:r>
            <a:endParaRPr lang="pl-PL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0072" y="3419797"/>
            <a:ext cx="4900835" cy="15140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Prostokąt 4"/>
          <p:cNvSpPr/>
          <p:nvPr/>
        </p:nvSpPr>
        <p:spPr>
          <a:xfrm>
            <a:off x="1655936" y="2409341"/>
            <a:ext cx="5038725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pl-PL" dirty="0"/>
              <a:t>Wejście z klawiatury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pl-PL" dirty="0"/>
              <a:t>Odczyt z pliki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pl-PL" dirty="0"/>
              <a:t>Odbiór komunikatów z innych aplikacji</a:t>
            </a:r>
          </a:p>
        </p:txBody>
      </p:sp>
      <p:sp>
        <p:nvSpPr>
          <p:cNvPr id="6" name="Prostokąt 5"/>
          <p:cNvSpPr/>
          <p:nvPr/>
        </p:nvSpPr>
        <p:spPr>
          <a:xfrm>
            <a:off x="4689756" y="5075981"/>
            <a:ext cx="5038725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pl-PL" dirty="0"/>
              <a:t>Wyświetlanie na ekranie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pl-PL" dirty="0"/>
              <a:t>Zapis do plików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pl-PL" dirty="0"/>
              <a:t>Nadawanie komunikatów do innych aplikacji</a:t>
            </a:r>
          </a:p>
        </p:txBody>
      </p:sp>
    </p:spTree>
    <p:extLst>
      <p:ext uri="{BB962C8B-B14F-4D97-AF65-F5344CB8AC3E}">
        <p14:creationId xmlns="" xmlns:p14="http://schemas.microsoft.com/office/powerpoint/2010/main" val="3236499702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ctrTitle"/>
          </p:nvPr>
        </p:nvSpPr>
        <p:spPr>
          <a:xfrm>
            <a:off x="1499226" y="1319197"/>
            <a:ext cx="8294968" cy="728238"/>
          </a:xfrm>
          <a:prstGeom prst="rect">
            <a:avLst/>
          </a:prstGeom>
        </p:spPr>
        <p:txBody>
          <a:bodyPr lIns="100778" tIns="100778" rIns="100778" bIns="100778" anchor="b" anchorCtr="0">
            <a:noAutofit/>
          </a:bodyPr>
          <a:lstStyle/>
          <a:p>
            <a:pPr algn="l"/>
            <a:r>
              <a:rPr lang="pl-PL" sz="3500" dirty="0" smtClean="0"/>
              <a:t/>
            </a:r>
            <a:br>
              <a:rPr lang="pl-PL" sz="3500" dirty="0" smtClean="0"/>
            </a:br>
            <a:r>
              <a:rPr lang="pl-PL" sz="3500" dirty="0" smtClean="0"/>
              <a:t>Zapis do pliku</a:t>
            </a:r>
            <a:endParaRPr lang="pl" sz="3500" dirty="0"/>
          </a:p>
        </p:txBody>
      </p:sp>
      <p:sp>
        <p:nvSpPr>
          <p:cNvPr id="2" name="pole tekstowe 1"/>
          <p:cNvSpPr txBox="1"/>
          <p:nvPr/>
        </p:nvSpPr>
        <p:spPr>
          <a:xfrm>
            <a:off x="2023727" y="7029851"/>
            <a:ext cx="4921797" cy="378777"/>
          </a:xfrm>
          <a:prstGeom prst="rect">
            <a:avLst/>
          </a:prstGeom>
          <a:noFill/>
        </p:spPr>
        <p:txBody>
          <a:bodyPr wrap="square" lIns="100794" tIns="50397" rIns="100794" bIns="50397" rtlCol="0">
            <a:spAutoFit/>
          </a:bodyPr>
          <a:lstStyle/>
          <a:p>
            <a:r>
              <a:rPr lang="pl-PL" dirty="0" smtClean="0"/>
              <a:t>Lekcja 8 - operacje wejścia wyjścia,</a:t>
            </a:r>
            <a:endParaRPr lang="pl-PL" dirty="0"/>
          </a:p>
        </p:txBody>
      </p:sp>
      <p:sp>
        <p:nvSpPr>
          <p:cNvPr id="3" name="pole tekstowe 2"/>
          <p:cNvSpPr txBox="1"/>
          <p:nvPr/>
        </p:nvSpPr>
        <p:spPr>
          <a:xfrm>
            <a:off x="7210177" y="366692"/>
            <a:ext cx="2584016" cy="717331"/>
          </a:xfrm>
          <a:prstGeom prst="rect">
            <a:avLst/>
          </a:prstGeom>
          <a:noFill/>
        </p:spPr>
        <p:txBody>
          <a:bodyPr wrap="none" lIns="100794" tIns="50397" rIns="100794" bIns="50397" rtlCol="0">
            <a:spAutoFit/>
          </a:bodyPr>
          <a:lstStyle/>
          <a:p>
            <a:pPr algn="ctr"/>
            <a:r>
              <a:rPr lang="pl-PL" sz="2000" b="1" dirty="0" smtClean="0"/>
              <a:t>JAVA</a:t>
            </a:r>
          </a:p>
          <a:p>
            <a:pPr algn="ctr"/>
            <a:r>
              <a:rPr lang="pl-PL" sz="2000" b="1" dirty="0" smtClean="0"/>
              <a:t>Dla początkujących</a:t>
            </a:r>
            <a:endParaRPr lang="pl-PL" dirty="0"/>
          </a:p>
        </p:txBody>
      </p:sp>
      <p:sp>
        <p:nvSpPr>
          <p:cNvPr id="5" name="Prostokąt 4"/>
          <p:cNvSpPr/>
          <p:nvPr/>
        </p:nvSpPr>
        <p:spPr>
          <a:xfrm>
            <a:off x="1234391" y="2051645"/>
            <a:ext cx="937373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pl-PL" dirty="0" smtClean="0">
              <a:latin typeface="Consolas"/>
            </a:endParaRPr>
          </a:p>
          <a:p>
            <a:endParaRPr lang="pl-PL" dirty="0" smtClean="0">
              <a:solidFill>
                <a:srgbClr val="000000"/>
              </a:solidFill>
              <a:latin typeface="Consolas"/>
            </a:endParaRPr>
          </a:p>
          <a:p>
            <a:r>
              <a:rPr lang="pl-PL" dirty="0" smtClean="0">
                <a:solidFill>
                  <a:srgbClr val="3F7F5F"/>
                </a:solidFill>
                <a:latin typeface="Consolas"/>
              </a:rPr>
              <a:t>// </a:t>
            </a:r>
            <a:r>
              <a:rPr lang="pl-PL" u="sng" dirty="0" smtClean="0">
                <a:solidFill>
                  <a:srgbClr val="3F7F5F"/>
                </a:solidFill>
                <a:latin typeface="Consolas"/>
              </a:rPr>
              <a:t>zdefiniowanie strumienia wyjściowego</a:t>
            </a:r>
          </a:p>
          <a:p>
            <a:r>
              <a:rPr lang="en-US" dirty="0" err="1" smtClean="0">
                <a:solidFill>
                  <a:srgbClr val="000000"/>
                </a:solidFill>
                <a:latin typeface="Consolas"/>
              </a:rPr>
              <a:t>BufferedWriter</a:t>
            </a:r>
            <a:r>
              <a:rPr lang="en-US" dirty="0" smtClean="0">
                <a:solidFill>
                  <a:srgbClr val="000000"/>
                </a:solidFill>
                <a:latin typeface="Consolas"/>
              </a:rPr>
              <a:t> out = </a:t>
            </a:r>
            <a:r>
              <a:rPr lang="en-US" b="1" dirty="0" smtClean="0">
                <a:solidFill>
                  <a:srgbClr val="7F0055"/>
                </a:solidFill>
                <a:latin typeface="Consolas"/>
              </a:rPr>
              <a:t>new</a:t>
            </a:r>
            <a:r>
              <a:rPr lang="en-US" b="1" dirty="0" smtClean="0">
                <a:solidFill>
                  <a:srgbClr val="000000"/>
                </a:solidFill>
                <a:latin typeface="Consolas"/>
              </a:rPr>
              <a:t> </a:t>
            </a:r>
            <a:r>
              <a:rPr lang="en-US" b="1" dirty="0" err="1" smtClean="0">
                <a:solidFill>
                  <a:srgbClr val="000000"/>
                </a:solidFill>
                <a:latin typeface="Consolas"/>
              </a:rPr>
              <a:t>BufferedWriter</a:t>
            </a:r>
            <a:r>
              <a:rPr lang="en-US" b="1" dirty="0" smtClean="0">
                <a:solidFill>
                  <a:srgbClr val="000000"/>
                </a:solidFill>
                <a:latin typeface="Consolas"/>
              </a:rPr>
              <a:t>(</a:t>
            </a:r>
            <a:r>
              <a:rPr lang="en-US" b="1" dirty="0" smtClean="0">
                <a:solidFill>
                  <a:srgbClr val="7F0055"/>
                </a:solidFill>
                <a:latin typeface="Consolas"/>
              </a:rPr>
              <a:t>new</a:t>
            </a:r>
            <a:r>
              <a:rPr lang="en-US" b="1" dirty="0" smtClean="0">
                <a:solidFill>
                  <a:srgbClr val="000000"/>
                </a:solidFill>
                <a:latin typeface="Consolas"/>
              </a:rPr>
              <a:t> </a:t>
            </a:r>
            <a:r>
              <a:rPr lang="en-US" b="1" dirty="0" err="1" smtClean="0">
                <a:solidFill>
                  <a:srgbClr val="000000"/>
                </a:solidFill>
                <a:latin typeface="Consolas"/>
              </a:rPr>
              <a:t>FileWriter</a:t>
            </a:r>
            <a:r>
              <a:rPr lang="en-US" b="1" dirty="0" smtClean="0">
                <a:solidFill>
                  <a:srgbClr val="000000"/>
                </a:solidFill>
                <a:latin typeface="Consolas"/>
              </a:rPr>
              <a:t>(</a:t>
            </a:r>
            <a:r>
              <a:rPr lang="en-US" b="1" dirty="0" smtClean="0">
                <a:solidFill>
                  <a:srgbClr val="2A00FF"/>
                </a:solidFill>
                <a:latin typeface="Consolas"/>
              </a:rPr>
              <a:t>"plik_wy.txt"</a:t>
            </a:r>
            <a:r>
              <a:rPr lang="en-US" b="1" dirty="0" smtClean="0">
                <a:solidFill>
                  <a:srgbClr val="000000"/>
                </a:solidFill>
                <a:latin typeface="Consolas"/>
              </a:rPr>
              <a:t>));</a:t>
            </a:r>
          </a:p>
          <a:p>
            <a:endParaRPr lang="pl-PL" dirty="0" smtClean="0">
              <a:latin typeface="Consolas"/>
            </a:endParaRPr>
          </a:p>
          <a:p>
            <a:r>
              <a:rPr lang="pl-PL" b="1" dirty="0" smtClean="0">
                <a:solidFill>
                  <a:srgbClr val="7F0055"/>
                </a:solidFill>
                <a:latin typeface="Consolas"/>
              </a:rPr>
              <a:t>for</a:t>
            </a:r>
            <a:r>
              <a:rPr lang="pl-PL" b="1" dirty="0" smtClean="0">
                <a:solidFill>
                  <a:srgbClr val="000000"/>
                </a:solidFill>
                <a:latin typeface="Consolas"/>
              </a:rPr>
              <a:t>(</a:t>
            </a:r>
            <a:r>
              <a:rPr lang="pl-PL" b="1" dirty="0" err="1" smtClean="0">
                <a:solidFill>
                  <a:srgbClr val="7F0055"/>
                </a:solidFill>
                <a:latin typeface="Consolas"/>
              </a:rPr>
              <a:t>int</a:t>
            </a:r>
            <a:r>
              <a:rPr lang="pl-PL" b="1" dirty="0" smtClean="0">
                <a:solidFill>
                  <a:srgbClr val="000000"/>
                </a:solidFill>
                <a:latin typeface="Consolas"/>
              </a:rPr>
              <a:t> i=0;i&lt;15;i++)</a:t>
            </a:r>
          </a:p>
          <a:p>
            <a:r>
              <a:rPr lang="pl-PL" dirty="0" smtClean="0">
                <a:solidFill>
                  <a:srgbClr val="000000"/>
                </a:solidFill>
                <a:latin typeface="Consolas"/>
              </a:rPr>
              <a:t>{</a:t>
            </a:r>
          </a:p>
          <a:p>
            <a:pPr lvl="1"/>
            <a:r>
              <a:rPr lang="pl-PL" dirty="0" err="1" smtClean="0">
                <a:solidFill>
                  <a:srgbClr val="000000"/>
                </a:solidFill>
                <a:latin typeface="Consolas"/>
              </a:rPr>
              <a:t>out.write</a:t>
            </a:r>
            <a:r>
              <a:rPr lang="pl-PL" dirty="0" smtClean="0">
                <a:solidFill>
                  <a:srgbClr val="000000"/>
                </a:solidFill>
                <a:latin typeface="Consolas"/>
              </a:rPr>
              <a:t>(</a:t>
            </a:r>
            <a:r>
              <a:rPr lang="pl-PL" dirty="0" smtClean="0">
                <a:solidFill>
                  <a:srgbClr val="2A00FF"/>
                </a:solidFill>
                <a:latin typeface="Consolas"/>
              </a:rPr>
              <a:t>"linia "</a:t>
            </a:r>
            <a:r>
              <a:rPr lang="pl-PL" dirty="0" smtClean="0">
                <a:solidFill>
                  <a:srgbClr val="000000"/>
                </a:solidFill>
                <a:latin typeface="Consolas"/>
              </a:rPr>
              <a:t>+i);</a:t>
            </a:r>
            <a:r>
              <a:rPr lang="pl-PL" dirty="0" smtClean="0">
                <a:solidFill>
                  <a:srgbClr val="3F7F5F"/>
                </a:solidFill>
                <a:latin typeface="Consolas"/>
              </a:rPr>
              <a:t>// </a:t>
            </a:r>
            <a:r>
              <a:rPr lang="pl-PL" u="sng" dirty="0" smtClean="0">
                <a:solidFill>
                  <a:srgbClr val="3F7F5F"/>
                </a:solidFill>
                <a:latin typeface="Consolas"/>
              </a:rPr>
              <a:t>zapis linii tekstu</a:t>
            </a:r>
          </a:p>
          <a:p>
            <a:pPr lvl="1"/>
            <a:r>
              <a:rPr lang="pl-PL" dirty="0" err="1" smtClean="0">
                <a:solidFill>
                  <a:srgbClr val="000000"/>
                </a:solidFill>
                <a:latin typeface="Consolas"/>
              </a:rPr>
              <a:t>out.newLine</a:t>
            </a:r>
            <a:r>
              <a:rPr lang="pl-PL" dirty="0" smtClean="0">
                <a:solidFill>
                  <a:srgbClr val="000000"/>
                </a:solidFill>
                <a:latin typeface="Consolas"/>
              </a:rPr>
              <a:t>();</a:t>
            </a:r>
            <a:r>
              <a:rPr lang="pl-PL" dirty="0" smtClean="0">
                <a:solidFill>
                  <a:srgbClr val="3F7F5F"/>
                </a:solidFill>
                <a:latin typeface="Consolas"/>
              </a:rPr>
              <a:t>// </a:t>
            </a:r>
            <a:r>
              <a:rPr lang="pl-PL" u="sng" dirty="0" smtClean="0">
                <a:solidFill>
                  <a:srgbClr val="3F7F5F"/>
                </a:solidFill>
                <a:latin typeface="Consolas"/>
              </a:rPr>
              <a:t>znacznik nowej linii</a:t>
            </a:r>
          </a:p>
          <a:p>
            <a:r>
              <a:rPr lang="pl-PL" dirty="0" smtClean="0">
                <a:solidFill>
                  <a:srgbClr val="000000"/>
                </a:solidFill>
                <a:latin typeface="Consolas"/>
              </a:rPr>
              <a:t>}</a:t>
            </a:r>
          </a:p>
          <a:p>
            <a:endParaRPr lang="pl-PL" dirty="0" smtClean="0">
              <a:latin typeface="Consolas"/>
            </a:endParaRPr>
          </a:p>
          <a:p>
            <a:r>
              <a:rPr lang="pl-PL" dirty="0" err="1" smtClean="0">
                <a:solidFill>
                  <a:srgbClr val="000000"/>
                </a:solidFill>
                <a:latin typeface="Consolas"/>
              </a:rPr>
              <a:t>out.close</a:t>
            </a:r>
            <a:r>
              <a:rPr lang="pl-PL" dirty="0" smtClean="0">
                <a:solidFill>
                  <a:srgbClr val="000000"/>
                </a:solidFill>
                <a:latin typeface="Consolas"/>
              </a:rPr>
              <a:t>();</a:t>
            </a:r>
            <a:r>
              <a:rPr lang="pl-PL" dirty="0" smtClean="0">
                <a:solidFill>
                  <a:srgbClr val="3F7F5F"/>
                </a:solidFill>
                <a:latin typeface="Consolas"/>
              </a:rPr>
              <a:t>// </a:t>
            </a:r>
            <a:r>
              <a:rPr lang="pl-PL" u="sng" dirty="0" smtClean="0">
                <a:solidFill>
                  <a:srgbClr val="3F7F5F"/>
                </a:solidFill>
                <a:latin typeface="Consolas"/>
              </a:rPr>
              <a:t>zamknięcie strumienia</a:t>
            </a:r>
            <a:endParaRPr lang="pl-PL" dirty="0"/>
          </a:p>
        </p:txBody>
      </p:sp>
    </p:spTree>
    <p:extLst>
      <p:ext uri="{BB962C8B-B14F-4D97-AF65-F5344CB8AC3E}">
        <p14:creationId xmlns="" xmlns:p14="http://schemas.microsoft.com/office/powerpoint/2010/main" val="3415902132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ctrTitle"/>
          </p:nvPr>
        </p:nvSpPr>
        <p:spPr>
          <a:xfrm>
            <a:off x="1047919" y="1319197"/>
            <a:ext cx="9231726" cy="728238"/>
          </a:xfrm>
          <a:prstGeom prst="rect">
            <a:avLst/>
          </a:prstGeom>
        </p:spPr>
        <p:txBody>
          <a:bodyPr lIns="100778" tIns="100778" rIns="100778" bIns="100778" anchor="b" anchorCtr="0">
            <a:noAutofit/>
          </a:bodyPr>
          <a:lstStyle/>
          <a:p>
            <a:pPr algn="l"/>
            <a:r>
              <a:rPr lang="pl-PL" sz="3500" dirty="0" smtClean="0"/>
              <a:t>Zadanie</a:t>
            </a:r>
            <a:endParaRPr lang="pl" sz="3500" dirty="0"/>
          </a:p>
        </p:txBody>
      </p:sp>
      <p:sp>
        <p:nvSpPr>
          <p:cNvPr id="2" name="pole tekstowe 1"/>
          <p:cNvSpPr txBox="1"/>
          <p:nvPr/>
        </p:nvSpPr>
        <p:spPr>
          <a:xfrm>
            <a:off x="2023727" y="7029851"/>
            <a:ext cx="4921797" cy="378777"/>
          </a:xfrm>
          <a:prstGeom prst="rect">
            <a:avLst/>
          </a:prstGeom>
          <a:noFill/>
        </p:spPr>
        <p:txBody>
          <a:bodyPr wrap="square" lIns="100794" tIns="50397" rIns="100794" bIns="50397" rtlCol="0">
            <a:spAutoFit/>
          </a:bodyPr>
          <a:lstStyle/>
          <a:p>
            <a:r>
              <a:rPr lang="pl-PL" dirty="0" smtClean="0"/>
              <a:t>Lekcja 8 - operacje wejścia wyjścia,</a:t>
            </a:r>
            <a:endParaRPr lang="pl-PL" dirty="0"/>
          </a:p>
        </p:txBody>
      </p:sp>
      <p:sp>
        <p:nvSpPr>
          <p:cNvPr id="3" name="pole tekstowe 2"/>
          <p:cNvSpPr txBox="1"/>
          <p:nvPr/>
        </p:nvSpPr>
        <p:spPr>
          <a:xfrm>
            <a:off x="7210177" y="366692"/>
            <a:ext cx="2584016" cy="717331"/>
          </a:xfrm>
          <a:prstGeom prst="rect">
            <a:avLst/>
          </a:prstGeom>
          <a:noFill/>
        </p:spPr>
        <p:txBody>
          <a:bodyPr wrap="none" lIns="100794" tIns="50397" rIns="100794" bIns="50397" rtlCol="0">
            <a:spAutoFit/>
          </a:bodyPr>
          <a:lstStyle/>
          <a:p>
            <a:pPr algn="ctr"/>
            <a:r>
              <a:rPr lang="pl-PL" sz="2000" b="1" dirty="0" smtClean="0"/>
              <a:t>JAVA</a:t>
            </a:r>
          </a:p>
          <a:p>
            <a:pPr algn="ctr"/>
            <a:r>
              <a:rPr lang="pl-PL" sz="2000" b="1" dirty="0" smtClean="0"/>
              <a:t>Dla początkujących</a:t>
            </a:r>
            <a:endParaRPr lang="pl-PL" dirty="0"/>
          </a:p>
        </p:txBody>
      </p:sp>
      <p:sp>
        <p:nvSpPr>
          <p:cNvPr id="4" name="Podtytuł 3"/>
          <p:cNvSpPr>
            <a:spLocks noGrp="1"/>
          </p:cNvSpPr>
          <p:nvPr>
            <p:ph type="subTitle" idx="1"/>
          </p:nvPr>
        </p:nvSpPr>
        <p:spPr>
          <a:xfrm>
            <a:off x="1583928" y="2267669"/>
            <a:ext cx="8496697" cy="3672408"/>
          </a:xfrm>
        </p:spPr>
        <p:txBody>
          <a:bodyPr>
            <a:normAutofit/>
          </a:bodyPr>
          <a:lstStyle/>
          <a:p>
            <a:pPr indent="0" algn="l"/>
            <a:r>
              <a:rPr lang="pl-PL" sz="3200" dirty="0"/>
              <a:t>Napisz program </a:t>
            </a:r>
            <a:r>
              <a:rPr lang="pl-PL" sz="3200" dirty="0" smtClean="0"/>
              <a:t>który: </a:t>
            </a:r>
          </a:p>
          <a:p>
            <a:pPr marL="571500" indent="-571500" algn="l">
              <a:buFont typeface="Arial" pitchFamily="34" charset="0"/>
              <a:buChar char="•"/>
            </a:pPr>
            <a:r>
              <a:rPr lang="pl-PL" sz="3200" dirty="0" smtClean="0"/>
              <a:t>zapisze </a:t>
            </a:r>
            <a:r>
              <a:rPr lang="pl-PL" sz="3200" dirty="0"/>
              <a:t>do </a:t>
            </a:r>
            <a:r>
              <a:rPr lang="pl-PL" sz="3200" dirty="0" smtClean="0"/>
              <a:t>pliku o nazwie wyniki.txt </a:t>
            </a:r>
          </a:p>
          <a:p>
            <a:pPr marL="571500" indent="-571500" algn="l">
              <a:buFont typeface="Arial" pitchFamily="34" charset="0"/>
              <a:buChar char="•"/>
            </a:pPr>
            <a:r>
              <a:rPr lang="pl-PL" sz="3200" dirty="0" smtClean="0"/>
              <a:t>wyniki </a:t>
            </a:r>
            <a:r>
              <a:rPr lang="pl-PL" sz="3200" dirty="0"/>
              <a:t>mnożenia </a:t>
            </a:r>
            <a:r>
              <a:rPr lang="pl-PL" sz="3200" dirty="0" smtClean="0"/>
              <a:t>liczb zakresu </a:t>
            </a:r>
            <a:r>
              <a:rPr lang="pl-PL" sz="3200" dirty="0"/>
              <a:t>20 do 10</a:t>
            </a:r>
          </a:p>
          <a:p>
            <a:endParaRPr lang="pl-PL" sz="3200" dirty="0"/>
          </a:p>
        </p:txBody>
      </p:sp>
    </p:spTree>
    <p:extLst>
      <p:ext uri="{BB962C8B-B14F-4D97-AF65-F5344CB8AC3E}">
        <p14:creationId xmlns="" xmlns:p14="http://schemas.microsoft.com/office/powerpoint/2010/main" val="594497504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ctrTitle"/>
          </p:nvPr>
        </p:nvSpPr>
        <p:spPr>
          <a:xfrm>
            <a:off x="1499226" y="1319197"/>
            <a:ext cx="8294968" cy="728238"/>
          </a:xfrm>
          <a:prstGeom prst="rect">
            <a:avLst/>
          </a:prstGeom>
        </p:spPr>
        <p:txBody>
          <a:bodyPr lIns="100778" tIns="100778" rIns="100778" bIns="100778" anchor="b" anchorCtr="0">
            <a:noAutofit/>
          </a:bodyPr>
          <a:lstStyle/>
          <a:p>
            <a:pPr algn="l"/>
            <a:r>
              <a:rPr lang="pl-PL" sz="3500" dirty="0" smtClean="0"/>
              <a:t/>
            </a:r>
            <a:br>
              <a:rPr lang="pl-PL" sz="3500" dirty="0" smtClean="0"/>
            </a:br>
            <a:r>
              <a:rPr lang="pl-PL" sz="3500" dirty="0" smtClean="0"/>
              <a:t>Rozwiązanie</a:t>
            </a:r>
            <a:endParaRPr lang="pl" sz="3500" dirty="0"/>
          </a:p>
        </p:txBody>
      </p:sp>
      <p:sp>
        <p:nvSpPr>
          <p:cNvPr id="2" name="pole tekstowe 1"/>
          <p:cNvSpPr txBox="1"/>
          <p:nvPr/>
        </p:nvSpPr>
        <p:spPr>
          <a:xfrm>
            <a:off x="2023727" y="7029851"/>
            <a:ext cx="4921797" cy="378777"/>
          </a:xfrm>
          <a:prstGeom prst="rect">
            <a:avLst/>
          </a:prstGeom>
          <a:noFill/>
        </p:spPr>
        <p:txBody>
          <a:bodyPr wrap="square" lIns="100794" tIns="50397" rIns="100794" bIns="50397" rtlCol="0">
            <a:spAutoFit/>
          </a:bodyPr>
          <a:lstStyle/>
          <a:p>
            <a:r>
              <a:rPr lang="pl-PL" dirty="0" smtClean="0"/>
              <a:t>Lekcja 8 - operacje wejścia wyjścia,</a:t>
            </a:r>
            <a:endParaRPr lang="pl-PL" dirty="0"/>
          </a:p>
        </p:txBody>
      </p:sp>
      <p:sp>
        <p:nvSpPr>
          <p:cNvPr id="3" name="pole tekstowe 2"/>
          <p:cNvSpPr txBox="1"/>
          <p:nvPr/>
        </p:nvSpPr>
        <p:spPr>
          <a:xfrm>
            <a:off x="7210177" y="366692"/>
            <a:ext cx="2584016" cy="717331"/>
          </a:xfrm>
          <a:prstGeom prst="rect">
            <a:avLst/>
          </a:prstGeom>
          <a:noFill/>
        </p:spPr>
        <p:txBody>
          <a:bodyPr wrap="none" lIns="100794" tIns="50397" rIns="100794" bIns="50397" rtlCol="0">
            <a:spAutoFit/>
          </a:bodyPr>
          <a:lstStyle/>
          <a:p>
            <a:pPr algn="ctr"/>
            <a:r>
              <a:rPr lang="pl-PL" sz="2000" b="1" dirty="0" smtClean="0"/>
              <a:t>JAVA</a:t>
            </a:r>
          </a:p>
          <a:p>
            <a:pPr algn="ctr"/>
            <a:r>
              <a:rPr lang="pl-PL" sz="2000" b="1" dirty="0" smtClean="0"/>
              <a:t>Dla początkujących</a:t>
            </a:r>
            <a:endParaRPr lang="pl-PL" dirty="0"/>
          </a:p>
        </p:txBody>
      </p:sp>
      <p:sp>
        <p:nvSpPr>
          <p:cNvPr id="5" name="Prostokąt 4"/>
          <p:cNvSpPr/>
          <p:nvPr/>
        </p:nvSpPr>
        <p:spPr>
          <a:xfrm>
            <a:off x="1234391" y="2051645"/>
            <a:ext cx="9373734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b="1" dirty="0" err="1" smtClean="0">
                <a:solidFill>
                  <a:srgbClr val="7F0055"/>
                </a:solidFill>
                <a:latin typeface="Consolas"/>
              </a:rPr>
              <a:t>try</a:t>
            </a:r>
            <a:r>
              <a:rPr lang="pl-PL" b="1" dirty="0" smtClean="0">
                <a:solidFill>
                  <a:srgbClr val="000000"/>
                </a:solidFill>
                <a:latin typeface="Consolas"/>
              </a:rPr>
              <a:t> {</a:t>
            </a:r>
          </a:p>
          <a:p>
            <a:endParaRPr lang="pl-PL" dirty="0" smtClean="0">
              <a:latin typeface="Consolas"/>
            </a:endParaRPr>
          </a:p>
          <a:p>
            <a:r>
              <a:rPr lang="pl-PL" dirty="0" smtClean="0">
                <a:solidFill>
                  <a:srgbClr val="3F7F5F"/>
                </a:solidFill>
                <a:latin typeface="Consolas"/>
              </a:rPr>
              <a:t>// </a:t>
            </a:r>
            <a:r>
              <a:rPr lang="pl-PL" u="sng" dirty="0" smtClean="0">
                <a:solidFill>
                  <a:srgbClr val="3F7F5F"/>
                </a:solidFill>
                <a:latin typeface="Consolas"/>
              </a:rPr>
              <a:t>zdefiniowanie strumienia wyjściowego</a:t>
            </a:r>
          </a:p>
          <a:p>
            <a:r>
              <a:rPr lang="en-US" dirty="0" err="1" smtClean="0">
                <a:solidFill>
                  <a:srgbClr val="000000"/>
                </a:solidFill>
                <a:latin typeface="Consolas"/>
              </a:rPr>
              <a:t>BufferedWriter</a:t>
            </a:r>
            <a:r>
              <a:rPr lang="en-US" dirty="0" smtClean="0">
                <a:solidFill>
                  <a:srgbClr val="000000"/>
                </a:solidFill>
                <a:latin typeface="Consolas"/>
              </a:rPr>
              <a:t> out = </a:t>
            </a:r>
            <a:r>
              <a:rPr lang="en-US" b="1" dirty="0" smtClean="0">
                <a:solidFill>
                  <a:srgbClr val="7F0055"/>
                </a:solidFill>
                <a:latin typeface="Consolas"/>
              </a:rPr>
              <a:t>new</a:t>
            </a:r>
            <a:r>
              <a:rPr lang="en-US" b="1" dirty="0" smtClean="0">
                <a:solidFill>
                  <a:srgbClr val="000000"/>
                </a:solidFill>
                <a:latin typeface="Consolas"/>
              </a:rPr>
              <a:t> </a:t>
            </a:r>
            <a:r>
              <a:rPr lang="en-US" b="1" dirty="0" err="1" smtClean="0">
                <a:solidFill>
                  <a:srgbClr val="000000"/>
                </a:solidFill>
                <a:latin typeface="Consolas"/>
              </a:rPr>
              <a:t>BufferedWriter</a:t>
            </a:r>
            <a:r>
              <a:rPr lang="en-US" b="1" dirty="0" smtClean="0">
                <a:solidFill>
                  <a:srgbClr val="000000"/>
                </a:solidFill>
                <a:latin typeface="Consolas"/>
              </a:rPr>
              <a:t>(</a:t>
            </a:r>
            <a:r>
              <a:rPr lang="en-US" b="1" dirty="0" smtClean="0">
                <a:solidFill>
                  <a:srgbClr val="7F0055"/>
                </a:solidFill>
                <a:latin typeface="Consolas"/>
              </a:rPr>
              <a:t>new</a:t>
            </a:r>
            <a:r>
              <a:rPr lang="en-US" b="1" dirty="0" smtClean="0">
                <a:solidFill>
                  <a:srgbClr val="000000"/>
                </a:solidFill>
                <a:latin typeface="Consolas"/>
              </a:rPr>
              <a:t> </a:t>
            </a:r>
            <a:r>
              <a:rPr lang="en-US" b="1" dirty="0" err="1" smtClean="0">
                <a:solidFill>
                  <a:srgbClr val="000000"/>
                </a:solidFill>
                <a:latin typeface="Consolas"/>
              </a:rPr>
              <a:t>FileWriter</a:t>
            </a:r>
            <a:r>
              <a:rPr lang="en-US" b="1" dirty="0" smtClean="0">
                <a:solidFill>
                  <a:srgbClr val="000000"/>
                </a:solidFill>
                <a:latin typeface="Consolas"/>
              </a:rPr>
              <a:t>(</a:t>
            </a:r>
            <a:r>
              <a:rPr lang="en-US" b="1" dirty="0" smtClean="0">
                <a:solidFill>
                  <a:srgbClr val="2A00FF"/>
                </a:solidFill>
                <a:latin typeface="Consolas"/>
              </a:rPr>
              <a:t>„</a:t>
            </a:r>
            <a:r>
              <a:rPr lang="pl-PL" b="1" dirty="0" smtClean="0">
                <a:solidFill>
                  <a:srgbClr val="2A00FF"/>
                </a:solidFill>
                <a:latin typeface="Consolas"/>
              </a:rPr>
              <a:t>wyniki</a:t>
            </a:r>
            <a:r>
              <a:rPr lang="en-US" b="1" dirty="0" smtClean="0">
                <a:solidFill>
                  <a:srgbClr val="2A00FF"/>
                </a:solidFill>
                <a:latin typeface="Consolas"/>
              </a:rPr>
              <a:t>.txt"</a:t>
            </a:r>
            <a:r>
              <a:rPr lang="en-US" b="1" dirty="0" smtClean="0">
                <a:solidFill>
                  <a:srgbClr val="000000"/>
                </a:solidFill>
                <a:latin typeface="Consolas"/>
              </a:rPr>
              <a:t>));</a:t>
            </a:r>
          </a:p>
          <a:p>
            <a:endParaRPr lang="pl-PL" dirty="0" smtClean="0">
              <a:latin typeface="Consolas"/>
            </a:endParaRPr>
          </a:p>
          <a:p>
            <a:r>
              <a:rPr lang="pl-PL" b="1" dirty="0" smtClean="0">
                <a:solidFill>
                  <a:srgbClr val="7F0055"/>
                </a:solidFill>
                <a:latin typeface="Consolas"/>
              </a:rPr>
              <a:t>for</a:t>
            </a:r>
            <a:r>
              <a:rPr lang="pl-PL" b="1" dirty="0" smtClean="0">
                <a:solidFill>
                  <a:srgbClr val="000000"/>
                </a:solidFill>
                <a:latin typeface="Consolas"/>
              </a:rPr>
              <a:t>(</a:t>
            </a:r>
            <a:r>
              <a:rPr lang="pl-PL" b="1" dirty="0" err="1" smtClean="0">
                <a:solidFill>
                  <a:srgbClr val="7F0055"/>
                </a:solidFill>
                <a:latin typeface="Consolas"/>
              </a:rPr>
              <a:t>int</a:t>
            </a:r>
            <a:r>
              <a:rPr lang="pl-PL" b="1" dirty="0" smtClean="0">
                <a:solidFill>
                  <a:srgbClr val="000000"/>
                </a:solidFill>
                <a:latin typeface="Consolas"/>
              </a:rPr>
              <a:t> i=1;i&lt;=20;i++)</a:t>
            </a:r>
          </a:p>
          <a:p>
            <a:r>
              <a:rPr lang="pl-PL" b="1" dirty="0" smtClean="0">
                <a:solidFill>
                  <a:srgbClr val="7F0055"/>
                </a:solidFill>
                <a:latin typeface="Consolas"/>
              </a:rPr>
              <a:t>for</a:t>
            </a:r>
            <a:r>
              <a:rPr lang="pl-PL" b="1" dirty="0" smtClean="0">
                <a:solidFill>
                  <a:srgbClr val="000000"/>
                </a:solidFill>
                <a:latin typeface="Consolas"/>
              </a:rPr>
              <a:t> (</a:t>
            </a:r>
            <a:r>
              <a:rPr lang="pl-PL" b="1" dirty="0" err="1" smtClean="0">
                <a:solidFill>
                  <a:srgbClr val="7F0055"/>
                </a:solidFill>
                <a:latin typeface="Consolas"/>
              </a:rPr>
              <a:t>int</a:t>
            </a:r>
            <a:r>
              <a:rPr lang="pl-PL" b="1" dirty="0" smtClean="0">
                <a:solidFill>
                  <a:srgbClr val="000000"/>
                </a:solidFill>
                <a:latin typeface="Consolas"/>
              </a:rPr>
              <a:t> </a:t>
            </a:r>
            <a:r>
              <a:rPr lang="pl-PL" b="1" dirty="0" smtClean="0">
                <a:solidFill>
                  <a:srgbClr val="000000"/>
                </a:solidFill>
                <a:highlight>
                  <a:srgbClr val="F0D8A8"/>
                </a:highlight>
                <a:latin typeface="Consolas"/>
              </a:rPr>
              <a:t>j=0;</a:t>
            </a:r>
            <a:r>
              <a:rPr lang="pl-PL" b="1" dirty="0" smtClean="0">
                <a:solidFill>
                  <a:srgbClr val="000000"/>
                </a:solidFill>
                <a:highlight>
                  <a:srgbClr val="D4D4D4"/>
                </a:highlight>
                <a:latin typeface="Consolas"/>
              </a:rPr>
              <a:t>j&lt;=10;</a:t>
            </a:r>
            <a:r>
              <a:rPr lang="pl-PL" b="1" dirty="0" smtClean="0">
                <a:solidFill>
                  <a:srgbClr val="000000"/>
                </a:solidFill>
                <a:highlight>
                  <a:srgbClr val="F0D8A8"/>
                </a:highlight>
                <a:latin typeface="Consolas"/>
              </a:rPr>
              <a:t>j++)</a:t>
            </a:r>
          </a:p>
          <a:p>
            <a:r>
              <a:rPr lang="pl-PL" dirty="0" smtClean="0">
                <a:solidFill>
                  <a:srgbClr val="000000"/>
                </a:solidFill>
                <a:latin typeface="Consolas"/>
              </a:rPr>
              <a:t>{</a:t>
            </a:r>
          </a:p>
          <a:p>
            <a:pPr lvl="1"/>
            <a:r>
              <a:rPr lang="pl-PL" dirty="0" err="1" smtClean="0">
                <a:solidFill>
                  <a:srgbClr val="000000"/>
                </a:solidFill>
                <a:latin typeface="Consolas"/>
              </a:rPr>
              <a:t>out.write</a:t>
            </a:r>
            <a:r>
              <a:rPr lang="pl-PL" dirty="0" smtClean="0">
                <a:solidFill>
                  <a:srgbClr val="000000"/>
                </a:solidFill>
                <a:latin typeface="Consolas"/>
              </a:rPr>
              <a:t>(</a:t>
            </a:r>
            <a:r>
              <a:rPr lang="pl-PL" dirty="0" smtClean="0">
                <a:solidFill>
                  <a:srgbClr val="2A00FF"/>
                </a:solidFill>
                <a:latin typeface="Consolas"/>
              </a:rPr>
              <a:t>"wynik = "</a:t>
            </a:r>
            <a:r>
              <a:rPr lang="pl-PL" dirty="0" smtClean="0">
                <a:solidFill>
                  <a:srgbClr val="000000"/>
                </a:solidFill>
                <a:latin typeface="Consolas"/>
              </a:rPr>
              <a:t>+i*</a:t>
            </a:r>
            <a:r>
              <a:rPr lang="pl-PL" dirty="0" smtClean="0">
                <a:solidFill>
                  <a:srgbClr val="000000"/>
                </a:solidFill>
                <a:highlight>
                  <a:srgbClr val="D4D4D4"/>
                </a:highlight>
                <a:latin typeface="Consolas"/>
              </a:rPr>
              <a:t>j);</a:t>
            </a:r>
            <a:r>
              <a:rPr lang="pl-PL" dirty="0" smtClean="0">
                <a:solidFill>
                  <a:srgbClr val="3F7F5F"/>
                </a:solidFill>
                <a:highlight>
                  <a:srgbClr val="D4D4D4"/>
                </a:highlight>
                <a:latin typeface="Consolas"/>
              </a:rPr>
              <a:t>// </a:t>
            </a:r>
            <a:r>
              <a:rPr lang="pl-PL" u="sng" dirty="0" smtClean="0">
                <a:solidFill>
                  <a:srgbClr val="3F7F5F"/>
                </a:solidFill>
                <a:highlight>
                  <a:srgbClr val="D4D4D4"/>
                </a:highlight>
                <a:latin typeface="Consolas"/>
              </a:rPr>
              <a:t>zapis wyników</a:t>
            </a:r>
          </a:p>
          <a:p>
            <a:pPr lvl="1"/>
            <a:r>
              <a:rPr lang="pl-PL" dirty="0" err="1" smtClean="0">
                <a:solidFill>
                  <a:srgbClr val="000000"/>
                </a:solidFill>
                <a:latin typeface="Consolas"/>
              </a:rPr>
              <a:t>out.newLine</a:t>
            </a:r>
            <a:r>
              <a:rPr lang="pl-PL" dirty="0" smtClean="0">
                <a:solidFill>
                  <a:srgbClr val="000000"/>
                </a:solidFill>
                <a:latin typeface="Consolas"/>
              </a:rPr>
              <a:t>();</a:t>
            </a:r>
            <a:r>
              <a:rPr lang="pl-PL" dirty="0" smtClean="0">
                <a:solidFill>
                  <a:srgbClr val="3F7F5F"/>
                </a:solidFill>
                <a:latin typeface="Consolas"/>
              </a:rPr>
              <a:t>// </a:t>
            </a:r>
            <a:r>
              <a:rPr lang="pl-PL" u="sng" dirty="0" smtClean="0">
                <a:solidFill>
                  <a:srgbClr val="3F7F5F"/>
                </a:solidFill>
                <a:latin typeface="Consolas"/>
              </a:rPr>
              <a:t>znacznik nowej linii</a:t>
            </a:r>
          </a:p>
          <a:p>
            <a:r>
              <a:rPr lang="pl-PL" dirty="0" smtClean="0">
                <a:solidFill>
                  <a:srgbClr val="000000"/>
                </a:solidFill>
                <a:latin typeface="Consolas"/>
              </a:rPr>
              <a:t>}</a:t>
            </a:r>
          </a:p>
          <a:p>
            <a:endParaRPr lang="pl-PL" dirty="0" smtClean="0">
              <a:latin typeface="Consolas"/>
            </a:endParaRPr>
          </a:p>
          <a:p>
            <a:r>
              <a:rPr lang="pl-PL" dirty="0" err="1" smtClean="0">
                <a:solidFill>
                  <a:srgbClr val="000000"/>
                </a:solidFill>
                <a:latin typeface="Consolas"/>
              </a:rPr>
              <a:t>out.close</a:t>
            </a:r>
            <a:r>
              <a:rPr lang="pl-PL" dirty="0" smtClean="0">
                <a:solidFill>
                  <a:srgbClr val="000000"/>
                </a:solidFill>
                <a:latin typeface="Consolas"/>
              </a:rPr>
              <a:t>();</a:t>
            </a:r>
            <a:r>
              <a:rPr lang="pl-PL" dirty="0" smtClean="0">
                <a:solidFill>
                  <a:srgbClr val="3F7F5F"/>
                </a:solidFill>
                <a:latin typeface="Consolas"/>
              </a:rPr>
              <a:t>// </a:t>
            </a:r>
            <a:r>
              <a:rPr lang="pl-PL" u="sng" dirty="0" smtClean="0">
                <a:solidFill>
                  <a:srgbClr val="3F7F5F"/>
                </a:solidFill>
                <a:latin typeface="Consolas"/>
              </a:rPr>
              <a:t>zamknięcie strumienia</a:t>
            </a:r>
          </a:p>
          <a:p>
            <a:endParaRPr lang="pl-PL" dirty="0" smtClean="0">
              <a:latin typeface="Consolas"/>
            </a:endParaRPr>
          </a:p>
          <a:p>
            <a:r>
              <a:rPr lang="pl-PL" dirty="0" smtClean="0">
                <a:solidFill>
                  <a:srgbClr val="000000"/>
                </a:solidFill>
                <a:latin typeface="Consolas"/>
              </a:rPr>
              <a:t>} </a:t>
            </a:r>
            <a:r>
              <a:rPr lang="pl-PL" b="1" dirty="0" err="1" smtClean="0">
                <a:solidFill>
                  <a:srgbClr val="7F0055"/>
                </a:solidFill>
                <a:latin typeface="Consolas"/>
              </a:rPr>
              <a:t>catch</a:t>
            </a:r>
            <a:r>
              <a:rPr lang="pl-PL" b="1" dirty="0" smtClean="0">
                <a:solidFill>
                  <a:srgbClr val="000000"/>
                </a:solidFill>
                <a:latin typeface="Consolas"/>
              </a:rPr>
              <a:t> (</a:t>
            </a:r>
            <a:r>
              <a:rPr lang="pl-PL" b="1" dirty="0" err="1" smtClean="0">
                <a:solidFill>
                  <a:srgbClr val="000000"/>
                </a:solidFill>
                <a:latin typeface="Consolas"/>
              </a:rPr>
              <a:t>IOException</a:t>
            </a:r>
            <a:r>
              <a:rPr lang="pl-PL" b="1" dirty="0" smtClean="0">
                <a:solidFill>
                  <a:srgbClr val="000000"/>
                </a:solidFill>
                <a:latin typeface="Consolas"/>
              </a:rPr>
              <a:t> e) {</a:t>
            </a:r>
          </a:p>
          <a:p>
            <a:r>
              <a:rPr lang="pl-PL" dirty="0" smtClean="0">
                <a:solidFill>
                  <a:srgbClr val="3F7F5F"/>
                </a:solidFill>
                <a:latin typeface="Consolas"/>
              </a:rPr>
              <a:t>// </a:t>
            </a:r>
            <a:r>
              <a:rPr lang="pl-PL" b="1" dirty="0" smtClean="0">
                <a:solidFill>
                  <a:srgbClr val="7F9FBF"/>
                </a:solidFill>
                <a:latin typeface="Consolas"/>
              </a:rPr>
              <a:t>TODO</a:t>
            </a:r>
            <a:r>
              <a:rPr lang="pl-PL" b="1" dirty="0" smtClean="0">
                <a:solidFill>
                  <a:srgbClr val="3F7F5F"/>
                </a:solidFill>
                <a:latin typeface="Consolas"/>
              </a:rPr>
              <a:t> Auto-</a:t>
            </a:r>
            <a:r>
              <a:rPr lang="pl-PL" b="1" dirty="0" err="1" smtClean="0">
                <a:solidFill>
                  <a:srgbClr val="3F7F5F"/>
                </a:solidFill>
                <a:latin typeface="Consolas"/>
              </a:rPr>
              <a:t>generated</a:t>
            </a:r>
            <a:r>
              <a:rPr lang="pl-PL" b="1" dirty="0" smtClean="0">
                <a:solidFill>
                  <a:srgbClr val="3F7F5F"/>
                </a:solidFill>
                <a:latin typeface="Consolas"/>
              </a:rPr>
              <a:t> </a:t>
            </a:r>
            <a:r>
              <a:rPr lang="pl-PL" b="1" dirty="0" err="1" smtClean="0">
                <a:solidFill>
                  <a:srgbClr val="3F7F5F"/>
                </a:solidFill>
                <a:latin typeface="Consolas"/>
              </a:rPr>
              <a:t>catch</a:t>
            </a:r>
            <a:r>
              <a:rPr lang="pl-PL" b="1" dirty="0" smtClean="0">
                <a:solidFill>
                  <a:srgbClr val="3F7F5F"/>
                </a:solidFill>
                <a:latin typeface="Consolas"/>
              </a:rPr>
              <a:t> </a:t>
            </a:r>
            <a:r>
              <a:rPr lang="pl-PL" b="1" dirty="0" err="1" smtClean="0">
                <a:solidFill>
                  <a:srgbClr val="3F7F5F"/>
                </a:solidFill>
                <a:latin typeface="Consolas"/>
              </a:rPr>
              <a:t>block</a:t>
            </a:r>
            <a:endParaRPr lang="pl-PL" b="1" dirty="0" smtClean="0">
              <a:solidFill>
                <a:srgbClr val="3F7F5F"/>
              </a:solidFill>
              <a:latin typeface="Consolas"/>
            </a:endParaRPr>
          </a:p>
          <a:p>
            <a:r>
              <a:rPr lang="pl-PL" dirty="0" err="1" smtClean="0">
                <a:solidFill>
                  <a:srgbClr val="000000"/>
                </a:solidFill>
                <a:latin typeface="Consolas"/>
              </a:rPr>
              <a:t>e.printStackTrace</a:t>
            </a:r>
            <a:r>
              <a:rPr lang="pl-PL" dirty="0" smtClean="0">
                <a:solidFill>
                  <a:srgbClr val="000000"/>
                </a:solidFill>
                <a:latin typeface="Consolas"/>
              </a:rPr>
              <a:t>();</a:t>
            </a:r>
          </a:p>
          <a:p>
            <a:r>
              <a:rPr lang="pl-PL" dirty="0" smtClean="0">
                <a:solidFill>
                  <a:srgbClr val="000000"/>
                </a:solidFill>
                <a:latin typeface="Consolas"/>
              </a:rPr>
              <a:t>}</a:t>
            </a:r>
            <a:endParaRPr lang="pl-PL" dirty="0"/>
          </a:p>
        </p:txBody>
      </p:sp>
    </p:spTree>
    <p:extLst>
      <p:ext uri="{BB962C8B-B14F-4D97-AF65-F5344CB8AC3E}">
        <p14:creationId xmlns="" xmlns:p14="http://schemas.microsoft.com/office/powerpoint/2010/main" val="1809533423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TextShape 1"/>
          <p:cNvSpPr txBox="1"/>
          <p:nvPr/>
        </p:nvSpPr>
        <p:spPr>
          <a:xfrm>
            <a:off x="2160000" y="6984000"/>
            <a:ext cx="6552000" cy="43200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r>
              <a:rPr lang="pl-PL"/>
              <a:t>Operacje wejścia – wyjścia i wyjątki</a:t>
            </a:r>
            <a:endParaRPr/>
          </a:p>
        </p:txBody>
      </p:sp>
      <p:sp>
        <p:nvSpPr>
          <p:cNvPr id="68" name="TextShape 2"/>
          <p:cNvSpPr txBox="1"/>
          <p:nvPr/>
        </p:nvSpPr>
        <p:spPr>
          <a:xfrm>
            <a:off x="1440000" y="1584000"/>
            <a:ext cx="9144000" cy="491796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class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MojaPierwszaKlasa {</a:t>
            </a:r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	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public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static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void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main(String[] args) {</a:t>
            </a:r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		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try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{</a:t>
            </a:r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			FileInputStream fstream =</a:t>
            </a:r>
            <a:endParaRPr/>
          </a:p>
          <a:p>
            <a:r>
              <a:rPr lang="pl-PL" b="1">
                <a:solidFill>
                  <a:srgbClr val="000000"/>
                </a:solidFill>
                <a:latin typeface="Consolas"/>
                <a:ea typeface="Consolas"/>
              </a:rPr>
              <a:t>				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new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FileInputStream(</a:t>
            </a:r>
            <a:r>
              <a:rPr lang="pl-PL">
                <a:solidFill>
                  <a:srgbClr val="2A00FF"/>
                </a:solidFill>
                <a:latin typeface="Consolas"/>
                <a:ea typeface="Consolas"/>
              </a:rPr>
              <a:t>"plik.txt"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);</a:t>
            </a:r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			DataInputStream in = 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new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DataInputStream(fstream);</a:t>
            </a:r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			BufferedReader br =</a:t>
            </a:r>
            <a:endParaRPr/>
          </a:p>
          <a:p>
            <a:r>
              <a:rPr lang="pl-PL" b="1">
                <a:solidFill>
                  <a:srgbClr val="000000"/>
                </a:solidFill>
                <a:latin typeface="Consolas"/>
                <a:ea typeface="Consolas"/>
              </a:rPr>
              <a:t>				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new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BufferedReader(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new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InputStreamReader(in));</a:t>
            </a:r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			String strLine;</a:t>
            </a:r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			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while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((strLine = br.readLine()) != 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null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) {</a:t>
            </a:r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				System.</a:t>
            </a:r>
            <a:r>
              <a:rPr lang="pl-PL" i="1">
                <a:solidFill>
                  <a:srgbClr val="0000C0"/>
                </a:solidFill>
                <a:latin typeface="Consolas"/>
                <a:ea typeface="Consolas"/>
              </a:rPr>
              <a:t>out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.println (strLine);</a:t>
            </a:r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			}</a:t>
            </a:r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			in.close();</a:t>
            </a:r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		} 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catch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(Exception e) {</a:t>
            </a:r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			e.printStackTrace();</a:t>
            </a:r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		}</a:t>
            </a:r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	}</a:t>
            </a:r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}</a:t>
            </a:r>
            <a:endParaRPr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TextShape 1"/>
          <p:cNvSpPr txBox="1"/>
          <p:nvPr/>
        </p:nvSpPr>
        <p:spPr>
          <a:xfrm>
            <a:off x="2160000" y="6984000"/>
            <a:ext cx="6552000" cy="43200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r>
              <a:rPr lang="pl-PL"/>
              <a:t>Operacje wejścia – wyjścia i wyjątki</a:t>
            </a:r>
            <a:endParaRPr/>
          </a:p>
        </p:txBody>
      </p:sp>
      <p:sp>
        <p:nvSpPr>
          <p:cNvPr id="70" name="TextShape 2"/>
          <p:cNvSpPr txBox="1"/>
          <p:nvPr/>
        </p:nvSpPr>
        <p:spPr>
          <a:xfrm>
            <a:off x="1440000" y="2572560"/>
            <a:ext cx="8208000" cy="112284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r>
              <a:rPr lang="pl-PL" b="1">
                <a:latin typeface="Arial"/>
              </a:rPr>
              <a:t>Ćwiczenie:</a:t>
            </a:r>
            <a:endParaRPr/>
          </a:p>
          <a:p>
            <a:endParaRPr/>
          </a:p>
          <a:p>
            <a:r>
              <a:rPr lang="pl-PL">
                <a:latin typeface="Arial"/>
              </a:rPr>
              <a:t>	</a:t>
            </a:r>
            <a:r>
              <a:rPr lang="pl-PL">
                <a:latin typeface="Arial"/>
                <a:ea typeface="Consolas"/>
              </a:rPr>
              <a:t>Korzystając z klas „FileWriter” i „BufferedWriter” utwórz plik i zapisz w nim własny tekst.</a:t>
            </a:r>
            <a:endParaRPr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TextShape 1"/>
          <p:cNvSpPr txBox="1"/>
          <p:nvPr/>
        </p:nvSpPr>
        <p:spPr>
          <a:xfrm>
            <a:off x="2160000" y="6984000"/>
            <a:ext cx="6552000" cy="43200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r>
              <a:rPr lang="pl-PL"/>
              <a:t>Operacje wejścia – wyjścia i wyjątki</a:t>
            </a:r>
            <a:endParaRPr/>
          </a:p>
        </p:txBody>
      </p:sp>
      <p:sp>
        <p:nvSpPr>
          <p:cNvPr id="72" name="TextShape 2"/>
          <p:cNvSpPr txBox="1"/>
          <p:nvPr/>
        </p:nvSpPr>
        <p:spPr>
          <a:xfrm>
            <a:off x="1440000" y="2572560"/>
            <a:ext cx="8208000" cy="112284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r>
              <a:rPr lang="pl-PL" b="1">
                <a:latin typeface="Arial"/>
              </a:rPr>
              <a:t>Ćwiczenie:</a:t>
            </a:r>
            <a:endParaRPr/>
          </a:p>
          <a:p>
            <a:endParaRPr/>
          </a:p>
          <a:p>
            <a:r>
              <a:rPr lang="pl-PL">
                <a:latin typeface="Arial"/>
              </a:rPr>
              <a:t>	</a:t>
            </a:r>
            <a:r>
              <a:rPr lang="pl-PL">
                <a:latin typeface="Arial"/>
                <a:ea typeface="Consolas"/>
              </a:rPr>
              <a:t>Korzystając z klas „FileWriter” i „BufferedWriter” utwórz plik i zapisz w nim własny tekst.</a:t>
            </a:r>
            <a:endParaRPr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TextShape 1"/>
          <p:cNvSpPr txBox="1"/>
          <p:nvPr/>
        </p:nvSpPr>
        <p:spPr>
          <a:xfrm>
            <a:off x="2160000" y="6984000"/>
            <a:ext cx="6552000" cy="43200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r>
              <a:rPr lang="pl-PL"/>
              <a:t>Operacje wejścia – wyjścia i wyjątki</a:t>
            </a:r>
            <a:endParaRPr/>
          </a:p>
        </p:txBody>
      </p:sp>
      <p:sp>
        <p:nvSpPr>
          <p:cNvPr id="74" name="TextShape 2"/>
          <p:cNvSpPr txBox="1"/>
          <p:nvPr/>
        </p:nvSpPr>
        <p:spPr>
          <a:xfrm>
            <a:off x="1440000" y="2572920"/>
            <a:ext cx="8208000" cy="112284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r>
              <a:rPr lang="pl-PL" b="1">
                <a:latin typeface="Arial"/>
              </a:rPr>
              <a:t>Ćwiczenie:</a:t>
            </a:r>
            <a:endParaRPr/>
          </a:p>
          <a:p>
            <a:endParaRPr/>
          </a:p>
          <a:p>
            <a:r>
              <a:rPr lang="pl-PL">
                <a:latin typeface="Arial"/>
              </a:rPr>
              <a:t>	</a:t>
            </a:r>
            <a:r>
              <a:rPr lang="pl-PL">
                <a:latin typeface="Arial"/>
                <a:ea typeface="Consolas"/>
              </a:rPr>
              <a:t>Zapisz do pliku źródło dowolnej strony internetowej. Niech plik ma rozszerzenie „*.html”. Co mogło spowodować taki efekt?</a:t>
            </a:r>
            <a:endParaRPr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TextShape 1"/>
          <p:cNvSpPr txBox="1"/>
          <p:nvPr/>
        </p:nvSpPr>
        <p:spPr>
          <a:xfrm>
            <a:off x="2160000" y="6984000"/>
            <a:ext cx="6552000" cy="43200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r>
              <a:rPr lang="pl-PL"/>
              <a:t>Operacje wejścia – wyjścia i wyjątki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ctrTitle"/>
          </p:nvPr>
        </p:nvSpPr>
        <p:spPr>
          <a:xfrm>
            <a:off x="1047919" y="1319197"/>
            <a:ext cx="9231726" cy="728238"/>
          </a:xfrm>
          <a:prstGeom prst="rect">
            <a:avLst/>
          </a:prstGeom>
        </p:spPr>
        <p:txBody>
          <a:bodyPr lIns="100778" tIns="100778" rIns="100778" bIns="100778" anchor="b" anchorCtr="0">
            <a:noAutofit/>
          </a:bodyPr>
          <a:lstStyle/>
          <a:p>
            <a:pPr algn="l"/>
            <a:r>
              <a:rPr lang="pl-PL" sz="3500" dirty="0" smtClean="0"/>
              <a:t>Drukowanie na ekranie</a:t>
            </a:r>
            <a:endParaRPr lang="pl" sz="3500" dirty="0"/>
          </a:p>
        </p:txBody>
      </p:sp>
      <p:sp>
        <p:nvSpPr>
          <p:cNvPr id="2" name="pole tekstowe 1"/>
          <p:cNvSpPr txBox="1"/>
          <p:nvPr/>
        </p:nvSpPr>
        <p:spPr>
          <a:xfrm>
            <a:off x="2023727" y="7029851"/>
            <a:ext cx="4921797" cy="378777"/>
          </a:xfrm>
          <a:prstGeom prst="rect">
            <a:avLst/>
          </a:prstGeom>
          <a:noFill/>
        </p:spPr>
        <p:txBody>
          <a:bodyPr wrap="square" lIns="100794" tIns="50397" rIns="100794" bIns="50397" rtlCol="0">
            <a:spAutoFit/>
          </a:bodyPr>
          <a:lstStyle/>
          <a:p>
            <a:r>
              <a:rPr lang="pl-PL" dirty="0" smtClean="0"/>
              <a:t>Lekcja 8 - operacje wejścia wyjścia,</a:t>
            </a:r>
            <a:endParaRPr lang="pl-PL" dirty="0"/>
          </a:p>
        </p:txBody>
      </p:sp>
      <p:sp>
        <p:nvSpPr>
          <p:cNvPr id="3" name="pole tekstowe 2"/>
          <p:cNvSpPr txBox="1"/>
          <p:nvPr/>
        </p:nvSpPr>
        <p:spPr>
          <a:xfrm>
            <a:off x="7210177" y="366692"/>
            <a:ext cx="2584016" cy="717331"/>
          </a:xfrm>
          <a:prstGeom prst="rect">
            <a:avLst/>
          </a:prstGeom>
          <a:noFill/>
        </p:spPr>
        <p:txBody>
          <a:bodyPr wrap="none" lIns="100794" tIns="50397" rIns="100794" bIns="50397" rtlCol="0">
            <a:spAutoFit/>
          </a:bodyPr>
          <a:lstStyle/>
          <a:p>
            <a:pPr algn="ctr"/>
            <a:r>
              <a:rPr lang="pl-PL" sz="2000" b="1" dirty="0" smtClean="0"/>
              <a:t>JAVA</a:t>
            </a:r>
          </a:p>
          <a:p>
            <a:pPr algn="ctr"/>
            <a:r>
              <a:rPr lang="pl-PL" sz="2000" b="1" dirty="0" smtClean="0"/>
              <a:t>Dla początkujących</a:t>
            </a:r>
            <a:endParaRPr lang="pl-PL" dirty="0"/>
          </a:p>
        </p:txBody>
      </p:sp>
      <p:sp>
        <p:nvSpPr>
          <p:cNvPr id="5" name="Prostokąt 4"/>
          <p:cNvSpPr/>
          <p:nvPr/>
        </p:nvSpPr>
        <p:spPr>
          <a:xfrm>
            <a:off x="1499227" y="2267669"/>
            <a:ext cx="829496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pl-PL" dirty="0" smtClean="0">
              <a:latin typeface="Consolas"/>
            </a:endParaRPr>
          </a:p>
          <a:p>
            <a:endParaRPr lang="pl-PL" dirty="0" smtClean="0">
              <a:solidFill>
                <a:srgbClr val="000000"/>
              </a:solidFill>
              <a:latin typeface="Consolas"/>
            </a:endParaRPr>
          </a:p>
          <a:p>
            <a:r>
              <a:rPr lang="pl-PL" dirty="0" err="1" smtClean="0">
                <a:solidFill>
                  <a:srgbClr val="000000"/>
                </a:solidFill>
                <a:latin typeface="Consolas"/>
              </a:rPr>
              <a:t>System.</a:t>
            </a:r>
            <a:r>
              <a:rPr lang="pl-PL" i="1" dirty="0" err="1" smtClean="0">
                <a:solidFill>
                  <a:srgbClr val="0000C0"/>
                </a:solidFill>
                <a:latin typeface="Consolas"/>
              </a:rPr>
              <a:t>out</a:t>
            </a:r>
            <a:r>
              <a:rPr lang="pl-PL" i="1" dirty="0" err="1" smtClean="0">
                <a:solidFill>
                  <a:srgbClr val="000000"/>
                </a:solidFill>
                <a:latin typeface="Consolas"/>
              </a:rPr>
              <a:t>.println</a:t>
            </a:r>
            <a:r>
              <a:rPr lang="pl-PL" i="1" dirty="0" smtClean="0">
                <a:solidFill>
                  <a:srgbClr val="000000"/>
                </a:solidFill>
                <a:latin typeface="Consolas"/>
              </a:rPr>
              <a:t>(</a:t>
            </a:r>
            <a:r>
              <a:rPr lang="pl-PL" i="1" dirty="0" smtClean="0">
                <a:solidFill>
                  <a:srgbClr val="2A00FF"/>
                </a:solidFill>
                <a:latin typeface="Consolas"/>
              </a:rPr>
              <a:t>„Tekst </a:t>
            </a:r>
            <a:r>
              <a:rPr lang="pl-PL" i="1" dirty="0" err="1" smtClean="0">
                <a:solidFill>
                  <a:srgbClr val="2A00FF"/>
                </a:solidFill>
                <a:latin typeface="Consolas"/>
              </a:rPr>
              <a:t>Tekst</a:t>
            </a:r>
            <a:r>
              <a:rPr lang="pl-PL" i="1" dirty="0" smtClean="0">
                <a:solidFill>
                  <a:srgbClr val="2A00FF"/>
                </a:solidFill>
                <a:latin typeface="Consolas"/>
              </a:rPr>
              <a:t> Tekst"</a:t>
            </a:r>
            <a:r>
              <a:rPr lang="pl-PL" i="1" dirty="0" smtClean="0">
                <a:solidFill>
                  <a:srgbClr val="000000"/>
                </a:solidFill>
                <a:latin typeface="Consolas"/>
              </a:rPr>
              <a:t>);</a:t>
            </a:r>
            <a:endParaRPr lang="pl-PL" dirty="0"/>
          </a:p>
        </p:txBody>
      </p:sp>
    </p:spTree>
    <p:extLst>
      <p:ext uri="{BB962C8B-B14F-4D97-AF65-F5344CB8AC3E}">
        <p14:creationId xmlns="" xmlns:p14="http://schemas.microsoft.com/office/powerpoint/2010/main" val="3087920871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TextShape 1"/>
          <p:cNvSpPr txBox="1"/>
          <p:nvPr/>
        </p:nvSpPr>
        <p:spPr>
          <a:xfrm>
            <a:off x="2160000" y="6984000"/>
            <a:ext cx="6552000" cy="43200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r>
              <a:rPr lang="pl-PL"/>
              <a:t>Operacje wejścia – wyjścia i wyjątki</a:t>
            </a:r>
            <a:endParaRPr/>
          </a:p>
        </p:txBody>
      </p:sp>
      <p:sp>
        <p:nvSpPr>
          <p:cNvPr id="45" name="TextShape 2"/>
          <p:cNvSpPr txBox="1"/>
          <p:nvPr/>
        </p:nvSpPr>
        <p:spPr>
          <a:xfrm>
            <a:off x="1440000" y="1296000"/>
            <a:ext cx="8208000" cy="518616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r>
              <a:rPr lang="pl-PL" b="1" dirty="0">
                <a:solidFill>
                  <a:srgbClr val="7F0055"/>
                </a:solidFill>
                <a:latin typeface="Consolas"/>
                <a:ea typeface="Consolas"/>
              </a:rPr>
              <a:t>import</a:t>
            </a:r>
            <a:r>
              <a:rPr lang="pl-PL" dirty="0">
                <a:solidFill>
                  <a:srgbClr val="000000"/>
                </a:solidFill>
                <a:latin typeface="Consolas"/>
                <a:ea typeface="Consolas"/>
              </a:rPr>
              <a:t> </a:t>
            </a:r>
            <a:r>
              <a:rPr lang="pl-PL" dirty="0" err="1">
                <a:solidFill>
                  <a:srgbClr val="000000"/>
                </a:solidFill>
                <a:latin typeface="Consolas"/>
                <a:ea typeface="Consolas"/>
              </a:rPr>
              <a:t>java.io.BufferedReader</a:t>
            </a:r>
            <a:r>
              <a:rPr lang="pl-PL" dirty="0">
                <a:solidFill>
                  <a:srgbClr val="000000"/>
                </a:solidFill>
                <a:latin typeface="Consolas"/>
                <a:ea typeface="Consolas"/>
              </a:rPr>
              <a:t>;</a:t>
            </a:r>
            <a:endParaRPr dirty="0"/>
          </a:p>
          <a:p>
            <a:r>
              <a:rPr lang="pl-PL" b="1" dirty="0">
                <a:solidFill>
                  <a:srgbClr val="7F0055"/>
                </a:solidFill>
                <a:latin typeface="Consolas"/>
                <a:ea typeface="Consolas"/>
              </a:rPr>
              <a:t>import</a:t>
            </a:r>
            <a:r>
              <a:rPr lang="pl-PL" dirty="0">
                <a:solidFill>
                  <a:srgbClr val="000000"/>
                </a:solidFill>
                <a:latin typeface="Consolas"/>
                <a:ea typeface="Consolas"/>
              </a:rPr>
              <a:t> </a:t>
            </a:r>
            <a:r>
              <a:rPr lang="pl-PL" dirty="0" err="1">
                <a:solidFill>
                  <a:srgbClr val="000000"/>
                </a:solidFill>
                <a:latin typeface="Consolas"/>
                <a:ea typeface="Consolas"/>
              </a:rPr>
              <a:t>java.io.IOException</a:t>
            </a:r>
            <a:r>
              <a:rPr lang="pl-PL" dirty="0">
                <a:solidFill>
                  <a:srgbClr val="000000"/>
                </a:solidFill>
                <a:latin typeface="Consolas"/>
                <a:ea typeface="Consolas"/>
              </a:rPr>
              <a:t>;</a:t>
            </a:r>
            <a:endParaRPr dirty="0"/>
          </a:p>
          <a:p>
            <a:r>
              <a:rPr lang="pl-PL" b="1" dirty="0">
                <a:solidFill>
                  <a:srgbClr val="7F0055"/>
                </a:solidFill>
                <a:latin typeface="Consolas"/>
                <a:ea typeface="Consolas"/>
              </a:rPr>
              <a:t>import</a:t>
            </a:r>
            <a:r>
              <a:rPr lang="pl-PL" dirty="0">
                <a:solidFill>
                  <a:srgbClr val="000000"/>
                </a:solidFill>
                <a:latin typeface="Consolas"/>
                <a:ea typeface="Consolas"/>
              </a:rPr>
              <a:t> </a:t>
            </a:r>
            <a:r>
              <a:rPr lang="pl-PL" dirty="0" err="1">
                <a:solidFill>
                  <a:srgbClr val="000000"/>
                </a:solidFill>
                <a:latin typeface="Consolas"/>
                <a:ea typeface="Consolas"/>
              </a:rPr>
              <a:t>java.io.InputStreamReader</a:t>
            </a:r>
            <a:r>
              <a:rPr lang="pl-PL" dirty="0">
                <a:solidFill>
                  <a:srgbClr val="000000"/>
                </a:solidFill>
                <a:latin typeface="Consolas"/>
                <a:ea typeface="Consolas"/>
              </a:rPr>
              <a:t>;</a:t>
            </a:r>
            <a:endParaRPr dirty="0"/>
          </a:p>
          <a:p>
            <a:endParaRPr dirty="0"/>
          </a:p>
          <a:p>
            <a:r>
              <a:rPr lang="pl-PL" b="1" dirty="0" err="1">
                <a:solidFill>
                  <a:srgbClr val="7F0055"/>
                </a:solidFill>
                <a:latin typeface="Consolas"/>
                <a:ea typeface="Consolas"/>
              </a:rPr>
              <a:t>class</a:t>
            </a:r>
            <a:r>
              <a:rPr lang="pl-PL" dirty="0">
                <a:solidFill>
                  <a:srgbClr val="000000"/>
                </a:solidFill>
                <a:latin typeface="Consolas"/>
                <a:ea typeface="Consolas"/>
              </a:rPr>
              <a:t> </a:t>
            </a:r>
            <a:r>
              <a:rPr lang="pl-PL" dirty="0" err="1">
                <a:solidFill>
                  <a:srgbClr val="000000"/>
                </a:solidFill>
                <a:latin typeface="Consolas"/>
                <a:ea typeface="Consolas"/>
              </a:rPr>
              <a:t>MojaPierwszaKlasa</a:t>
            </a:r>
            <a:r>
              <a:rPr lang="pl-PL" dirty="0">
                <a:solidFill>
                  <a:srgbClr val="000000"/>
                </a:solidFill>
                <a:latin typeface="Consolas"/>
                <a:ea typeface="Consolas"/>
              </a:rPr>
              <a:t> {</a:t>
            </a:r>
            <a:endParaRPr dirty="0"/>
          </a:p>
          <a:p>
            <a:r>
              <a:rPr lang="pl-PL" dirty="0">
                <a:solidFill>
                  <a:srgbClr val="000000"/>
                </a:solidFill>
                <a:latin typeface="Consolas"/>
                <a:ea typeface="Consolas"/>
              </a:rPr>
              <a:t>	</a:t>
            </a:r>
            <a:endParaRPr dirty="0"/>
          </a:p>
          <a:p>
            <a:r>
              <a:rPr lang="pl-PL" dirty="0">
                <a:solidFill>
                  <a:srgbClr val="000000"/>
                </a:solidFill>
                <a:latin typeface="Consolas"/>
                <a:ea typeface="Consolas"/>
              </a:rPr>
              <a:t>	</a:t>
            </a:r>
            <a:r>
              <a:rPr lang="pl-PL" b="1" dirty="0">
                <a:solidFill>
                  <a:srgbClr val="7F0055"/>
                </a:solidFill>
                <a:latin typeface="Consolas"/>
                <a:ea typeface="Consolas"/>
              </a:rPr>
              <a:t>public</a:t>
            </a:r>
            <a:r>
              <a:rPr lang="pl-PL" dirty="0">
                <a:solidFill>
                  <a:srgbClr val="000000"/>
                </a:solidFill>
                <a:latin typeface="Consolas"/>
                <a:ea typeface="Consolas"/>
              </a:rPr>
              <a:t> </a:t>
            </a:r>
            <a:r>
              <a:rPr lang="pl-PL" b="1" dirty="0" err="1">
                <a:solidFill>
                  <a:srgbClr val="7F0055"/>
                </a:solidFill>
                <a:latin typeface="Consolas"/>
                <a:ea typeface="Consolas"/>
              </a:rPr>
              <a:t>static</a:t>
            </a:r>
            <a:r>
              <a:rPr lang="pl-PL" dirty="0">
                <a:solidFill>
                  <a:srgbClr val="000000"/>
                </a:solidFill>
                <a:latin typeface="Consolas"/>
                <a:ea typeface="Consolas"/>
              </a:rPr>
              <a:t> </a:t>
            </a:r>
            <a:r>
              <a:rPr lang="pl-PL" b="1" dirty="0" err="1">
                <a:solidFill>
                  <a:srgbClr val="7F0055"/>
                </a:solidFill>
                <a:latin typeface="Consolas"/>
                <a:ea typeface="Consolas"/>
              </a:rPr>
              <a:t>void</a:t>
            </a:r>
            <a:r>
              <a:rPr lang="pl-PL" dirty="0">
                <a:solidFill>
                  <a:srgbClr val="000000"/>
                </a:solidFill>
                <a:latin typeface="Consolas"/>
                <a:ea typeface="Consolas"/>
              </a:rPr>
              <a:t> </a:t>
            </a:r>
            <a:r>
              <a:rPr lang="pl-PL" dirty="0" err="1">
                <a:solidFill>
                  <a:srgbClr val="000000"/>
                </a:solidFill>
                <a:latin typeface="Consolas"/>
                <a:ea typeface="Consolas"/>
              </a:rPr>
              <a:t>main</a:t>
            </a:r>
            <a:r>
              <a:rPr lang="pl-PL" dirty="0">
                <a:solidFill>
                  <a:srgbClr val="000000"/>
                </a:solidFill>
                <a:latin typeface="Consolas"/>
                <a:ea typeface="Consolas"/>
              </a:rPr>
              <a:t>(String[] </a:t>
            </a:r>
            <a:r>
              <a:rPr lang="pl-PL" dirty="0" err="1">
                <a:solidFill>
                  <a:srgbClr val="000000"/>
                </a:solidFill>
                <a:latin typeface="Consolas"/>
                <a:ea typeface="Consolas"/>
              </a:rPr>
              <a:t>args</a:t>
            </a:r>
            <a:r>
              <a:rPr lang="pl-PL" dirty="0">
                <a:solidFill>
                  <a:srgbClr val="000000"/>
                </a:solidFill>
                <a:latin typeface="Consolas"/>
                <a:ea typeface="Consolas"/>
              </a:rPr>
              <a:t>) {</a:t>
            </a:r>
            <a:endParaRPr dirty="0"/>
          </a:p>
          <a:p>
            <a:r>
              <a:rPr lang="pl-PL" dirty="0">
                <a:solidFill>
                  <a:srgbClr val="000000"/>
                </a:solidFill>
                <a:latin typeface="Consolas"/>
                <a:ea typeface="Consolas"/>
              </a:rPr>
              <a:t>		</a:t>
            </a:r>
            <a:r>
              <a:rPr lang="pl-PL" dirty="0" err="1">
                <a:solidFill>
                  <a:srgbClr val="000000"/>
                </a:solidFill>
                <a:latin typeface="Consolas"/>
                <a:ea typeface="Consolas"/>
              </a:rPr>
              <a:t>InputStreamReader</a:t>
            </a:r>
            <a:r>
              <a:rPr lang="pl-PL" dirty="0">
                <a:solidFill>
                  <a:srgbClr val="000000"/>
                </a:solidFill>
                <a:latin typeface="Consolas"/>
                <a:ea typeface="Consolas"/>
              </a:rPr>
              <a:t> </a:t>
            </a:r>
            <a:r>
              <a:rPr lang="pl-PL" dirty="0" err="1">
                <a:solidFill>
                  <a:srgbClr val="000000"/>
                </a:solidFill>
                <a:latin typeface="Consolas"/>
                <a:ea typeface="Consolas"/>
              </a:rPr>
              <a:t>isr</a:t>
            </a:r>
            <a:r>
              <a:rPr lang="pl-PL" dirty="0">
                <a:solidFill>
                  <a:srgbClr val="000000"/>
                </a:solidFill>
                <a:latin typeface="Consolas"/>
                <a:ea typeface="Consolas"/>
              </a:rPr>
              <a:t> = </a:t>
            </a:r>
            <a:r>
              <a:rPr lang="pl-PL" b="1" dirty="0" err="1">
                <a:solidFill>
                  <a:srgbClr val="7F0055"/>
                </a:solidFill>
                <a:latin typeface="Consolas"/>
                <a:ea typeface="Consolas"/>
              </a:rPr>
              <a:t>new</a:t>
            </a:r>
            <a:r>
              <a:rPr lang="pl-PL" dirty="0">
                <a:solidFill>
                  <a:srgbClr val="000000"/>
                </a:solidFill>
                <a:latin typeface="Consolas"/>
                <a:ea typeface="Consolas"/>
              </a:rPr>
              <a:t> </a:t>
            </a:r>
            <a:r>
              <a:rPr lang="pl-PL" dirty="0" err="1">
                <a:solidFill>
                  <a:srgbClr val="000000"/>
                </a:solidFill>
                <a:latin typeface="Consolas"/>
                <a:ea typeface="Consolas"/>
              </a:rPr>
              <a:t>InputStreamReader</a:t>
            </a:r>
            <a:r>
              <a:rPr lang="pl-PL" dirty="0">
                <a:solidFill>
                  <a:srgbClr val="000000"/>
                </a:solidFill>
                <a:latin typeface="Consolas"/>
                <a:ea typeface="Consolas"/>
              </a:rPr>
              <a:t>(System.</a:t>
            </a:r>
            <a:r>
              <a:rPr lang="pl-PL" i="1" dirty="0">
                <a:solidFill>
                  <a:srgbClr val="0000C0"/>
                </a:solidFill>
                <a:latin typeface="Consolas"/>
                <a:ea typeface="Consolas"/>
              </a:rPr>
              <a:t>in</a:t>
            </a:r>
            <a:r>
              <a:rPr lang="pl-PL" dirty="0">
                <a:solidFill>
                  <a:srgbClr val="000000"/>
                </a:solidFill>
                <a:latin typeface="Consolas"/>
                <a:ea typeface="Consolas"/>
              </a:rPr>
              <a:t>);</a:t>
            </a:r>
            <a:endParaRPr dirty="0"/>
          </a:p>
          <a:p>
            <a:r>
              <a:rPr lang="pl-PL" dirty="0">
                <a:solidFill>
                  <a:srgbClr val="000000"/>
                </a:solidFill>
                <a:latin typeface="Consolas"/>
                <a:ea typeface="Consolas"/>
              </a:rPr>
              <a:t>		</a:t>
            </a:r>
            <a:r>
              <a:rPr lang="pl-PL" dirty="0" err="1">
                <a:solidFill>
                  <a:srgbClr val="000000"/>
                </a:solidFill>
                <a:latin typeface="Consolas"/>
                <a:ea typeface="Consolas"/>
              </a:rPr>
              <a:t>BufferedReader</a:t>
            </a:r>
            <a:r>
              <a:rPr lang="pl-PL" dirty="0">
                <a:solidFill>
                  <a:srgbClr val="000000"/>
                </a:solidFill>
                <a:latin typeface="Consolas"/>
                <a:ea typeface="Consolas"/>
              </a:rPr>
              <a:t> </a:t>
            </a:r>
            <a:r>
              <a:rPr lang="pl-PL" dirty="0" err="1">
                <a:solidFill>
                  <a:srgbClr val="000000"/>
                </a:solidFill>
                <a:latin typeface="Consolas"/>
                <a:ea typeface="Consolas"/>
              </a:rPr>
              <a:t>br</a:t>
            </a:r>
            <a:r>
              <a:rPr lang="pl-PL" dirty="0">
                <a:solidFill>
                  <a:srgbClr val="000000"/>
                </a:solidFill>
                <a:latin typeface="Consolas"/>
                <a:ea typeface="Consolas"/>
              </a:rPr>
              <a:t> = </a:t>
            </a:r>
            <a:r>
              <a:rPr lang="pl-PL" b="1" dirty="0" err="1">
                <a:solidFill>
                  <a:srgbClr val="7F0055"/>
                </a:solidFill>
                <a:latin typeface="Consolas"/>
                <a:ea typeface="Consolas"/>
              </a:rPr>
              <a:t>new</a:t>
            </a:r>
            <a:r>
              <a:rPr lang="pl-PL" dirty="0">
                <a:solidFill>
                  <a:srgbClr val="000000"/>
                </a:solidFill>
                <a:latin typeface="Consolas"/>
                <a:ea typeface="Consolas"/>
              </a:rPr>
              <a:t> </a:t>
            </a:r>
            <a:r>
              <a:rPr lang="pl-PL" dirty="0" err="1">
                <a:solidFill>
                  <a:srgbClr val="000000"/>
                </a:solidFill>
                <a:latin typeface="Consolas"/>
                <a:ea typeface="Consolas"/>
              </a:rPr>
              <a:t>BufferedReader</a:t>
            </a:r>
            <a:r>
              <a:rPr lang="pl-PL" dirty="0">
                <a:solidFill>
                  <a:srgbClr val="000000"/>
                </a:solidFill>
                <a:latin typeface="Consolas"/>
                <a:ea typeface="Consolas"/>
              </a:rPr>
              <a:t>(</a:t>
            </a:r>
            <a:r>
              <a:rPr lang="pl-PL" dirty="0" err="1">
                <a:solidFill>
                  <a:srgbClr val="000000"/>
                </a:solidFill>
                <a:latin typeface="Consolas"/>
                <a:ea typeface="Consolas"/>
              </a:rPr>
              <a:t>isr</a:t>
            </a:r>
            <a:r>
              <a:rPr lang="pl-PL" dirty="0">
                <a:solidFill>
                  <a:srgbClr val="000000"/>
                </a:solidFill>
                <a:latin typeface="Consolas"/>
                <a:ea typeface="Consolas"/>
              </a:rPr>
              <a:t>);</a:t>
            </a:r>
            <a:endParaRPr dirty="0"/>
          </a:p>
          <a:p>
            <a:r>
              <a:rPr lang="pl-PL" dirty="0">
                <a:solidFill>
                  <a:srgbClr val="000000"/>
                </a:solidFill>
                <a:latin typeface="Consolas"/>
                <a:ea typeface="Consolas"/>
              </a:rPr>
              <a:t>		String </a:t>
            </a:r>
            <a:r>
              <a:rPr lang="pl-PL" dirty="0" err="1">
                <a:solidFill>
                  <a:srgbClr val="000000"/>
                </a:solidFill>
                <a:latin typeface="Consolas"/>
                <a:ea typeface="Consolas"/>
              </a:rPr>
              <a:t>line</a:t>
            </a:r>
            <a:r>
              <a:rPr lang="pl-PL" dirty="0">
                <a:solidFill>
                  <a:srgbClr val="000000"/>
                </a:solidFill>
                <a:latin typeface="Consolas"/>
                <a:ea typeface="Consolas"/>
              </a:rPr>
              <a:t> = </a:t>
            </a:r>
            <a:r>
              <a:rPr lang="pl-PL" dirty="0">
                <a:solidFill>
                  <a:srgbClr val="2A00FF"/>
                </a:solidFill>
                <a:latin typeface="Consolas"/>
                <a:ea typeface="Consolas"/>
              </a:rPr>
              <a:t>""</a:t>
            </a:r>
            <a:r>
              <a:rPr lang="pl-PL" dirty="0">
                <a:solidFill>
                  <a:srgbClr val="000000"/>
                </a:solidFill>
                <a:latin typeface="Consolas"/>
                <a:ea typeface="Consolas"/>
              </a:rPr>
              <a:t>;</a:t>
            </a:r>
            <a:endParaRPr dirty="0"/>
          </a:p>
          <a:p>
            <a:r>
              <a:rPr lang="pl-PL" dirty="0">
                <a:solidFill>
                  <a:srgbClr val="000000"/>
                </a:solidFill>
                <a:latin typeface="Consolas"/>
                <a:ea typeface="Consolas"/>
              </a:rPr>
              <a:t>		</a:t>
            </a:r>
            <a:r>
              <a:rPr lang="pl-PL" b="1" dirty="0" err="1">
                <a:solidFill>
                  <a:srgbClr val="7F0055"/>
                </a:solidFill>
                <a:latin typeface="Consolas"/>
                <a:ea typeface="Consolas"/>
              </a:rPr>
              <a:t>try</a:t>
            </a:r>
            <a:r>
              <a:rPr lang="pl-PL" dirty="0">
                <a:solidFill>
                  <a:srgbClr val="000000"/>
                </a:solidFill>
                <a:latin typeface="Consolas"/>
                <a:ea typeface="Consolas"/>
              </a:rPr>
              <a:t> {</a:t>
            </a:r>
            <a:endParaRPr dirty="0"/>
          </a:p>
          <a:p>
            <a:r>
              <a:rPr lang="pl-PL" dirty="0">
                <a:solidFill>
                  <a:srgbClr val="000000"/>
                </a:solidFill>
                <a:latin typeface="Consolas"/>
                <a:ea typeface="Consolas"/>
              </a:rPr>
              <a:t>			</a:t>
            </a:r>
            <a:r>
              <a:rPr lang="pl-PL" dirty="0" err="1">
                <a:solidFill>
                  <a:srgbClr val="000000"/>
                </a:solidFill>
                <a:latin typeface="Consolas"/>
                <a:ea typeface="Consolas"/>
              </a:rPr>
              <a:t>line</a:t>
            </a:r>
            <a:r>
              <a:rPr lang="pl-PL" dirty="0">
                <a:solidFill>
                  <a:srgbClr val="000000"/>
                </a:solidFill>
                <a:latin typeface="Consolas"/>
                <a:ea typeface="Consolas"/>
              </a:rPr>
              <a:t> = </a:t>
            </a:r>
            <a:r>
              <a:rPr lang="pl-PL" dirty="0" err="1">
                <a:solidFill>
                  <a:srgbClr val="000000"/>
                </a:solidFill>
                <a:latin typeface="Consolas"/>
                <a:ea typeface="Consolas"/>
              </a:rPr>
              <a:t>br.readLine</a:t>
            </a:r>
            <a:r>
              <a:rPr lang="pl-PL" dirty="0">
                <a:solidFill>
                  <a:srgbClr val="000000"/>
                </a:solidFill>
                <a:latin typeface="Consolas"/>
                <a:ea typeface="Consolas"/>
              </a:rPr>
              <a:t>();</a:t>
            </a:r>
            <a:endParaRPr dirty="0"/>
          </a:p>
          <a:p>
            <a:r>
              <a:rPr lang="pl-PL" dirty="0">
                <a:solidFill>
                  <a:srgbClr val="000000"/>
                </a:solidFill>
                <a:latin typeface="Consolas"/>
                <a:ea typeface="Consolas"/>
              </a:rPr>
              <a:t>		} </a:t>
            </a:r>
            <a:r>
              <a:rPr lang="pl-PL" b="1" dirty="0" err="1">
                <a:solidFill>
                  <a:srgbClr val="7F0055"/>
                </a:solidFill>
                <a:latin typeface="Consolas"/>
                <a:ea typeface="Consolas"/>
              </a:rPr>
              <a:t>catch</a:t>
            </a:r>
            <a:r>
              <a:rPr lang="pl-PL" dirty="0">
                <a:solidFill>
                  <a:srgbClr val="000000"/>
                </a:solidFill>
                <a:latin typeface="Consolas"/>
                <a:ea typeface="Consolas"/>
              </a:rPr>
              <a:t> (</a:t>
            </a:r>
            <a:r>
              <a:rPr lang="pl-PL" dirty="0" err="1">
                <a:solidFill>
                  <a:srgbClr val="000000"/>
                </a:solidFill>
                <a:latin typeface="Consolas"/>
                <a:ea typeface="Consolas"/>
              </a:rPr>
              <a:t>IOException</a:t>
            </a:r>
            <a:r>
              <a:rPr lang="pl-PL" dirty="0">
                <a:solidFill>
                  <a:srgbClr val="000000"/>
                </a:solidFill>
                <a:latin typeface="Consolas"/>
                <a:ea typeface="Consolas"/>
              </a:rPr>
              <a:t> e) {</a:t>
            </a:r>
            <a:endParaRPr dirty="0"/>
          </a:p>
          <a:p>
            <a:r>
              <a:rPr lang="pl-PL" dirty="0">
                <a:solidFill>
                  <a:srgbClr val="000000"/>
                </a:solidFill>
                <a:latin typeface="Consolas"/>
                <a:ea typeface="Consolas"/>
              </a:rPr>
              <a:t>			</a:t>
            </a:r>
            <a:r>
              <a:rPr lang="pl-PL" dirty="0" err="1">
                <a:solidFill>
                  <a:srgbClr val="000000"/>
                </a:solidFill>
                <a:latin typeface="Consolas"/>
                <a:ea typeface="Consolas"/>
              </a:rPr>
              <a:t>e.printStackTrace</a:t>
            </a:r>
            <a:r>
              <a:rPr lang="pl-PL" dirty="0">
                <a:solidFill>
                  <a:srgbClr val="000000"/>
                </a:solidFill>
                <a:latin typeface="Consolas"/>
                <a:ea typeface="Consolas"/>
              </a:rPr>
              <a:t>();</a:t>
            </a:r>
            <a:endParaRPr dirty="0"/>
          </a:p>
          <a:p>
            <a:r>
              <a:rPr lang="pl-PL" dirty="0">
                <a:solidFill>
                  <a:srgbClr val="000000"/>
                </a:solidFill>
                <a:latin typeface="Consolas"/>
                <a:ea typeface="Consolas"/>
              </a:rPr>
              <a:t>		}</a:t>
            </a:r>
            <a:endParaRPr dirty="0"/>
          </a:p>
          <a:p>
            <a:r>
              <a:rPr lang="pl-PL" dirty="0">
                <a:latin typeface="Consolas"/>
                <a:ea typeface="Consolas"/>
              </a:rPr>
              <a:t>		</a:t>
            </a:r>
            <a:r>
              <a:rPr lang="pl-PL" dirty="0" err="1">
                <a:solidFill>
                  <a:srgbClr val="000000"/>
                </a:solidFill>
                <a:latin typeface="Consolas"/>
                <a:ea typeface="Consolas"/>
              </a:rPr>
              <a:t>System.</a:t>
            </a:r>
            <a:r>
              <a:rPr lang="pl-PL" i="1" dirty="0" err="1">
                <a:solidFill>
                  <a:srgbClr val="0000C0"/>
                </a:solidFill>
                <a:latin typeface="Consolas"/>
                <a:ea typeface="Consolas"/>
              </a:rPr>
              <a:t>out</a:t>
            </a:r>
            <a:r>
              <a:rPr lang="pl-PL" dirty="0" err="1">
                <a:solidFill>
                  <a:srgbClr val="000000"/>
                </a:solidFill>
                <a:latin typeface="Consolas"/>
                <a:ea typeface="Consolas"/>
              </a:rPr>
              <a:t>.println</a:t>
            </a:r>
            <a:r>
              <a:rPr lang="pl-PL" dirty="0">
                <a:solidFill>
                  <a:srgbClr val="000000"/>
                </a:solidFill>
                <a:latin typeface="Consolas"/>
                <a:ea typeface="Consolas"/>
              </a:rPr>
              <a:t>(</a:t>
            </a:r>
            <a:r>
              <a:rPr lang="pl-PL" dirty="0">
                <a:solidFill>
                  <a:srgbClr val="2A00FF"/>
                </a:solidFill>
                <a:latin typeface="Consolas"/>
                <a:ea typeface="Consolas"/>
              </a:rPr>
              <a:t>"Wczytałem: \""</a:t>
            </a:r>
            <a:r>
              <a:rPr lang="pl-PL" dirty="0">
                <a:solidFill>
                  <a:srgbClr val="000000"/>
                </a:solidFill>
                <a:latin typeface="Consolas"/>
                <a:ea typeface="Consolas"/>
              </a:rPr>
              <a:t> + </a:t>
            </a:r>
            <a:r>
              <a:rPr lang="pl-PL" dirty="0" err="1">
                <a:solidFill>
                  <a:srgbClr val="000000"/>
                </a:solidFill>
                <a:latin typeface="Consolas"/>
                <a:ea typeface="Consolas"/>
              </a:rPr>
              <a:t>line</a:t>
            </a:r>
            <a:r>
              <a:rPr lang="pl-PL" dirty="0">
                <a:solidFill>
                  <a:srgbClr val="000000"/>
                </a:solidFill>
                <a:latin typeface="Consolas"/>
                <a:ea typeface="Consolas"/>
              </a:rPr>
              <a:t> + </a:t>
            </a:r>
            <a:r>
              <a:rPr lang="pl-PL" dirty="0">
                <a:solidFill>
                  <a:srgbClr val="2A00FF"/>
                </a:solidFill>
                <a:latin typeface="Consolas"/>
                <a:ea typeface="Consolas"/>
              </a:rPr>
              <a:t>"\""</a:t>
            </a:r>
            <a:r>
              <a:rPr lang="pl-PL" dirty="0">
                <a:solidFill>
                  <a:srgbClr val="000000"/>
                </a:solidFill>
                <a:latin typeface="Consolas"/>
                <a:ea typeface="Consolas"/>
              </a:rPr>
              <a:t>);</a:t>
            </a:r>
            <a:endParaRPr dirty="0"/>
          </a:p>
          <a:p>
            <a:r>
              <a:rPr lang="pl-PL" dirty="0">
                <a:solidFill>
                  <a:srgbClr val="000000"/>
                </a:solidFill>
                <a:latin typeface="Consolas"/>
                <a:ea typeface="Consolas"/>
              </a:rPr>
              <a:t>	}</a:t>
            </a:r>
            <a:endParaRPr dirty="0"/>
          </a:p>
          <a:p>
            <a:r>
              <a:rPr lang="pl-PL" dirty="0">
                <a:solidFill>
                  <a:srgbClr val="000000"/>
                </a:solidFill>
                <a:latin typeface="Consolas"/>
                <a:ea typeface="Consolas"/>
              </a:rPr>
              <a:t>	</a:t>
            </a:r>
            <a:endParaRPr dirty="0"/>
          </a:p>
          <a:p>
            <a:r>
              <a:rPr lang="pl-PL" dirty="0">
                <a:solidFill>
                  <a:srgbClr val="000000"/>
                </a:solidFill>
                <a:latin typeface="Consolas"/>
                <a:ea typeface="Consolas"/>
              </a:rPr>
              <a:t>}</a:t>
            </a:r>
            <a:endParaRPr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TextShape 1"/>
          <p:cNvSpPr txBox="1"/>
          <p:nvPr/>
        </p:nvSpPr>
        <p:spPr>
          <a:xfrm>
            <a:off x="2160000" y="6984000"/>
            <a:ext cx="6552000" cy="43200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r>
              <a:rPr lang="pl-PL"/>
              <a:t>Operacje wejścia – wyjścia i wyjątki</a:t>
            </a:r>
            <a:endParaRPr/>
          </a:p>
        </p:txBody>
      </p:sp>
      <p:sp>
        <p:nvSpPr>
          <p:cNvPr id="47" name="TextShape 2"/>
          <p:cNvSpPr txBox="1"/>
          <p:nvPr/>
        </p:nvSpPr>
        <p:spPr>
          <a:xfrm>
            <a:off x="1440000" y="3312000"/>
            <a:ext cx="8352000" cy="277236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class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MojaPierwszaKlasa {</a:t>
            </a:r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	</a:t>
            </a:r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	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public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static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void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main(String[] args) {</a:t>
            </a:r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		System.</a:t>
            </a:r>
            <a:r>
              <a:rPr lang="pl-PL" i="1">
                <a:solidFill>
                  <a:srgbClr val="0000C0"/>
                </a:solidFill>
                <a:latin typeface="Consolas"/>
                <a:ea typeface="Consolas"/>
              </a:rPr>
              <a:t>out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.println(</a:t>
            </a:r>
            <a:r>
              <a:rPr lang="pl-PL">
                <a:solidFill>
                  <a:srgbClr val="2A00FF"/>
                </a:solidFill>
                <a:latin typeface="Consolas"/>
                <a:ea typeface="Consolas"/>
              </a:rPr>
              <a:t>"\""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);</a:t>
            </a:r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		System.</a:t>
            </a:r>
            <a:r>
              <a:rPr lang="pl-PL" i="1">
                <a:solidFill>
                  <a:srgbClr val="0000C0"/>
                </a:solidFill>
                <a:latin typeface="Consolas"/>
                <a:ea typeface="Consolas"/>
              </a:rPr>
              <a:t>out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.println(</a:t>
            </a:r>
            <a:r>
              <a:rPr lang="pl-PL">
                <a:solidFill>
                  <a:srgbClr val="2A00FF"/>
                </a:solidFill>
                <a:latin typeface="Consolas"/>
                <a:ea typeface="Consolas"/>
              </a:rPr>
              <a:t>"\ntekst"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);</a:t>
            </a:r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		System.</a:t>
            </a:r>
            <a:r>
              <a:rPr lang="pl-PL" i="1">
                <a:solidFill>
                  <a:srgbClr val="0000C0"/>
                </a:solidFill>
                <a:latin typeface="Consolas"/>
                <a:ea typeface="Consolas"/>
              </a:rPr>
              <a:t>out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.println(</a:t>
            </a:r>
            <a:r>
              <a:rPr lang="pl-PL">
                <a:solidFill>
                  <a:srgbClr val="2A00FF"/>
                </a:solidFill>
                <a:latin typeface="Consolas"/>
                <a:ea typeface="Consolas"/>
              </a:rPr>
              <a:t>"\\"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);</a:t>
            </a:r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		System.</a:t>
            </a:r>
            <a:r>
              <a:rPr lang="pl-PL" i="1">
                <a:solidFill>
                  <a:srgbClr val="0000C0"/>
                </a:solidFill>
                <a:latin typeface="Consolas"/>
                <a:ea typeface="Consolas"/>
              </a:rPr>
              <a:t>out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.println(</a:t>
            </a:r>
            <a:r>
              <a:rPr lang="pl-PL">
                <a:solidFill>
                  <a:srgbClr val="2A00FF"/>
                </a:solidFill>
                <a:latin typeface="Consolas"/>
                <a:ea typeface="Consolas"/>
              </a:rPr>
              <a:t>"\ttekst"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);</a:t>
            </a:r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	}</a:t>
            </a:r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	</a:t>
            </a:r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}</a:t>
            </a:r>
            <a:endParaRPr/>
          </a:p>
        </p:txBody>
      </p:sp>
      <p:sp>
        <p:nvSpPr>
          <p:cNvPr id="48" name="TextShape 3"/>
          <p:cNvSpPr txBox="1"/>
          <p:nvPr/>
        </p:nvSpPr>
        <p:spPr>
          <a:xfrm>
            <a:off x="1440000" y="1829160"/>
            <a:ext cx="8208000" cy="112284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r>
              <a:rPr lang="pl-PL" b="1"/>
              <a:t>Ćwiczenie:</a:t>
            </a:r>
            <a:endParaRPr/>
          </a:p>
          <a:p>
            <a:endParaRPr/>
          </a:p>
          <a:p>
            <a:r>
              <a:rPr lang="pl-PL"/>
              <a:t>	Sprawdź co wyświetli się na konsoli po wykonaniu poniższego kodu. Sprawdź na własnych przykładach działanie wyrażeń: „\n”, „\t”, „\\”, „\””.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TextShape 1"/>
          <p:cNvSpPr txBox="1"/>
          <p:nvPr/>
        </p:nvSpPr>
        <p:spPr>
          <a:xfrm>
            <a:off x="2160000" y="6984000"/>
            <a:ext cx="6552000" cy="43200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r>
              <a:rPr lang="pl-PL"/>
              <a:t>Operacje wejścia – wyjścia i wyjątki</a:t>
            </a:r>
            <a:endParaRPr/>
          </a:p>
        </p:txBody>
      </p:sp>
      <p:sp>
        <p:nvSpPr>
          <p:cNvPr id="50" name="TextShape 2"/>
          <p:cNvSpPr txBox="1"/>
          <p:nvPr/>
        </p:nvSpPr>
        <p:spPr>
          <a:xfrm>
            <a:off x="1440000" y="1895040"/>
            <a:ext cx="8208000" cy="357696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class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MojaPierwszaKlasa {</a:t>
            </a:r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	</a:t>
            </a:r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	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public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static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void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main(String[] args) {</a:t>
            </a:r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		String str = </a:t>
            </a:r>
            <a:r>
              <a:rPr lang="pl-PL">
                <a:solidFill>
                  <a:srgbClr val="2A00FF"/>
                </a:solidFill>
                <a:latin typeface="Consolas"/>
                <a:ea typeface="Consolas"/>
              </a:rPr>
              <a:t>"123"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;</a:t>
            </a:r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		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int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i = Integer.</a:t>
            </a:r>
            <a:r>
              <a:rPr lang="pl-PL" i="1">
                <a:solidFill>
                  <a:srgbClr val="000000"/>
                </a:solidFill>
                <a:latin typeface="Consolas"/>
                <a:ea typeface="Consolas"/>
              </a:rPr>
              <a:t>parseInt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(str);</a:t>
            </a:r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		</a:t>
            </a:r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		Integer myInt = 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new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Integer(str);</a:t>
            </a:r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		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float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</a:t>
            </a:r>
            <a:r>
              <a:rPr lang="pl-PL" u="sng">
                <a:solidFill>
                  <a:srgbClr val="000000"/>
                </a:solidFill>
                <a:latin typeface="Consolas"/>
                <a:ea typeface="Consolas"/>
              </a:rPr>
              <a:t>f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= myInt.floatValue();</a:t>
            </a:r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		</a:t>
            </a:r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		System.</a:t>
            </a:r>
            <a:r>
              <a:rPr lang="pl-PL" i="1">
                <a:solidFill>
                  <a:srgbClr val="0000C0"/>
                </a:solidFill>
                <a:latin typeface="Consolas"/>
                <a:ea typeface="Consolas"/>
              </a:rPr>
              <a:t>out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.println(i);</a:t>
            </a:r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	}</a:t>
            </a:r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	</a:t>
            </a:r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}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TextShape 1"/>
          <p:cNvSpPr txBox="1"/>
          <p:nvPr/>
        </p:nvSpPr>
        <p:spPr>
          <a:xfrm>
            <a:off x="2160000" y="6984000"/>
            <a:ext cx="6552000" cy="43200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r>
              <a:rPr lang="pl-PL"/>
              <a:t>Operacje wejścia – wyjścia i wyjątki</a:t>
            </a:r>
            <a:endParaRPr/>
          </a:p>
        </p:txBody>
      </p:sp>
      <p:sp>
        <p:nvSpPr>
          <p:cNvPr id="52" name="TextShape 2"/>
          <p:cNvSpPr txBox="1"/>
          <p:nvPr/>
        </p:nvSpPr>
        <p:spPr>
          <a:xfrm>
            <a:off x="1440000" y="2664000"/>
            <a:ext cx="8208000" cy="137916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r>
              <a:rPr lang="pl-PL" b="1"/>
              <a:t>Ćwiczenie:</a:t>
            </a:r>
            <a:endParaRPr/>
          </a:p>
          <a:p>
            <a:endParaRPr/>
          </a:p>
          <a:p>
            <a:r>
              <a:rPr lang="pl-PL"/>
              <a:t>	Stwórz obiekty odpowiadające typom wbudowanym „int” i „double”. Czy mają takie same metody. Co się stanie jeżeli będę chciał utworzyć, np. obiekt „Integer” za pomocą łańcucha znaków - „qwerty”?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TextShape 1"/>
          <p:cNvSpPr txBox="1"/>
          <p:nvPr/>
        </p:nvSpPr>
        <p:spPr>
          <a:xfrm>
            <a:off x="2160000" y="6984000"/>
            <a:ext cx="6552000" cy="43200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r>
              <a:rPr lang="pl-PL"/>
              <a:t>Operacje wejścia – wyjścia i wyjątki</a:t>
            </a:r>
            <a:endParaRPr/>
          </a:p>
        </p:txBody>
      </p:sp>
      <p:sp>
        <p:nvSpPr>
          <p:cNvPr id="54" name="TextShape 2"/>
          <p:cNvSpPr txBox="1"/>
          <p:nvPr/>
        </p:nvSpPr>
        <p:spPr>
          <a:xfrm>
            <a:off x="1440000" y="2058840"/>
            <a:ext cx="7920000" cy="384516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class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MojaPierwszaKlasa {</a:t>
            </a:r>
            <a:endParaRPr/>
          </a:p>
          <a:p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	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public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static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void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main(String[] args) {</a:t>
            </a:r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		String str = </a:t>
            </a:r>
            <a:r>
              <a:rPr lang="pl-PL">
                <a:solidFill>
                  <a:srgbClr val="2A00FF"/>
                </a:solidFill>
                <a:latin typeface="Consolas"/>
                <a:ea typeface="Consolas"/>
              </a:rPr>
              <a:t>"sto dwa"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;</a:t>
            </a:r>
            <a:endParaRPr/>
          </a:p>
          <a:p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		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try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{</a:t>
            </a:r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			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int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i = Integer.</a:t>
            </a:r>
            <a:r>
              <a:rPr lang="pl-PL" i="1">
                <a:solidFill>
                  <a:srgbClr val="000000"/>
                </a:solidFill>
                <a:latin typeface="Consolas"/>
                <a:ea typeface="Consolas"/>
              </a:rPr>
              <a:t>parseInt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(str);</a:t>
            </a:r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		} 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catch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(NumberFormatException e) {</a:t>
            </a:r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			e.printStackTrace();</a:t>
            </a:r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		}</a:t>
            </a:r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		System.</a:t>
            </a:r>
            <a:r>
              <a:rPr lang="pl-PL" i="1">
                <a:solidFill>
                  <a:srgbClr val="0000C0"/>
                </a:solidFill>
                <a:latin typeface="Consolas"/>
                <a:ea typeface="Consolas"/>
              </a:rPr>
              <a:t>out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.println(</a:t>
            </a:r>
            <a:r>
              <a:rPr lang="pl-PL">
                <a:solidFill>
                  <a:srgbClr val="2A00FF"/>
                </a:solidFill>
                <a:latin typeface="Consolas"/>
                <a:ea typeface="Consolas"/>
              </a:rPr>
              <a:t>"Jestem tutaj!"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);</a:t>
            </a:r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	}</a:t>
            </a:r>
            <a:endParaRPr/>
          </a:p>
          <a:p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}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TextShape 1"/>
          <p:cNvSpPr txBox="1"/>
          <p:nvPr/>
        </p:nvSpPr>
        <p:spPr>
          <a:xfrm>
            <a:off x="2160000" y="6984000"/>
            <a:ext cx="6552000" cy="43200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r>
              <a:rPr lang="pl-PL"/>
              <a:t>Operacje wejścia – wyjścia i wyjątki</a:t>
            </a:r>
            <a:endParaRPr/>
          </a:p>
        </p:txBody>
      </p:sp>
      <p:sp>
        <p:nvSpPr>
          <p:cNvPr id="56" name="TextShape 2"/>
          <p:cNvSpPr txBox="1"/>
          <p:nvPr/>
        </p:nvSpPr>
        <p:spPr>
          <a:xfrm>
            <a:off x="1440000" y="1728000"/>
            <a:ext cx="8208000" cy="375732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r>
              <a:rPr lang="pl-PL" b="1"/>
              <a:t>Ćwiczenie:</a:t>
            </a:r>
            <a:endParaRPr/>
          </a:p>
          <a:p>
            <a:endParaRPr/>
          </a:p>
          <a:p>
            <a:r>
              <a:rPr lang="pl-PL"/>
              <a:t>	Wykorzystując pierwszy przykład z bieżącej lekcji wczytaj z konsoli dwie liczby dowolnego typu. Przechwyć ewentualne wyjątki. Program powinien zakończyć swoje działanie dopiero po wczytaniu dwóch liczb.</a:t>
            </a:r>
            <a:endParaRPr/>
          </a:p>
          <a:p>
            <a:r>
              <a:rPr lang="pl-PL"/>
              <a:t>	Wykorzystaj fakt, że każda referencja może wskazywać na pusty obiekt „null”, to znaczy, że możesz zapisać:</a:t>
            </a:r>
            <a:endParaRPr/>
          </a:p>
          <a:p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Integer i = 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null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;</a:t>
            </a:r>
            <a:endParaRPr/>
          </a:p>
          <a:p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Następnie możesz wykonać porównanie, aby sprawdzić, czy nadal jest „pusty”:</a:t>
            </a:r>
            <a:endParaRPr/>
          </a:p>
          <a:p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i == 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null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1643</Words>
  <Application>Microsoft Office PowerPoint</Application>
  <PresentationFormat>Niestandardowy</PresentationFormat>
  <Paragraphs>591</Paragraphs>
  <Slides>27</Slides>
  <Notes>26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27</vt:i4>
      </vt:variant>
    </vt:vector>
  </HeadingPairs>
  <TitlesOfParts>
    <vt:vector size="28" baseType="lpstr">
      <vt:lpstr>Office Theme</vt:lpstr>
      <vt:lpstr>Slajd 1</vt:lpstr>
      <vt:lpstr>Operacje wejścia wyjścia – co to jest?</vt:lpstr>
      <vt:lpstr>Drukowanie na ekranie</vt:lpstr>
      <vt:lpstr>Slajd 4</vt:lpstr>
      <vt:lpstr>Slajd 5</vt:lpstr>
      <vt:lpstr>Slajd 6</vt:lpstr>
      <vt:lpstr>Slajd 7</vt:lpstr>
      <vt:lpstr>Slajd 8</vt:lpstr>
      <vt:lpstr>Slajd 9</vt:lpstr>
      <vt:lpstr>Slajd 10</vt:lpstr>
      <vt:lpstr>Slajd 11</vt:lpstr>
      <vt:lpstr>Jak pobrać dane z klawiatury?</vt:lpstr>
      <vt:lpstr>Jak pobrać dane z klawiatury?</vt:lpstr>
      <vt:lpstr>Jak pobrać dane z klawiatury?</vt:lpstr>
      <vt:lpstr>Parsowanie do wartości liczbowych</vt:lpstr>
      <vt:lpstr>Jak pobrać dane z klawiatury?</vt:lpstr>
      <vt:lpstr>Slajd 17</vt:lpstr>
      <vt:lpstr>Slajd 18</vt:lpstr>
      <vt:lpstr>Slajd 19</vt:lpstr>
      <vt:lpstr> Zapis do pliku</vt:lpstr>
      <vt:lpstr>Zadanie</vt:lpstr>
      <vt:lpstr> Rozwiązanie</vt:lpstr>
      <vt:lpstr>Slajd 23</vt:lpstr>
      <vt:lpstr>Slajd 24</vt:lpstr>
      <vt:lpstr>Slajd 25</vt:lpstr>
      <vt:lpstr>Slajd 26</vt:lpstr>
      <vt:lpstr>Slajd 27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Lukasz Nowakowski</dc:creator>
  <cp:lastModifiedBy>Mac</cp:lastModifiedBy>
  <cp:revision>4</cp:revision>
  <dcterms:modified xsi:type="dcterms:W3CDTF">2013-03-25T16:09:42Z</dcterms:modified>
</cp:coreProperties>
</file>