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0080625" cy="7559675"/>
  <p:notesSz cx="7559675" cy="10691813"/>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056" y="-102"/>
      </p:cViewPr>
      <p:guideLst>
        <p:guide orient="horz" pos="2381"/>
        <p:guide pos="3175"/>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7" name="PlaceHolder 1"/>
          <p:cNvSpPr>
            <a:spLocks noGrp="1"/>
          </p:cNvSpPr>
          <p:nvPr>
            <p:ph type="body"/>
          </p:nvPr>
        </p:nvSpPr>
        <p:spPr>
          <a:xfrm>
            <a:off x="756000" y="5078520"/>
            <a:ext cx="6047640" cy="4811040"/>
          </a:xfrm>
          <a:prstGeom prst="rect">
            <a:avLst/>
          </a:prstGeom>
        </p:spPr>
        <p:txBody>
          <a:bodyPr wrap="none" lIns="0" tIns="0" rIns="0" bIns="0"/>
          <a:lstStyle/>
          <a:p>
            <a:r>
              <a:rPr lang="x-none"/>
              <a:t>Kliknij, aby edytować format notatek</a:t>
            </a:r>
            <a:endParaRPr/>
          </a:p>
        </p:txBody>
      </p:sp>
      <p:sp>
        <p:nvSpPr>
          <p:cNvPr id="38" name="PlaceHolder 2"/>
          <p:cNvSpPr>
            <a:spLocks noGrp="1"/>
          </p:cNvSpPr>
          <p:nvPr>
            <p:ph type="hdr"/>
          </p:nvPr>
        </p:nvSpPr>
        <p:spPr>
          <a:xfrm>
            <a:off x="0" y="0"/>
            <a:ext cx="3280680" cy="534240"/>
          </a:xfrm>
          <a:prstGeom prst="rect">
            <a:avLst/>
          </a:prstGeom>
        </p:spPr>
        <p:txBody>
          <a:bodyPr wrap="none" lIns="0" tIns="0" rIns="0" bIns="0"/>
          <a:lstStyle/>
          <a:p>
            <a:r>
              <a:rPr lang="x-none" sz="1400"/>
              <a:t>&lt;główka&gt;</a:t>
            </a:r>
            <a:endParaRPr/>
          </a:p>
        </p:txBody>
      </p:sp>
      <p:sp>
        <p:nvSpPr>
          <p:cNvPr id="39" name="PlaceHolder 3"/>
          <p:cNvSpPr>
            <a:spLocks noGrp="1"/>
          </p:cNvSpPr>
          <p:nvPr>
            <p:ph type="dt"/>
          </p:nvPr>
        </p:nvSpPr>
        <p:spPr>
          <a:xfrm>
            <a:off x="4278960" y="0"/>
            <a:ext cx="3280680" cy="534240"/>
          </a:xfrm>
          <a:prstGeom prst="rect">
            <a:avLst/>
          </a:prstGeom>
        </p:spPr>
        <p:txBody>
          <a:bodyPr wrap="none" lIns="0" tIns="0" rIns="0" bIns="0"/>
          <a:lstStyle/>
          <a:p>
            <a:pPr algn="r"/>
            <a:r>
              <a:rPr lang="x-none" sz="1400"/>
              <a:t>&lt;data/godzina&gt;</a:t>
            </a:r>
            <a:endParaRPr/>
          </a:p>
        </p:txBody>
      </p:sp>
      <p:sp>
        <p:nvSpPr>
          <p:cNvPr id="40" name="PlaceHolder 4"/>
          <p:cNvSpPr>
            <a:spLocks noGrp="1"/>
          </p:cNvSpPr>
          <p:nvPr>
            <p:ph type="ftr"/>
          </p:nvPr>
        </p:nvSpPr>
        <p:spPr>
          <a:xfrm>
            <a:off x="0" y="10157400"/>
            <a:ext cx="3280680" cy="534240"/>
          </a:xfrm>
          <a:prstGeom prst="rect">
            <a:avLst/>
          </a:prstGeom>
        </p:spPr>
        <p:txBody>
          <a:bodyPr wrap="none" lIns="0" tIns="0" rIns="0" bIns="0" anchor="b"/>
          <a:lstStyle/>
          <a:p>
            <a:r>
              <a:rPr lang="x-none" sz="1400"/>
              <a:t>&lt;stopka&gt;</a:t>
            </a:r>
            <a:endParaRPr/>
          </a:p>
        </p:txBody>
      </p:sp>
      <p:sp>
        <p:nvSpPr>
          <p:cNvPr id="41" name="PlaceHolder 5"/>
          <p:cNvSpPr>
            <a:spLocks noGrp="1"/>
          </p:cNvSpPr>
          <p:nvPr>
            <p:ph type="sldNum"/>
          </p:nvPr>
        </p:nvSpPr>
        <p:spPr>
          <a:xfrm>
            <a:off x="4278960" y="10157400"/>
            <a:ext cx="3280680" cy="534240"/>
          </a:xfrm>
          <a:prstGeom prst="rect">
            <a:avLst/>
          </a:prstGeom>
        </p:spPr>
        <p:txBody>
          <a:bodyPr wrap="none" lIns="0" tIns="0" rIns="0" bIns="0" anchor="b"/>
          <a:lstStyle/>
          <a:p>
            <a:pPr algn="r"/>
            <a:fld id="{3F9820F4-E5CC-4651-99A6-734FB86A3AD4}" type="slidenum">
              <a:rPr lang="x-none" sz="1400"/>
              <a:pPr algn="r"/>
              <a:t>‹#›</a:t>
            </a:fld>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Okno mozemy stworzyć korzystając z klasy "Jframe".</a:t>
            </a:r>
            <a:endParaRPr/>
          </a:p>
          <a:p>
            <a:endParaRPr/>
          </a:p>
          <a:p>
            <a:r>
              <a:rPr lang="x-none" sz="1200"/>
              <a:t>Łańcuch znaków podany w kontruktorze jest tytułem okna.</a:t>
            </a:r>
            <a:endParaRPr/>
          </a:p>
          <a:p>
            <a:endParaRPr/>
          </a:p>
          <a:p>
            <a:r>
              <a:rPr lang="x-none" sz="1200"/>
              <a:t>Metoda "setBounds" posiada 4 argumenty:</a:t>
            </a:r>
            <a:endParaRPr/>
          </a:p>
          <a:p>
            <a:r>
              <a:rPr lang="x-none" sz="1200"/>
              <a:t>	- odległość w poziomie od lewego, górneo rogu,</a:t>
            </a:r>
            <a:endParaRPr/>
          </a:p>
          <a:p>
            <a:r>
              <a:rPr lang="x-none" sz="1200"/>
              <a:t>	- odległość w pionie od lewego, górneo rogu,</a:t>
            </a:r>
            <a:endParaRPr/>
          </a:p>
          <a:p>
            <a:r>
              <a:rPr lang="x-none" sz="1200"/>
              <a:t>	- szerokośc okna,</a:t>
            </a:r>
            <a:endParaRPr/>
          </a:p>
          <a:p>
            <a:r>
              <a:rPr lang="x-none" sz="1200"/>
              <a:t>	- wysokośc okna.</a:t>
            </a:r>
            <a:endParaRPr/>
          </a:p>
          <a:p>
            <a:endParaRPr/>
          </a:p>
          <a:p>
            <a:r>
              <a:rPr lang="x-none" sz="1200"/>
              <a:t>Jeżeli nie ustawimy metody "setDefaultCloseOperation", to kliknięcie przycisku zamknięcia w prawym, górnym rogu nie spowoduje wyłączenia programu. Okno zniknie, ale aplikacja nadal będzie chodziła w tle!</a:t>
            </a:r>
            <a:endParaRPr/>
          </a:p>
          <a:p>
            <a:endParaRPr/>
          </a:p>
          <a:p>
            <a:r>
              <a:rPr lang="x-none" sz="1200"/>
              <a:t>Ostatnie polecenie powoduje wyświetlenie się okna.</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"JList" jest również typem generycznym. Pozwla on wyśiwtlić dane w bardziej czytelny sposób. Można ustwaić możliwość zaznaczania pojedynczego lub wielokrotnego.</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"Jtable" działa podobnie jak "Jlist", z tą róznicą, że umozliwia wyświetlenie dodatkowych kolumn.</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PlaceHolder 1"/>
          <p:cNvSpPr>
            <a:spLocks noGrp="1"/>
          </p:cNvSpPr>
          <p:nvPr>
            <p:ph type="body"/>
          </p:nvPr>
        </p:nvSpPr>
        <p:spPr>
          <a:xfrm>
            <a:off x="756000" y="5078520"/>
            <a:ext cx="6047640" cy="5411160"/>
          </a:xfrm>
          <a:prstGeom prst="rect">
            <a:avLst/>
          </a:prstGeom>
        </p:spPr>
        <p:txBody>
          <a:bodyPr wrap="none" lIns="0" tIns="0" rIns="0" bIns="0"/>
          <a:lstStyle/>
          <a:p>
            <a:r>
              <a:rPr lang="x-none" sz="800" b="1">
                <a:solidFill>
                  <a:srgbClr val="7F0055"/>
                </a:solidFill>
                <a:latin typeface="Consolas"/>
                <a:ea typeface="Consolas"/>
              </a:rPr>
              <a:t>import</a:t>
            </a:r>
            <a:r>
              <a:rPr lang="x-none" sz="800">
                <a:solidFill>
                  <a:srgbClr val="000000"/>
                </a:solidFill>
                <a:latin typeface="Consolas"/>
                <a:ea typeface="Consolas"/>
              </a:rPr>
              <a:t> java.io.BufferedReader;</a:t>
            </a:r>
            <a:endParaRPr/>
          </a:p>
          <a:p>
            <a:r>
              <a:rPr lang="x-none" sz="800" b="1">
                <a:solidFill>
                  <a:srgbClr val="7F0055"/>
                </a:solidFill>
                <a:latin typeface="Consolas"/>
                <a:ea typeface="Consolas"/>
              </a:rPr>
              <a:t>import</a:t>
            </a:r>
            <a:r>
              <a:rPr lang="x-none" sz="800">
                <a:solidFill>
                  <a:srgbClr val="000000"/>
                </a:solidFill>
                <a:latin typeface="Consolas"/>
                <a:ea typeface="Consolas"/>
              </a:rPr>
              <a:t> java.io.DataInputStream;</a:t>
            </a:r>
            <a:endParaRPr/>
          </a:p>
          <a:p>
            <a:r>
              <a:rPr lang="x-none" sz="800" b="1">
                <a:solidFill>
                  <a:srgbClr val="7F0055"/>
                </a:solidFill>
                <a:latin typeface="Consolas"/>
                <a:ea typeface="Consolas"/>
              </a:rPr>
              <a:t>import</a:t>
            </a:r>
            <a:r>
              <a:rPr lang="x-none" sz="800">
                <a:solidFill>
                  <a:srgbClr val="000000"/>
                </a:solidFill>
                <a:latin typeface="Consolas"/>
                <a:ea typeface="Consolas"/>
              </a:rPr>
              <a:t> java.io.File;</a:t>
            </a:r>
            <a:endParaRPr/>
          </a:p>
          <a:p>
            <a:r>
              <a:rPr lang="x-none" sz="800" b="1">
                <a:solidFill>
                  <a:srgbClr val="7F0055"/>
                </a:solidFill>
                <a:latin typeface="Consolas"/>
                <a:ea typeface="Consolas"/>
              </a:rPr>
              <a:t>import</a:t>
            </a:r>
            <a:r>
              <a:rPr lang="x-none" sz="800">
                <a:solidFill>
                  <a:srgbClr val="000000"/>
                </a:solidFill>
                <a:latin typeface="Consolas"/>
                <a:ea typeface="Consolas"/>
              </a:rPr>
              <a:t> java.io.FileInputStream;</a:t>
            </a:r>
            <a:endParaRPr/>
          </a:p>
          <a:p>
            <a:r>
              <a:rPr lang="x-none" sz="800" b="1">
                <a:solidFill>
                  <a:srgbClr val="7F0055"/>
                </a:solidFill>
                <a:latin typeface="Consolas"/>
                <a:ea typeface="Consolas"/>
              </a:rPr>
              <a:t>import</a:t>
            </a:r>
            <a:r>
              <a:rPr lang="x-none" sz="800">
                <a:solidFill>
                  <a:srgbClr val="000000"/>
                </a:solidFill>
                <a:latin typeface="Consolas"/>
                <a:ea typeface="Consolas"/>
              </a:rPr>
              <a:t> java.io.FileNotFoundException;</a:t>
            </a:r>
            <a:endParaRPr/>
          </a:p>
          <a:p>
            <a:r>
              <a:rPr lang="x-none" sz="800" b="1">
                <a:solidFill>
                  <a:srgbClr val="7F0055"/>
                </a:solidFill>
                <a:latin typeface="Consolas"/>
                <a:ea typeface="Consolas"/>
              </a:rPr>
              <a:t>import</a:t>
            </a:r>
            <a:r>
              <a:rPr lang="x-none" sz="800">
                <a:solidFill>
                  <a:srgbClr val="000000"/>
                </a:solidFill>
                <a:latin typeface="Consolas"/>
                <a:ea typeface="Consolas"/>
              </a:rPr>
              <a:t> java.io.IOException;</a:t>
            </a:r>
            <a:endParaRPr/>
          </a:p>
          <a:p>
            <a:r>
              <a:rPr lang="x-none" sz="800" b="1">
                <a:solidFill>
                  <a:srgbClr val="7F0055"/>
                </a:solidFill>
                <a:latin typeface="Consolas"/>
                <a:ea typeface="Consolas"/>
              </a:rPr>
              <a:t>import</a:t>
            </a:r>
            <a:r>
              <a:rPr lang="x-none" sz="800">
                <a:solidFill>
                  <a:srgbClr val="000000"/>
                </a:solidFill>
                <a:latin typeface="Consolas"/>
                <a:ea typeface="Consolas"/>
              </a:rPr>
              <a:t> java.io.InputStreamReader;</a:t>
            </a:r>
            <a:endParaRPr/>
          </a:p>
          <a:p>
            <a:endParaRPr/>
          </a:p>
          <a:p>
            <a:r>
              <a:rPr lang="x-none" sz="800" b="1">
                <a:solidFill>
                  <a:srgbClr val="7F0055"/>
                </a:solidFill>
                <a:latin typeface="Consolas"/>
                <a:ea typeface="Consolas"/>
              </a:rPr>
              <a:t>import</a:t>
            </a:r>
            <a:r>
              <a:rPr lang="x-none" sz="800">
                <a:solidFill>
                  <a:srgbClr val="000000"/>
                </a:solidFill>
                <a:latin typeface="Consolas"/>
                <a:ea typeface="Consolas"/>
              </a:rPr>
              <a:t> javax.swing.JFileChooser;</a:t>
            </a:r>
            <a:endParaRPr/>
          </a:p>
          <a:p>
            <a:r>
              <a:rPr lang="x-none" sz="800" b="1">
                <a:solidFill>
                  <a:srgbClr val="7F0055"/>
                </a:solidFill>
                <a:latin typeface="Consolas"/>
                <a:ea typeface="Consolas"/>
              </a:rPr>
              <a:t>import</a:t>
            </a:r>
            <a:r>
              <a:rPr lang="x-none" sz="800">
                <a:solidFill>
                  <a:srgbClr val="000000"/>
                </a:solidFill>
                <a:latin typeface="Consolas"/>
                <a:ea typeface="Consolas"/>
              </a:rPr>
              <a:t> javax.swing.JFrame;</a:t>
            </a:r>
            <a:endParaRPr/>
          </a:p>
          <a:p>
            <a:r>
              <a:rPr lang="x-none" sz="800" b="1">
                <a:solidFill>
                  <a:srgbClr val="7F0055"/>
                </a:solidFill>
                <a:latin typeface="Consolas"/>
                <a:ea typeface="Consolas"/>
              </a:rPr>
              <a:t>import</a:t>
            </a:r>
            <a:r>
              <a:rPr lang="x-none" sz="800">
                <a:solidFill>
                  <a:srgbClr val="000000"/>
                </a:solidFill>
                <a:latin typeface="Consolas"/>
                <a:ea typeface="Consolas"/>
              </a:rPr>
              <a:t> javax.swing.JTextField;</a:t>
            </a:r>
            <a:endParaRPr/>
          </a:p>
          <a:p>
            <a:endParaRPr/>
          </a:p>
          <a:p>
            <a:endParaRPr/>
          </a:p>
          <a:p>
            <a:r>
              <a:rPr lang="x-none" sz="800" b="1">
                <a:solidFill>
                  <a:srgbClr val="7F0055"/>
                </a:solidFill>
                <a:latin typeface="Consolas"/>
                <a:ea typeface="Consolas"/>
              </a:rPr>
              <a:t>public</a:t>
            </a:r>
            <a:r>
              <a:rPr lang="x-none" sz="800">
                <a:solidFill>
                  <a:srgbClr val="000000"/>
                </a:solidFill>
                <a:latin typeface="Consolas"/>
                <a:ea typeface="Consolas"/>
              </a:rPr>
              <a:t> </a:t>
            </a:r>
            <a:r>
              <a:rPr lang="x-none" sz="800" b="1">
                <a:solidFill>
                  <a:srgbClr val="7F0055"/>
                </a:solidFill>
                <a:latin typeface="Consolas"/>
                <a:ea typeface="Consolas"/>
              </a:rPr>
              <a:t>class</a:t>
            </a:r>
            <a:r>
              <a:rPr lang="x-none" sz="800">
                <a:solidFill>
                  <a:srgbClr val="000000"/>
                </a:solidFill>
                <a:latin typeface="Consolas"/>
                <a:ea typeface="Consolas"/>
              </a:rPr>
              <a:t> Start {</a:t>
            </a:r>
            <a:endParaRPr/>
          </a:p>
          <a:p>
            <a:endParaRPr/>
          </a:p>
          <a:p>
            <a:r>
              <a:rPr lang="x-none" sz="800">
                <a:solidFill>
                  <a:srgbClr val="000000"/>
                </a:solidFill>
                <a:latin typeface="Consolas"/>
                <a:ea typeface="Consolas"/>
              </a:rPr>
              <a:t>	</a:t>
            </a:r>
            <a:r>
              <a:rPr lang="x-none" sz="800" b="1">
                <a:solidFill>
                  <a:srgbClr val="7F0055"/>
                </a:solidFill>
                <a:latin typeface="Consolas"/>
                <a:ea typeface="Consolas"/>
              </a:rPr>
              <a:t>public</a:t>
            </a:r>
            <a:r>
              <a:rPr lang="x-none" sz="800">
                <a:solidFill>
                  <a:srgbClr val="000000"/>
                </a:solidFill>
                <a:latin typeface="Consolas"/>
                <a:ea typeface="Consolas"/>
              </a:rPr>
              <a:t> </a:t>
            </a:r>
            <a:r>
              <a:rPr lang="x-none" sz="800" b="1">
                <a:solidFill>
                  <a:srgbClr val="7F0055"/>
                </a:solidFill>
                <a:latin typeface="Consolas"/>
                <a:ea typeface="Consolas"/>
              </a:rPr>
              <a:t>static</a:t>
            </a:r>
            <a:r>
              <a:rPr lang="x-none" sz="800">
                <a:solidFill>
                  <a:srgbClr val="000000"/>
                </a:solidFill>
                <a:latin typeface="Consolas"/>
                <a:ea typeface="Consolas"/>
              </a:rPr>
              <a:t> </a:t>
            </a:r>
            <a:r>
              <a:rPr lang="x-none" sz="800" b="1">
                <a:solidFill>
                  <a:srgbClr val="7F0055"/>
                </a:solidFill>
                <a:latin typeface="Consolas"/>
                <a:ea typeface="Consolas"/>
              </a:rPr>
              <a:t>void</a:t>
            </a:r>
            <a:r>
              <a:rPr lang="x-none" sz="800">
                <a:solidFill>
                  <a:srgbClr val="000000"/>
                </a:solidFill>
                <a:latin typeface="Consolas"/>
                <a:ea typeface="Consolas"/>
              </a:rPr>
              <a:t> main(String [] args) {</a:t>
            </a:r>
            <a:endParaRPr/>
          </a:p>
          <a:p>
            <a:r>
              <a:rPr lang="x-none" sz="800">
                <a:solidFill>
                  <a:srgbClr val="000000"/>
                </a:solidFill>
                <a:latin typeface="Consolas"/>
                <a:ea typeface="Consolas"/>
              </a:rPr>
              <a:t>		JFrame mainFrame = </a:t>
            </a:r>
            <a:r>
              <a:rPr lang="x-none" sz="800" b="1">
                <a:solidFill>
                  <a:srgbClr val="7F0055"/>
                </a:solidFill>
                <a:latin typeface="Consolas"/>
                <a:ea typeface="Consolas"/>
              </a:rPr>
              <a:t>new</a:t>
            </a:r>
            <a:r>
              <a:rPr lang="x-none" sz="800">
                <a:solidFill>
                  <a:srgbClr val="000000"/>
                </a:solidFill>
                <a:latin typeface="Consolas"/>
                <a:ea typeface="Consolas"/>
              </a:rPr>
              <a:t> JFrame(</a:t>
            </a:r>
            <a:r>
              <a:rPr lang="x-none" sz="800">
                <a:solidFill>
                  <a:srgbClr val="2A00FF"/>
                </a:solidFill>
                <a:latin typeface="Consolas"/>
                <a:ea typeface="Consolas"/>
              </a:rPr>
              <a:t>"Moje okno"</a:t>
            </a:r>
            <a:r>
              <a:rPr lang="x-none" sz="800">
                <a:solidFill>
                  <a:srgbClr val="000000"/>
                </a:solidFill>
                <a:latin typeface="Consolas"/>
                <a:ea typeface="Consolas"/>
              </a:rPr>
              <a:t>);</a:t>
            </a:r>
            <a:endParaRPr/>
          </a:p>
          <a:p>
            <a:r>
              <a:rPr lang="x-none" sz="800"/>
              <a:t>		mainFrame.setBounds(200, 200, 200, 150);</a:t>
            </a:r>
            <a:endParaRPr/>
          </a:p>
          <a:p>
            <a:r>
              <a:rPr lang="x-none" sz="800">
                <a:solidFill>
                  <a:srgbClr val="000000"/>
                </a:solidFill>
                <a:latin typeface="Consolas"/>
                <a:ea typeface="Consolas"/>
              </a:rPr>
              <a:t>		mainFrame.setDefaultCloseOperation(JFrame.</a:t>
            </a:r>
            <a:r>
              <a:rPr lang="x-none" sz="800" i="1">
                <a:solidFill>
                  <a:srgbClr val="0000C0"/>
                </a:solidFill>
                <a:latin typeface="Consolas"/>
                <a:ea typeface="Consolas"/>
              </a:rPr>
              <a:t>EXIT_ON_CLOSE</a:t>
            </a:r>
            <a:r>
              <a:rPr lang="x-none" sz="800">
                <a:solidFill>
                  <a:srgbClr val="000000"/>
                </a:solidFill>
                <a:latin typeface="Consolas"/>
                <a:ea typeface="Consolas"/>
              </a:rPr>
              <a:t>);</a:t>
            </a:r>
            <a:endParaRPr/>
          </a:p>
          <a:p>
            <a:r>
              <a:rPr lang="x-none" sz="800">
                <a:solidFill>
                  <a:srgbClr val="000000"/>
                </a:solidFill>
                <a:latin typeface="Consolas"/>
                <a:ea typeface="Consolas"/>
              </a:rPr>
              <a:t>		mainFrame.setLayout(</a:t>
            </a:r>
            <a:r>
              <a:rPr lang="x-none" sz="800" b="1">
                <a:solidFill>
                  <a:srgbClr val="7F0055"/>
                </a:solidFill>
                <a:latin typeface="Consolas"/>
                <a:ea typeface="Consolas"/>
              </a:rPr>
              <a:t>null</a:t>
            </a:r>
            <a:r>
              <a:rPr lang="x-none" sz="800">
                <a:solidFill>
                  <a:srgbClr val="000000"/>
                </a:solidFill>
                <a:latin typeface="Consolas"/>
                <a:ea typeface="Consolas"/>
              </a:rPr>
              <a:t>);</a:t>
            </a:r>
            <a:endParaRPr/>
          </a:p>
          <a:p>
            <a:endParaRPr/>
          </a:p>
          <a:p>
            <a:r>
              <a:rPr lang="x-none" sz="800">
                <a:solidFill>
                  <a:srgbClr val="000000"/>
                </a:solidFill>
                <a:latin typeface="Consolas"/>
                <a:ea typeface="Consolas"/>
              </a:rPr>
              <a:t>		JFileChooser chooser = </a:t>
            </a:r>
            <a:r>
              <a:rPr lang="x-none" sz="800" b="1">
                <a:solidFill>
                  <a:srgbClr val="7F0055"/>
                </a:solidFill>
                <a:latin typeface="Consolas"/>
                <a:ea typeface="Consolas"/>
              </a:rPr>
              <a:t>new</a:t>
            </a:r>
            <a:r>
              <a:rPr lang="x-none" sz="800">
                <a:solidFill>
                  <a:srgbClr val="000000"/>
                </a:solidFill>
                <a:latin typeface="Consolas"/>
                <a:ea typeface="Consolas"/>
              </a:rPr>
              <a:t> JFileChooser();</a:t>
            </a:r>
            <a:endParaRPr/>
          </a:p>
          <a:p>
            <a:r>
              <a:rPr lang="x-none" sz="800">
                <a:solidFill>
                  <a:srgbClr val="000000"/>
                </a:solidFill>
                <a:latin typeface="Consolas"/>
                <a:ea typeface="Consolas"/>
              </a:rPr>
              <a:t>	    chooser.showOpenDialog(</a:t>
            </a:r>
            <a:r>
              <a:rPr lang="x-none" sz="800" b="1">
                <a:solidFill>
                  <a:srgbClr val="7F0055"/>
                </a:solidFill>
                <a:latin typeface="Consolas"/>
                <a:ea typeface="Consolas"/>
              </a:rPr>
              <a:t>null</a:t>
            </a:r>
            <a:r>
              <a:rPr lang="x-none" sz="800">
                <a:solidFill>
                  <a:srgbClr val="000000"/>
                </a:solidFill>
                <a:latin typeface="Consolas"/>
                <a:ea typeface="Consolas"/>
              </a:rPr>
              <a:t>);</a:t>
            </a:r>
            <a:endParaRPr/>
          </a:p>
          <a:p>
            <a:r>
              <a:rPr lang="x-none" sz="800"/>
              <a:t>	    File curFile = chooser.getSelectedFile();</a:t>
            </a:r>
            <a:endParaRPr/>
          </a:p>
          <a:p>
            <a:r>
              <a:rPr lang="x-none" sz="800"/>
              <a:t>	    </a:t>
            </a:r>
            <a:endParaRPr/>
          </a:p>
          <a:p>
            <a:r>
              <a:rPr lang="x-none" sz="800">
                <a:solidFill>
                  <a:srgbClr val="000000"/>
                </a:solidFill>
                <a:latin typeface="Consolas"/>
                <a:ea typeface="Consolas"/>
              </a:rPr>
              <a:t>	    JTextField jTextField = </a:t>
            </a:r>
            <a:r>
              <a:rPr lang="x-none" sz="800" b="1">
                <a:solidFill>
                  <a:srgbClr val="7F0055"/>
                </a:solidFill>
                <a:latin typeface="Consolas"/>
                <a:ea typeface="Consolas"/>
              </a:rPr>
              <a:t>new</a:t>
            </a:r>
            <a:r>
              <a:rPr lang="x-none" sz="800">
                <a:solidFill>
                  <a:srgbClr val="000000"/>
                </a:solidFill>
                <a:latin typeface="Consolas"/>
                <a:ea typeface="Consolas"/>
              </a:rPr>
              <a:t> JTextField();</a:t>
            </a:r>
            <a:endParaRPr/>
          </a:p>
          <a:p>
            <a:r>
              <a:rPr lang="x-none" sz="800"/>
              <a:t>	    jTextField.setBounds(10, 10, 150, 20);</a:t>
            </a:r>
            <a:endParaRPr/>
          </a:p>
          <a:p>
            <a:r>
              <a:rPr lang="x-none" sz="800"/>
              <a:t>	    </a:t>
            </a:r>
            <a:endParaRPr/>
          </a:p>
          <a:p>
            <a:r>
              <a:rPr lang="x-none" sz="800">
                <a:solidFill>
                  <a:srgbClr val="000000"/>
                </a:solidFill>
                <a:latin typeface="Consolas"/>
                <a:ea typeface="Consolas"/>
              </a:rPr>
              <a:t>	    </a:t>
            </a:r>
            <a:r>
              <a:rPr lang="x-none" sz="800" b="1">
                <a:solidFill>
                  <a:srgbClr val="7F0055"/>
                </a:solidFill>
                <a:latin typeface="Consolas"/>
                <a:ea typeface="Consolas"/>
              </a:rPr>
              <a:t>try</a:t>
            </a:r>
            <a:r>
              <a:rPr lang="x-none" sz="800">
                <a:solidFill>
                  <a:srgbClr val="000000"/>
                </a:solidFill>
                <a:latin typeface="Consolas"/>
                <a:ea typeface="Consolas"/>
              </a:rPr>
              <a:t> {</a:t>
            </a:r>
            <a:endParaRPr/>
          </a:p>
          <a:p>
            <a:r>
              <a:rPr lang="x-none" sz="800">
                <a:solidFill>
                  <a:srgbClr val="000000"/>
                </a:solidFill>
                <a:latin typeface="Consolas"/>
                <a:ea typeface="Consolas"/>
              </a:rPr>
              <a:t>			FileInputStream fis = </a:t>
            </a:r>
            <a:r>
              <a:rPr lang="x-none" sz="800" b="1">
                <a:solidFill>
                  <a:srgbClr val="7F0055"/>
                </a:solidFill>
                <a:latin typeface="Consolas"/>
                <a:ea typeface="Consolas"/>
              </a:rPr>
              <a:t>new</a:t>
            </a:r>
            <a:r>
              <a:rPr lang="x-none" sz="800">
                <a:solidFill>
                  <a:srgbClr val="000000"/>
                </a:solidFill>
                <a:latin typeface="Consolas"/>
                <a:ea typeface="Consolas"/>
              </a:rPr>
              <a:t> FileInputStream(curFile);</a:t>
            </a:r>
            <a:endParaRPr/>
          </a:p>
          <a:p>
            <a:r>
              <a:rPr lang="x-none" sz="800">
                <a:solidFill>
                  <a:srgbClr val="000000"/>
                </a:solidFill>
                <a:latin typeface="Consolas"/>
                <a:ea typeface="Consolas"/>
              </a:rPr>
              <a:t>			DataInputStream in = </a:t>
            </a:r>
            <a:r>
              <a:rPr lang="x-none" sz="800" b="1">
                <a:solidFill>
                  <a:srgbClr val="7F0055"/>
                </a:solidFill>
                <a:latin typeface="Consolas"/>
                <a:ea typeface="Consolas"/>
              </a:rPr>
              <a:t>new</a:t>
            </a:r>
            <a:r>
              <a:rPr lang="x-none" sz="800">
                <a:solidFill>
                  <a:srgbClr val="000000"/>
                </a:solidFill>
                <a:latin typeface="Consolas"/>
                <a:ea typeface="Consolas"/>
              </a:rPr>
              <a:t> DataInputStream(fis);</a:t>
            </a:r>
            <a:endParaRPr/>
          </a:p>
          <a:p>
            <a:r>
              <a:rPr lang="x-none" sz="800">
                <a:solidFill>
                  <a:srgbClr val="000000"/>
                </a:solidFill>
                <a:latin typeface="Consolas"/>
                <a:ea typeface="Consolas"/>
              </a:rPr>
              <a:t>			BufferedReader br = </a:t>
            </a:r>
            <a:r>
              <a:rPr lang="x-none" sz="800" b="1">
                <a:solidFill>
                  <a:srgbClr val="7F0055"/>
                </a:solidFill>
                <a:latin typeface="Consolas"/>
                <a:ea typeface="Consolas"/>
              </a:rPr>
              <a:t>new</a:t>
            </a:r>
            <a:r>
              <a:rPr lang="x-none" sz="800">
                <a:solidFill>
                  <a:srgbClr val="000000"/>
                </a:solidFill>
                <a:latin typeface="Consolas"/>
                <a:ea typeface="Consolas"/>
              </a:rPr>
              <a:t> BufferedReader(</a:t>
            </a:r>
            <a:r>
              <a:rPr lang="x-none" sz="800" b="1">
                <a:solidFill>
                  <a:srgbClr val="7F0055"/>
                </a:solidFill>
                <a:latin typeface="Consolas"/>
                <a:ea typeface="Consolas"/>
              </a:rPr>
              <a:t>new</a:t>
            </a:r>
            <a:r>
              <a:rPr lang="x-none" sz="800">
                <a:solidFill>
                  <a:srgbClr val="000000"/>
                </a:solidFill>
                <a:latin typeface="Consolas"/>
                <a:ea typeface="Consolas"/>
              </a:rPr>
              <a:t> InputStreamReader(in));</a:t>
            </a:r>
            <a:endParaRPr/>
          </a:p>
          <a:p>
            <a:r>
              <a:rPr lang="x-none" sz="800"/>
              <a:t>			jTextField.setText(br.readLine());</a:t>
            </a:r>
            <a:endParaRPr/>
          </a:p>
          <a:p>
            <a:r>
              <a:rPr lang="x-none" sz="800"/>
              <a:t>			fis.close();</a:t>
            </a:r>
            <a:endParaRPr/>
          </a:p>
          <a:p>
            <a:r>
              <a:rPr lang="x-none" sz="800">
                <a:solidFill>
                  <a:srgbClr val="000000"/>
                </a:solidFill>
                <a:latin typeface="Consolas"/>
                <a:ea typeface="Consolas"/>
              </a:rPr>
              <a:t>		} </a:t>
            </a:r>
            <a:r>
              <a:rPr lang="x-none" sz="800" b="1">
                <a:solidFill>
                  <a:srgbClr val="7F0055"/>
                </a:solidFill>
                <a:latin typeface="Consolas"/>
                <a:ea typeface="Consolas"/>
              </a:rPr>
              <a:t>catch</a:t>
            </a:r>
            <a:r>
              <a:rPr lang="x-none" sz="800">
                <a:solidFill>
                  <a:srgbClr val="000000"/>
                </a:solidFill>
                <a:latin typeface="Consolas"/>
                <a:ea typeface="Consolas"/>
              </a:rPr>
              <a:t> (FileNotFoundException e) {</a:t>
            </a:r>
            <a:endParaRPr/>
          </a:p>
          <a:p>
            <a:r>
              <a:rPr lang="x-none" sz="800"/>
              <a:t>			e.printStackTrace();</a:t>
            </a:r>
            <a:endParaRPr/>
          </a:p>
          <a:p>
            <a:r>
              <a:rPr lang="x-none" sz="800">
                <a:solidFill>
                  <a:srgbClr val="000000"/>
                </a:solidFill>
                <a:latin typeface="Consolas"/>
                <a:ea typeface="Consolas"/>
              </a:rPr>
              <a:t>		} </a:t>
            </a:r>
            <a:r>
              <a:rPr lang="x-none" sz="800" b="1">
                <a:solidFill>
                  <a:srgbClr val="7F0055"/>
                </a:solidFill>
                <a:latin typeface="Consolas"/>
                <a:ea typeface="Consolas"/>
              </a:rPr>
              <a:t>catch</a:t>
            </a:r>
            <a:r>
              <a:rPr lang="x-none" sz="800">
                <a:solidFill>
                  <a:srgbClr val="000000"/>
                </a:solidFill>
                <a:latin typeface="Consolas"/>
                <a:ea typeface="Consolas"/>
              </a:rPr>
              <a:t> (IOException e) {</a:t>
            </a:r>
            <a:endParaRPr/>
          </a:p>
          <a:p>
            <a:r>
              <a:rPr lang="x-none" sz="800"/>
              <a:t>			e.printStackTrace();</a:t>
            </a:r>
            <a:endParaRPr/>
          </a:p>
          <a:p>
            <a:r>
              <a:rPr lang="x-none" sz="800"/>
              <a:t>		}</a:t>
            </a:r>
            <a:endParaRPr/>
          </a:p>
          <a:p>
            <a:endParaRPr/>
          </a:p>
          <a:p>
            <a:r>
              <a:rPr lang="x-none" sz="800"/>
              <a:t>	    mainFrame.add(jTextField);</a:t>
            </a:r>
            <a:endParaRPr/>
          </a:p>
          <a:p>
            <a:r>
              <a:rPr lang="x-none" sz="800">
                <a:solidFill>
                  <a:srgbClr val="000000"/>
                </a:solidFill>
                <a:latin typeface="Consolas"/>
                <a:ea typeface="Consolas"/>
              </a:rPr>
              <a:t>		mainFrame.setVisible(</a:t>
            </a:r>
            <a:r>
              <a:rPr lang="x-none" sz="800" b="1">
                <a:solidFill>
                  <a:srgbClr val="7F0055"/>
                </a:solidFill>
                <a:latin typeface="Consolas"/>
                <a:ea typeface="Consolas"/>
              </a:rPr>
              <a:t>true</a:t>
            </a:r>
            <a:r>
              <a:rPr lang="x-none" sz="800">
                <a:solidFill>
                  <a:srgbClr val="000000"/>
                </a:solidFill>
                <a:latin typeface="Consolas"/>
                <a:ea typeface="Consolas"/>
              </a:rPr>
              <a:t>);</a:t>
            </a:r>
            <a:endParaRPr/>
          </a:p>
          <a:p>
            <a:r>
              <a:rPr lang="x-none" sz="800"/>
              <a:t>	}</a:t>
            </a:r>
            <a:endParaRPr/>
          </a:p>
          <a:p>
            <a:endParaRPr/>
          </a:p>
          <a:p>
            <a:r>
              <a:rPr lang="x-none" sz="800"/>
              <a:t>}</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We wcześniejszych przykładach do metody "setLayout" wstawialismy obiekt "null". Teraz skorzystamy z zarządcy rozkładu o nazwie "FlowLayout". Nie musimy już układać każdego elementu osobno. Co więcej, nawet gdy użyjemy metody "setBounds", nie uzyskamy oczekiwanego efektu. "FlowLayout" decyduje o położeniu komponentów.</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Możemy uruchomic poprzedni przykład i zobaczyć jak "FlowLayout" zarządza widokiem.</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Korzystając z klasy "JPanel" możemy grupować elementy. "Mój napis 4" i "Mój napis 5" będą znajdować się wewnątrz panelu.</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Możemy zaobserwować, że przemieszczany jest cały panel. Dzieje się tak, ponieważ "JPanel" ma własnego zarządcę rozkładu i ustawiony "FlowLayout" nie zarządza komponentami z żółtego pola.</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Kolejnym przykładem jest "BorderLayout". Jeżeli nie wywołamy metody "setLayout", jest on domyslnym zarządcą. Dodając każdy element podajemy dodatkowo jeden z parametrów: "NORTH", "SOUTH", "WEST", "EAST" i "CENTER".</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PlaceHolder 1"/>
          <p:cNvSpPr>
            <a:spLocks noGrp="1"/>
          </p:cNvSpPr>
          <p:nvPr>
            <p:ph type="body"/>
          </p:nvPr>
        </p:nvSpPr>
        <p:spPr>
          <a:xfrm>
            <a:off x="756000" y="5078520"/>
            <a:ext cx="6047640" cy="4811040"/>
          </a:xfrm>
          <a:prstGeom prst="rect">
            <a:avLst/>
          </a:prstGeom>
        </p:spPr>
        <p:txBody>
          <a:bodyPr wrap="none" lIns="0" tIns="0" rIns="0" bIns="0"/>
          <a:lstStyle/>
          <a:p>
            <a:r>
              <a:rPr lang="x-none"/>
              <a:t>Zmienijąc rozmiar okna możemy zaobserwowac gdzie poszczególne obszary się znajdują.</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"GridLayout" układa komponenty podobnie jak tabela. Tworząc go należy podac liczbę kolumn i wersów.</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Do dyspozycji mamy wiele gotowych komponentów. Jeżeli chcemy wyświetlic tekst możemy skorzstac z klasy "Jlabel".</a:t>
            </a:r>
            <a:endParaRPr/>
          </a:p>
          <a:p>
            <a:endParaRPr/>
          </a:p>
          <a:p>
            <a:r>
              <a:rPr lang="x-none" sz="1200"/>
              <a:t>Skorzystajmy z metody "setLayout" z argumentem "null". Będziemy wtedy mogli skorzystać z absolutnego pozycjonowania komponentów widoku. W późniejszych slajdach zostanie wytłumaczone, jak układać elementy korzystając z zarządców rozkładu (layoutów).</a:t>
            </a:r>
            <a:endParaRPr/>
          </a:p>
          <a:p>
            <a:endParaRPr/>
          </a:p>
          <a:p>
            <a:r>
              <a:rPr lang="x-none" sz="1200"/>
              <a:t>Nie zapomnijemy dodać oniektu "label" do okna.</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Swing umożliwia nam napisanie własnego zarządcy rozkładu. Wystarczy zaimplementować "LayoutManager". Zaimplemenujmy przynajmniej metodę "layoutContainer". Odpowiada ona za ponowne rozmieszczenie komponentów po zmianie rozmiaru okna.</a:t>
            </a:r>
            <a:endParaRPr/>
          </a:p>
          <a:p>
            <a:endParaRPr/>
          </a:p>
          <a:p>
            <a:r>
              <a:rPr lang="x-none" sz="1200"/>
              <a:t>Powyższy przykład układa elementy wzdłuż przekątnej okna.</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PlaceHolder 1"/>
          <p:cNvSpPr>
            <a:spLocks noGrp="1"/>
          </p:cNvSpPr>
          <p:nvPr>
            <p:ph type="body"/>
          </p:nvPr>
        </p:nvSpPr>
        <p:spPr>
          <a:xfrm>
            <a:off x="756000" y="5078520"/>
            <a:ext cx="6047640" cy="5050440"/>
          </a:xfrm>
          <a:prstGeom prst="rect">
            <a:avLst/>
          </a:prstGeom>
        </p:spPr>
        <p:txBody>
          <a:bodyPr wrap="none" lIns="0" tIns="0" rIns="0" bIns="0"/>
          <a:lstStyle/>
          <a:p>
            <a:r>
              <a:rPr lang="x-none" sz="800" b="1">
                <a:solidFill>
                  <a:srgbClr val="7F0055"/>
                </a:solidFill>
                <a:latin typeface="Consolas"/>
                <a:ea typeface="Consolas"/>
              </a:rPr>
              <a:t>import</a:t>
            </a:r>
            <a:r>
              <a:rPr lang="x-none" sz="800">
                <a:solidFill>
                  <a:srgbClr val="000000"/>
                </a:solidFill>
                <a:latin typeface="Consolas"/>
                <a:ea typeface="Consolas"/>
              </a:rPr>
              <a:t> java.awt.Component;</a:t>
            </a:r>
            <a:endParaRPr/>
          </a:p>
          <a:p>
            <a:r>
              <a:rPr lang="x-none" sz="800" b="1">
                <a:solidFill>
                  <a:srgbClr val="7F0055"/>
                </a:solidFill>
                <a:latin typeface="Consolas"/>
                <a:ea typeface="Consolas"/>
              </a:rPr>
              <a:t>import</a:t>
            </a:r>
            <a:r>
              <a:rPr lang="x-none" sz="800">
                <a:solidFill>
                  <a:srgbClr val="000000"/>
                </a:solidFill>
                <a:latin typeface="Consolas"/>
                <a:ea typeface="Consolas"/>
              </a:rPr>
              <a:t> java.awt.Container;</a:t>
            </a:r>
            <a:endParaRPr/>
          </a:p>
          <a:p>
            <a:r>
              <a:rPr lang="x-none" sz="800" b="1">
                <a:solidFill>
                  <a:srgbClr val="7F0055"/>
                </a:solidFill>
                <a:latin typeface="Consolas"/>
                <a:ea typeface="Consolas"/>
              </a:rPr>
              <a:t>import</a:t>
            </a:r>
            <a:r>
              <a:rPr lang="x-none" sz="800">
                <a:solidFill>
                  <a:srgbClr val="000000"/>
                </a:solidFill>
                <a:latin typeface="Consolas"/>
                <a:ea typeface="Consolas"/>
              </a:rPr>
              <a:t> java.awt.Dimension;</a:t>
            </a:r>
            <a:endParaRPr/>
          </a:p>
          <a:p>
            <a:r>
              <a:rPr lang="x-none" sz="800" b="1">
                <a:solidFill>
                  <a:srgbClr val="7F0055"/>
                </a:solidFill>
                <a:latin typeface="Consolas"/>
                <a:ea typeface="Consolas"/>
              </a:rPr>
              <a:t>import</a:t>
            </a:r>
            <a:r>
              <a:rPr lang="x-none" sz="800">
                <a:solidFill>
                  <a:srgbClr val="000000"/>
                </a:solidFill>
                <a:latin typeface="Consolas"/>
                <a:ea typeface="Consolas"/>
              </a:rPr>
              <a:t> java.awt.LayoutManager;</a:t>
            </a:r>
            <a:endParaRPr/>
          </a:p>
          <a:p>
            <a:endParaRPr/>
          </a:p>
          <a:p>
            <a:endParaRPr/>
          </a:p>
          <a:p>
            <a:r>
              <a:rPr lang="x-none" sz="800" b="1">
                <a:solidFill>
                  <a:srgbClr val="7F0055"/>
                </a:solidFill>
                <a:latin typeface="Consolas"/>
                <a:ea typeface="Consolas"/>
              </a:rPr>
              <a:t>public</a:t>
            </a:r>
            <a:r>
              <a:rPr lang="x-none" sz="800">
                <a:solidFill>
                  <a:srgbClr val="000000"/>
                </a:solidFill>
                <a:latin typeface="Consolas"/>
                <a:ea typeface="Consolas"/>
              </a:rPr>
              <a:t> </a:t>
            </a:r>
            <a:r>
              <a:rPr lang="x-none" sz="800" b="1">
                <a:solidFill>
                  <a:srgbClr val="7F0055"/>
                </a:solidFill>
                <a:latin typeface="Consolas"/>
                <a:ea typeface="Consolas"/>
              </a:rPr>
              <a:t>class</a:t>
            </a:r>
            <a:r>
              <a:rPr lang="x-none" sz="800">
                <a:solidFill>
                  <a:srgbClr val="000000"/>
                </a:solidFill>
                <a:latin typeface="Consolas"/>
                <a:ea typeface="Consolas"/>
              </a:rPr>
              <a:t> DiagonalLayout </a:t>
            </a:r>
            <a:r>
              <a:rPr lang="x-none" sz="800" b="1">
                <a:solidFill>
                  <a:srgbClr val="7F0055"/>
                </a:solidFill>
                <a:latin typeface="Consolas"/>
                <a:ea typeface="Consolas"/>
              </a:rPr>
              <a:t>implements</a:t>
            </a:r>
            <a:r>
              <a:rPr lang="x-none" sz="800">
                <a:solidFill>
                  <a:srgbClr val="000000"/>
                </a:solidFill>
                <a:latin typeface="Consolas"/>
                <a:ea typeface="Consolas"/>
              </a:rPr>
              <a:t> LayoutManager {</a:t>
            </a:r>
            <a:endParaRPr/>
          </a:p>
          <a:p>
            <a:endParaRPr/>
          </a:p>
          <a:p>
            <a:r>
              <a:rPr lang="x-none" sz="800">
                <a:solidFill>
                  <a:srgbClr val="000000"/>
                </a:solidFill>
                <a:latin typeface="Consolas"/>
                <a:ea typeface="Consolas"/>
              </a:rPr>
              <a:t>	</a:t>
            </a:r>
            <a:r>
              <a:rPr lang="x-none" sz="800">
                <a:solidFill>
                  <a:srgbClr val="646464"/>
                </a:solidFill>
                <a:latin typeface="Consolas"/>
                <a:ea typeface="Consolas"/>
              </a:rPr>
              <a:t>@Override</a:t>
            </a:r>
            <a:endParaRPr/>
          </a:p>
          <a:p>
            <a:r>
              <a:rPr lang="x-none" sz="800">
                <a:solidFill>
                  <a:srgbClr val="000000"/>
                </a:solidFill>
                <a:latin typeface="Consolas"/>
                <a:ea typeface="Consolas"/>
              </a:rPr>
              <a:t>	</a:t>
            </a:r>
            <a:r>
              <a:rPr lang="x-none" sz="800" b="1">
                <a:solidFill>
                  <a:srgbClr val="7F0055"/>
                </a:solidFill>
                <a:latin typeface="Consolas"/>
                <a:ea typeface="Consolas"/>
              </a:rPr>
              <a:t>public</a:t>
            </a:r>
            <a:r>
              <a:rPr lang="x-none" sz="800">
                <a:solidFill>
                  <a:srgbClr val="000000"/>
                </a:solidFill>
                <a:latin typeface="Consolas"/>
                <a:ea typeface="Consolas"/>
              </a:rPr>
              <a:t> </a:t>
            </a:r>
            <a:r>
              <a:rPr lang="x-none" sz="800" b="1">
                <a:solidFill>
                  <a:srgbClr val="7F0055"/>
                </a:solidFill>
                <a:latin typeface="Consolas"/>
                <a:ea typeface="Consolas"/>
              </a:rPr>
              <a:t>void</a:t>
            </a:r>
            <a:r>
              <a:rPr lang="x-none" sz="800">
                <a:solidFill>
                  <a:srgbClr val="000000"/>
                </a:solidFill>
                <a:latin typeface="Consolas"/>
                <a:ea typeface="Consolas"/>
              </a:rPr>
              <a:t> addLayoutComponent(String name, Component comp) {}</a:t>
            </a:r>
            <a:endParaRPr/>
          </a:p>
          <a:p>
            <a:endParaRPr/>
          </a:p>
          <a:p>
            <a:r>
              <a:rPr lang="x-none" sz="800">
                <a:solidFill>
                  <a:srgbClr val="000000"/>
                </a:solidFill>
                <a:latin typeface="Consolas"/>
                <a:ea typeface="Consolas"/>
              </a:rPr>
              <a:t>	</a:t>
            </a:r>
            <a:r>
              <a:rPr lang="x-none" sz="800">
                <a:solidFill>
                  <a:srgbClr val="646464"/>
                </a:solidFill>
                <a:latin typeface="Consolas"/>
                <a:ea typeface="Consolas"/>
              </a:rPr>
              <a:t>@Override</a:t>
            </a:r>
            <a:endParaRPr/>
          </a:p>
          <a:p>
            <a:r>
              <a:rPr lang="x-none" sz="800">
                <a:solidFill>
                  <a:srgbClr val="000000"/>
                </a:solidFill>
                <a:latin typeface="Consolas"/>
                <a:ea typeface="Consolas"/>
              </a:rPr>
              <a:t>	</a:t>
            </a:r>
            <a:r>
              <a:rPr lang="x-none" sz="800" b="1">
                <a:solidFill>
                  <a:srgbClr val="7F0055"/>
                </a:solidFill>
                <a:latin typeface="Consolas"/>
                <a:ea typeface="Consolas"/>
              </a:rPr>
              <a:t>public</a:t>
            </a:r>
            <a:r>
              <a:rPr lang="x-none" sz="800">
                <a:solidFill>
                  <a:srgbClr val="000000"/>
                </a:solidFill>
                <a:latin typeface="Consolas"/>
                <a:ea typeface="Consolas"/>
              </a:rPr>
              <a:t> </a:t>
            </a:r>
            <a:r>
              <a:rPr lang="x-none" sz="800" b="1">
                <a:solidFill>
                  <a:srgbClr val="7F0055"/>
                </a:solidFill>
                <a:latin typeface="Consolas"/>
                <a:ea typeface="Consolas"/>
              </a:rPr>
              <a:t>void</a:t>
            </a:r>
            <a:r>
              <a:rPr lang="x-none" sz="800">
                <a:solidFill>
                  <a:srgbClr val="000000"/>
                </a:solidFill>
                <a:latin typeface="Consolas"/>
                <a:ea typeface="Consolas"/>
              </a:rPr>
              <a:t> layoutContainer(Container parent) {</a:t>
            </a:r>
            <a:endParaRPr/>
          </a:p>
          <a:p>
            <a:r>
              <a:rPr lang="x-none" sz="800"/>
              <a:t>		Component[] tab = parent.getComponents();</a:t>
            </a:r>
            <a:endParaRPr/>
          </a:p>
          <a:p>
            <a:r>
              <a:rPr lang="x-none" sz="800"/>
              <a:t>		Dimension dim = parent.getSize();</a:t>
            </a:r>
            <a:endParaRPr/>
          </a:p>
          <a:p>
            <a:r>
              <a:rPr lang="x-none" sz="800">
                <a:solidFill>
                  <a:srgbClr val="000000"/>
                </a:solidFill>
                <a:latin typeface="Consolas"/>
                <a:ea typeface="Consolas"/>
              </a:rPr>
              <a:t>		</a:t>
            </a:r>
            <a:r>
              <a:rPr lang="x-none" sz="800" b="1">
                <a:solidFill>
                  <a:srgbClr val="7F0055"/>
                </a:solidFill>
                <a:latin typeface="Consolas"/>
                <a:ea typeface="Consolas"/>
              </a:rPr>
              <a:t>int</a:t>
            </a:r>
            <a:r>
              <a:rPr lang="x-none" sz="800">
                <a:solidFill>
                  <a:srgbClr val="000000"/>
                </a:solidFill>
                <a:latin typeface="Consolas"/>
                <a:ea typeface="Consolas"/>
              </a:rPr>
              <a:t> h = dim.</a:t>
            </a:r>
            <a:r>
              <a:rPr lang="x-none" sz="800">
                <a:solidFill>
                  <a:srgbClr val="0000C0"/>
                </a:solidFill>
                <a:latin typeface="Consolas"/>
                <a:ea typeface="Consolas"/>
              </a:rPr>
              <a:t>height</a:t>
            </a:r>
            <a:r>
              <a:rPr lang="x-none" sz="800">
                <a:solidFill>
                  <a:srgbClr val="000000"/>
                </a:solidFill>
                <a:latin typeface="Consolas"/>
                <a:ea typeface="Consolas"/>
              </a:rPr>
              <a:t>;</a:t>
            </a:r>
            <a:endParaRPr/>
          </a:p>
          <a:p>
            <a:r>
              <a:rPr lang="x-none" sz="800">
                <a:solidFill>
                  <a:srgbClr val="000000"/>
                </a:solidFill>
                <a:latin typeface="Consolas"/>
                <a:ea typeface="Consolas"/>
              </a:rPr>
              <a:t>		</a:t>
            </a:r>
            <a:r>
              <a:rPr lang="x-none" sz="800" b="1">
                <a:solidFill>
                  <a:srgbClr val="7F0055"/>
                </a:solidFill>
                <a:latin typeface="Consolas"/>
                <a:ea typeface="Consolas"/>
              </a:rPr>
              <a:t>int</a:t>
            </a:r>
            <a:r>
              <a:rPr lang="x-none" sz="800">
                <a:solidFill>
                  <a:srgbClr val="000000"/>
                </a:solidFill>
                <a:latin typeface="Consolas"/>
                <a:ea typeface="Consolas"/>
              </a:rPr>
              <a:t> w = dim.</a:t>
            </a:r>
            <a:r>
              <a:rPr lang="x-none" sz="800">
                <a:solidFill>
                  <a:srgbClr val="0000C0"/>
                </a:solidFill>
                <a:latin typeface="Consolas"/>
                <a:ea typeface="Consolas"/>
              </a:rPr>
              <a:t>width</a:t>
            </a:r>
            <a:r>
              <a:rPr lang="x-none" sz="800">
                <a:solidFill>
                  <a:srgbClr val="000000"/>
                </a:solidFill>
                <a:latin typeface="Consolas"/>
                <a:ea typeface="Consolas"/>
              </a:rPr>
              <a:t>;</a:t>
            </a:r>
            <a:endParaRPr/>
          </a:p>
          <a:p>
            <a:r>
              <a:rPr lang="x-none" sz="800"/>
              <a:t>		</a:t>
            </a:r>
            <a:endParaRPr/>
          </a:p>
          <a:p>
            <a:r>
              <a:rPr lang="x-none" sz="800"/>
              <a:t>		tab[0].setBounds(tab[0].getWidth(), tab[0].getHeight(), w/2, h/5);</a:t>
            </a:r>
            <a:endParaRPr/>
          </a:p>
          <a:p>
            <a:r>
              <a:rPr lang="x-none" sz="800"/>
              <a:t>		</a:t>
            </a:r>
            <a:endParaRPr/>
          </a:p>
          <a:p>
            <a:r>
              <a:rPr lang="x-none" sz="800"/>
              <a:t>		tab[1].setBounds(tab[1].getWidth(), tab[1].getHeight(), w/3, (h*2)/5);</a:t>
            </a:r>
            <a:endParaRPr/>
          </a:p>
          <a:p>
            <a:r>
              <a:rPr lang="x-none" sz="800"/>
              <a:t>		tab[2].setBounds(tab[2].getWidth(), tab[2].getHeight(), (w*2)/3, (h*2)/5);</a:t>
            </a:r>
            <a:endParaRPr/>
          </a:p>
          <a:p>
            <a:r>
              <a:rPr lang="x-none" sz="800"/>
              <a:t>		</a:t>
            </a:r>
            <a:endParaRPr/>
          </a:p>
          <a:p>
            <a:r>
              <a:rPr lang="x-none" sz="800"/>
              <a:t>		tab[3].setBounds(tab[3].getWidth(), tab[3].getHeight(), w/4, (h*3)/5);</a:t>
            </a:r>
            <a:endParaRPr/>
          </a:p>
          <a:p>
            <a:r>
              <a:rPr lang="x-none" sz="800"/>
              <a:t>		tab[4].setBounds(tab[4].getWidth(), tab[4].getHeight(), (w*2)/4, (h*3)/5);</a:t>
            </a:r>
            <a:endParaRPr/>
          </a:p>
          <a:p>
            <a:r>
              <a:rPr lang="x-none" sz="800"/>
              <a:t>		tab[5].setBounds(tab[5].getWidth(), tab[5].getHeight(), (w*3)/4, (h*3)/5);</a:t>
            </a:r>
            <a:endParaRPr/>
          </a:p>
          <a:p>
            <a:r>
              <a:rPr lang="x-none" sz="800"/>
              <a:t>	}</a:t>
            </a:r>
            <a:endParaRPr/>
          </a:p>
          <a:p>
            <a:endParaRPr/>
          </a:p>
          <a:p>
            <a:r>
              <a:rPr lang="x-none" sz="800">
                <a:solidFill>
                  <a:srgbClr val="000000"/>
                </a:solidFill>
                <a:latin typeface="Consolas"/>
                <a:ea typeface="Consolas"/>
              </a:rPr>
              <a:t>	</a:t>
            </a:r>
            <a:r>
              <a:rPr lang="x-none" sz="800">
                <a:solidFill>
                  <a:srgbClr val="646464"/>
                </a:solidFill>
                <a:latin typeface="Consolas"/>
                <a:ea typeface="Consolas"/>
              </a:rPr>
              <a:t>@Override</a:t>
            </a:r>
            <a:endParaRPr/>
          </a:p>
          <a:p>
            <a:r>
              <a:rPr lang="x-none" sz="800">
                <a:solidFill>
                  <a:srgbClr val="000000"/>
                </a:solidFill>
                <a:latin typeface="Consolas"/>
                <a:ea typeface="Consolas"/>
              </a:rPr>
              <a:t>	</a:t>
            </a:r>
            <a:r>
              <a:rPr lang="x-none" sz="800" b="1">
                <a:solidFill>
                  <a:srgbClr val="7F0055"/>
                </a:solidFill>
                <a:latin typeface="Consolas"/>
                <a:ea typeface="Consolas"/>
              </a:rPr>
              <a:t>public</a:t>
            </a:r>
            <a:r>
              <a:rPr lang="x-none" sz="800">
                <a:solidFill>
                  <a:srgbClr val="000000"/>
                </a:solidFill>
                <a:latin typeface="Consolas"/>
                <a:ea typeface="Consolas"/>
              </a:rPr>
              <a:t> Dimension minimumLayoutSize(Container parent) {</a:t>
            </a:r>
            <a:endParaRPr/>
          </a:p>
          <a:p>
            <a:r>
              <a:rPr lang="x-none" sz="800">
                <a:solidFill>
                  <a:srgbClr val="000000"/>
                </a:solidFill>
                <a:latin typeface="Consolas"/>
                <a:ea typeface="Consolas"/>
              </a:rPr>
              <a:t>		</a:t>
            </a:r>
            <a:r>
              <a:rPr lang="x-none" sz="800" b="1">
                <a:solidFill>
                  <a:srgbClr val="7F0055"/>
                </a:solidFill>
                <a:latin typeface="Consolas"/>
                <a:ea typeface="Consolas"/>
              </a:rPr>
              <a:t>return</a:t>
            </a:r>
            <a:r>
              <a:rPr lang="x-none" sz="800">
                <a:solidFill>
                  <a:srgbClr val="000000"/>
                </a:solidFill>
                <a:latin typeface="Consolas"/>
                <a:ea typeface="Consolas"/>
              </a:rPr>
              <a:t> </a:t>
            </a:r>
            <a:r>
              <a:rPr lang="x-none" sz="800" b="1">
                <a:solidFill>
                  <a:srgbClr val="7F0055"/>
                </a:solidFill>
                <a:latin typeface="Consolas"/>
                <a:ea typeface="Consolas"/>
              </a:rPr>
              <a:t>null</a:t>
            </a:r>
            <a:r>
              <a:rPr lang="x-none" sz="800">
                <a:solidFill>
                  <a:srgbClr val="000000"/>
                </a:solidFill>
                <a:latin typeface="Consolas"/>
                <a:ea typeface="Consolas"/>
              </a:rPr>
              <a:t>;</a:t>
            </a:r>
            <a:endParaRPr/>
          </a:p>
          <a:p>
            <a:r>
              <a:rPr lang="x-none" sz="800"/>
              <a:t>	}</a:t>
            </a:r>
            <a:endParaRPr/>
          </a:p>
          <a:p>
            <a:endParaRPr/>
          </a:p>
          <a:p>
            <a:r>
              <a:rPr lang="x-none" sz="800">
                <a:solidFill>
                  <a:srgbClr val="000000"/>
                </a:solidFill>
                <a:latin typeface="Consolas"/>
                <a:ea typeface="Consolas"/>
              </a:rPr>
              <a:t>	</a:t>
            </a:r>
            <a:r>
              <a:rPr lang="x-none" sz="800">
                <a:solidFill>
                  <a:srgbClr val="646464"/>
                </a:solidFill>
                <a:latin typeface="Consolas"/>
                <a:ea typeface="Consolas"/>
              </a:rPr>
              <a:t>@Override</a:t>
            </a:r>
            <a:endParaRPr/>
          </a:p>
          <a:p>
            <a:r>
              <a:rPr lang="x-none" sz="800">
                <a:solidFill>
                  <a:srgbClr val="000000"/>
                </a:solidFill>
                <a:latin typeface="Consolas"/>
                <a:ea typeface="Consolas"/>
              </a:rPr>
              <a:t>	</a:t>
            </a:r>
            <a:r>
              <a:rPr lang="x-none" sz="800" b="1">
                <a:solidFill>
                  <a:srgbClr val="7F0055"/>
                </a:solidFill>
                <a:latin typeface="Consolas"/>
                <a:ea typeface="Consolas"/>
              </a:rPr>
              <a:t>public</a:t>
            </a:r>
            <a:r>
              <a:rPr lang="x-none" sz="800">
                <a:solidFill>
                  <a:srgbClr val="000000"/>
                </a:solidFill>
                <a:latin typeface="Consolas"/>
                <a:ea typeface="Consolas"/>
              </a:rPr>
              <a:t> Dimension preferredLayoutSize(Container parent) {</a:t>
            </a:r>
            <a:endParaRPr/>
          </a:p>
          <a:p>
            <a:r>
              <a:rPr lang="x-none" sz="800">
                <a:solidFill>
                  <a:srgbClr val="000000"/>
                </a:solidFill>
                <a:latin typeface="Consolas"/>
                <a:ea typeface="Consolas"/>
              </a:rPr>
              <a:t>		</a:t>
            </a:r>
            <a:r>
              <a:rPr lang="x-none" sz="800" b="1">
                <a:solidFill>
                  <a:srgbClr val="7F0055"/>
                </a:solidFill>
                <a:latin typeface="Consolas"/>
                <a:ea typeface="Consolas"/>
              </a:rPr>
              <a:t>return</a:t>
            </a:r>
            <a:r>
              <a:rPr lang="x-none" sz="800">
                <a:solidFill>
                  <a:srgbClr val="000000"/>
                </a:solidFill>
                <a:latin typeface="Consolas"/>
                <a:ea typeface="Consolas"/>
              </a:rPr>
              <a:t> </a:t>
            </a:r>
            <a:r>
              <a:rPr lang="x-none" sz="800" b="1">
                <a:solidFill>
                  <a:srgbClr val="7F0055"/>
                </a:solidFill>
                <a:latin typeface="Consolas"/>
                <a:ea typeface="Consolas"/>
              </a:rPr>
              <a:t>null</a:t>
            </a:r>
            <a:r>
              <a:rPr lang="x-none" sz="800">
                <a:solidFill>
                  <a:srgbClr val="000000"/>
                </a:solidFill>
                <a:latin typeface="Consolas"/>
                <a:ea typeface="Consolas"/>
              </a:rPr>
              <a:t>;</a:t>
            </a:r>
            <a:endParaRPr/>
          </a:p>
          <a:p>
            <a:r>
              <a:rPr lang="x-none" sz="800"/>
              <a:t>	}</a:t>
            </a:r>
            <a:endParaRPr/>
          </a:p>
          <a:p>
            <a:endParaRPr/>
          </a:p>
          <a:p>
            <a:r>
              <a:rPr lang="x-none" sz="800">
                <a:solidFill>
                  <a:srgbClr val="000000"/>
                </a:solidFill>
                <a:latin typeface="Consolas"/>
                <a:ea typeface="Consolas"/>
              </a:rPr>
              <a:t>	</a:t>
            </a:r>
            <a:r>
              <a:rPr lang="x-none" sz="800">
                <a:solidFill>
                  <a:srgbClr val="646464"/>
                </a:solidFill>
                <a:latin typeface="Consolas"/>
                <a:ea typeface="Consolas"/>
              </a:rPr>
              <a:t>@Override</a:t>
            </a:r>
            <a:endParaRPr/>
          </a:p>
          <a:p>
            <a:r>
              <a:rPr lang="x-none" sz="800">
                <a:solidFill>
                  <a:srgbClr val="000000"/>
                </a:solidFill>
                <a:latin typeface="Consolas"/>
                <a:ea typeface="Consolas"/>
              </a:rPr>
              <a:t>	</a:t>
            </a:r>
            <a:r>
              <a:rPr lang="x-none" sz="800" b="1">
                <a:solidFill>
                  <a:srgbClr val="7F0055"/>
                </a:solidFill>
                <a:latin typeface="Consolas"/>
                <a:ea typeface="Consolas"/>
              </a:rPr>
              <a:t>public</a:t>
            </a:r>
            <a:r>
              <a:rPr lang="x-none" sz="800">
                <a:solidFill>
                  <a:srgbClr val="000000"/>
                </a:solidFill>
                <a:latin typeface="Consolas"/>
                <a:ea typeface="Consolas"/>
              </a:rPr>
              <a:t> </a:t>
            </a:r>
            <a:r>
              <a:rPr lang="x-none" sz="800" b="1">
                <a:solidFill>
                  <a:srgbClr val="7F0055"/>
                </a:solidFill>
                <a:latin typeface="Consolas"/>
                <a:ea typeface="Consolas"/>
              </a:rPr>
              <a:t>void</a:t>
            </a:r>
            <a:r>
              <a:rPr lang="x-none" sz="800">
                <a:solidFill>
                  <a:srgbClr val="000000"/>
                </a:solidFill>
                <a:latin typeface="Consolas"/>
                <a:ea typeface="Consolas"/>
              </a:rPr>
              <a:t> removeLayoutComponent(Component comp) {}</a:t>
            </a:r>
            <a:endParaRPr/>
          </a:p>
          <a:p>
            <a:endParaRPr/>
          </a:p>
          <a:p>
            <a:r>
              <a:rPr lang="x-none" sz="800"/>
              <a:t>}</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Klasa "JtextField" umożliwia wyśiwetlenie pola tekstowego z mozliwoscią edycji. Ma ono jednak ograniczenie. Tekst może mieć tylko jeden wers.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"JTextArea" umożliwia wyśiwtlenie tekstu składającego się z wielu wersów. Zauważmy jednak, że tekst nie mieści się w polu.</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Problem z widocznością tekstu możemy rozwiącać za pomocą "JScrollPane". Obiekt "JTextArea" może teraz zmieniać swój rozmiar dynamicznie. Przeglądanie ułatwiają paski przewijania.</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Obiekty "JRadioButton" umożliwiają wybór pojedynczej opcji. Zaznaczony może być tylko jeden element dlatego wszystkie muszą tworzyć grupę. Obiekt "ButtonGroup" kontroluje wszystkie komponenty "JRadioButton". Jeżeli nie użylibyśmy go, opisywana zasada nie zachodziłaby.</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Obiekt typu "JSpinner" również umożliwia nam wybór tylko jednej opcji, ale w nieco inny sposób. Zwróćmy uwagę na sposób, w jaki wstawioamy dane do obiektu. Korzystamy z modelu. Wynika to z zastosowania Wzorca projektowego MVC przez twórców Swingu. Wzorzec ten rozdziela warstwę widoku od warstwy danych.</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"JComboBox", też pozwala wybrać tylko jedną opcję. Jest on typem generycznym. W nawiasach "&lt;&gt;" podajemy typ obiektu jaki będzie przechowywany w "JComboBox".</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PlaceHolder 1"/>
          <p:cNvSpPr>
            <a:spLocks noGrp="1"/>
          </p:cNvSpPr>
          <p:nvPr>
            <p:ph type="body"/>
          </p:nvPr>
        </p:nvSpPr>
        <p:spPr>
          <a:xfrm>
            <a:off x="756000" y="5078520"/>
            <a:ext cx="6047640" cy="4811040"/>
          </a:xfrm>
          <a:prstGeom prst="rect">
            <a:avLst/>
          </a:prstGeom>
        </p:spPr>
        <p:txBody>
          <a:bodyPr wrap="none" lIns="0" tIns="0" rIns="0" bIns="0"/>
          <a:lstStyle/>
          <a:p>
            <a:r>
              <a:rPr lang="x-none" sz="1200"/>
              <a:t>"JCheckBox" umozliwia wybór kilku opcji. Elementy te sa całkowicie niezależne. Nie dodajemy ich do żadnej grupy, tak jak to było  w przypadku "JRadioButton".</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27" name="PlaceHolder 2"/>
          <p:cNvSpPr>
            <a:spLocks noGrp="1"/>
          </p:cNvSpPr>
          <p:nvPr>
            <p:ph type="body"/>
          </p:nvPr>
        </p:nvSpPr>
        <p:spPr>
          <a:xfrm>
            <a:off x="504000" y="1769040"/>
            <a:ext cx="9071640" cy="2091600"/>
          </a:xfrm>
          <a:prstGeom prst="rect">
            <a:avLst/>
          </a:prstGeom>
        </p:spPr>
        <p:txBody>
          <a:bodyPr wrap="none" lIns="0" tIns="0" rIns="0" bIns="0"/>
          <a:lstStyle/>
          <a:p>
            <a:endParaRPr/>
          </a:p>
        </p:txBody>
      </p:sp>
      <p:sp>
        <p:nvSpPr>
          <p:cNvPr id="28" name="PlaceHolder 3"/>
          <p:cNvSpPr>
            <a:spLocks noGrp="1"/>
          </p:cNvSpPr>
          <p:nvPr>
            <p:ph type="body"/>
          </p:nvPr>
        </p:nvSpPr>
        <p:spPr>
          <a:xfrm>
            <a:off x="504000" y="4059000"/>
            <a:ext cx="9071640" cy="2091600"/>
          </a:xfrm>
          <a:prstGeom prst="rect">
            <a:avLst/>
          </a:prstGeom>
        </p:spPr>
        <p:txBody>
          <a:bodyPr wrap="none"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30" name="PlaceHolder 2"/>
          <p:cNvSpPr>
            <a:spLocks noGrp="1"/>
          </p:cNvSpPr>
          <p:nvPr>
            <p:ph type="body"/>
          </p:nvPr>
        </p:nvSpPr>
        <p:spPr>
          <a:xfrm>
            <a:off x="504000" y="1769040"/>
            <a:ext cx="4426560" cy="2091600"/>
          </a:xfrm>
          <a:prstGeom prst="rect">
            <a:avLst/>
          </a:prstGeom>
        </p:spPr>
        <p:txBody>
          <a:bodyPr wrap="none" lIns="0" tIns="0" rIns="0" bIns="0"/>
          <a:lstStyle/>
          <a:p>
            <a:endParaRPr/>
          </a:p>
        </p:txBody>
      </p:sp>
      <p:sp>
        <p:nvSpPr>
          <p:cNvPr id="31" name="PlaceHolder 3"/>
          <p:cNvSpPr>
            <a:spLocks noGrp="1"/>
          </p:cNvSpPr>
          <p:nvPr>
            <p:ph type="body"/>
          </p:nvPr>
        </p:nvSpPr>
        <p:spPr>
          <a:xfrm>
            <a:off x="5151960" y="1769040"/>
            <a:ext cx="4426560" cy="2091600"/>
          </a:xfrm>
          <a:prstGeom prst="rect">
            <a:avLst/>
          </a:prstGeom>
        </p:spPr>
        <p:txBody>
          <a:bodyPr wrap="none" lIns="0" tIns="0" rIns="0" bIns="0"/>
          <a:lstStyle/>
          <a:p>
            <a:endParaRPr/>
          </a:p>
        </p:txBody>
      </p:sp>
      <p:sp>
        <p:nvSpPr>
          <p:cNvPr id="32" name="PlaceHolder 4"/>
          <p:cNvSpPr>
            <a:spLocks noGrp="1"/>
          </p:cNvSpPr>
          <p:nvPr>
            <p:ph type="body"/>
          </p:nvPr>
        </p:nvSpPr>
        <p:spPr>
          <a:xfrm>
            <a:off x="5151960" y="4059000"/>
            <a:ext cx="4426560" cy="2091600"/>
          </a:xfrm>
          <a:prstGeom prst="rect">
            <a:avLst/>
          </a:prstGeom>
        </p:spPr>
        <p:txBody>
          <a:bodyPr wrap="none" lIns="0" tIns="0" rIns="0" bIns="0"/>
          <a:lstStyle/>
          <a:p>
            <a:endParaRPr/>
          </a:p>
        </p:txBody>
      </p:sp>
      <p:sp>
        <p:nvSpPr>
          <p:cNvPr id="33" name="PlaceHolder 5"/>
          <p:cNvSpPr>
            <a:spLocks noGrp="1"/>
          </p:cNvSpPr>
          <p:nvPr>
            <p:ph type="body"/>
          </p:nvPr>
        </p:nvSpPr>
        <p:spPr>
          <a:xfrm>
            <a:off x="504000" y="4059000"/>
            <a:ext cx="4426560" cy="2091600"/>
          </a:xfrm>
          <a:prstGeom prst="rect">
            <a:avLst/>
          </a:prstGeom>
        </p:spPr>
        <p:txBody>
          <a:bodyPr wrap="none"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35" name="PlaceHolder 2"/>
          <p:cNvSpPr>
            <a:spLocks noGrp="1"/>
          </p:cNvSpPr>
          <p:nvPr>
            <p:ph type="body"/>
          </p:nvPr>
        </p:nvSpPr>
        <p:spPr>
          <a:xfrm>
            <a:off x="504000" y="1769040"/>
            <a:ext cx="4426560" cy="2091600"/>
          </a:xfrm>
          <a:prstGeom prst="rect">
            <a:avLst/>
          </a:prstGeom>
        </p:spPr>
        <p:txBody>
          <a:bodyPr wrap="none" lIns="0" tIns="0" rIns="0" bIns="0"/>
          <a:lstStyle/>
          <a:p>
            <a:endParaRPr/>
          </a:p>
        </p:txBody>
      </p:sp>
      <p:sp>
        <p:nvSpPr>
          <p:cNvPr id="36" name="PlaceHolder 3"/>
          <p:cNvSpPr>
            <a:spLocks noGrp="1"/>
          </p:cNvSpPr>
          <p:nvPr>
            <p:ph type="body"/>
          </p:nvPr>
        </p:nvSpPr>
        <p:spPr>
          <a:xfrm>
            <a:off x="5151960" y="1769040"/>
            <a:ext cx="4426560" cy="2091600"/>
          </a:xfrm>
          <a:prstGeom prst="rect">
            <a:avLst/>
          </a:prstGeom>
        </p:spPr>
        <p:txBody>
          <a:bodyPr wrap="none"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6" name="PlaceHolder 2"/>
          <p:cNvSpPr>
            <a:spLocks noGrp="1"/>
          </p:cNvSpPr>
          <p:nvPr>
            <p:ph type="subTitle"/>
          </p:nvPr>
        </p:nvSpPr>
        <p:spPr>
          <a:xfrm>
            <a:off x="504000" y="1769040"/>
            <a:ext cx="9071640" cy="4385160"/>
          </a:xfrm>
          <a:prstGeom prst="rect">
            <a:avLst/>
          </a:prstGeom>
        </p:spPr>
        <p:txBody>
          <a:bodyPr wrap="none"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8" name="PlaceHolder 2"/>
          <p:cNvSpPr>
            <a:spLocks noGrp="1"/>
          </p:cNvSpPr>
          <p:nvPr>
            <p:ph type="body"/>
          </p:nvPr>
        </p:nvSpPr>
        <p:spPr>
          <a:xfrm>
            <a:off x="504000" y="1769040"/>
            <a:ext cx="9071640" cy="4385160"/>
          </a:xfrm>
          <a:prstGeom prst="rect">
            <a:avLst/>
          </a:prstGeom>
        </p:spPr>
        <p:txBody>
          <a:bodyPr wrap="none"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10" name="PlaceHolder 2"/>
          <p:cNvSpPr>
            <a:spLocks noGrp="1"/>
          </p:cNvSpPr>
          <p:nvPr>
            <p:ph type="body"/>
          </p:nvPr>
        </p:nvSpPr>
        <p:spPr>
          <a:xfrm>
            <a:off x="504000" y="1769040"/>
            <a:ext cx="4426560" cy="4385160"/>
          </a:xfrm>
          <a:prstGeom prst="rect">
            <a:avLst/>
          </a:prstGeom>
        </p:spPr>
        <p:txBody>
          <a:bodyPr wrap="none" lIns="0" tIns="0" rIns="0" bIns="0"/>
          <a:lstStyle/>
          <a:p>
            <a:endParaRPr/>
          </a:p>
        </p:txBody>
      </p:sp>
      <p:sp>
        <p:nvSpPr>
          <p:cNvPr id="11" name="PlaceHolder 3"/>
          <p:cNvSpPr>
            <a:spLocks noGrp="1"/>
          </p:cNvSpPr>
          <p:nvPr>
            <p:ph type="body"/>
          </p:nvPr>
        </p:nvSpPr>
        <p:spPr>
          <a:xfrm>
            <a:off x="5151960" y="1769040"/>
            <a:ext cx="4426560" cy="4385160"/>
          </a:xfrm>
          <a:prstGeom prst="rect">
            <a:avLst/>
          </a:prstGeom>
        </p:spPr>
        <p:txBody>
          <a:bodyPr wrap="none"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1640" cy="5852520"/>
          </a:xfrm>
          <a:prstGeom prst="rect">
            <a:avLst/>
          </a:prstGeom>
        </p:spPr>
        <p:txBody>
          <a:bodyPr wrap="none"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15" name="PlaceHolder 2"/>
          <p:cNvSpPr>
            <a:spLocks noGrp="1"/>
          </p:cNvSpPr>
          <p:nvPr>
            <p:ph type="body"/>
          </p:nvPr>
        </p:nvSpPr>
        <p:spPr>
          <a:xfrm>
            <a:off x="504000" y="1769040"/>
            <a:ext cx="4426560" cy="2091600"/>
          </a:xfrm>
          <a:prstGeom prst="rect">
            <a:avLst/>
          </a:prstGeom>
        </p:spPr>
        <p:txBody>
          <a:bodyPr wrap="none" lIns="0" tIns="0" rIns="0" bIns="0"/>
          <a:lstStyle/>
          <a:p>
            <a:endParaRPr/>
          </a:p>
        </p:txBody>
      </p:sp>
      <p:sp>
        <p:nvSpPr>
          <p:cNvPr id="16" name="PlaceHolder 3"/>
          <p:cNvSpPr>
            <a:spLocks noGrp="1"/>
          </p:cNvSpPr>
          <p:nvPr>
            <p:ph type="body"/>
          </p:nvPr>
        </p:nvSpPr>
        <p:spPr>
          <a:xfrm>
            <a:off x="504000" y="4059000"/>
            <a:ext cx="4426560" cy="2091600"/>
          </a:xfrm>
          <a:prstGeom prst="rect">
            <a:avLst/>
          </a:prstGeom>
        </p:spPr>
        <p:txBody>
          <a:bodyPr wrap="none" lIns="0" tIns="0" rIns="0" bIns="0"/>
          <a:lstStyle/>
          <a:p>
            <a:endParaRPr/>
          </a:p>
        </p:txBody>
      </p:sp>
      <p:sp>
        <p:nvSpPr>
          <p:cNvPr id="17" name="PlaceHolder 4"/>
          <p:cNvSpPr>
            <a:spLocks noGrp="1"/>
          </p:cNvSpPr>
          <p:nvPr>
            <p:ph type="body"/>
          </p:nvPr>
        </p:nvSpPr>
        <p:spPr>
          <a:xfrm>
            <a:off x="5151960" y="1769040"/>
            <a:ext cx="4426560" cy="4385160"/>
          </a:xfrm>
          <a:prstGeom prst="rect">
            <a:avLst/>
          </a:prstGeom>
        </p:spPr>
        <p:txBody>
          <a:bodyPr wrap="none"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19" name="PlaceHolder 2"/>
          <p:cNvSpPr>
            <a:spLocks noGrp="1"/>
          </p:cNvSpPr>
          <p:nvPr>
            <p:ph type="body"/>
          </p:nvPr>
        </p:nvSpPr>
        <p:spPr>
          <a:xfrm>
            <a:off x="504000" y="1769040"/>
            <a:ext cx="4426560" cy="4385160"/>
          </a:xfrm>
          <a:prstGeom prst="rect">
            <a:avLst/>
          </a:prstGeom>
        </p:spPr>
        <p:txBody>
          <a:bodyPr wrap="none" lIns="0" tIns="0" rIns="0" bIns="0"/>
          <a:lstStyle/>
          <a:p>
            <a:endParaRPr/>
          </a:p>
        </p:txBody>
      </p:sp>
      <p:sp>
        <p:nvSpPr>
          <p:cNvPr id="20" name="PlaceHolder 3"/>
          <p:cNvSpPr>
            <a:spLocks noGrp="1"/>
          </p:cNvSpPr>
          <p:nvPr>
            <p:ph type="body"/>
          </p:nvPr>
        </p:nvSpPr>
        <p:spPr>
          <a:xfrm>
            <a:off x="5151960" y="1769040"/>
            <a:ext cx="4426560" cy="2091600"/>
          </a:xfrm>
          <a:prstGeom prst="rect">
            <a:avLst/>
          </a:prstGeom>
        </p:spPr>
        <p:txBody>
          <a:bodyPr wrap="none" lIns="0" tIns="0" rIns="0" bIns="0"/>
          <a:lstStyle/>
          <a:p>
            <a:endParaRPr/>
          </a:p>
        </p:txBody>
      </p:sp>
      <p:sp>
        <p:nvSpPr>
          <p:cNvPr id="21" name="PlaceHolder 4"/>
          <p:cNvSpPr>
            <a:spLocks noGrp="1"/>
          </p:cNvSpPr>
          <p:nvPr>
            <p:ph type="body"/>
          </p:nvPr>
        </p:nvSpPr>
        <p:spPr>
          <a:xfrm>
            <a:off x="5151960" y="4059000"/>
            <a:ext cx="4426560" cy="2091600"/>
          </a:xfrm>
          <a:prstGeom prst="rect">
            <a:avLst/>
          </a:prstGeom>
        </p:spPr>
        <p:txBody>
          <a:bodyPr wrap="none"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23" name="PlaceHolder 2"/>
          <p:cNvSpPr>
            <a:spLocks noGrp="1"/>
          </p:cNvSpPr>
          <p:nvPr>
            <p:ph type="body"/>
          </p:nvPr>
        </p:nvSpPr>
        <p:spPr>
          <a:xfrm>
            <a:off x="504000" y="1769040"/>
            <a:ext cx="4426560" cy="2091600"/>
          </a:xfrm>
          <a:prstGeom prst="rect">
            <a:avLst/>
          </a:prstGeom>
        </p:spPr>
        <p:txBody>
          <a:bodyPr wrap="none" lIns="0" tIns="0" rIns="0" bIns="0"/>
          <a:lstStyle/>
          <a:p>
            <a:endParaRPr/>
          </a:p>
        </p:txBody>
      </p:sp>
      <p:sp>
        <p:nvSpPr>
          <p:cNvPr id="24" name="PlaceHolder 3"/>
          <p:cNvSpPr>
            <a:spLocks noGrp="1"/>
          </p:cNvSpPr>
          <p:nvPr>
            <p:ph type="body"/>
          </p:nvPr>
        </p:nvSpPr>
        <p:spPr>
          <a:xfrm>
            <a:off x="5151960" y="1769040"/>
            <a:ext cx="4426560" cy="2091600"/>
          </a:xfrm>
          <a:prstGeom prst="rect">
            <a:avLst/>
          </a:prstGeom>
        </p:spPr>
        <p:txBody>
          <a:bodyPr wrap="none" lIns="0" tIns="0" rIns="0" bIns="0"/>
          <a:lstStyle/>
          <a:p>
            <a:endParaRPr/>
          </a:p>
        </p:txBody>
      </p:sp>
      <p:sp>
        <p:nvSpPr>
          <p:cNvPr id="25" name="PlaceHolder 4"/>
          <p:cNvSpPr>
            <a:spLocks noGrp="1"/>
          </p:cNvSpPr>
          <p:nvPr>
            <p:ph type="body"/>
          </p:nvPr>
        </p:nvSpPr>
        <p:spPr>
          <a:xfrm>
            <a:off x="504000" y="4059000"/>
            <a:ext cx="9070920" cy="2091600"/>
          </a:xfrm>
          <a:prstGeom prst="rect">
            <a:avLst/>
          </a:prstGeom>
        </p:spPr>
        <p:txBody>
          <a:bodyPr wrap="none"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4" cstate="print"/>
          <a:stretch>
            <a:fillRect/>
          </a:stretch>
        </a:blip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wrap="none" lIns="0" tIns="0" rIns="0" bIns="0" anchor="ctr"/>
          <a:lstStyle/>
          <a:p>
            <a:pPr algn="ctr"/>
            <a:r>
              <a:rPr lang="x-none"/>
              <a:t>Kliknij, aby edytować format tekstu tytułu</a:t>
            </a:r>
            <a:endParaRPr/>
          </a:p>
        </p:txBody>
      </p:sp>
      <p:sp>
        <p:nvSpPr>
          <p:cNvPr id="6" name="PlaceHolder 2"/>
          <p:cNvSpPr>
            <a:spLocks noGrp="1"/>
          </p:cNvSpPr>
          <p:nvPr>
            <p:ph type="body"/>
          </p:nvPr>
        </p:nvSpPr>
        <p:spPr>
          <a:xfrm>
            <a:off x="504000" y="1769040"/>
            <a:ext cx="9071640" cy="4384800"/>
          </a:xfrm>
          <a:prstGeom prst="rect">
            <a:avLst/>
          </a:prstGeom>
        </p:spPr>
        <p:txBody>
          <a:bodyPr wrap="none" lIns="0" tIns="0" rIns="0" bIns="0"/>
          <a:lstStyle/>
          <a:p>
            <a:pPr>
              <a:buSzPct val="25000"/>
              <a:buFont typeface="StarSymbol"/>
              <a:buChar char=""/>
            </a:pPr>
            <a:r>
              <a:rPr lang="x-none"/>
              <a:t>Kliknij, aby edytować format tekstu konspektu</a:t>
            </a:r>
            <a:endParaRPr/>
          </a:p>
          <a:p>
            <a:pPr lvl="1">
              <a:buSzPct val="25000"/>
              <a:buFont typeface="StarSymbol"/>
              <a:buChar char=""/>
            </a:pPr>
            <a:r>
              <a:rPr lang="x-none"/>
              <a:t>Drugi poziom konspektu</a:t>
            </a:r>
            <a:endParaRPr/>
          </a:p>
          <a:p>
            <a:pPr lvl="2">
              <a:buSzPct val="25000"/>
              <a:buFont typeface="StarSymbol"/>
              <a:buChar char=""/>
            </a:pPr>
            <a:r>
              <a:rPr lang="x-none"/>
              <a:t>Trzeci poziom konspektu</a:t>
            </a:r>
            <a:endParaRPr/>
          </a:p>
          <a:p>
            <a:pPr lvl="3">
              <a:buSzPct val="25000"/>
              <a:buFont typeface="StarSymbol"/>
              <a:buChar char=""/>
            </a:pPr>
            <a:r>
              <a:rPr lang="x-none"/>
              <a:t>Czwarty poziom konspektu</a:t>
            </a:r>
            <a:endParaRPr/>
          </a:p>
          <a:p>
            <a:pPr lvl="4">
              <a:buSzPct val="25000"/>
              <a:buFont typeface="StarSymbol"/>
              <a:buChar char=""/>
            </a:pPr>
            <a:r>
              <a:rPr lang="x-none"/>
              <a:t>Piąty poziom konspektu</a:t>
            </a:r>
            <a:endParaRPr/>
          </a:p>
          <a:p>
            <a:pPr lvl="5">
              <a:buSzPct val="25000"/>
              <a:buFont typeface="StarSymbol"/>
              <a:buChar char=""/>
            </a:pPr>
            <a:r>
              <a:rPr lang="x-none"/>
              <a:t>Szósty poziom konspektu</a:t>
            </a:r>
            <a:endParaRPr/>
          </a:p>
          <a:p>
            <a:pPr lvl="6">
              <a:buSzPct val="25000"/>
              <a:buFont typeface="StarSymbol"/>
              <a:buChar char=""/>
            </a:pPr>
            <a:r>
              <a:rPr lang="x-none"/>
              <a:t>Siódmy poziom konspektu</a:t>
            </a:r>
            <a:endParaRPr/>
          </a:p>
        </p:txBody>
      </p:sp>
      <p:sp>
        <p:nvSpPr>
          <p:cNvPr id="2" name="PlaceHolder 3"/>
          <p:cNvSpPr>
            <a:spLocks noGrp="1"/>
          </p:cNvSpPr>
          <p:nvPr>
            <p:ph type="dt"/>
          </p:nvPr>
        </p:nvSpPr>
        <p:spPr>
          <a:xfrm>
            <a:off x="504000" y="6887160"/>
            <a:ext cx="2348280" cy="521280"/>
          </a:xfrm>
          <a:prstGeom prst="rect">
            <a:avLst/>
          </a:prstGeom>
        </p:spPr>
        <p:txBody>
          <a:bodyPr wrap="none" lIns="0" tIns="0" rIns="0" bIns="0"/>
          <a:lstStyle/>
          <a:p>
            <a:r>
              <a:rPr lang="x-none" sz="1400"/>
              <a:t>&lt;data/godzina&gt;</a:t>
            </a:r>
            <a:endParaRPr/>
          </a:p>
        </p:txBody>
      </p:sp>
      <p:sp>
        <p:nvSpPr>
          <p:cNvPr id="3" name="PlaceHolder 4"/>
          <p:cNvSpPr>
            <a:spLocks noGrp="1"/>
          </p:cNvSpPr>
          <p:nvPr>
            <p:ph type="ftr"/>
          </p:nvPr>
        </p:nvSpPr>
        <p:spPr>
          <a:xfrm>
            <a:off x="3447360" y="6887160"/>
            <a:ext cx="3195000" cy="521280"/>
          </a:xfrm>
          <a:prstGeom prst="rect">
            <a:avLst/>
          </a:prstGeom>
        </p:spPr>
        <p:txBody>
          <a:bodyPr wrap="none" lIns="0" tIns="0" rIns="0" bIns="0"/>
          <a:lstStyle/>
          <a:p>
            <a:pPr algn="ctr"/>
            <a:r>
              <a:rPr lang="x-none" sz="1400"/>
              <a:t>&lt;stopka&gt;</a:t>
            </a:r>
            <a:endParaRPr/>
          </a:p>
        </p:txBody>
      </p:sp>
      <p:sp>
        <p:nvSpPr>
          <p:cNvPr id="4" name="PlaceHolder 5"/>
          <p:cNvSpPr>
            <a:spLocks noGrp="1"/>
          </p:cNvSpPr>
          <p:nvPr>
            <p:ph type="sldNum"/>
          </p:nvPr>
        </p:nvSpPr>
        <p:spPr>
          <a:xfrm>
            <a:off x="7227360" y="6887160"/>
            <a:ext cx="2348280" cy="521280"/>
          </a:xfrm>
          <a:prstGeom prst="rect">
            <a:avLst/>
          </a:prstGeom>
        </p:spPr>
        <p:txBody>
          <a:bodyPr wrap="none" lIns="0" tIns="0" rIns="0" bIns="0"/>
          <a:lstStyle/>
          <a:p>
            <a:pPr algn="r"/>
            <a:fld id="{8275C0BD-49F7-42B0-AF4F-F18A024E36A3}" type="slidenum">
              <a:rPr lang="x-none" sz="1400"/>
              <a:pPr algn="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Shape 1"/>
          <p:cNvSpPr txBox="1"/>
          <p:nvPr/>
        </p:nvSpPr>
        <p:spPr>
          <a:xfrm>
            <a:off x="0" y="2232000"/>
            <a:ext cx="10080000" cy="1080000"/>
          </a:xfrm>
          <a:prstGeom prst="rect">
            <a:avLst/>
          </a:prstGeom>
        </p:spPr>
        <p:txBody>
          <a:bodyPr wrap="none" lIns="90000" tIns="45000" rIns="90000" bIns="45000"/>
          <a:lstStyle/>
          <a:p>
            <a:pPr algn="ctr"/>
            <a:r>
              <a:rPr lang="pl-PL" sz="6000"/>
              <a:t>Java - lekcja 9</a:t>
            </a:r>
            <a:endParaRPr/>
          </a:p>
        </p:txBody>
      </p:sp>
      <p:sp>
        <p:nvSpPr>
          <p:cNvPr id="43" name="TextShape 2"/>
          <p:cNvSpPr txBox="1"/>
          <p:nvPr/>
        </p:nvSpPr>
        <p:spPr>
          <a:xfrm>
            <a:off x="0" y="3564000"/>
            <a:ext cx="10080000" cy="936000"/>
          </a:xfrm>
          <a:prstGeom prst="rect">
            <a:avLst/>
          </a:prstGeom>
        </p:spPr>
        <p:txBody>
          <a:bodyPr wrap="none" lIns="90000" tIns="45000" rIns="90000" bIns="45000"/>
          <a:lstStyle/>
          <a:p>
            <a:pPr algn="ctr"/>
            <a:r>
              <a:rPr lang="pl-PL" sz="2200"/>
              <a:t>Graficzny interfejs użytkownika - Swing</a:t>
            </a:r>
            <a:endParaRPr/>
          </a:p>
        </p:txBody>
      </p:sp>
      <p:grpSp>
        <p:nvGrpSpPr>
          <p:cNvPr id="5" name="Grupa 4"/>
          <p:cNvGrpSpPr/>
          <p:nvPr/>
        </p:nvGrpSpPr>
        <p:grpSpPr>
          <a:xfrm>
            <a:off x="2195996" y="5541832"/>
            <a:ext cx="5688632" cy="974309"/>
            <a:chOff x="2267744" y="4758947"/>
            <a:chExt cx="5688632" cy="974309"/>
          </a:xfrm>
        </p:grpSpPr>
        <p:sp>
          <p:nvSpPr>
            <p:cNvPr id="6" name="Shape 24"/>
            <p:cNvSpPr txBox="1">
              <a:spLocks/>
            </p:cNvSpPr>
            <p:nvPr/>
          </p:nvSpPr>
          <p:spPr>
            <a:xfrm>
              <a:off x="2267744" y="4758947"/>
              <a:ext cx="5688632" cy="974309"/>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pPr lvl="0" indent="190500" algn="ctr">
                <a:buClr>
                  <a:schemeClr val="dk2"/>
                </a:buClr>
                <a:buSzPct val="100000"/>
              </a:pPr>
              <a:r>
                <a:rPr lang="pl-PL" sz="1000" dirty="0" smtClean="0">
                  <a:solidFill>
                    <a:schemeClr val="tx1"/>
                  </a:solidFill>
                  <a:latin typeface="Calibri" pitchFamily="34" charset="0"/>
                </a:rPr>
                <a:t>Człowiek - najlepsza inwestycja</a:t>
              </a: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lang="pl-PL" sz="1000" dirty="0" smtClean="0">
                <a:solidFill>
                  <a:schemeClr val="tx1"/>
                </a:solidFill>
                <a:latin typeface="Calibri" pitchFamily="34" charset="0"/>
              </a:endParaRPr>
            </a:p>
            <a:p>
              <a:pPr lvl="0" indent="190500" algn="ctr">
                <a:buClr>
                  <a:schemeClr val="dk2"/>
                </a:buClr>
                <a:buSzPct val="100000"/>
              </a:pPr>
              <a:r>
                <a:rPr lang="pl-PL" sz="1000" dirty="0" smtClean="0">
                  <a:solidFill>
                    <a:schemeClr val="tx1"/>
                  </a:solidFill>
                  <a:latin typeface="Calibri" pitchFamily="34" charset="0"/>
                </a:rPr>
                <a:t>Projekt współfinansowany przez Unię Europejską w ramach Europejskiego Funduszu Społecznego</a:t>
              </a:r>
              <a:endParaRPr kumimoji="0" lang="pl" sz="1000" i="0" u="none" strike="noStrike" kern="0" cap="none" spc="0" normalizeH="0" baseline="0" noProof="0" dirty="0">
                <a:ln>
                  <a:noFill/>
                </a:ln>
                <a:solidFill>
                  <a:schemeClr val="tx1"/>
                </a:solidFill>
                <a:effectLst/>
                <a:uLnTx/>
                <a:uFillTx/>
                <a:latin typeface="Calibri" pitchFamily="34" charset="0"/>
                <a:sym typeface="Arial"/>
              </a:endParaRPr>
            </a:p>
          </p:txBody>
        </p:sp>
        <p:pic>
          <p:nvPicPr>
            <p:cNvPr id="7" name="Obraz 6" descr="KAPITAL_LUDZKI"/>
            <p:cNvPicPr/>
            <p:nvPr/>
          </p:nvPicPr>
          <p:blipFill>
            <a:blip r:embed="rId2" cstate="print"/>
            <a:srcRect/>
            <a:stretch>
              <a:fillRect/>
            </a:stretch>
          </p:blipFill>
          <p:spPr bwMode="auto">
            <a:xfrm>
              <a:off x="2551187" y="4869160"/>
              <a:ext cx="1228725" cy="590550"/>
            </a:xfrm>
            <a:prstGeom prst="rect">
              <a:avLst/>
            </a:prstGeom>
            <a:noFill/>
          </p:spPr>
        </p:pic>
        <p:pic>
          <p:nvPicPr>
            <p:cNvPr id="8" name="Obraz 7" descr="UE+EFS_L-kolor"/>
            <p:cNvPicPr/>
            <p:nvPr/>
          </p:nvPicPr>
          <p:blipFill>
            <a:blip r:embed="rId3" cstate="print"/>
            <a:srcRect/>
            <a:stretch>
              <a:fillRect/>
            </a:stretch>
          </p:blipFill>
          <p:spPr bwMode="auto">
            <a:xfrm>
              <a:off x="6660232" y="4941168"/>
              <a:ext cx="1123950" cy="428625"/>
            </a:xfrm>
            <a:prstGeom prst="rect">
              <a:avLst/>
            </a:prstGeom>
            <a:noFill/>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69" name="TextShape 2"/>
          <p:cNvSpPr txBox="1"/>
          <p:nvPr/>
        </p:nvSpPr>
        <p:spPr>
          <a:xfrm>
            <a:off x="1440000" y="2088000"/>
            <a:ext cx="8424000" cy="4306320"/>
          </a:xfrm>
          <a:prstGeom prst="rect">
            <a:avLst/>
          </a:prstGeom>
        </p:spPr>
        <p:txBody>
          <a:bodyPr wrap="none" lIns="90000" tIns="45000" rIns="90000" bIns="45000"/>
          <a:lstStyle/>
          <a:p>
            <a:r>
              <a:rPr lang="pl-PL">
                <a:solidFill>
                  <a:srgbClr val="000000"/>
                </a:solidFill>
                <a:latin typeface="Consolas"/>
                <a:ea typeface="Consolas"/>
              </a:rPr>
              <a:t>JCheckBox jCheckBox1 = </a:t>
            </a:r>
            <a:r>
              <a:rPr lang="pl-PL" b="1">
                <a:solidFill>
                  <a:srgbClr val="7F0055"/>
                </a:solidFill>
                <a:latin typeface="Consolas"/>
                <a:ea typeface="Consolas"/>
              </a:rPr>
              <a:t>new</a:t>
            </a:r>
            <a:r>
              <a:rPr lang="pl-PL">
                <a:solidFill>
                  <a:srgbClr val="000000"/>
                </a:solidFill>
                <a:latin typeface="Consolas"/>
                <a:ea typeface="Consolas"/>
              </a:rPr>
              <a:t> JCheckBox(</a:t>
            </a:r>
            <a:r>
              <a:rPr lang="pl-PL">
                <a:solidFill>
                  <a:srgbClr val="2A00FF"/>
                </a:solidFill>
                <a:latin typeface="Consolas"/>
                <a:ea typeface="Consolas"/>
              </a:rPr>
              <a:t>"Zgadzasz się?"</a:t>
            </a:r>
            <a:r>
              <a:rPr lang="pl-PL">
                <a:solidFill>
                  <a:srgbClr val="000000"/>
                </a:solidFill>
                <a:latin typeface="Consolas"/>
                <a:ea typeface="Consolas"/>
              </a:rPr>
              <a:t>);</a:t>
            </a:r>
            <a:endParaRPr/>
          </a:p>
          <a:p>
            <a:r>
              <a:rPr lang="pl-PL">
                <a:solidFill>
                  <a:srgbClr val="000000"/>
                </a:solidFill>
                <a:latin typeface="Consolas"/>
                <a:ea typeface="Consolas"/>
              </a:rPr>
              <a:t>jCheckBox1.setBounds(10, 10, 150, 20);</a:t>
            </a:r>
            <a:endParaRPr/>
          </a:p>
          <a:p>
            <a:r>
              <a:rPr lang="pl-PL">
                <a:solidFill>
                  <a:srgbClr val="000000"/>
                </a:solidFill>
                <a:latin typeface="Consolas"/>
                <a:ea typeface="Consolas"/>
              </a:rPr>
              <a:t>JCheckBox jCheckBox2 = </a:t>
            </a:r>
            <a:r>
              <a:rPr lang="pl-PL" b="1">
                <a:solidFill>
                  <a:srgbClr val="7F0055"/>
                </a:solidFill>
                <a:latin typeface="Consolas"/>
                <a:ea typeface="Consolas"/>
              </a:rPr>
              <a:t>new</a:t>
            </a:r>
            <a:r>
              <a:rPr lang="pl-PL">
                <a:solidFill>
                  <a:srgbClr val="000000"/>
                </a:solidFill>
                <a:latin typeface="Consolas"/>
                <a:ea typeface="Consolas"/>
              </a:rPr>
              <a:t> JCheckBox(</a:t>
            </a:r>
            <a:r>
              <a:rPr lang="pl-PL">
                <a:solidFill>
                  <a:srgbClr val="2A00FF"/>
                </a:solidFill>
                <a:latin typeface="Consolas"/>
                <a:ea typeface="Consolas"/>
              </a:rPr>
              <a:t>"Wysłać e-maila?"</a:t>
            </a:r>
            <a:r>
              <a:rPr lang="pl-PL">
                <a:solidFill>
                  <a:srgbClr val="000000"/>
                </a:solidFill>
                <a:latin typeface="Consolas"/>
                <a:ea typeface="Consolas"/>
              </a:rPr>
              <a:t>);</a:t>
            </a:r>
            <a:endParaRPr/>
          </a:p>
          <a:p>
            <a:r>
              <a:rPr lang="pl-PL">
                <a:solidFill>
                  <a:srgbClr val="000000"/>
                </a:solidFill>
                <a:latin typeface="Consolas"/>
                <a:ea typeface="Consolas"/>
              </a:rPr>
              <a:t>jCheckBox2.setBounds(10, 30, 150, 20);</a:t>
            </a:r>
            <a:endParaRPr/>
          </a:p>
          <a:p>
            <a:r>
              <a:rPr lang="pl-PL">
                <a:solidFill>
                  <a:srgbClr val="000000"/>
                </a:solidFill>
                <a:latin typeface="Consolas"/>
                <a:ea typeface="Consolas"/>
              </a:rPr>
              <a:t>JCheckBox jCheckBox3 = </a:t>
            </a:r>
            <a:r>
              <a:rPr lang="pl-PL" b="1">
                <a:solidFill>
                  <a:srgbClr val="7F0055"/>
                </a:solidFill>
                <a:latin typeface="Consolas"/>
                <a:ea typeface="Consolas"/>
              </a:rPr>
              <a:t>new</a:t>
            </a:r>
            <a:r>
              <a:rPr lang="pl-PL">
                <a:solidFill>
                  <a:srgbClr val="000000"/>
                </a:solidFill>
                <a:latin typeface="Consolas"/>
                <a:ea typeface="Consolas"/>
              </a:rPr>
              <a:t> JCheckBox(</a:t>
            </a:r>
            <a:r>
              <a:rPr lang="pl-PL">
                <a:solidFill>
                  <a:srgbClr val="2A00FF"/>
                </a:solidFill>
                <a:latin typeface="Consolas"/>
                <a:ea typeface="Consolas"/>
              </a:rPr>
              <a:t>"Pokazać ponownie?"</a:t>
            </a:r>
            <a:r>
              <a:rPr lang="pl-PL">
                <a:solidFill>
                  <a:srgbClr val="000000"/>
                </a:solidFill>
                <a:latin typeface="Consolas"/>
                <a:ea typeface="Consolas"/>
              </a:rPr>
              <a:t>);</a:t>
            </a:r>
            <a:endParaRPr/>
          </a:p>
          <a:p>
            <a:r>
              <a:rPr lang="pl-PL">
                <a:solidFill>
                  <a:srgbClr val="000000"/>
                </a:solidFill>
                <a:latin typeface="Consolas"/>
                <a:ea typeface="Consolas"/>
              </a:rPr>
              <a:t>jCheckBox3.setBounds(10, 50, 150, 20);</a:t>
            </a:r>
            <a:endParaRPr/>
          </a:p>
          <a:p>
            <a:endParaRPr/>
          </a:p>
          <a:p>
            <a:r>
              <a:rPr lang="pl-PL">
                <a:solidFill>
                  <a:srgbClr val="000000"/>
                </a:solidFill>
                <a:latin typeface="Consolas"/>
                <a:ea typeface="Consolas"/>
              </a:rPr>
              <a:t>mainFrame.add(jCheckBox1);</a:t>
            </a:r>
            <a:endParaRPr/>
          </a:p>
          <a:p>
            <a:r>
              <a:rPr lang="pl-PL">
                <a:solidFill>
                  <a:srgbClr val="000000"/>
                </a:solidFill>
                <a:latin typeface="Consolas"/>
                <a:ea typeface="Consolas"/>
              </a:rPr>
              <a:t>mainFrame.add(jCheckBox2);</a:t>
            </a:r>
            <a:endParaRPr/>
          </a:p>
          <a:p>
            <a:r>
              <a:rPr lang="pl-PL">
                <a:solidFill>
                  <a:srgbClr val="000000"/>
                </a:solidFill>
                <a:latin typeface="Consolas"/>
                <a:ea typeface="Consolas"/>
              </a:rPr>
              <a:t>mainFrame.add(jCheckBox3);</a:t>
            </a:r>
            <a:endParaRPr/>
          </a:p>
        </p:txBody>
      </p:sp>
      <p:pic>
        <p:nvPicPr>
          <p:cNvPr id="70" name="Obraz 69"/>
          <p:cNvPicPr/>
          <p:nvPr/>
        </p:nvPicPr>
        <p:blipFill>
          <a:blip r:embed="rId3" cstate="print"/>
          <a:stretch>
            <a:fillRect/>
          </a:stretch>
        </p:blipFill>
        <p:spPr>
          <a:xfrm>
            <a:off x="6480000" y="5040000"/>
            <a:ext cx="2880000" cy="2160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pic>
        <p:nvPicPr>
          <p:cNvPr id="72" name="Obraz 71"/>
          <p:cNvPicPr/>
          <p:nvPr/>
        </p:nvPicPr>
        <p:blipFill>
          <a:blip r:embed="rId3" cstate="print"/>
          <a:stretch>
            <a:fillRect/>
          </a:stretch>
        </p:blipFill>
        <p:spPr>
          <a:xfrm>
            <a:off x="6480000" y="5040000"/>
            <a:ext cx="2912760" cy="2184480"/>
          </a:xfrm>
          <a:prstGeom prst="rect">
            <a:avLst/>
          </a:prstGeom>
        </p:spPr>
      </p:pic>
      <p:sp>
        <p:nvSpPr>
          <p:cNvPr id="73" name="TextShape 2"/>
          <p:cNvSpPr txBox="1"/>
          <p:nvPr/>
        </p:nvSpPr>
        <p:spPr>
          <a:xfrm>
            <a:off x="1440000" y="2448000"/>
            <a:ext cx="8136000" cy="1699560"/>
          </a:xfrm>
          <a:prstGeom prst="rect">
            <a:avLst/>
          </a:prstGeom>
        </p:spPr>
        <p:txBody>
          <a:bodyPr wrap="none" lIns="90000" tIns="45000" rIns="90000" bIns="45000"/>
          <a:lstStyle/>
          <a:p>
            <a:r>
              <a:rPr lang="pl-PL">
                <a:solidFill>
                  <a:srgbClr val="000000"/>
                </a:solidFill>
                <a:latin typeface="Consolas"/>
                <a:ea typeface="Consolas"/>
              </a:rPr>
              <a:t>String[] selections = { </a:t>
            </a:r>
            <a:r>
              <a:rPr lang="pl-PL">
                <a:solidFill>
                  <a:srgbClr val="2A00FF"/>
                </a:solidFill>
                <a:latin typeface="Consolas"/>
                <a:ea typeface="Consolas"/>
              </a:rPr>
              <a:t>"kot"</a:t>
            </a:r>
            <a:r>
              <a:rPr lang="pl-PL">
                <a:solidFill>
                  <a:srgbClr val="000000"/>
                </a:solidFill>
                <a:latin typeface="Consolas"/>
                <a:ea typeface="Consolas"/>
              </a:rPr>
              <a:t>, </a:t>
            </a:r>
            <a:r>
              <a:rPr lang="pl-PL">
                <a:solidFill>
                  <a:srgbClr val="2A00FF"/>
                </a:solidFill>
                <a:latin typeface="Consolas"/>
                <a:ea typeface="Consolas"/>
              </a:rPr>
              <a:t>"pies"</a:t>
            </a:r>
            <a:r>
              <a:rPr lang="pl-PL">
                <a:solidFill>
                  <a:srgbClr val="000000"/>
                </a:solidFill>
                <a:latin typeface="Consolas"/>
                <a:ea typeface="Consolas"/>
              </a:rPr>
              <a:t>, </a:t>
            </a:r>
            <a:r>
              <a:rPr lang="pl-PL">
                <a:solidFill>
                  <a:srgbClr val="2A00FF"/>
                </a:solidFill>
                <a:latin typeface="Consolas"/>
                <a:ea typeface="Consolas"/>
              </a:rPr>
              <a:t>"ryba"</a:t>
            </a:r>
            <a:r>
              <a:rPr lang="pl-PL">
                <a:solidFill>
                  <a:srgbClr val="000000"/>
                </a:solidFill>
                <a:latin typeface="Consolas"/>
                <a:ea typeface="Consolas"/>
              </a:rPr>
              <a:t>, </a:t>
            </a:r>
            <a:r>
              <a:rPr lang="pl-PL">
                <a:solidFill>
                  <a:srgbClr val="2A00FF"/>
                </a:solidFill>
                <a:latin typeface="Consolas"/>
                <a:ea typeface="Consolas"/>
              </a:rPr>
              <a:t>"koń"</a:t>
            </a:r>
            <a:r>
              <a:rPr lang="pl-PL">
                <a:solidFill>
                  <a:srgbClr val="000000"/>
                </a:solidFill>
                <a:latin typeface="Consolas"/>
                <a:ea typeface="Consolas"/>
              </a:rPr>
              <a:t>, </a:t>
            </a:r>
            <a:r>
              <a:rPr lang="pl-PL">
                <a:solidFill>
                  <a:srgbClr val="2A00FF"/>
                </a:solidFill>
                <a:latin typeface="Consolas"/>
                <a:ea typeface="Consolas"/>
              </a:rPr>
              <a:t>"ptak"</a:t>
            </a:r>
            <a:r>
              <a:rPr lang="pl-PL">
                <a:solidFill>
                  <a:srgbClr val="000000"/>
                </a:solidFill>
                <a:latin typeface="Consolas"/>
                <a:ea typeface="Consolas"/>
              </a:rPr>
              <a:t>, </a:t>
            </a:r>
            <a:r>
              <a:rPr lang="pl-PL">
                <a:solidFill>
                  <a:srgbClr val="2A00FF"/>
                </a:solidFill>
                <a:latin typeface="Consolas"/>
                <a:ea typeface="Consolas"/>
              </a:rPr>
              <a:t>"wilk"</a:t>
            </a:r>
            <a:r>
              <a:rPr lang="pl-PL">
                <a:solidFill>
                  <a:srgbClr val="000000"/>
                </a:solidFill>
                <a:latin typeface="Consolas"/>
                <a:ea typeface="Consolas"/>
              </a:rPr>
              <a:t>, </a:t>
            </a:r>
            <a:r>
              <a:rPr lang="pl-PL">
                <a:solidFill>
                  <a:srgbClr val="2A00FF"/>
                </a:solidFill>
                <a:latin typeface="Consolas"/>
                <a:ea typeface="Consolas"/>
              </a:rPr>
              <a:t>"lis"</a:t>
            </a:r>
            <a:r>
              <a:rPr lang="pl-PL">
                <a:solidFill>
                  <a:srgbClr val="000000"/>
                </a:solidFill>
                <a:latin typeface="Consolas"/>
                <a:ea typeface="Consolas"/>
              </a:rPr>
              <a:t>};</a:t>
            </a:r>
            <a:endParaRPr/>
          </a:p>
          <a:p>
            <a:r>
              <a:rPr lang="pl-PL">
                <a:solidFill>
                  <a:srgbClr val="000000"/>
                </a:solidFill>
                <a:latin typeface="Consolas"/>
                <a:ea typeface="Consolas"/>
              </a:rPr>
              <a:t>JList&lt;String&gt; list = </a:t>
            </a:r>
            <a:r>
              <a:rPr lang="pl-PL" b="1">
                <a:solidFill>
                  <a:srgbClr val="7F0055"/>
                </a:solidFill>
                <a:latin typeface="Consolas"/>
                <a:ea typeface="Consolas"/>
              </a:rPr>
              <a:t>new</a:t>
            </a:r>
            <a:r>
              <a:rPr lang="pl-PL">
                <a:solidFill>
                  <a:srgbClr val="000000"/>
                </a:solidFill>
                <a:latin typeface="Consolas"/>
                <a:ea typeface="Consolas"/>
              </a:rPr>
              <a:t> JList&lt;String&gt;(selections);</a:t>
            </a:r>
            <a:endParaRPr/>
          </a:p>
          <a:p>
            <a:r>
              <a:rPr lang="pl-PL">
                <a:solidFill>
                  <a:srgbClr val="000000"/>
                </a:solidFill>
                <a:latin typeface="Consolas"/>
                <a:ea typeface="Consolas"/>
              </a:rPr>
              <a:t>JScrollPane jScrollPane = </a:t>
            </a:r>
            <a:r>
              <a:rPr lang="pl-PL" b="1">
                <a:solidFill>
                  <a:srgbClr val="7F0055"/>
                </a:solidFill>
                <a:latin typeface="Consolas"/>
                <a:ea typeface="Consolas"/>
              </a:rPr>
              <a:t>new</a:t>
            </a:r>
            <a:r>
              <a:rPr lang="pl-PL">
                <a:solidFill>
                  <a:srgbClr val="000000"/>
                </a:solidFill>
                <a:latin typeface="Consolas"/>
                <a:ea typeface="Consolas"/>
              </a:rPr>
              <a:t> JScrollPane(list);</a:t>
            </a:r>
            <a:endParaRPr/>
          </a:p>
          <a:p>
            <a:r>
              <a:rPr lang="pl-PL">
                <a:solidFill>
                  <a:srgbClr val="000000"/>
                </a:solidFill>
                <a:latin typeface="Consolas"/>
                <a:ea typeface="Consolas"/>
              </a:rPr>
              <a:t>jScrollPane.setBounds(10, 10, 100, 100);</a:t>
            </a:r>
            <a:endParaRPr/>
          </a:p>
          <a:p>
            <a:r>
              <a:rPr lang="pl-PL">
                <a:solidFill>
                  <a:srgbClr val="000000"/>
                </a:solidFill>
                <a:latin typeface="Consolas"/>
                <a:ea typeface="Consolas"/>
              </a:rPr>
              <a:t>mainFrame.add(jScrollPane);</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75" name="TextShape 2"/>
          <p:cNvSpPr txBox="1"/>
          <p:nvPr/>
        </p:nvSpPr>
        <p:spPr>
          <a:xfrm>
            <a:off x="1440000" y="1656000"/>
            <a:ext cx="8424000" cy="3040560"/>
          </a:xfrm>
          <a:prstGeom prst="rect">
            <a:avLst/>
          </a:prstGeom>
        </p:spPr>
        <p:txBody>
          <a:bodyPr wrap="none" lIns="90000" tIns="45000" rIns="90000" bIns="45000"/>
          <a:lstStyle/>
          <a:p>
            <a:r>
              <a:rPr lang="pl-PL">
                <a:solidFill>
                  <a:srgbClr val="000000"/>
                </a:solidFill>
                <a:latin typeface="Consolas"/>
                <a:ea typeface="Consolas"/>
              </a:rPr>
              <a:t>String rowData[][] = { { </a:t>
            </a:r>
            <a:r>
              <a:rPr lang="pl-PL">
                <a:solidFill>
                  <a:srgbClr val="2A00FF"/>
                </a:solidFill>
                <a:latin typeface="Consolas"/>
                <a:ea typeface="Consolas"/>
              </a:rPr>
              <a:t>"1"</a:t>
            </a:r>
            <a:r>
              <a:rPr lang="pl-PL">
                <a:solidFill>
                  <a:srgbClr val="000000"/>
                </a:solidFill>
                <a:latin typeface="Consolas"/>
                <a:ea typeface="Consolas"/>
              </a:rPr>
              <a:t>, </a:t>
            </a:r>
            <a:r>
              <a:rPr lang="pl-PL">
                <a:solidFill>
                  <a:srgbClr val="2A00FF"/>
                </a:solidFill>
                <a:latin typeface="Consolas"/>
                <a:ea typeface="Consolas"/>
              </a:rPr>
              <a:t>"Paweł"</a:t>
            </a:r>
            <a:r>
              <a:rPr lang="pl-PL">
                <a:solidFill>
                  <a:srgbClr val="000000"/>
                </a:solidFill>
                <a:latin typeface="Consolas"/>
                <a:ea typeface="Consolas"/>
              </a:rPr>
              <a:t>},</a:t>
            </a:r>
            <a:endParaRPr/>
          </a:p>
          <a:p>
            <a:r>
              <a:rPr lang="pl-PL">
                <a:solidFill>
                  <a:srgbClr val="000000"/>
                </a:solidFill>
                <a:latin typeface="Consolas"/>
                <a:ea typeface="Consolas"/>
              </a:rPr>
              <a:t>		{ </a:t>
            </a:r>
            <a:r>
              <a:rPr lang="pl-PL">
                <a:solidFill>
                  <a:srgbClr val="2A00FF"/>
                </a:solidFill>
                <a:latin typeface="Consolas"/>
                <a:ea typeface="Consolas"/>
              </a:rPr>
              <a:t>"2"</a:t>
            </a:r>
            <a:r>
              <a:rPr lang="pl-PL">
                <a:solidFill>
                  <a:srgbClr val="000000"/>
                </a:solidFill>
                <a:latin typeface="Consolas"/>
                <a:ea typeface="Consolas"/>
              </a:rPr>
              <a:t>, </a:t>
            </a:r>
            <a:r>
              <a:rPr lang="pl-PL">
                <a:solidFill>
                  <a:srgbClr val="2A00FF"/>
                </a:solidFill>
                <a:latin typeface="Consolas"/>
                <a:ea typeface="Consolas"/>
              </a:rPr>
              <a:t>"Tomek"</a:t>
            </a:r>
            <a:r>
              <a:rPr lang="pl-PL">
                <a:solidFill>
                  <a:srgbClr val="000000"/>
                </a:solidFill>
                <a:latin typeface="Consolas"/>
                <a:ea typeface="Consolas"/>
              </a:rPr>
              <a:t>},</a:t>
            </a:r>
            <a:endParaRPr/>
          </a:p>
          <a:p>
            <a:r>
              <a:rPr lang="pl-PL">
                <a:solidFill>
                  <a:srgbClr val="000000"/>
                </a:solidFill>
                <a:latin typeface="Consolas"/>
                <a:ea typeface="Consolas"/>
              </a:rPr>
              <a:t>		{ </a:t>
            </a:r>
            <a:r>
              <a:rPr lang="pl-PL">
                <a:solidFill>
                  <a:srgbClr val="2A00FF"/>
                </a:solidFill>
                <a:latin typeface="Consolas"/>
                <a:ea typeface="Consolas"/>
              </a:rPr>
              <a:t>"3"</a:t>
            </a:r>
            <a:r>
              <a:rPr lang="pl-PL">
                <a:solidFill>
                  <a:srgbClr val="000000"/>
                </a:solidFill>
                <a:latin typeface="Consolas"/>
                <a:ea typeface="Consolas"/>
              </a:rPr>
              <a:t>, </a:t>
            </a:r>
            <a:r>
              <a:rPr lang="pl-PL">
                <a:solidFill>
                  <a:srgbClr val="2A00FF"/>
                </a:solidFill>
                <a:latin typeface="Consolas"/>
                <a:ea typeface="Consolas"/>
              </a:rPr>
              <a:t>"Filip"</a:t>
            </a:r>
            <a:r>
              <a:rPr lang="pl-PL">
                <a:solidFill>
                  <a:srgbClr val="000000"/>
                </a:solidFill>
                <a:latin typeface="Consolas"/>
                <a:ea typeface="Consolas"/>
              </a:rPr>
              <a:t>},</a:t>
            </a:r>
            <a:endParaRPr/>
          </a:p>
          <a:p>
            <a:r>
              <a:rPr lang="pl-PL">
                <a:solidFill>
                  <a:srgbClr val="000000"/>
                </a:solidFill>
                <a:latin typeface="Consolas"/>
                <a:ea typeface="Consolas"/>
              </a:rPr>
              <a:t>		{ </a:t>
            </a:r>
            <a:r>
              <a:rPr lang="pl-PL">
                <a:solidFill>
                  <a:srgbClr val="2A00FF"/>
                </a:solidFill>
                <a:latin typeface="Consolas"/>
                <a:ea typeface="Consolas"/>
              </a:rPr>
              <a:t>"4"</a:t>
            </a:r>
            <a:r>
              <a:rPr lang="pl-PL">
                <a:solidFill>
                  <a:srgbClr val="000000"/>
                </a:solidFill>
                <a:latin typeface="Consolas"/>
                <a:ea typeface="Consolas"/>
              </a:rPr>
              <a:t>, </a:t>
            </a:r>
            <a:r>
              <a:rPr lang="pl-PL">
                <a:solidFill>
                  <a:srgbClr val="2A00FF"/>
                </a:solidFill>
                <a:latin typeface="Consolas"/>
                <a:ea typeface="Consolas"/>
              </a:rPr>
              <a:t>"Łukasz"</a:t>
            </a:r>
            <a:r>
              <a:rPr lang="pl-PL">
                <a:solidFill>
                  <a:srgbClr val="000000"/>
                </a:solidFill>
                <a:latin typeface="Consolas"/>
                <a:ea typeface="Consolas"/>
              </a:rPr>
              <a:t>},</a:t>
            </a:r>
            <a:endParaRPr/>
          </a:p>
          <a:p>
            <a:r>
              <a:rPr lang="pl-PL">
                <a:solidFill>
                  <a:srgbClr val="000000"/>
                </a:solidFill>
                <a:latin typeface="Consolas"/>
                <a:ea typeface="Consolas"/>
              </a:rPr>
              <a:t>		{ </a:t>
            </a:r>
            <a:r>
              <a:rPr lang="pl-PL">
                <a:solidFill>
                  <a:srgbClr val="2A00FF"/>
                </a:solidFill>
                <a:latin typeface="Consolas"/>
                <a:ea typeface="Consolas"/>
              </a:rPr>
              <a:t>"5"</a:t>
            </a:r>
            <a:r>
              <a:rPr lang="pl-PL">
                <a:solidFill>
                  <a:srgbClr val="000000"/>
                </a:solidFill>
                <a:latin typeface="Consolas"/>
                <a:ea typeface="Consolas"/>
              </a:rPr>
              <a:t>, </a:t>
            </a:r>
            <a:r>
              <a:rPr lang="pl-PL">
                <a:solidFill>
                  <a:srgbClr val="2A00FF"/>
                </a:solidFill>
                <a:latin typeface="Consolas"/>
                <a:ea typeface="Consolas"/>
              </a:rPr>
              <a:t>"Michał"</a:t>
            </a:r>
            <a:r>
              <a:rPr lang="pl-PL">
                <a:solidFill>
                  <a:srgbClr val="000000"/>
                </a:solidFill>
                <a:latin typeface="Consolas"/>
                <a:ea typeface="Consolas"/>
              </a:rPr>
              <a:t>} };</a:t>
            </a:r>
            <a:endParaRPr/>
          </a:p>
          <a:p>
            <a:r>
              <a:rPr lang="pl-PL">
                <a:solidFill>
                  <a:srgbClr val="000000"/>
                </a:solidFill>
                <a:latin typeface="Consolas"/>
                <a:ea typeface="Consolas"/>
              </a:rPr>
              <a:t>String columnNames[] = { </a:t>
            </a:r>
            <a:r>
              <a:rPr lang="pl-PL">
                <a:solidFill>
                  <a:srgbClr val="2A00FF"/>
                </a:solidFill>
                <a:latin typeface="Consolas"/>
                <a:ea typeface="Consolas"/>
              </a:rPr>
              <a:t>"Lp."</a:t>
            </a:r>
            <a:r>
              <a:rPr lang="pl-PL">
                <a:solidFill>
                  <a:srgbClr val="000000"/>
                </a:solidFill>
                <a:latin typeface="Consolas"/>
                <a:ea typeface="Consolas"/>
              </a:rPr>
              <a:t>, </a:t>
            </a:r>
            <a:r>
              <a:rPr lang="pl-PL">
                <a:solidFill>
                  <a:srgbClr val="2A00FF"/>
                </a:solidFill>
                <a:latin typeface="Consolas"/>
                <a:ea typeface="Consolas"/>
              </a:rPr>
              <a:t>"Imie"</a:t>
            </a:r>
            <a:r>
              <a:rPr lang="pl-PL">
                <a:solidFill>
                  <a:srgbClr val="000000"/>
                </a:solidFill>
                <a:latin typeface="Consolas"/>
                <a:ea typeface="Consolas"/>
              </a:rPr>
              <a:t>};</a:t>
            </a:r>
            <a:endParaRPr/>
          </a:p>
          <a:p>
            <a:r>
              <a:rPr lang="pl-PL">
                <a:solidFill>
                  <a:srgbClr val="000000"/>
                </a:solidFill>
                <a:latin typeface="Consolas"/>
                <a:ea typeface="Consolas"/>
              </a:rPr>
              <a:t>JTable table = </a:t>
            </a:r>
            <a:r>
              <a:rPr lang="pl-PL" b="1">
                <a:solidFill>
                  <a:srgbClr val="7F0055"/>
                </a:solidFill>
                <a:latin typeface="Consolas"/>
                <a:ea typeface="Consolas"/>
              </a:rPr>
              <a:t>new</a:t>
            </a:r>
            <a:r>
              <a:rPr lang="pl-PL">
                <a:solidFill>
                  <a:srgbClr val="000000"/>
                </a:solidFill>
                <a:latin typeface="Consolas"/>
                <a:ea typeface="Consolas"/>
              </a:rPr>
              <a:t> JTable(rowData, columnNames);</a:t>
            </a:r>
            <a:endParaRPr/>
          </a:p>
          <a:p>
            <a:r>
              <a:rPr lang="pl-PL">
                <a:solidFill>
                  <a:srgbClr val="000000"/>
                </a:solidFill>
                <a:latin typeface="Consolas"/>
                <a:ea typeface="Consolas"/>
              </a:rPr>
              <a:t>JScrollPane jScrollPane = </a:t>
            </a:r>
            <a:r>
              <a:rPr lang="pl-PL" b="1">
                <a:solidFill>
                  <a:srgbClr val="7F0055"/>
                </a:solidFill>
                <a:latin typeface="Consolas"/>
                <a:ea typeface="Consolas"/>
              </a:rPr>
              <a:t>new</a:t>
            </a:r>
            <a:r>
              <a:rPr lang="pl-PL">
                <a:solidFill>
                  <a:srgbClr val="000000"/>
                </a:solidFill>
                <a:latin typeface="Consolas"/>
                <a:ea typeface="Consolas"/>
              </a:rPr>
              <a:t> JScrollPane(table);</a:t>
            </a:r>
            <a:endParaRPr/>
          </a:p>
          <a:p>
            <a:r>
              <a:rPr lang="pl-PL">
                <a:solidFill>
                  <a:srgbClr val="000000"/>
                </a:solidFill>
                <a:latin typeface="Consolas"/>
                <a:ea typeface="Consolas"/>
              </a:rPr>
              <a:t>jScrollPane.setBounds(10, 10, 150, 100);</a:t>
            </a:r>
            <a:endParaRPr/>
          </a:p>
          <a:p>
            <a:endParaRPr/>
          </a:p>
          <a:p>
            <a:r>
              <a:rPr lang="pl-PL">
                <a:solidFill>
                  <a:srgbClr val="000000"/>
                </a:solidFill>
                <a:latin typeface="Consolas"/>
                <a:ea typeface="Consolas"/>
              </a:rPr>
              <a:t>mainFrame.add(jScrollPane);</a:t>
            </a:r>
            <a:endParaRPr/>
          </a:p>
        </p:txBody>
      </p:sp>
      <p:pic>
        <p:nvPicPr>
          <p:cNvPr id="76" name="Obraz 75"/>
          <p:cNvPicPr/>
          <p:nvPr/>
        </p:nvPicPr>
        <p:blipFill>
          <a:blip r:embed="rId3" cstate="print"/>
          <a:stretch>
            <a:fillRect/>
          </a:stretch>
        </p:blipFill>
        <p:spPr>
          <a:xfrm>
            <a:off x="6480000" y="5051520"/>
            <a:ext cx="2912760" cy="218448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78" name="TextShape 2"/>
          <p:cNvSpPr txBox="1"/>
          <p:nvPr/>
        </p:nvSpPr>
        <p:spPr>
          <a:xfrm>
            <a:off x="1440000" y="1725480"/>
            <a:ext cx="7488000" cy="866520"/>
          </a:xfrm>
          <a:prstGeom prst="rect">
            <a:avLst/>
          </a:prstGeom>
        </p:spPr>
        <p:txBody>
          <a:bodyPr wrap="none" lIns="90000" tIns="45000" rIns="90000" bIns="45000"/>
          <a:lstStyle/>
          <a:p>
            <a:r>
              <a:rPr lang="pl-PL" b="1"/>
              <a:t>Ćwiczenie:</a:t>
            </a:r>
            <a:endParaRPr/>
          </a:p>
          <a:p>
            <a:endParaRPr/>
          </a:p>
          <a:p>
            <a:r>
              <a:rPr lang="pl-PL"/>
              <a:t>	Zbuduj formularz do wpisania adresu zamieszkania.</a:t>
            </a:r>
            <a:endParaRPr/>
          </a:p>
        </p:txBody>
      </p:sp>
      <p:sp>
        <p:nvSpPr>
          <p:cNvPr id="79" name="CustomShape 3"/>
          <p:cNvSpPr/>
          <p:nvPr/>
        </p:nvSpPr>
        <p:spPr>
          <a:xfrm>
            <a:off x="1872000" y="2880000"/>
            <a:ext cx="6192000" cy="3240000"/>
          </a:xfrm>
          <a:prstGeom prst="rect">
            <a:avLst/>
          </a:prstGeom>
          <a:solidFill>
            <a:srgbClr val="99CCFF"/>
          </a:solidFill>
          <a:ln>
            <a:solidFill>
              <a:srgbClr val="000000"/>
            </a:solidFill>
          </a:ln>
        </p:spPr>
      </p:sp>
      <p:sp>
        <p:nvSpPr>
          <p:cNvPr id="80" name="TextShape 4"/>
          <p:cNvSpPr txBox="1"/>
          <p:nvPr/>
        </p:nvSpPr>
        <p:spPr>
          <a:xfrm>
            <a:off x="2232000" y="3024000"/>
            <a:ext cx="1584000" cy="346680"/>
          </a:xfrm>
          <a:prstGeom prst="rect">
            <a:avLst/>
          </a:prstGeom>
        </p:spPr>
        <p:txBody>
          <a:bodyPr wrap="none" lIns="90000" tIns="45000" rIns="90000" bIns="45000"/>
          <a:lstStyle/>
          <a:p>
            <a:pPr algn="r"/>
            <a:r>
              <a:rPr lang="pl-PL"/>
              <a:t>Imię:</a:t>
            </a:r>
            <a:endParaRPr/>
          </a:p>
        </p:txBody>
      </p:sp>
      <p:sp>
        <p:nvSpPr>
          <p:cNvPr id="81" name="TextShape 5"/>
          <p:cNvSpPr txBox="1"/>
          <p:nvPr/>
        </p:nvSpPr>
        <p:spPr>
          <a:xfrm>
            <a:off x="2232000" y="3456000"/>
            <a:ext cx="1584000" cy="346680"/>
          </a:xfrm>
          <a:prstGeom prst="rect">
            <a:avLst/>
          </a:prstGeom>
        </p:spPr>
        <p:txBody>
          <a:bodyPr wrap="none" lIns="90000" tIns="45000" rIns="90000" bIns="45000"/>
          <a:lstStyle/>
          <a:p>
            <a:pPr algn="r"/>
            <a:r>
              <a:rPr lang="pl-PL"/>
              <a:t>Naziwsko:</a:t>
            </a:r>
            <a:endParaRPr/>
          </a:p>
        </p:txBody>
      </p:sp>
      <p:sp>
        <p:nvSpPr>
          <p:cNvPr id="82" name="TextShape 6"/>
          <p:cNvSpPr txBox="1"/>
          <p:nvPr/>
        </p:nvSpPr>
        <p:spPr>
          <a:xfrm>
            <a:off x="2160000" y="3901320"/>
            <a:ext cx="1656000" cy="346680"/>
          </a:xfrm>
          <a:prstGeom prst="rect">
            <a:avLst/>
          </a:prstGeom>
        </p:spPr>
        <p:txBody>
          <a:bodyPr wrap="none" lIns="90000" tIns="45000" rIns="90000" bIns="45000"/>
          <a:lstStyle/>
          <a:p>
            <a:pPr algn="r"/>
            <a:r>
              <a:rPr lang="pl-PL"/>
              <a:t>Ulica:</a:t>
            </a:r>
            <a:endParaRPr/>
          </a:p>
        </p:txBody>
      </p:sp>
      <p:sp>
        <p:nvSpPr>
          <p:cNvPr id="83" name="TextShape 7"/>
          <p:cNvSpPr txBox="1"/>
          <p:nvPr/>
        </p:nvSpPr>
        <p:spPr>
          <a:xfrm>
            <a:off x="2232000" y="4320000"/>
            <a:ext cx="1584000" cy="346680"/>
          </a:xfrm>
          <a:prstGeom prst="rect">
            <a:avLst/>
          </a:prstGeom>
        </p:spPr>
        <p:txBody>
          <a:bodyPr wrap="none" lIns="90000" tIns="45000" rIns="90000" bIns="45000"/>
          <a:lstStyle/>
          <a:p>
            <a:pPr algn="r"/>
            <a:r>
              <a:rPr lang="pl-PL"/>
              <a:t>Numer domu:</a:t>
            </a:r>
            <a:endParaRPr/>
          </a:p>
        </p:txBody>
      </p:sp>
      <p:sp>
        <p:nvSpPr>
          <p:cNvPr id="84" name="TextShape 8"/>
          <p:cNvSpPr txBox="1"/>
          <p:nvPr/>
        </p:nvSpPr>
        <p:spPr>
          <a:xfrm>
            <a:off x="2016000" y="4752000"/>
            <a:ext cx="1800000" cy="346680"/>
          </a:xfrm>
          <a:prstGeom prst="rect">
            <a:avLst/>
          </a:prstGeom>
        </p:spPr>
        <p:txBody>
          <a:bodyPr wrap="none" lIns="90000" tIns="45000" rIns="90000" bIns="45000"/>
          <a:lstStyle/>
          <a:p>
            <a:pPr algn="r"/>
            <a:r>
              <a:rPr lang="pl-PL"/>
              <a:t>Numer Lokalu:</a:t>
            </a:r>
            <a:endParaRPr/>
          </a:p>
        </p:txBody>
      </p:sp>
      <p:sp>
        <p:nvSpPr>
          <p:cNvPr id="85" name="TextShape 9"/>
          <p:cNvSpPr txBox="1"/>
          <p:nvPr/>
        </p:nvSpPr>
        <p:spPr>
          <a:xfrm>
            <a:off x="1944000" y="5210640"/>
            <a:ext cx="1872000" cy="346680"/>
          </a:xfrm>
          <a:prstGeom prst="rect">
            <a:avLst/>
          </a:prstGeom>
        </p:spPr>
        <p:txBody>
          <a:bodyPr wrap="none" lIns="90000" tIns="45000" rIns="90000" bIns="45000"/>
          <a:lstStyle/>
          <a:p>
            <a:pPr algn="r"/>
            <a:r>
              <a:rPr lang="pl-PL"/>
              <a:t>Kod pocztowy:</a:t>
            </a:r>
            <a:endParaRPr/>
          </a:p>
        </p:txBody>
      </p:sp>
      <p:sp>
        <p:nvSpPr>
          <p:cNvPr id="86" name="TextShape 10"/>
          <p:cNvSpPr txBox="1"/>
          <p:nvPr/>
        </p:nvSpPr>
        <p:spPr>
          <a:xfrm>
            <a:off x="2232000" y="5701320"/>
            <a:ext cx="1584000" cy="346680"/>
          </a:xfrm>
          <a:prstGeom prst="rect">
            <a:avLst/>
          </a:prstGeom>
        </p:spPr>
        <p:txBody>
          <a:bodyPr wrap="none" lIns="90000" tIns="45000" rIns="90000" bIns="45000"/>
          <a:lstStyle/>
          <a:p>
            <a:pPr algn="r"/>
            <a:r>
              <a:rPr lang="pl-PL"/>
              <a:t>Miasto:</a:t>
            </a:r>
            <a:endParaRPr/>
          </a:p>
        </p:txBody>
      </p:sp>
      <p:sp>
        <p:nvSpPr>
          <p:cNvPr id="87" name="CustomShape 11"/>
          <p:cNvSpPr/>
          <p:nvPr/>
        </p:nvSpPr>
        <p:spPr>
          <a:xfrm>
            <a:off x="3816000" y="3024000"/>
            <a:ext cx="2376000" cy="360000"/>
          </a:xfrm>
          <a:prstGeom prst="rect">
            <a:avLst/>
          </a:prstGeom>
          <a:solidFill>
            <a:srgbClr val="FFFFCC"/>
          </a:solidFill>
          <a:ln>
            <a:solidFill>
              <a:srgbClr val="000000"/>
            </a:solidFill>
          </a:ln>
        </p:spPr>
      </p:sp>
      <p:sp>
        <p:nvSpPr>
          <p:cNvPr id="88" name="CustomShape 12"/>
          <p:cNvSpPr/>
          <p:nvPr/>
        </p:nvSpPr>
        <p:spPr>
          <a:xfrm>
            <a:off x="3816000" y="3442680"/>
            <a:ext cx="2376000" cy="360000"/>
          </a:xfrm>
          <a:prstGeom prst="rect">
            <a:avLst/>
          </a:prstGeom>
          <a:solidFill>
            <a:srgbClr val="FFFFCC"/>
          </a:solidFill>
          <a:ln>
            <a:solidFill>
              <a:srgbClr val="000000"/>
            </a:solidFill>
          </a:ln>
        </p:spPr>
      </p:sp>
      <p:sp>
        <p:nvSpPr>
          <p:cNvPr id="89" name="CustomShape 13"/>
          <p:cNvSpPr/>
          <p:nvPr/>
        </p:nvSpPr>
        <p:spPr>
          <a:xfrm>
            <a:off x="3816000" y="3888000"/>
            <a:ext cx="2376000" cy="360000"/>
          </a:xfrm>
          <a:prstGeom prst="rect">
            <a:avLst/>
          </a:prstGeom>
          <a:solidFill>
            <a:srgbClr val="FFFFCC"/>
          </a:solidFill>
          <a:ln>
            <a:solidFill>
              <a:srgbClr val="000000"/>
            </a:solidFill>
          </a:ln>
        </p:spPr>
      </p:sp>
      <p:sp>
        <p:nvSpPr>
          <p:cNvPr id="90" name="CustomShape 14"/>
          <p:cNvSpPr/>
          <p:nvPr/>
        </p:nvSpPr>
        <p:spPr>
          <a:xfrm>
            <a:off x="3816000" y="4306680"/>
            <a:ext cx="2376000" cy="360000"/>
          </a:xfrm>
          <a:prstGeom prst="rect">
            <a:avLst/>
          </a:prstGeom>
          <a:solidFill>
            <a:srgbClr val="FFFFCC"/>
          </a:solidFill>
          <a:ln>
            <a:solidFill>
              <a:srgbClr val="000000"/>
            </a:solidFill>
          </a:ln>
        </p:spPr>
      </p:sp>
      <p:sp>
        <p:nvSpPr>
          <p:cNvPr id="91" name="CustomShape 15"/>
          <p:cNvSpPr/>
          <p:nvPr/>
        </p:nvSpPr>
        <p:spPr>
          <a:xfrm>
            <a:off x="3816000" y="4752000"/>
            <a:ext cx="2376000" cy="360000"/>
          </a:xfrm>
          <a:prstGeom prst="rect">
            <a:avLst/>
          </a:prstGeom>
          <a:solidFill>
            <a:srgbClr val="FFFFCC"/>
          </a:solidFill>
          <a:ln>
            <a:solidFill>
              <a:srgbClr val="000000"/>
            </a:solidFill>
          </a:ln>
        </p:spPr>
      </p:sp>
      <p:sp>
        <p:nvSpPr>
          <p:cNvPr id="92" name="CustomShape 16"/>
          <p:cNvSpPr/>
          <p:nvPr/>
        </p:nvSpPr>
        <p:spPr>
          <a:xfrm>
            <a:off x="3816000" y="5197320"/>
            <a:ext cx="720000" cy="360000"/>
          </a:xfrm>
          <a:prstGeom prst="rect">
            <a:avLst/>
          </a:prstGeom>
          <a:solidFill>
            <a:srgbClr val="FFFFCC"/>
          </a:solidFill>
          <a:ln>
            <a:solidFill>
              <a:srgbClr val="000000"/>
            </a:solidFill>
          </a:ln>
        </p:spPr>
      </p:sp>
      <p:sp>
        <p:nvSpPr>
          <p:cNvPr id="93" name="CustomShape 17"/>
          <p:cNvSpPr/>
          <p:nvPr/>
        </p:nvSpPr>
        <p:spPr>
          <a:xfrm>
            <a:off x="3816000" y="5688000"/>
            <a:ext cx="2376000" cy="360000"/>
          </a:xfrm>
          <a:prstGeom prst="rect">
            <a:avLst/>
          </a:prstGeom>
          <a:solidFill>
            <a:srgbClr val="FFFFCC"/>
          </a:solidFill>
          <a:ln>
            <a:solidFill>
              <a:srgbClr val="000000"/>
            </a:solidFill>
          </a:ln>
        </p:spPr>
      </p:sp>
      <p:sp>
        <p:nvSpPr>
          <p:cNvPr id="94" name="CustomShape 18"/>
          <p:cNvSpPr/>
          <p:nvPr/>
        </p:nvSpPr>
        <p:spPr>
          <a:xfrm>
            <a:off x="4968000" y="5184000"/>
            <a:ext cx="1224000" cy="360000"/>
          </a:xfrm>
          <a:prstGeom prst="rect">
            <a:avLst/>
          </a:prstGeom>
          <a:solidFill>
            <a:srgbClr val="FFFFCC"/>
          </a:solidFill>
          <a:ln>
            <a:solidFill>
              <a:srgbClr val="000000"/>
            </a:solidFill>
          </a:ln>
        </p:spPr>
      </p:sp>
      <p:sp>
        <p:nvSpPr>
          <p:cNvPr id="95" name="TextShape 19"/>
          <p:cNvSpPr txBox="1"/>
          <p:nvPr/>
        </p:nvSpPr>
        <p:spPr>
          <a:xfrm>
            <a:off x="4608000" y="5184000"/>
            <a:ext cx="432000" cy="346680"/>
          </a:xfrm>
          <a:prstGeom prst="rect">
            <a:avLst/>
          </a:prstGeom>
        </p:spPr>
        <p:txBody>
          <a:bodyPr wrap="none" lIns="90000" tIns="45000" rIns="90000" bIns="45000"/>
          <a:lstStyle/>
          <a:p>
            <a:r>
              <a:rPr lang="pl-PL"/>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97" name="TextShape 2"/>
          <p:cNvSpPr txBox="1"/>
          <p:nvPr/>
        </p:nvSpPr>
        <p:spPr>
          <a:xfrm>
            <a:off x="1440000" y="1725840"/>
            <a:ext cx="7488000" cy="3429720"/>
          </a:xfrm>
          <a:prstGeom prst="rect">
            <a:avLst/>
          </a:prstGeom>
        </p:spPr>
        <p:txBody>
          <a:bodyPr wrap="none" lIns="90000" tIns="45000" rIns="90000" bIns="45000"/>
          <a:lstStyle/>
          <a:p>
            <a:r>
              <a:rPr lang="pl-PL" b="1"/>
              <a:t>Ćwiczenie:</a:t>
            </a:r>
            <a:endParaRPr/>
          </a:p>
          <a:p>
            <a:endParaRPr/>
          </a:p>
          <a:p>
            <a:r>
              <a:rPr lang="pl-PL"/>
              <a:t>	Stwórz plik o zawartości:</a:t>
            </a:r>
            <a:endParaRPr/>
          </a:p>
          <a:p>
            <a:endParaRPr/>
          </a:p>
          <a:p>
            <a:r>
              <a:rPr lang="pl-PL"/>
              <a:t>Jan</a:t>
            </a:r>
            <a:endParaRPr/>
          </a:p>
          <a:p>
            <a:r>
              <a:rPr lang="pl-PL"/>
              <a:t>Kowalski</a:t>
            </a:r>
            <a:endParaRPr/>
          </a:p>
          <a:p>
            <a:r>
              <a:rPr lang="pl-PL"/>
              <a:t>Wiejska</a:t>
            </a:r>
            <a:endParaRPr/>
          </a:p>
          <a:p>
            <a:r>
              <a:rPr lang="pl-PL"/>
              <a:t>12</a:t>
            </a:r>
            <a:endParaRPr/>
          </a:p>
          <a:p>
            <a:r>
              <a:rPr lang="pl-PL"/>
              <a:t>4</a:t>
            </a:r>
            <a:endParaRPr/>
          </a:p>
          <a:p>
            <a:r>
              <a:rPr lang="pl-PL"/>
              <a:t>12-345</a:t>
            </a:r>
            <a:endParaRPr/>
          </a:p>
          <a:p>
            <a:r>
              <a:rPr lang="pl-PL"/>
              <a:t>Warszawa</a:t>
            </a:r>
            <a:endParaRPr/>
          </a:p>
          <a:p>
            <a:endParaRPr/>
          </a:p>
          <a:p>
            <a:r>
              <a:rPr lang="pl-PL"/>
              <a:t>Plik może znajdować się w dowolnej lokalizacji.</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99" name="TextShape 2"/>
          <p:cNvSpPr txBox="1"/>
          <p:nvPr/>
        </p:nvSpPr>
        <p:spPr>
          <a:xfrm>
            <a:off x="1440000" y="1983600"/>
            <a:ext cx="8352000" cy="2696400"/>
          </a:xfrm>
          <a:prstGeom prst="rect">
            <a:avLst/>
          </a:prstGeom>
        </p:spPr>
        <p:txBody>
          <a:bodyPr wrap="none" lIns="90000" tIns="45000" rIns="90000" bIns="45000"/>
          <a:lstStyle/>
          <a:p>
            <a:r>
              <a:rPr lang="pl-PL" b="1"/>
              <a:t>Ćwiczenie:</a:t>
            </a:r>
            <a:endParaRPr/>
          </a:p>
          <a:p>
            <a:endParaRPr/>
          </a:p>
          <a:p>
            <a:r>
              <a:rPr lang="pl-PL"/>
              <a:t>	Odczytaj dane z pliku i wprowadź do stworzonego formularza.</a:t>
            </a:r>
            <a:endParaRPr/>
          </a:p>
          <a:p>
            <a:endParaRPr/>
          </a:p>
          <a:p>
            <a:r>
              <a:rPr lang="pl-PL"/>
              <a:t>	Aby ułatwić sobie odszukanie pliku skorzystaj z gotowego okna dialogowego z pakietu Swing.</a:t>
            </a:r>
            <a:endParaRPr/>
          </a:p>
          <a:p>
            <a:endParaRPr/>
          </a:p>
          <a:p>
            <a:r>
              <a:rPr lang="pl-PL">
                <a:solidFill>
                  <a:srgbClr val="000000"/>
                </a:solidFill>
                <a:latin typeface="Consolas"/>
                <a:ea typeface="Consolas"/>
              </a:rPr>
              <a:t>JFileChooser chooser = </a:t>
            </a:r>
            <a:r>
              <a:rPr lang="pl-PL" b="1">
                <a:solidFill>
                  <a:srgbClr val="7F0055"/>
                </a:solidFill>
                <a:latin typeface="Consolas"/>
                <a:ea typeface="Consolas"/>
              </a:rPr>
              <a:t>new</a:t>
            </a:r>
            <a:r>
              <a:rPr lang="pl-PL">
                <a:solidFill>
                  <a:srgbClr val="000000"/>
                </a:solidFill>
                <a:latin typeface="Consolas"/>
                <a:ea typeface="Consolas"/>
              </a:rPr>
              <a:t> JFileChooser();</a:t>
            </a:r>
            <a:endParaRPr/>
          </a:p>
          <a:p>
            <a:r>
              <a:rPr lang="pl-PL">
                <a:solidFill>
                  <a:srgbClr val="000000"/>
                </a:solidFill>
                <a:latin typeface="Consolas"/>
                <a:ea typeface="Consolas"/>
              </a:rPr>
              <a:t>chooser.showOpenDialog(</a:t>
            </a:r>
            <a:r>
              <a:rPr lang="pl-PL" b="1">
                <a:solidFill>
                  <a:srgbClr val="7F0055"/>
                </a:solidFill>
                <a:latin typeface="Consolas"/>
                <a:ea typeface="Consolas"/>
              </a:rPr>
              <a:t>null</a:t>
            </a:r>
            <a:r>
              <a:rPr lang="pl-PL">
                <a:solidFill>
                  <a:srgbClr val="000000"/>
                </a:solidFill>
                <a:latin typeface="Consolas"/>
                <a:ea typeface="Consolas"/>
              </a:rPr>
              <a:t>);</a:t>
            </a:r>
            <a:endParaRPr/>
          </a:p>
          <a:p>
            <a:r>
              <a:rPr lang="pl-PL"/>
              <a:t>File curFile = chooser.getSelectedFile();</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101" name="TextShape 2"/>
          <p:cNvSpPr txBox="1"/>
          <p:nvPr/>
        </p:nvSpPr>
        <p:spPr>
          <a:xfrm>
            <a:off x="1440000" y="1726200"/>
            <a:ext cx="8424000" cy="2696400"/>
          </a:xfrm>
          <a:prstGeom prst="rect">
            <a:avLst/>
          </a:prstGeom>
        </p:spPr>
        <p:txBody>
          <a:bodyPr wrap="none" lIns="90000" tIns="45000" rIns="90000" bIns="45000"/>
          <a:lstStyle/>
          <a:p>
            <a:r>
              <a:rPr lang="pl-PL" b="1"/>
              <a:t>Ćwiczenie:</a:t>
            </a:r>
            <a:endParaRPr/>
          </a:p>
          <a:p>
            <a:endParaRPr/>
          </a:p>
          <a:p>
            <a:r>
              <a:rPr lang="pl-PL"/>
              <a:t>	Spróbuj zmienić obraz okna z formularzem. Czy komponenty zawsze są widoczne?</a:t>
            </a:r>
            <a:endParaRPr/>
          </a:p>
          <a:p>
            <a:endParaRPr/>
          </a:p>
          <a:p>
            <a:r>
              <a:rPr lang="pl-PL"/>
              <a:t>	Wywołaj metodę:</a:t>
            </a:r>
            <a:endParaRPr/>
          </a:p>
          <a:p>
            <a:endParaRPr/>
          </a:p>
          <a:p>
            <a:r>
              <a:rPr lang="pl-PL">
                <a:solidFill>
                  <a:srgbClr val="000000"/>
                </a:solidFill>
                <a:latin typeface="Consolas"/>
                <a:ea typeface="Consolas"/>
              </a:rPr>
              <a:t>mainFrame.setResizable(</a:t>
            </a:r>
            <a:r>
              <a:rPr lang="pl-PL" b="1">
                <a:solidFill>
                  <a:srgbClr val="7F0055"/>
                </a:solidFill>
                <a:latin typeface="Consolas"/>
                <a:ea typeface="Consolas"/>
              </a:rPr>
              <a:t>false</a:t>
            </a:r>
            <a:r>
              <a:rPr lang="pl-PL">
                <a:solidFill>
                  <a:srgbClr val="000000"/>
                </a:solidFill>
                <a:latin typeface="Consolas"/>
                <a:ea typeface="Consolas"/>
              </a:rPr>
              <a:t>);</a:t>
            </a:r>
            <a:endParaRPr/>
          </a:p>
          <a:p>
            <a:endParaRPr/>
          </a:p>
          <a:p>
            <a:r>
              <a:rPr lang="pl-PL">
                <a:solidFill>
                  <a:srgbClr val="000000"/>
                </a:solidFill>
                <a:latin typeface="Consolas"/>
                <a:ea typeface="Consolas"/>
              </a:rPr>
              <a:t>	</a:t>
            </a:r>
            <a:r>
              <a:rPr lang="pl-PL">
                <a:solidFill>
                  <a:srgbClr val="000000"/>
                </a:solidFill>
                <a:latin typeface="Arial"/>
                <a:ea typeface="Consolas"/>
              </a:rPr>
              <a:t>Sprawdź ponownie zachowanie okna.</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103" name="TextShape 2"/>
          <p:cNvSpPr txBox="1"/>
          <p:nvPr/>
        </p:nvSpPr>
        <p:spPr>
          <a:xfrm>
            <a:off x="1440000" y="1728000"/>
            <a:ext cx="8640000" cy="46497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Start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main(String [] args) {</a:t>
            </a:r>
            <a:endParaRPr/>
          </a:p>
          <a:p>
            <a:r>
              <a:rPr lang="pl-PL">
                <a:solidFill>
                  <a:srgbClr val="000000"/>
                </a:solidFill>
                <a:latin typeface="Consolas"/>
                <a:ea typeface="Consolas"/>
              </a:rPr>
              <a:t>		JFrame mainFrame = </a:t>
            </a:r>
            <a:r>
              <a:rPr lang="pl-PL" b="1">
                <a:solidFill>
                  <a:srgbClr val="7F0055"/>
                </a:solidFill>
                <a:latin typeface="Consolas"/>
                <a:ea typeface="Consolas"/>
              </a:rPr>
              <a:t>new</a:t>
            </a:r>
            <a:r>
              <a:rPr lang="pl-PL">
                <a:solidFill>
                  <a:srgbClr val="000000"/>
                </a:solidFill>
                <a:latin typeface="Consolas"/>
                <a:ea typeface="Consolas"/>
              </a:rPr>
              <a:t> JFrame(</a:t>
            </a:r>
            <a:r>
              <a:rPr lang="pl-PL">
                <a:solidFill>
                  <a:srgbClr val="2A00FF"/>
                </a:solidFill>
                <a:latin typeface="Consolas"/>
                <a:ea typeface="Consolas"/>
              </a:rPr>
              <a:t>"Moje okno"</a:t>
            </a:r>
            <a:r>
              <a:rPr lang="pl-PL">
                <a:solidFill>
                  <a:srgbClr val="000000"/>
                </a:solidFill>
                <a:latin typeface="Consolas"/>
                <a:ea typeface="Consolas"/>
              </a:rPr>
              <a:t>);</a:t>
            </a:r>
            <a:endParaRPr/>
          </a:p>
          <a:p>
            <a:r>
              <a:rPr lang="pl-PL"/>
              <a:t>		mainFrame.setBounds(200, 200, 200, 150);</a:t>
            </a:r>
            <a:endParaRPr/>
          </a:p>
          <a:p>
            <a:r>
              <a:rPr lang="pl-PL">
                <a:solidFill>
                  <a:srgbClr val="000000"/>
                </a:solidFill>
                <a:latin typeface="Consolas"/>
                <a:ea typeface="Consolas"/>
              </a:rPr>
              <a:t>		mainFrame.setDefaultCloseOperation(JFrame.</a:t>
            </a:r>
            <a:r>
              <a:rPr lang="pl-PL" i="1">
                <a:solidFill>
                  <a:srgbClr val="0000C0"/>
                </a:solidFill>
                <a:latin typeface="Consolas"/>
                <a:ea typeface="Consolas"/>
              </a:rPr>
              <a:t>EXIT_ON_CLOSE</a:t>
            </a:r>
            <a:r>
              <a:rPr lang="pl-PL">
                <a:solidFill>
                  <a:srgbClr val="000000"/>
                </a:solidFill>
                <a:latin typeface="Consolas"/>
                <a:ea typeface="Consolas"/>
              </a:rPr>
              <a:t>);</a:t>
            </a:r>
            <a:endParaRPr/>
          </a:p>
          <a:p>
            <a:r>
              <a:rPr lang="pl-PL">
                <a:solidFill>
                  <a:srgbClr val="000000"/>
                </a:solidFill>
                <a:latin typeface="Consolas"/>
                <a:ea typeface="Consolas"/>
              </a:rPr>
              <a:t>		mainFrame.setLayout(</a:t>
            </a:r>
            <a:r>
              <a:rPr lang="pl-PL" b="1">
                <a:solidFill>
                  <a:srgbClr val="7F0055"/>
                </a:solidFill>
                <a:latin typeface="Consolas"/>
                <a:ea typeface="Consolas"/>
              </a:rPr>
              <a:t>new</a:t>
            </a:r>
            <a:r>
              <a:rPr lang="pl-PL">
                <a:solidFill>
                  <a:srgbClr val="000000"/>
                </a:solidFill>
                <a:latin typeface="Consolas"/>
                <a:ea typeface="Consolas"/>
              </a:rPr>
              <a:t> FlowLayout());</a:t>
            </a:r>
            <a:endParaRPr/>
          </a:p>
          <a:p>
            <a:endParaRPr/>
          </a:p>
          <a:p>
            <a:r>
              <a:rPr lang="pl-PL">
                <a:solidFill>
                  <a:srgbClr val="000000"/>
                </a:solidFill>
                <a:latin typeface="Consolas"/>
                <a:ea typeface="Consolas"/>
              </a:rPr>
              <a:t>		JLabel label1 = </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"Mój napis 1"</a:t>
            </a:r>
            <a:r>
              <a:rPr lang="pl-PL">
                <a:solidFill>
                  <a:srgbClr val="000000"/>
                </a:solidFill>
                <a:latin typeface="Consolas"/>
                <a:ea typeface="Consolas"/>
              </a:rPr>
              <a:t>);</a:t>
            </a:r>
            <a:endParaRPr/>
          </a:p>
          <a:p>
            <a:r>
              <a:rPr lang="pl-PL"/>
              <a:t>		mainFrame.add(label1);</a:t>
            </a:r>
            <a:endParaRPr/>
          </a:p>
          <a:p>
            <a:r>
              <a:rPr lang="pl-PL">
                <a:solidFill>
                  <a:srgbClr val="000000"/>
                </a:solidFill>
                <a:latin typeface="Consolas"/>
                <a:ea typeface="Consolas"/>
              </a:rPr>
              <a:t>		JLabel label2 = </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"Mój napis 2"</a:t>
            </a:r>
            <a:r>
              <a:rPr lang="pl-PL">
                <a:solidFill>
                  <a:srgbClr val="000000"/>
                </a:solidFill>
                <a:latin typeface="Consolas"/>
                <a:ea typeface="Consolas"/>
              </a:rPr>
              <a:t>);</a:t>
            </a:r>
            <a:endParaRPr/>
          </a:p>
          <a:p>
            <a:r>
              <a:rPr lang="pl-PL"/>
              <a:t>		mainFrame.add(label2);</a:t>
            </a:r>
            <a:endParaRPr/>
          </a:p>
          <a:p>
            <a:r>
              <a:rPr lang="pl-PL">
                <a:solidFill>
                  <a:srgbClr val="000000"/>
                </a:solidFill>
                <a:latin typeface="Consolas"/>
                <a:ea typeface="Consolas"/>
              </a:rPr>
              <a:t>		JLabel label3 = </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"Mój napis 3"</a:t>
            </a:r>
            <a:r>
              <a:rPr lang="pl-PL">
                <a:solidFill>
                  <a:srgbClr val="000000"/>
                </a:solidFill>
                <a:latin typeface="Consolas"/>
                <a:ea typeface="Consolas"/>
              </a:rPr>
              <a:t>);</a:t>
            </a:r>
            <a:endParaRPr/>
          </a:p>
          <a:p>
            <a:r>
              <a:rPr lang="pl-PL"/>
              <a:t>		mainFrame.add(label3);</a:t>
            </a:r>
            <a:endParaRPr/>
          </a:p>
          <a:p>
            <a:endParaRPr/>
          </a:p>
          <a:p>
            <a:r>
              <a:rPr lang="pl-PL">
                <a:solidFill>
                  <a:srgbClr val="000000"/>
                </a:solidFill>
                <a:latin typeface="Consolas"/>
                <a:ea typeface="Consolas"/>
              </a:rPr>
              <a:t>		mainFrame.setVisible(</a:t>
            </a:r>
            <a:r>
              <a:rPr lang="pl-PL" b="1">
                <a:solidFill>
                  <a:srgbClr val="7F0055"/>
                </a:solidFill>
                <a:latin typeface="Consolas"/>
                <a:ea typeface="Consolas"/>
              </a:rPr>
              <a:t>true</a:t>
            </a:r>
            <a:r>
              <a:rPr lang="pl-PL">
                <a:solidFill>
                  <a:srgbClr val="000000"/>
                </a:solidFill>
                <a:latin typeface="Consolas"/>
                <a:ea typeface="Consolas"/>
              </a:rPr>
              <a:t>);</a:t>
            </a:r>
            <a:endParaRPr/>
          </a:p>
          <a:p>
            <a:r>
              <a:rPr lang="pl-PL"/>
              <a:t>	}</a:t>
            </a:r>
            <a:endParaRPr/>
          </a:p>
          <a:p>
            <a:r>
              <a:rPr lang="pl-PL"/>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pic>
        <p:nvPicPr>
          <p:cNvPr id="105" name="Obraz 104"/>
          <p:cNvPicPr/>
          <p:nvPr/>
        </p:nvPicPr>
        <p:blipFill>
          <a:blip r:embed="rId3" cstate="print"/>
          <a:stretch>
            <a:fillRect/>
          </a:stretch>
        </p:blipFill>
        <p:spPr>
          <a:xfrm>
            <a:off x="3096000" y="1656000"/>
            <a:ext cx="2880000" cy="2160000"/>
          </a:xfrm>
          <a:prstGeom prst="rect">
            <a:avLst/>
          </a:prstGeom>
        </p:spPr>
      </p:pic>
      <p:pic>
        <p:nvPicPr>
          <p:cNvPr id="106" name="Obraz 105"/>
          <p:cNvPicPr/>
          <p:nvPr/>
        </p:nvPicPr>
        <p:blipFill>
          <a:blip r:embed="rId4" cstate="print"/>
          <a:stretch>
            <a:fillRect/>
          </a:stretch>
        </p:blipFill>
        <p:spPr>
          <a:xfrm>
            <a:off x="2016000" y="4117320"/>
            <a:ext cx="4680000" cy="2146680"/>
          </a:xfrm>
          <a:prstGeom prst="rect">
            <a:avLst/>
          </a:prstGeom>
        </p:spPr>
      </p:pic>
      <p:pic>
        <p:nvPicPr>
          <p:cNvPr id="107" name="Obraz 106"/>
          <p:cNvPicPr/>
          <p:nvPr/>
        </p:nvPicPr>
        <p:blipFill>
          <a:blip r:embed="rId5" cstate="print"/>
          <a:stretch>
            <a:fillRect/>
          </a:stretch>
        </p:blipFill>
        <p:spPr>
          <a:xfrm>
            <a:off x="7344000" y="2562120"/>
            <a:ext cx="1833120" cy="2693880"/>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109" name="TextShape 2"/>
          <p:cNvSpPr txBox="1"/>
          <p:nvPr/>
        </p:nvSpPr>
        <p:spPr>
          <a:xfrm>
            <a:off x="1440000" y="1522440"/>
            <a:ext cx="8064000" cy="4381560"/>
          </a:xfrm>
          <a:prstGeom prst="rect">
            <a:avLst/>
          </a:prstGeom>
        </p:spPr>
        <p:txBody>
          <a:bodyPr wrap="none" lIns="90000" tIns="45000" rIns="90000" bIns="45000"/>
          <a:lstStyle/>
          <a:p>
            <a:r>
              <a:rPr lang="pl-PL">
                <a:solidFill>
                  <a:srgbClr val="000000"/>
                </a:solidFill>
                <a:latin typeface="Consolas"/>
                <a:ea typeface="Consolas"/>
              </a:rPr>
              <a:t>JLabel label1 = </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"Mój napis 1"</a:t>
            </a:r>
            <a:r>
              <a:rPr lang="pl-PL">
                <a:solidFill>
                  <a:srgbClr val="000000"/>
                </a:solidFill>
                <a:latin typeface="Consolas"/>
                <a:ea typeface="Consolas"/>
              </a:rPr>
              <a:t>);</a:t>
            </a:r>
            <a:endParaRPr/>
          </a:p>
          <a:p>
            <a:r>
              <a:rPr lang="pl-PL"/>
              <a:t>mainFrame.add(label1);</a:t>
            </a:r>
            <a:endParaRPr/>
          </a:p>
          <a:p>
            <a:r>
              <a:rPr lang="pl-PL">
                <a:solidFill>
                  <a:srgbClr val="000000"/>
                </a:solidFill>
                <a:latin typeface="Consolas"/>
                <a:ea typeface="Consolas"/>
              </a:rPr>
              <a:t>JLabel label2 = </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"Mój napis 2"</a:t>
            </a:r>
            <a:r>
              <a:rPr lang="pl-PL">
                <a:solidFill>
                  <a:srgbClr val="000000"/>
                </a:solidFill>
                <a:latin typeface="Consolas"/>
                <a:ea typeface="Consolas"/>
              </a:rPr>
              <a:t>);</a:t>
            </a:r>
            <a:endParaRPr/>
          </a:p>
          <a:p>
            <a:r>
              <a:rPr lang="pl-PL"/>
              <a:t>mainFrame.add(label2);</a:t>
            </a:r>
            <a:endParaRPr/>
          </a:p>
          <a:p>
            <a:r>
              <a:rPr lang="pl-PL">
                <a:solidFill>
                  <a:srgbClr val="000000"/>
                </a:solidFill>
                <a:latin typeface="Consolas"/>
                <a:ea typeface="Consolas"/>
              </a:rPr>
              <a:t>JLabel label3 = </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"Mój napis 3"</a:t>
            </a:r>
            <a:r>
              <a:rPr lang="pl-PL">
                <a:solidFill>
                  <a:srgbClr val="000000"/>
                </a:solidFill>
                <a:latin typeface="Consolas"/>
                <a:ea typeface="Consolas"/>
              </a:rPr>
              <a:t>);</a:t>
            </a:r>
            <a:endParaRPr/>
          </a:p>
          <a:p>
            <a:r>
              <a:rPr lang="pl-PL"/>
              <a:t>mainFrame.add(label3);</a:t>
            </a:r>
            <a:endParaRPr/>
          </a:p>
          <a:p>
            <a:endParaRPr/>
          </a:p>
          <a:p>
            <a:r>
              <a:rPr lang="pl-PL">
                <a:solidFill>
                  <a:srgbClr val="000000"/>
                </a:solidFill>
                <a:latin typeface="Consolas"/>
                <a:ea typeface="Consolas"/>
              </a:rPr>
              <a:t>JPanel jPanel = </a:t>
            </a:r>
            <a:r>
              <a:rPr lang="pl-PL" b="1">
                <a:solidFill>
                  <a:srgbClr val="7F0055"/>
                </a:solidFill>
                <a:latin typeface="Consolas"/>
                <a:ea typeface="Consolas"/>
              </a:rPr>
              <a:t>new</a:t>
            </a:r>
            <a:r>
              <a:rPr lang="pl-PL">
                <a:solidFill>
                  <a:srgbClr val="000000"/>
                </a:solidFill>
                <a:latin typeface="Consolas"/>
                <a:ea typeface="Consolas"/>
              </a:rPr>
              <a:t> JPanel();</a:t>
            </a:r>
            <a:endParaRPr/>
          </a:p>
          <a:p>
            <a:r>
              <a:rPr lang="pl-PL">
                <a:solidFill>
                  <a:srgbClr val="000000"/>
                </a:solidFill>
                <a:latin typeface="Consolas"/>
                <a:ea typeface="Consolas"/>
              </a:rPr>
              <a:t>jPanel.setBackground(Color.</a:t>
            </a:r>
            <a:r>
              <a:rPr lang="pl-PL" i="1">
                <a:solidFill>
                  <a:srgbClr val="0000C0"/>
                </a:solidFill>
                <a:latin typeface="Consolas"/>
                <a:ea typeface="Consolas"/>
              </a:rPr>
              <a:t>YELLOW</a:t>
            </a:r>
            <a:r>
              <a:rPr lang="pl-PL">
                <a:solidFill>
                  <a:srgbClr val="000000"/>
                </a:solidFill>
                <a:latin typeface="Consolas"/>
                <a:ea typeface="Consolas"/>
              </a:rPr>
              <a:t>);</a:t>
            </a:r>
            <a:endParaRPr/>
          </a:p>
          <a:p>
            <a:r>
              <a:rPr lang="pl-PL">
                <a:solidFill>
                  <a:srgbClr val="000000"/>
                </a:solidFill>
                <a:latin typeface="Consolas"/>
                <a:ea typeface="Consolas"/>
              </a:rPr>
              <a:t>JLabel label4 = </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"Mój napis 4"</a:t>
            </a:r>
            <a:r>
              <a:rPr lang="pl-PL">
                <a:solidFill>
                  <a:srgbClr val="000000"/>
                </a:solidFill>
                <a:latin typeface="Consolas"/>
                <a:ea typeface="Consolas"/>
              </a:rPr>
              <a:t>);</a:t>
            </a:r>
            <a:endParaRPr/>
          </a:p>
          <a:p>
            <a:r>
              <a:rPr lang="pl-PL"/>
              <a:t>jPanel.add(label4);</a:t>
            </a:r>
            <a:endParaRPr/>
          </a:p>
          <a:p>
            <a:r>
              <a:rPr lang="pl-PL">
                <a:solidFill>
                  <a:srgbClr val="000000"/>
                </a:solidFill>
                <a:latin typeface="Consolas"/>
                <a:ea typeface="Consolas"/>
              </a:rPr>
              <a:t>JLabel label5 = </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"Mój napis 5"</a:t>
            </a:r>
            <a:r>
              <a:rPr lang="pl-PL">
                <a:solidFill>
                  <a:srgbClr val="000000"/>
                </a:solidFill>
                <a:latin typeface="Consolas"/>
                <a:ea typeface="Consolas"/>
              </a:rPr>
              <a:t>);</a:t>
            </a:r>
            <a:endParaRPr/>
          </a:p>
          <a:p>
            <a:r>
              <a:rPr lang="pl-PL"/>
              <a:t>jPanel.add(label5);</a:t>
            </a:r>
            <a:endParaRPr/>
          </a:p>
          <a:p>
            <a:endParaRPr/>
          </a:p>
          <a:p>
            <a:r>
              <a:rPr lang="pl-PL"/>
              <a:t>mainFrame.add(jPanel);</a:t>
            </a:r>
            <a:endParaRPr/>
          </a:p>
          <a:p>
            <a:r>
              <a:rPr lang="pl-PL">
                <a:solidFill>
                  <a:srgbClr val="000000"/>
                </a:solidFill>
                <a:latin typeface="Consolas"/>
                <a:ea typeface="Consolas"/>
              </a:rPr>
              <a:t>mainFrame.setVisible(</a:t>
            </a:r>
            <a:r>
              <a:rPr lang="pl-PL" b="1">
                <a:solidFill>
                  <a:srgbClr val="7F0055"/>
                </a:solidFill>
                <a:latin typeface="Consolas"/>
                <a:ea typeface="Consolas"/>
              </a:rPr>
              <a:t>true</a:t>
            </a:r>
            <a:r>
              <a:rPr lang="pl-PL">
                <a:solidFill>
                  <a:srgbClr val="000000"/>
                </a:solidFill>
                <a:latin typeface="Consolas"/>
                <a:ea typeface="Consolas"/>
              </a:rPr>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45" name="TextShape 2"/>
          <p:cNvSpPr txBox="1"/>
          <p:nvPr/>
        </p:nvSpPr>
        <p:spPr>
          <a:xfrm>
            <a:off x="1440000" y="1440000"/>
            <a:ext cx="7704000" cy="4113360"/>
          </a:xfrm>
          <a:prstGeom prst="rect">
            <a:avLst/>
          </a:prstGeom>
        </p:spPr>
        <p:txBody>
          <a:bodyPr wrap="none" lIns="90000" tIns="45000" rIns="90000" bIns="45000"/>
          <a:lstStyle/>
          <a:p>
            <a:r>
              <a:rPr lang="pl-PL" b="1">
                <a:solidFill>
                  <a:srgbClr val="7F0055"/>
                </a:solidFill>
                <a:latin typeface="Consolas"/>
                <a:ea typeface="Consolas"/>
              </a:rPr>
              <a:t>import</a:t>
            </a:r>
            <a:r>
              <a:rPr lang="pl-PL">
                <a:solidFill>
                  <a:srgbClr val="000000"/>
                </a:solidFill>
                <a:latin typeface="Consolas"/>
                <a:ea typeface="Consolas"/>
              </a:rPr>
              <a:t> javax.swing.JFrame;</a:t>
            </a:r>
            <a:endParaRPr/>
          </a:p>
          <a:p>
            <a:endParaRPr/>
          </a:p>
          <a:p>
            <a:endParaRPr/>
          </a:p>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Start {</a:t>
            </a:r>
            <a:endParaRPr/>
          </a:p>
          <a:p>
            <a:r>
              <a:rPr lang="pl-PL">
                <a:solidFill>
                  <a:srgbClr val="000000"/>
                </a:solidFill>
                <a:latin typeface="Consolas"/>
                <a:ea typeface="Consolas"/>
              </a:rPr>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main(String [] args) {</a:t>
            </a:r>
            <a:endParaRPr/>
          </a:p>
          <a:p>
            <a:r>
              <a:rPr lang="pl-PL">
                <a:solidFill>
                  <a:srgbClr val="000000"/>
                </a:solidFill>
                <a:latin typeface="Consolas"/>
                <a:ea typeface="Consolas"/>
              </a:rPr>
              <a:t>		JFrame mainFrame = </a:t>
            </a:r>
            <a:r>
              <a:rPr lang="pl-PL" b="1">
                <a:solidFill>
                  <a:srgbClr val="7F0055"/>
                </a:solidFill>
                <a:latin typeface="Consolas"/>
                <a:ea typeface="Consolas"/>
              </a:rPr>
              <a:t>new</a:t>
            </a:r>
            <a:r>
              <a:rPr lang="pl-PL">
                <a:solidFill>
                  <a:srgbClr val="000000"/>
                </a:solidFill>
                <a:latin typeface="Consolas"/>
                <a:ea typeface="Consolas"/>
              </a:rPr>
              <a:t> JFrame(</a:t>
            </a:r>
            <a:r>
              <a:rPr lang="pl-PL">
                <a:solidFill>
                  <a:srgbClr val="2A00FF"/>
                </a:solidFill>
                <a:latin typeface="Consolas"/>
                <a:ea typeface="Consolas"/>
              </a:rPr>
              <a:t>"Moje okno"</a:t>
            </a:r>
            <a:r>
              <a:rPr lang="pl-PL">
                <a:solidFill>
                  <a:srgbClr val="000000"/>
                </a:solidFill>
                <a:latin typeface="Consolas"/>
                <a:ea typeface="Consolas"/>
              </a:rPr>
              <a:t>);</a:t>
            </a:r>
            <a:endParaRPr/>
          </a:p>
          <a:p>
            <a:r>
              <a:rPr lang="pl-PL">
                <a:solidFill>
                  <a:srgbClr val="000000"/>
                </a:solidFill>
                <a:latin typeface="Consolas"/>
                <a:ea typeface="Consolas"/>
              </a:rPr>
              <a:t>		mainFrame.setBounds(200, 200, 500, 300);</a:t>
            </a:r>
            <a:endParaRPr/>
          </a:p>
          <a:p>
            <a:r>
              <a:rPr lang="pl-PL">
                <a:solidFill>
                  <a:srgbClr val="000000"/>
                </a:solidFill>
                <a:latin typeface="Consolas"/>
                <a:ea typeface="Consolas"/>
              </a:rPr>
              <a:t>		mainFrame.setDefaultCloseOperation(JFrame.</a:t>
            </a:r>
            <a:r>
              <a:rPr lang="pl-PL" i="1">
                <a:solidFill>
                  <a:srgbClr val="0000C0"/>
                </a:solidFill>
                <a:latin typeface="Consolas"/>
                <a:ea typeface="Consolas"/>
              </a:rPr>
              <a:t>EXIT_ON_CLOSE</a:t>
            </a:r>
            <a:r>
              <a:rPr lang="pl-PL">
                <a:solidFill>
                  <a:srgbClr val="000000"/>
                </a:solidFill>
                <a:latin typeface="Consolas"/>
                <a:ea typeface="Consolas"/>
              </a:rPr>
              <a:t>);</a:t>
            </a:r>
            <a:endParaRPr/>
          </a:p>
          <a:p>
            <a:r>
              <a:rPr lang="pl-PL">
                <a:solidFill>
                  <a:srgbClr val="000000"/>
                </a:solidFill>
                <a:latin typeface="Consolas"/>
                <a:ea typeface="Consolas"/>
              </a:rPr>
              <a:t>		</a:t>
            </a:r>
            <a:endParaRPr/>
          </a:p>
          <a:p>
            <a:r>
              <a:rPr lang="pl-PL">
                <a:solidFill>
                  <a:srgbClr val="000000"/>
                </a:solidFill>
                <a:latin typeface="Consolas"/>
                <a:ea typeface="Consolas"/>
              </a:rPr>
              <a:t>		mainFrame.setVisible(</a:t>
            </a:r>
            <a:r>
              <a:rPr lang="pl-PL" b="1">
                <a:solidFill>
                  <a:srgbClr val="7F0055"/>
                </a:solidFill>
                <a:latin typeface="Consolas"/>
                <a:ea typeface="Consolas"/>
              </a:rPr>
              <a:t>true</a:t>
            </a:r>
            <a:r>
              <a:rPr lang="pl-PL">
                <a:solidFill>
                  <a:srgbClr val="000000"/>
                </a:solidFill>
                <a:latin typeface="Consolas"/>
                <a:ea typeface="Consolas"/>
              </a:rPr>
              <a:t>);</a:t>
            </a:r>
            <a:endParaRPr/>
          </a:p>
          <a:p>
            <a:r>
              <a:rPr lang="pl-PL">
                <a:solidFill>
                  <a:srgbClr val="000000"/>
                </a:solidFill>
                <a:latin typeface="Consolas"/>
                <a:ea typeface="Consolas"/>
              </a:rPr>
              <a:t>	}</a:t>
            </a:r>
            <a:endParaRPr/>
          </a:p>
          <a:p>
            <a:endParaRPr/>
          </a:p>
          <a:p>
            <a:r>
              <a:rPr lang="pl-PL">
                <a:solidFill>
                  <a:srgbClr val="000000"/>
                </a:solidFill>
                <a:latin typeface="Consolas"/>
                <a:ea typeface="Consolas"/>
              </a:rPr>
              <a:t>}</a:t>
            </a:r>
            <a:endParaRPr/>
          </a:p>
        </p:txBody>
      </p:sp>
      <p:pic>
        <p:nvPicPr>
          <p:cNvPr id="46" name="Obraz 45"/>
          <p:cNvPicPr/>
          <p:nvPr/>
        </p:nvPicPr>
        <p:blipFill>
          <a:blip r:embed="rId3" cstate="print"/>
          <a:stretch>
            <a:fillRect/>
          </a:stretch>
        </p:blipFill>
        <p:spPr>
          <a:xfrm>
            <a:off x="6480000" y="5040000"/>
            <a:ext cx="2864880" cy="214848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pic>
        <p:nvPicPr>
          <p:cNvPr id="111" name="Obraz 110"/>
          <p:cNvPicPr/>
          <p:nvPr/>
        </p:nvPicPr>
        <p:blipFill>
          <a:blip r:embed="rId3" cstate="print"/>
          <a:stretch>
            <a:fillRect/>
          </a:stretch>
        </p:blipFill>
        <p:spPr>
          <a:xfrm>
            <a:off x="2952000" y="1584000"/>
            <a:ext cx="2880000" cy="2160000"/>
          </a:xfrm>
          <a:prstGeom prst="rect">
            <a:avLst/>
          </a:prstGeom>
        </p:spPr>
      </p:pic>
      <p:pic>
        <p:nvPicPr>
          <p:cNvPr id="112" name="Obraz 111"/>
          <p:cNvPicPr/>
          <p:nvPr/>
        </p:nvPicPr>
        <p:blipFill>
          <a:blip r:embed="rId4" cstate="print"/>
          <a:stretch>
            <a:fillRect/>
          </a:stretch>
        </p:blipFill>
        <p:spPr>
          <a:xfrm>
            <a:off x="1440000" y="4032000"/>
            <a:ext cx="5904000" cy="2138760"/>
          </a:xfrm>
          <a:prstGeom prst="rect">
            <a:avLst/>
          </a:prstGeom>
        </p:spPr>
      </p:pic>
      <p:pic>
        <p:nvPicPr>
          <p:cNvPr id="113" name="Obraz 112"/>
          <p:cNvPicPr/>
          <p:nvPr/>
        </p:nvPicPr>
        <p:blipFill>
          <a:blip r:embed="rId5" cstate="print"/>
          <a:stretch>
            <a:fillRect/>
          </a:stretch>
        </p:blipFill>
        <p:spPr>
          <a:xfrm>
            <a:off x="7632000" y="2520000"/>
            <a:ext cx="1981080" cy="29718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115" name="TextShape 2"/>
          <p:cNvSpPr txBox="1"/>
          <p:nvPr/>
        </p:nvSpPr>
        <p:spPr>
          <a:xfrm>
            <a:off x="1440000" y="1224000"/>
            <a:ext cx="8424000" cy="57225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Start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main(String [] args) {</a:t>
            </a:r>
            <a:endParaRPr/>
          </a:p>
          <a:p>
            <a:r>
              <a:rPr lang="pl-PL">
                <a:solidFill>
                  <a:srgbClr val="000000"/>
                </a:solidFill>
                <a:latin typeface="Consolas"/>
                <a:ea typeface="Consolas"/>
              </a:rPr>
              <a:t>		JFrame mainFrame = </a:t>
            </a:r>
            <a:r>
              <a:rPr lang="pl-PL" b="1">
                <a:solidFill>
                  <a:srgbClr val="7F0055"/>
                </a:solidFill>
                <a:latin typeface="Consolas"/>
                <a:ea typeface="Consolas"/>
              </a:rPr>
              <a:t>new</a:t>
            </a:r>
            <a:r>
              <a:rPr lang="pl-PL">
                <a:solidFill>
                  <a:srgbClr val="000000"/>
                </a:solidFill>
                <a:latin typeface="Consolas"/>
                <a:ea typeface="Consolas"/>
              </a:rPr>
              <a:t> JFrame(</a:t>
            </a:r>
            <a:r>
              <a:rPr lang="pl-PL">
                <a:solidFill>
                  <a:srgbClr val="2A00FF"/>
                </a:solidFill>
                <a:latin typeface="Consolas"/>
                <a:ea typeface="Consolas"/>
              </a:rPr>
              <a:t>"Moje okno"</a:t>
            </a:r>
            <a:r>
              <a:rPr lang="pl-PL">
                <a:solidFill>
                  <a:srgbClr val="000000"/>
                </a:solidFill>
                <a:latin typeface="Consolas"/>
                <a:ea typeface="Consolas"/>
              </a:rPr>
              <a:t>);</a:t>
            </a:r>
            <a:endParaRPr/>
          </a:p>
          <a:p>
            <a:r>
              <a:rPr lang="pl-PL"/>
              <a:t>		mainFrame.setBounds(200, 200, 200, 150);</a:t>
            </a:r>
            <a:endParaRPr/>
          </a:p>
          <a:p>
            <a:r>
              <a:rPr lang="pl-PL">
                <a:solidFill>
                  <a:srgbClr val="000000"/>
                </a:solidFill>
                <a:latin typeface="Consolas"/>
                <a:ea typeface="Consolas"/>
              </a:rPr>
              <a:t>		mainFrame.setDefaultCloseOperation(JFrame.</a:t>
            </a:r>
            <a:r>
              <a:rPr lang="pl-PL" i="1">
                <a:solidFill>
                  <a:srgbClr val="0000C0"/>
                </a:solidFill>
                <a:latin typeface="Consolas"/>
                <a:ea typeface="Consolas"/>
              </a:rPr>
              <a:t>EXIT_ON_CLOSE</a:t>
            </a:r>
            <a:r>
              <a:rPr lang="pl-PL">
                <a:solidFill>
                  <a:srgbClr val="000000"/>
                </a:solidFill>
                <a:latin typeface="Consolas"/>
                <a:ea typeface="Consolas"/>
              </a:rPr>
              <a:t>);</a:t>
            </a:r>
            <a:endParaRPr/>
          </a:p>
          <a:p>
            <a:r>
              <a:rPr lang="pl-PL">
                <a:solidFill>
                  <a:srgbClr val="000000"/>
                </a:solidFill>
                <a:latin typeface="Consolas"/>
                <a:ea typeface="Consolas"/>
              </a:rPr>
              <a:t>		mainFrame.setLayout(</a:t>
            </a:r>
            <a:r>
              <a:rPr lang="pl-PL" b="1">
                <a:solidFill>
                  <a:srgbClr val="7F0055"/>
                </a:solidFill>
                <a:latin typeface="Consolas"/>
                <a:ea typeface="Consolas"/>
              </a:rPr>
              <a:t>new</a:t>
            </a:r>
            <a:r>
              <a:rPr lang="pl-PL">
                <a:solidFill>
                  <a:srgbClr val="000000"/>
                </a:solidFill>
                <a:latin typeface="Consolas"/>
                <a:ea typeface="Consolas"/>
              </a:rPr>
              <a:t> BorderLayout());</a:t>
            </a:r>
            <a:endParaRPr/>
          </a:p>
          <a:p>
            <a:endParaRPr/>
          </a:p>
          <a:p>
            <a:r>
              <a:rPr lang="pl-PL">
                <a:solidFill>
                  <a:srgbClr val="000000"/>
                </a:solidFill>
                <a:latin typeface="Consolas"/>
                <a:ea typeface="Consolas"/>
              </a:rPr>
              <a:t>		JLabel label1 = </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"Mój napis 1"</a:t>
            </a:r>
            <a:r>
              <a:rPr lang="pl-PL">
                <a:solidFill>
                  <a:srgbClr val="000000"/>
                </a:solidFill>
                <a:latin typeface="Consolas"/>
                <a:ea typeface="Consolas"/>
              </a:rPr>
              <a:t>);</a:t>
            </a:r>
            <a:endParaRPr/>
          </a:p>
          <a:p>
            <a:r>
              <a:rPr lang="pl-PL">
                <a:solidFill>
                  <a:srgbClr val="000000"/>
                </a:solidFill>
                <a:latin typeface="Consolas"/>
                <a:ea typeface="Consolas"/>
              </a:rPr>
              <a:t>		mainFrame.add(label1, BorderLayout.</a:t>
            </a:r>
            <a:r>
              <a:rPr lang="pl-PL" i="1">
                <a:solidFill>
                  <a:srgbClr val="0000C0"/>
                </a:solidFill>
                <a:latin typeface="Consolas"/>
                <a:ea typeface="Consolas"/>
              </a:rPr>
              <a:t>NORTH</a:t>
            </a:r>
            <a:r>
              <a:rPr lang="pl-PL">
                <a:solidFill>
                  <a:srgbClr val="000000"/>
                </a:solidFill>
                <a:latin typeface="Consolas"/>
                <a:ea typeface="Consolas"/>
              </a:rPr>
              <a:t>);</a:t>
            </a:r>
            <a:endParaRPr/>
          </a:p>
          <a:p>
            <a:r>
              <a:rPr lang="pl-PL">
                <a:solidFill>
                  <a:srgbClr val="000000"/>
                </a:solidFill>
                <a:latin typeface="Consolas"/>
                <a:ea typeface="Consolas"/>
              </a:rPr>
              <a:t>		JLabel label2 = </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"Mój napis 2"</a:t>
            </a:r>
            <a:r>
              <a:rPr lang="pl-PL">
                <a:solidFill>
                  <a:srgbClr val="000000"/>
                </a:solidFill>
                <a:latin typeface="Consolas"/>
                <a:ea typeface="Consolas"/>
              </a:rPr>
              <a:t>);</a:t>
            </a:r>
            <a:endParaRPr/>
          </a:p>
          <a:p>
            <a:r>
              <a:rPr lang="pl-PL">
                <a:solidFill>
                  <a:srgbClr val="000000"/>
                </a:solidFill>
                <a:latin typeface="Consolas"/>
                <a:ea typeface="Consolas"/>
              </a:rPr>
              <a:t>		mainFrame.add(label2, BorderLayout.</a:t>
            </a:r>
            <a:r>
              <a:rPr lang="pl-PL" i="1">
                <a:solidFill>
                  <a:srgbClr val="0000C0"/>
                </a:solidFill>
                <a:latin typeface="Consolas"/>
                <a:ea typeface="Consolas"/>
              </a:rPr>
              <a:t>WEST</a:t>
            </a:r>
            <a:r>
              <a:rPr lang="pl-PL">
                <a:solidFill>
                  <a:srgbClr val="000000"/>
                </a:solidFill>
                <a:latin typeface="Consolas"/>
                <a:ea typeface="Consolas"/>
              </a:rPr>
              <a:t>);</a:t>
            </a:r>
            <a:endParaRPr/>
          </a:p>
          <a:p>
            <a:r>
              <a:rPr lang="pl-PL">
                <a:solidFill>
                  <a:srgbClr val="000000"/>
                </a:solidFill>
                <a:latin typeface="Consolas"/>
                <a:ea typeface="Consolas"/>
              </a:rPr>
              <a:t>		JLabel label3 = </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"Mój napis 3"</a:t>
            </a:r>
            <a:r>
              <a:rPr lang="pl-PL">
                <a:solidFill>
                  <a:srgbClr val="000000"/>
                </a:solidFill>
                <a:latin typeface="Consolas"/>
                <a:ea typeface="Consolas"/>
              </a:rPr>
              <a:t>);</a:t>
            </a:r>
            <a:endParaRPr/>
          </a:p>
          <a:p>
            <a:r>
              <a:rPr lang="pl-PL">
                <a:solidFill>
                  <a:srgbClr val="000000"/>
                </a:solidFill>
                <a:latin typeface="Consolas"/>
                <a:ea typeface="Consolas"/>
              </a:rPr>
              <a:t>		mainFrame.add(label3, BorderLayout.</a:t>
            </a:r>
            <a:r>
              <a:rPr lang="pl-PL" i="1">
                <a:solidFill>
                  <a:srgbClr val="0000C0"/>
                </a:solidFill>
                <a:latin typeface="Consolas"/>
                <a:ea typeface="Consolas"/>
              </a:rPr>
              <a:t>EAST</a:t>
            </a:r>
            <a:r>
              <a:rPr lang="pl-PL">
                <a:solidFill>
                  <a:srgbClr val="000000"/>
                </a:solidFill>
                <a:latin typeface="Consolas"/>
                <a:ea typeface="Consolas"/>
              </a:rPr>
              <a:t>);</a:t>
            </a:r>
            <a:endParaRPr/>
          </a:p>
          <a:p>
            <a:r>
              <a:rPr lang="pl-PL">
                <a:solidFill>
                  <a:srgbClr val="000000"/>
                </a:solidFill>
                <a:latin typeface="Consolas"/>
                <a:ea typeface="Consolas"/>
              </a:rPr>
              <a:t>		JLabel label4 = </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"Mój napis 4"</a:t>
            </a:r>
            <a:r>
              <a:rPr lang="pl-PL">
                <a:solidFill>
                  <a:srgbClr val="000000"/>
                </a:solidFill>
                <a:latin typeface="Consolas"/>
                <a:ea typeface="Consolas"/>
              </a:rPr>
              <a:t>);</a:t>
            </a:r>
            <a:endParaRPr/>
          </a:p>
          <a:p>
            <a:r>
              <a:rPr lang="pl-PL">
                <a:solidFill>
                  <a:srgbClr val="000000"/>
                </a:solidFill>
                <a:latin typeface="Consolas"/>
                <a:ea typeface="Consolas"/>
              </a:rPr>
              <a:t>		mainFrame.add(label4, BorderLayout.</a:t>
            </a:r>
            <a:r>
              <a:rPr lang="pl-PL" i="1">
                <a:solidFill>
                  <a:srgbClr val="0000C0"/>
                </a:solidFill>
                <a:latin typeface="Consolas"/>
                <a:ea typeface="Consolas"/>
              </a:rPr>
              <a:t>SOUTH</a:t>
            </a:r>
            <a:r>
              <a:rPr lang="pl-PL">
                <a:solidFill>
                  <a:srgbClr val="000000"/>
                </a:solidFill>
                <a:latin typeface="Consolas"/>
                <a:ea typeface="Consolas"/>
              </a:rPr>
              <a:t>);</a:t>
            </a:r>
            <a:endParaRPr/>
          </a:p>
          <a:p>
            <a:r>
              <a:rPr lang="pl-PL">
                <a:solidFill>
                  <a:srgbClr val="000000"/>
                </a:solidFill>
                <a:latin typeface="Consolas"/>
                <a:ea typeface="Consolas"/>
              </a:rPr>
              <a:t>		JLabel label5 = </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"Mój napis 5"</a:t>
            </a:r>
            <a:r>
              <a:rPr lang="pl-PL">
                <a:solidFill>
                  <a:srgbClr val="000000"/>
                </a:solidFill>
                <a:latin typeface="Consolas"/>
                <a:ea typeface="Consolas"/>
              </a:rPr>
              <a:t>);</a:t>
            </a:r>
            <a:endParaRPr/>
          </a:p>
          <a:p>
            <a:r>
              <a:rPr lang="pl-PL">
                <a:solidFill>
                  <a:srgbClr val="000000"/>
                </a:solidFill>
                <a:latin typeface="Consolas"/>
                <a:ea typeface="Consolas"/>
              </a:rPr>
              <a:t>		mainFrame.add(label5, BorderLayout.</a:t>
            </a:r>
            <a:r>
              <a:rPr lang="pl-PL" i="1">
                <a:solidFill>
                  <a:srgbClr val="0000C0"/>
                </a:solidFill>
                <a:latin typeface="Consolas"/>
                <a:ea typeface="Consolas"/>
              </a:rPr>
              <a:t>CENTER</a:t>
            </a:r>
            <a:r>
              <a:rPr lang="pl-PL">
                <a:solidFill>
                  <a:srgbClr val="000000"/>
                </a:solidFill>
                <a:latin typeface="Consolas"/>
                <a:ea typeface="Consolas"/>
              </a:rPr>
              <a:t>);</a:t>
            </a:r>
            <a:endParaRPr/>
          </a:p>
          <a:p>
            <a:endParaRPr/>
          </a:p>
          <a:p>
            <a:r>
              <a:rPr lang="pl-PL">
                <a:solidFill>
                  <a:srgbClr val="000000"/>
                </a:solidFill>
                <a:latin typeface="Consolas"/>
                <a:ea typeface="Consolas"/>
              </a:rPr>
              <a:t>		mainFrame.setVisible(</a:t>
            </a:r>
            <a:r>
              <a:rPr lang="pl-PL" b="1">
                <a:solidFill>
                  <a:srgbClr val="7F0055"/>
                </a:solidFill>
                <a:latin typeface="Consolas"/>
                <a:ea typeface="Consolas"/>
              </a:rPr>
              <a:t>true</a:t>
            </a:r>
            <a:r>
              <a:rPr lang="pl-PL">
                <a:solidFill>
                  <a:srgbClr val="000000"/>
                </a:solidFill>
                <a:latin typeface="Consolas"/>
                <a:ea typeface="Consolas"/>
              </a:rPr>
              <a:t>);</a:t>
            </a:r>
            <a:endParaRPr/>
          </a:p>
          <a:p>
            <a:r>
              <a:rPr lang="pl-PL"/>
              <a:t>	}</a:t>
            </a:r>
            <a:endParaRPr/>
          </a:p>
          <a:p>
            <a:r>
              <a:rPr lang="pl-PL"/>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pic>
        <p:nvPicPr>
          <p:cNvPr id="117" name="Obraz 116"/>
          <p:cNvPicPr/>
          <p:nvPr/>
        </p:nvPicPr>
        <p:blipFill>
          <a:blip r:embed="rId3" cstate="print"/>
          <a:stretch>
            <a:fillRect/>
          </a:stretch>
        </p:blipFill>
        <p:spPr>
          <a:xfrm>
            <a:off x="2376000" y="2028600"/>
            <a:ext cx="5760000" cy="38034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119" name="TextShape 2"/>
          <p:cNvSpPr txBox="1"/>
          <p:nvPr/>
        </p:nvSpPr>
        <p:spPr>
          <a:xfrm>
            <a:off x="1440000" y="1293840"/>
            <a:ext cx="8640000" cy="51861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Start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main(String [] args) {</a:t>
            </a:r>
            <a:endParaRPr/>
          </a:p>
          <a:p>
            <a:r>
              <a:rPr lang="pl-PL">
                <a:solidFill>
                  <a:srgbClr val="000000"/>
                </a:solidFill>
                <a:latin typeface="Consolas"/>
                <a:ea typeface="Consolas"/>
              </a:rPr>
              <a:t>		JFrame mainFrame = </a:t>
            </a:r>
            <a:r>
              <a:rPr lang="pl-PL" b="1">
                <a:solidFill>
                  <a:srgbClr val="7F0055"/>
                </a:solidFill>
                <a:latin typeface="Consolas"/>
                <a:ea typeface="Consolas"/>
              </a:rPr>
              <a:t>new</a:t>
            </a:r>
            <a:r>
              <a:rPr lang="pl-PL">
                <a:solidFill>
                  <a:srgbClr val="000000"/>
                </a:solidFill>
                <a:latin typeface="Consolas"/>
                <a:ea typeface="Consolas"/>
              </a:rPr>
              <a:t> JFrame(</a:t>
            </a:r>
            <a:r>
              <a:rPr lang="pl-PL">
                <a:solidFill>
                  <a:srgbClr val="2A00FF"/>
                </a:solidFill>
                <a:latin typeface="Consolas"/>
                <a:ea typeface="Consolas"/>
              </a:rPr>
              <a:t>"Moje okno"</a:t>
            </a:r>
            <a:r>
              <a:rPr lang="pl-PL">
                <a:solidFill>
                  <a:srgbClr val="000000"/>
                </a:solidFill>
                <a:latin typeface="Consolas"/>
                <a:ea typeface="Consolas"/>
              </a:rPr>
              <a:t>);</a:t>
            </a:r>
            <a:endParaRPr/>
          </a:p>
          <a:p>
            <a:r>
              <a:rPr lang="pl-PL">
                <a:latin typeface="Consolas"/>
                <a:ea typeface="Consolas"/>
              </a:rPr>
              <a:t>		mainFrame.setBounds(200, 200, 200, 150);</a:t>
            </a:r>
            <a:endParaRPr/>
          </a:p>
          <a:p>
            <a:r>
              <a:rPr lang="pl-PL">
                <a:solidFill>
                  <a:srgbClr val="000000"/>
                </a:solidFill>
                <a:latin typeface="Consolas"/>
                <a:ea typeface="Consolas"/>
              </a:rPr>
              <a:t>		mainFrame.setDefaultCloseOperation(JFrame.</a:t>
            </a:r>
            <a:r>
              <a:rPr lang="pl-PL" i="1">
                <a:solidFill>
                  <a:srgbClr val="0000C0"/>
                </a:solidFill>
                <a:latin typeface="Consolas"/>
                <a:ea typeface="Consolas"/>
              </a:rPr>
              <a:t>EXIT_ON_CLOSE</a:t>
            </a:r>
            <a:r>
              <a:rPr lang="pl-PL">
                <a:solidFill>
                  <a:srgbClr val="000000"/>
                </a:solidFill>
                <a:latin typeface="Consolas"/>
                <a:ea typeface="Consolas"/>
              </a:rPr>
              <a:t>);</a:t>
            </a:r>
            <a:endParaRPr/>
          </a:p>
          <a:p>
            <a:r>
              <a:rPr lang="pl-PL">
                <a:solidFill>
                  <a:srgbClr val="000000"/>
                </a:solidFill>
                <a:latin typeface="Consolas"/>
                <a:ea typeface="Consolas"/>
              </a:rPr>
              <a:t>		mainFrame.setLayout(</a:t>
            </a:r>
            <a:r>
              <a:rPr lang="pl-PL" b="1">
                <a:solidFill>
                  <a:srgbClr val="7F0055"/>
                </a:solidFill>
                <a:latin typeface="Consolas"/>
                <a:ea typeface="Consolas"/>
              </a:rPr>
              <a:t>new</a:t>
            </a:r>
            <a:r>
              <a:rPr lang="pl-PL">
                <a:solidFill>
                  <a:srgbClr val="000000"/>
                </a:solidFill>
                <a:latin typeface="Consolas"/>
                <a:ea typeface="Consolas"/>
              </a:rPr>
              <a:t> GridLayout(3, 2));</a:t>
            </a:r>
            <a:endParaRPr/>
          </a:p>
          <a:p>
            <a:r>
              <a:rPr lang="pl-PL">
                <a:latin typeface="Consolas"/>
                <a:ea typeface="Consolas"/>
              </a:rPr>
              <a:t>		</a:t>
            </a:r>
            <a:endParaRPr/>
          </a:p>
          <a:p>
            <a:r>
              <a:rPr lang="pl-PL">
                <a:solidFill>
                  <a:srgbClr val="000000"/>
                </a:solidFill>
                <a:latin typeface="Consolas"/>
                <a:ea typeface="Consolas"/>
              </a:rPr>
              <a:t>		mainFrame.add(</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 1"</a:t>
            </a:r>
            <a:r>
              <a:rPr lang="pl-PL">
                <a:solidFill>
                  <a:srgbClr val="000000"/>
                </a:solidFill>
                <a:latin typeface="Consolas"/>
                <a:ea typeface="Consolas"/>
              </a:rPr>
              <a:t>));</a:t>
            </a:r>
            <a:endParaRPr/>
          </a:p>
          <a:p>
            <a:r>
              <a:rPr lang="pl-PL">
                <a:solidFill>
                  <a:srgbClr val="000000"/>
                </a:solidFill>
                <a:latin typeface="Consolas"/>
                <a:ea typeface="Consolas"/>
              </a:rPr>
              <a:t>		mainFrame.add(</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 2"</a:t>
            </a:r>
            <a:r>
              <a:rPr lang="pl-PL">
                <a:solidFill>
                  <a:srgbClr val="000000"/>
                </a:solidFill>
                <a:latin typeface="Consolas"/>
                <a:ea typeface="Consolas"/>
              </a:rPr>
              <a:t>));</a:t>
            </a:r>
            <a:endParaRPr/>
          </a:p>
          <a:p>
            <a:r>
              <a:rPr lang="pl-PL">
                <a:solidFill>
                  <a:srgbClr val="000000"/>
                </a:solidFill>
                <a:latin typeface="Consolas"/>
                <a:ea typeface="Consolas"/>
              </a:rPr>
              <a:t>		mainFrame.add(</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 3"</a:t>
            </a:r>
            <a:r>
              <a:rPr lang="pl-PL">
                <a:solidFill>
                  <a:srgbClr val="000000"/>
                </a:solidFill>
                <a:latin typeface="Consolas"/>
                <a:ea typeface="Consolas"/>
              </a:rPr>
              <a:t>));</a:t>
            </a:r>
            <a:endParaRPr/>
          </a:p>
          <a:p>
            <a:r>
              <a:rPr lang="pl-PL">
                <a:solidFill>
                  <a:srgbClr val="000000"/>
                </a:solidFill>
                <a:latin typeface="Consolas"/>
                <a:ea typeface="Consolas"/>
              </a:rPr>
              <a:t>		mainFrame.add(</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 4"</a:t>
            </a:r>
            <a:r>
              <a:rPr lang="pl-PL">
                <a:solidFill>
                  <a:srgbClr val="000000"/>
                </a:solidFill>
                <a:latin typeface="Consolas"/>
                <a:ea typeface="Consolas"/>
              </a:rPr>
              <a:t>));</a:t>
            </a:r>
            <a:endParaRPr/>
          </a:p>
          <a:p>
            <a:r>
              <a:rPr lang="pl-PL">
                <a:solidFill>
                  <a:srgbClr val="000000"/>
                </a:solidFill>
                <a:latin typeface="Consolas"/>
                <a:ea typeface="Consolas"/>
              </a:rPr>
              <a:t>		mainFrame.add(</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 5"</a:t>
            </a:r>
            <a:r>
              <a:rPr lang="pl-PL">
                <a:solidFill>
                  <a:srgbClr val="000000"/>
                </a:solidFill>
                <a:latin typeface="Consolas"/>
                <a:ea typeface="Consolas"/>
              </a:rPr>
              <a:t>));</a:t>
            </a:r>
            <a:endParaRPr/>
          </a:p>
          <a:p>
            <a:r>
              <a:rPr lang="pl-PL">
                <a:solidFill>
                  <a:srgbClr val="000000"/>
                </a:solidFill>
                <a:latin typeface="Consolas"/>
                <a:ea typeface="Consolas"/>
              </a:rPr>
              <a:t>		mainFrame.add(</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 6"</a:t>
            </a:r>
            <a:r>
              <a:rPr lang="pl-PL">
                <a:solidFill>
                  <a:srgbClr val="000000"/>
                </a:solidFill>
                <a:latin typeface="Consolas"/>
                <a:ea typeface="Consolas"/>
              </a:rPr>
              <a:t>));</a:t>
            </a:r>
            <a:endParaRPr/>
          </a:p>
          <a:p>
            <a:r>
              <a:rPr lang="pl-PL">
                <a:solidFill>
                  <a:srgbClr val="000000"/>
                </a:solidFill>
                <a:latin typeface="Consolas"/>
                <a:ea typeface="Consolas"/>
              </a:rPr>
              <a:t>		mainFrame.add(</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 7"</a:t>
            </a:r>
            <a:r>
              <a:rPr lang="pl-PL">
                <a:solidFill>
                  <a:srgbClr val="000000"/>
                </a:solidFill>
                <a:latin typeface="Consolas"/>
                <a:ea typeface="Consolas"/>
              </a:rPr>
              <a:t>));</a:t>
            </a:r>
            <a:endParaRPr/>
          </a:p>
          <a:p>
            <a:r>
              <a:rPr lang="pl-PL">
                <a:solidFill>
                  <a:srgbClr val="000000"/>
                </a:solidFill>
                <a:latin typeface="Consolas"/>
                <a:ea typeface="Consolas"/>
              </a:rPr>
              <a:t>		mainFrame.add(</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 8"</a:t>
            </a:r>
            <a:r>
              <a:rPr lang="pl-PL">
                <a:solidFill>
                  <a:srgbClr val="000000"/>
                </a:solidFill>
                <a:latin typeface="Consolas"/>
                <a:ea typeface="Consolas"/>
              </a:rPr>
              <a:t>));</a:t>
            </a:r>
            <a:endParaRPr/>
          </a:p>
          <a:p>
            <a:r>
              <a:rPr lang="pl-PL">
                <a:latin typeface="Consolas"/>
                <a:ea typeface="Consolas"/>
              </a:rPr>
              <a:t>		</a:t>
            </a:r>
            <a:endParaRPr/>
          </a:p>
          <a:p>
            <a:r>
              <a:rPr lang="pl-PL">
                <a:solidFill>
                  <a:srgbClr val="000000"/>
                </a:solidFill>
                <a:latin typeface="Consolas"/>
                <a:ea typeface="Consolas"/>
              </a:rPr>
              <a:t>		mainFrame.setVisible(</a:t>
            </a:r>
            <a:r>
              <a:rPr lang="pl-PL" b="1">
                <a:solidFill>
                  <a:srgbClr val="7F0055"/>
                </a:solidFill>
                <a:latin typeface="Consolas"/>
                <a:ea typeface="Consolas"/>
              </a:rPr>
              <a:t>true</a:t>
            </a:r>
            <a:r>
              <a:rPr lang="pl-PL">
                <a:solidFill>
                  <a:srgbClr val="000000"/>
                </a:solidFill>
                <a:latin typeface="Consolas"/>
                <a:ea typeface="Consolas"/>
              </a:rPr>
              <a:t>);</a:t>
            </a:r>
            <a:endParaRPr/>
          </a:p>
          <a:p>
            <a:r>
              <a:rPr lang="pl-PL">
                <a:latin typeface="Consolas"/>
                <a:ea typeface="Consolas"/>
              </a:rPr>
              <a:t>	}</a:t>
            </a:r>
            <a:endParaRPr/>
          </a:p>
          <a:p>
            <a:r>
              <a:rPr lang="pl-PL">
                <a:latin typeface="Consolas"/>
                <a:ea typeface="Consolas"/>
              </a:rPr>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pic>
        <p:nvPicPr>
          <p:cNvPr id="121" name="Obraz 120"/>
          <p:cNvPicPr/>
          <p:nvPr/>
        </p:nvPicPr>
        <p:blipFill>
          <a:blip r:embed="rId2" cstate="print"/>
          <a:stretch>
            <a:fillRect/>
          </a:stretch>
        </p:blipFill>
        <p:spPr>
          <a:xfrm>
            <a:off x="2648880" y="2004480"/>
            <a:ext cx="5487120" cy="411552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123" name="TextShape 2"/>
          <p:cNvSpPr txBox="1"/>
          <p:nvPr/>
        </p:nvSpPr>
        <p:spPr>
          <a:xfrm>
            <a:off x="1440000" y="2160000"/>
            <a:ext cx="8424000" cy="2428200"/>
          </a:xfrm>
          <a:prstGeom prst="rect">
            <a:avLst/>
          </a:prstGeom>
        </p:spPr>
        <p:txBody>
          <a:bodyPr wrap="none" lIns="90000" tIns="45000" rIns="90000" bIns="45000"/>
          <a:lstStyle/>
          <a:p>
            <a:r>
              <a:rPr lang="pl-PL" b="1"/>
              <a:t>Ćwiczenie:</a:t>
            </a:r>
            <a:endParaRPr/>
          </a:p>
          <a:p>
            <a:endParaRPr/>
          </a:p>
          <a:p>
            <a:r>
              <a:rPr lang="pl-PL"/>
              <a:t>	</a:t>
            </a:r>
            <a:r>
              <a:rPr lang="pl-PL">
                <a:solidFill>
                  <a:srgbClr val="000000"/>
                </a:solidFill>
                <a:ea typeface="Consolas"/>
              </a:rPr>
              <a:t>Popraw formularz tak, aby dostosowywał się do rozmiaru okna. Możesz określić minimalny rozmiar korzystając z metody:</a:t>
            </a:r>
            <a:endParaRPr/>
          </a:p>
          <a:p>
            <a:endParaRPr/>
          </a:p>
          <a:p>
            <a:r>
              <a:rPr lang="pl-PL">
                <a:solidFill>
                  <a:srgbClr val="000000"/>
                </a:solidFill>
                <a:latin typeface="Consolas"/>
                <a:ea typeface="Consolas"/>
              </a:rPr>
              <a:t>mainFrame.setMinimumSize(</a:t>
            </a:r>
            <a:r>
              <a:rPr lang="pl-PL" b="1">
                <a:solidFill>
                  <a:srgbClr val="7F0055"/>
                </a:solidFill>
                <a:latin typeface="Consolas"/>
                <a:ea typeface="Consolas"/>
              </a:rPr>
              <a:t>new</a:t>
            </a:r>
            <a:r>
              <a:rPr lang="pl-PL">
                <a:solidFill>
                  <a:srgbClr val="000000"/>
                </a:solidFill>
                <a:latin typeface="Consolas"/>
                <a:ea typeface="Consolas"/>
              </a:rPr>
              <a:t> Dimension(200, 150));</a:t>
            </a:r>
            <a:endParaRPr/>
          </a:p>
          <a:p>
            <a:endParaRPr/>
          </a:p>
          <a:p>
            <a:r>
              <a:rPr lang="pl-PL">
                <a:solidFill>
                  <a:srgbClr val="000000"/>
                </a:solidFill>
                <a:latin typeface="Arial"/>
                <a:ea typeface="Consolas"/>
              </a:rPr>
              <a:t>	W ten sposób będziemy mieli pewność, że użytkownik nie zimniejszy okna zbyt mocno i zawsze wszystkie elementy będą widoczne.</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125" name="TextShape 2"/>
          <p:cNvSpPr txBox="1"/>
          <p:nvPr/>
        </p:nvSpPr>
        <p:spPr>
          <a:xfrm>
            <a:off x="1440000" y="1224000"/>
            <a:ext cx="8640000" cy="5310360"/>
          </a:xfrm>
          <a:prstGeom prst="rect">
            <a:avLst/>
          </a:prstGeom>
        </p:spPr>
        <p:txBody>
          <a:bodyPr wrap="none" lIns="90000" tIns="45000" rIns="90000" bIns="45000"/>
          <a:lstStyle/>
          <a:p>
            <a:r>
              <a:rPr lang="pl-PL" sz="1400" b="1">
                <a:solidFill>
                  <a:srgbClr val="7F0055"/>
                </a:solidFill>
                <a:latin typeface="Consolas"/>
                <a:ea typeface="Consolas"/>
              </a:rPr>
              <a:t>public</a:t>
            </a:r>
            <a:r>
              <a:rPr lang="pl-PL" sz="1400">
                <a:solidFill>
                  <a:srgbClr val="000000"/>
                </a:solidFill>
                <a:latin typeface="Consolas"/>
                <a:ea typeface="Consolas"/>
              </a:rPr>
              <a:t> </a:t>
            </a:r>
            <a:r>
              <a:rPr lang="pl-PL" sz="1400" b="1">
                <a:solidFill>
                  <a:srgbClr val="7F0055"/>
                </a:solidFill>
                <a:latin typeface="Consolas"/>
                <a:ea typeface="Consolas"/>
              </a:rPr>
              <a:t>class</a:t>
            </a:r>
            <a:r>
              <a:rPr lang="pl-PL" sz="1400">
                <a:solidFill>
                  <a:srgbClr val="000000"/>
                </a:solidFill>
                <a:latin typeface="Consolas"/>
                <a:ea typeface="Consolas"/>
              </a:rPr>
              <a:t> DiagonalLayout </a:t>
            </a:r>
            <a:r>
              <a:rPr lang="pl-PL" sz="1400" b="1">
                <a:solidFill>
                  <a:srgbClr val="7F0055"/>
                </a:solidFill>
                <a:latin typeface="Consolas"/>
                <a:ea typeface="Consolas"/>
              </a:rPr>
              <a:t>implements</a:t>
            </a:r>
            <a:r>
              <a:rPr lang="pl-PL" sz="1400">
                <a:solidFill>
                  <a:srgbClr val="000000"/>
                </a:solidFill>
                <a:latin typeface="Consolas"/>
                <a:ea typeface="Consolas"/>
              </a:rPr>
              <a:t> LayoutManager {</a:t>
            </a:r>
            <a:endParaRPr/>
          </a:p>
          <a:p>
            <a:r>
              <a:rPr lang="pl-PL" sz="1400">
                <a:solidFill>
                  <a:srgbClr val="000000"/>
                </a:solidFill>
                <a:latin typeface="Consolas"/>
                <a:ea typeface="Consolas"/>
              </a:rPr>
              <a:t>	</a:t>
            </a:r>
            <a:r>
              <a:rPr lang="pl-PL" sz="1400">
                <a:solidFill>
                  <a:srgbClr val="646464"/>
                </a:solidFill>
                <a:latin typeface="Consolas"/>
                <a:ea typeface="Consolas"/>
              </a:rPr>
              <a:t>@Override</a:t>
            </a:r>
            <a:endParaRPr/>
          </a:p>
          <a:p>
            <a:r>
              <a:rPr lang="pl-PL" sz="1400">
                <a:solidFill>
                  <a:srgbClr val="000000"/>
                </a:solidFill>
                <a:latin typeface="Consolas"/>
                <a:ea typeface="Consolas"/>
              </a:rPr>
              <a:t>	</a:t>
            </a:r>
            <a:r>
              <a:rPr lang="pl-PL" sz="1400" b="1">
                <a:solidFill>
                  <a:srgbClr val="7F0055"/>
                </a:solidFill>
                <a:latin typeface="Consolas"/>
                <a:ea typeface="Consolas"/>
              </a:rPr>
              <a:t>public</a:t>
            </a:r>
            <a:r>
              <a:rPr lang="pl-PL" sz="1400">
                <a:solidFill>
                  <a:srgbClr val="000000"/>
                </a:solidFill>
                <a:latin typeface="Consolas"/>
                <a:ea typeface="Consolas"/>
              </a:rPr>
              <a:t> </a:t>
            </a:r>
            <a:r>
              <a:rPr lang="pl-PL" sz="1400" b="1">
                <a:solidFill>
                  <a:srgbClr val="7F0055"/>
                </a:solidFill>
                <a:latin typeface="Consolas"/>
                <a:ea typeface="Consolas"/>
              </a:rPr>
              <a:t>void</a:t>
            </a:r>
            <a:r>
              <a:rPr lang="pl-PL" sz="1400">
                <a:solidFill>
                  <a:srgbClr val="000000"/>
                </a:solidFill>
                <a:latin typeface="Consolas"/>
                <a:ea typeface="Consolas"/>
              </a:rPr>
              <a:t> addLayoutComponent(String name, Component comp) {}</a:t>
            </a:r>
            <a:endParaRPr/>
          </a:p>
          <a:p>
            <a:r>
              <a:rPr lang="pl-PL" sz="1400">
                <a:solidFill>
                  <a:srgbClr val="000000"/>
                </a:solidFill>
                <a:latin typeface="Consolas"/>
                <a:ea typeface="Consolas"/>
              </a:rPr>
              <a:t>	</a:t>
            </a:r>
            <a:r>
              <a:rPr lang="pl-PL" sz="1400">
                <a:solidFill>
                  <a:srgbClr val="646464"/>
                </a:solidFill>
                <a:latin typeface="Consolas"/>
                <a:ea typeface="Consolas"/>
              </a:rPr>
              <a:t>@Override</a:t>
            </a:r>
            <a:endParaRPr/>
          </a:p>
          <a:p>
            <a:r>
              <a:rPr lang="pl-PL" sz="1400">
                <a:solidFill>
                  <a:srgbClr val="000000"/>
                </a:solidFill>
                <a:latin typeface="Consolas"/>
                <a:ea typeface="Consolas"/>
              </a:rPr>
              <a:t>	</a:t>
            </a:r>
            <a:r>
              <a:rPr lang="pl-PL" sz="1400" b="1">
                <a:solidFill>
                  <a:srgbClr val="7F0055"/>
                </a:solidFill>
                <a:latin typeface="Consolas"/>
                <a:ea typeface="Consolas"/>
              </a:rPr>
              <a:t>public</a:t>
            </a:r>
            <a:r>
              <a:rPr lang="pl-PL" sz="1400">
                <a:solidFill>
                  <a:srgbClr val="000000"/>
                </a:solidFill>
                <a:latin typeface="Consolas"/>
                <a:ea typeface="Consolas"/>
              </a:rPr>
              <a:t> </a:t>
            </a:r>
            <a:r>
              <a:rPr lang="pl-PL" sz="1400" b="1">
                <a:solidFill>
                  <a:srgbClr val="7F0055"/>
                </a:solidFill>
                <a:latin typeface="Consolas"/>
                <a:ea typeface="Consolas"/>
              </a:rPr>
              <a:t>void</a:t>
            </a:r>
            <a:r>
              <a:rPr lang="pl-PL" sz="1400">
                <a:solidFill>
                  <a:srgbClr val="000000"/>
                </a:solidFill>
                <a:latin typeface="Consolas"/>
                <a:ea typeface="Consolas"/>
              </a:rPr>
              <a:t> layoutContainer(Container parent) {</a:t>
            </a:r>
            <a:endParaRPr/>
          </a:p>
          <a:p>
            <a:r>
              <a:rPr lang="pl-PL" sz="1400"/>
              <a:t>		Component[] tab = parent.getComponents();</a:t>
            </a:r>
            <a:endParaRPr/>
          </a:p>
          <a:p>
            <a:r>
              <a:rPr lang="pl-PL" sz="1400"/>
              <a:t>		Dimension dim = parent.getSize();</a:t>
            </a:r>
            <a:endParaRPr/>
          </a:p>
          <a:p>
            <a:r>
              <a:rPr lang="pl-PL" sz="1400">
                <a:solidFill>
                  <a:srgbClr val="000000"/>
                </a:solidFill>
                <a:latin typeface="Consolas"/>
                <a:ea typeface="Consolas"/>
              </a:rPr>
              <a:t>		</a:t>
            </a:r>
            <a:r>
              <a:rPr lang="pl-PL" sz="1400" b="1">
                <a:solidFill>
                  <a:srgbClr val="7F0055"/>
                </a:solidFill>
                <a:latin typeface="Consolas"/>
                <a:ea typeface="Consolas"/>
              </a:rPr>
              <a:t>int</a:t>
            </a:r>
            <a:r>
              <a:rPr lang="pl-PL" sz="1400">
                <a:solidFill>
                  <a:srgbClr val="000000"/>
                </a:solidFill>
                <a:latin typeface="Consolas"/>
                <a:ea typeface="Consolas"/>
              </a:rPr>
              <a:t> h = dim.</a:t>
            </a:r>
            <a:r>
              <a:rPr lang="pl-PL" sz="1400">
                <a:solidFill>
                  <a:srgbClr val="0000C0"/>
                </a:solidFill>
                <a:latin typeface="Consolas"/>
                <a:ea typeface="Consolas"/>
              </a:rPr>
              <a:t>height</a:t>
            </a:r>
            <a:r>
              <a:rPr lang="pl-PL" sz="1400">
                <a:solidFill>
                  <a:srgbClr val="000000"/>
                </a:solidFill>
                <a:latin typeface="Consolas"/>
                <a:ea typeface="Consolas"/>
              </a:rPr>
              <a:t> / (tab.</a:t>
            </a:r>
            <a:r>
              <a:rPr lang="pl-PL" sz="1400">
                <a:solidFill>
                  <a:srgbClr val="0000C0"/>
                </a:solidFill>
                <a:latin typeface="Consolas"/>
                <a:ea typeface="Consolas"/>
              </a:rPr>
              <a:t>length</a:t>
            </a:r>
            <a:r>
              <a:rPr lang="pl-PL" sz="1400">
                <a:solidFill>
                  <a:srgbClr val="000000"/>
                </a:solidFill>
                <a:latin typeface="Consolas"/>
                <a:ea typeface="Consolas"/>
              </a:rPr>
              <a:t> + 6);</a:t>
            </a:r>
            <a:endParaRPr/>
          </a:p>
          <a:p>
            <a:r>
              <a:rPr lang="pl-PL" sz="1400">
                <a:solidFill>
                  <a:srgbClr val="000000"/>
                </a:solidFill>
                <a:latin typeface="Consolas"/>
                <a:ea typeface="Consolas"/>
              </a:rPr>
              <a:t>		</a:t>
            </a:r>
            <a:r>
              <a:rPr lang="pl-PL" sz="1400" b="1">
                <a:solidFill>
                  <a:srgbClr val="7F0055"/>
                </a:solidFill>
                <a:latin typeface="Consolas"/>
                <a:ea typeface="Consolas"/>
              </a:rPr>
              <a:t>int</a:t>
            </a:r>
            <a:r>
              <a:rPr lang="pl-PL" sz="1400">
                <a:solidFill>
                  <a:srgbClr val="000000"/>
                </a:solidFill>
                <a:latin typeface="Consolas"/>
                <a:ea typeface="Consolas"/>
              </a:rPr>
              <a:t> w = dim.</a:t>
            </a:r>
            <a:r>
              <a:rPr lang="pl-PL" sz="1400">
                <a:solidFill>
                  <a:srgbClr val="0000C0"/>
                </a:solidFill>
                <a:latin typeface="Consolas"/>
                <a:ea typeface="Consolas"/>
              </a:rPr>
              <a:t>width</a:t>
            </a:r>
            <a:r>
              <a:rPr lang="pl-PL" sz="1400">
                <a:solidFill>
                  <a:srgbClr val="000000"/>
                </a:solidFill>
                <a:latin typeface="Consolas"/>
                <a:ea typeface="Consolas"/>
              </a:rPr>
              <a:t> / (tab.</a:t>
            </a:r>
            <a:r>
              <a:rPr lang="pl-PL" sz="1400">
                <a:solidFill>
                  <a:srgbClr val="0000C0"/>
                </a:solidFill>
                <a:latin typeface="Consolas"/>
                <a:ea typeface="Consolas"/>
              </a:rPr>
              <a:t>length</a:t>
            </a:r>
            <a:r>
              <a:rPr lang="pl-PL" sz="1400">
                <a:solidFill>
                  <a:srgbClr val="000000"/>
                </a:solidFill>
                <a:latin typeface="Consolas"/>
                <a:ea typeface="Consolas"/>
              </a:rPr>
              <a:t> + 2);</a:t>
            </a:r>
            <a:endParaRPr/>
          </a:p>
          <a:p>
            <a:r>
              <a:rPr lang="pl-PL" sz="1400">
                <a:solidFill>
                  <a:srgbClr val="000000"/>
                </a:solidFill>
                <a:latin typeface="Consolas"/>
                <a:ea typeface="Consolas"/>
              </a:rPr>
              <a:t>		</a:t>
            </a:r>
            <a:r>
              <a:rPr lang="pl-PL" sz="1400" b="1">
                <a:solidFill>
                  <a:srgbClr val="7F0055"/>
                </a:solidFill>
                <a:latin typeface="Consolas"/>
                <a:ea typeface="Consolas"/>
              </a:rPr>
              <a:t>for</a:t>
            </a:r>
            <a:r>
              <a:rPr lang="pl-PL" sz="1400">
                <a:solidFill>
                  <a:srgbClr val="000000"/>
                </a:solidFill>
                <a:latin typeface="Consolas"/>
                <a:ea typeface="Consolas"/>
              </a:rPr>
              <a:t> (</a:t>
            </a:r>
            <a:r>
              <a:rPr lang="pl-PL" sz="1400" b="1">
                <a:solidFill>
                  <a:srgbClr val="7F0055"/>
                </a:solidFill>
                <a:latin typeface="Consolas"/>
                <a:ea typeface="Consolas"/>
              </a:rPr>
              <a:t>int</a:t>
            </a:r>
            <a:r>
              <a:rPr lang="pl-PL" sz="1400">
                <a:solidFill>
                  <a:srgbClr val="000000"/>
                </a:solidFill>
                <a:latin typeface="Consolas"/>
                <a:ea typeface="Consolas"/>
              </a:rPr>
              <a:t> i=0 ; i&lt;tab.</a:t>
            </a:r>
            <a:r>
              <a:rPr lang="pl-PL" sz="1400">
                <a:solidFill>
                  <a:srgbClr val="0000C0"/>
                </a:solidFill>
                <a:latin typeface="Consolas"/>
                <a:ea typeface="Consolas"/>
              </a:rPr>
              <a:t>length</a:t>
            </a:r>
            <a:r>
              <a:rPr lang="pl-PL" sz="1400">
                <a:solidFill>
                  <a:srgbClr val="000000"/>
                </a:solidFill>
                <a:latin typeface="Consolas"/>
                <a:ea typeface="Consolas"/>
              </a:rPr>
              <a:t> ; i++) {</a:t>
            </a:r>
            <a:endParaRPr/>
          </a:p>
          <a:p>
            <a:r>
              <a:rPr lang="pl-PL" sz="1400"/>
              <a:t>			tab[i].setBounds(tab[i].getWidth(), tab[i].getHeight(),</a:t>
            </a:r>
            <a:endParaRPr/>
          </a:p>
          <a:p>
            <a:r>
              <a:rPr lang="pl-PL" sz="1400"/>
              <a:t>					w * (i+1), h * (i+1));</a:t>
            </a:r>
            <a:endParaRPr/>
          </a:p>
          <a:p>
            <a:r>
              <a:rPr lang="pl-PL" sz="1400"/>
              <a:t>		}</a:t>
            </a:r>
            <a:endParaRPr/>
          </a:p>
          <a:p>
            <a:r>
              <a:rPr lang="pl-PL" sz="1400"/>
              <a:t>	}</a:t>
            </a:r>
            <a:endParaRPr/>
          </a:p>
          <a:p>
            <a:r>
              <a:rPr lang="pl-PL" sz="1400">
                <a:solidFill>
                  <a:srgbClr val="000000"/>
                </a:solidFill>
                <a:latin typeface="Consolas"/>
                <a:ea typeface="Consolas"/>
              </a:rPr>
              <a:t>	</a:t>
            </a:r>
            <a:r>
              <a:rPr lang="pl-PL" sz="1400">
                <a:solidFill>
                  <a:srgbClr val="646464"/>
                </a:solidFill>
                <a:latin typeface="Consolas"/>
                <a:ea typeface="Consolas"/>
              </a:rPr>
              <a:t>@Override</a:t>
            </a:r>
            <a:endParaRPr/>
          </a:p>
          <a:p>
            <a:r>
              <a:rPr lang="pl-PL" sz="1400">
                <a:solidFill>
                  <a:srgbClr val="000000"/>
                </a:solidFill>
                <a:latin typeface="Consolas"/>
                <a:ea typeface="Consolas"/>
              </a:rPr>
              <a:t>	</a:t>
            </a:r>
            <a:r>
              <a:rPr lang="pl-PL" sz="1400" b="1">
                <a:solidFill>
                  <a:srgbClr val="7F0055"/>
                </a:solidFill>
                <a:latin typeface="Consolas"/>
                <a:ea typeface="Consolas"/>
              </a:rPr>
              <a:t>public</a:t>
            </a:r>
            <a:r>
              <a:rPr lang="pl-PL" sz="1400">
                <a:solidFill>
                  <a:srgbClr val="000000"/>
                </a:solidFill>
                <a:latin typeface="Consolas"/>
                <a:ea typeface="Consolas"/>
              </a:rPr>
              <a:t> Dimension minimumLayoutSize(Container parent) {</a:t>
            </a:r>
            <a:endParaRPr/>
          </a:p>
          <a:p>
            <a:r>
              <a:rPr lang="pl-PL" sz="1400">
                <a:solidFill>
                  <a:srgbClr val="000000"/>
                </a:solidFill>
                <a:latin typeface="Consolas"/>
                <a:ea typeface="Consolas"/>
              </a:rPr>
              <a:t>		</a:t>
            </a:r>
            <a:r>
              <a:rPr lang="pl-PL" sz="1400" b="1">
                <a:solidFill>
                  <a:srgbClr val="7F0055"/>
                </a:solidFill>
                <a:latin typeface="Consolas"/>
                <a:ea typeface="Consolas"/>
              </a:rPr>
              <a:t>return</a:t>
            </a:r>
            <a:r>
              <a:rPr lang="pl-PL" sz="1400">
                <a:solidFill>
                  <a:srgbClr val="000000"/>
                </a:solidFill>
                <a:latin typeface="Consolas"/>
                <a:ea typeface="Consolas"/>
              </a:rPr>
              <a:t> </a:t>
            </a:r>
            <a:r>
              <a:rPr lang="pl-PL" sz="1400" b="1">
                <a:solidFill>
                  <a:srgbClr val="7F0055"/>
                </a:solidFill>
                <a:latin typeface="Consolas"/>
                <a:ea typeface="Consolas"/>
              </a:rPr>
              <a:t>null</a:t>
            </a:r>
            <a:r>
              <a:rPr lang="pl-PL" sz="1400">
                <a:solidFill>
                  <a:srgbClr val="000000"/>
                </a:solidFill>
                <a:latin typeface="Consolas"/>
                <a:ea typeface="Consolas"/>
              </a:rPr>
              <a:t>;</a:t>
            </a:r>
            <a:endParaRPr/>
          </a:p>
          <a:p>
            <a:r>
              <a:rPr lang="pl-PL" sz="1400"/>
              <a:t>	}</a:t>
            </a:r>
            <a:endParaRPr/>
          </a:p>
          <a:p>
            <a:r>
              <a:rPr lang="pl-PL" sz="1400">
                <a:solidFill>
                  <a:srgbClr val="000000"/>
                </a:solidFill>
                <a:latin typeface="Consolas"/>
                <a:ea typeface="Consolas"/>
              </a:rPr>
              <a:t>	</a:t>
            </a:r>
            <a:r>
              <a:rPr lang="pl-PL" sz="1400">
                <a:solidFill>
                  <a:srgbClr val="646464"/>
                </a:solidFill>
                <a:latin typeface="Consolas"/>
                <a:ea typeface="Consolas"/>
              </a:rPr>
              <a:t>@Override</a:t>
            </a:r>
            <a:endParaRPr/>
          </a:p>
          <a:p>
            <a:r>
              <a:rPr lang="pl-PL" sz="1400">
                <a:solidFill>
                  <a:srgbClr val="000000"/>
                </a:solidFill>
                <a:latin typeface="Consolas"/>
                <a:ea typeface="Consolas"/>
              </a:rPr>
              <a:t>	</a:t>
            </a:r>
            <a:r>
              <a:rPr lang="pl-PL" sz="1400" b="1">
                <a:solidFill>
                  <a:srgbClr val="7F0055"/>
                </a:solidFill>
                <a:latin typeface="Consolas"/>
                <a:ea typeface="Consolas"/>
              </a:rPr>
              <a:t>public</a:t>
            </a:r>
            <a:r>
              <a:rPr lang="pl-PL" sz="1400">
                <a:solidFill>
                  <a:srgbClr val="000000"/>
                </a:solidFill>
                <a:latin typeface="Consolas"/>
                <a:ea typeface="Consolas"/>
              </a:rPr>
              <a:t> Dimension preferredLayoutSize(Container parent) {</a:t>
            </a:r>
            <a:endParaRPr/>
          </a:p>
          <a:p>
            <a:r>
              <a:rPr lang="pl-PL" sz="1400">
                <a:solidFill>
                  <a:srgbClr val="000000"/>
                </a:solidFill>
                <a:latin typeface="Consolas"/>
                <a:ea typeface="Consolas"/>
              </a:rPr>
              <a:t>		</a:t>
            </a:r>
            <a:r>
              <a:rPr lang="pl-PL" sz="1400" b="1">
                <a:solidFill>
                  <a:srgbClr val="7F0055"/>
                </a:solidFill>
                <a:latin typeface="Consolas"/>
                <a:ea typeface="Consolas"/>
              </a:rPr>
              <a:t>return</a:t>
            </a:r>
            <a:r>
              <a:rPr lang="pl-PL" sz="1400">
                <a:solidFill>
                  <a:srgbClr val="000000"/>
                </a:solidFill>
                <a:latin typeface="Consolas"/>
                <a:ea typeface="Consolas"/>
              </a:rPr>
              <a:t> </a:t>
            </a:r>
            <a:r>
              <a:rPr lang="pl-PL" sz="1400" b="1">
                <a:solidFill>
                  <a:srgbClr val="7F0055"/>
                </a:solidFill>
                <a:latin typeface="Consolas"/>
                <a:ea typeface="Consolas"/>
              </a:rPr>
              <a:t>null</a:t>
            </a:r>
            <a:r>
              <a:rPr lang="pl-PL" sz="1400">
                <a:solidFill>
                  <a:srgbClr val="000000"/>
                </a:solidFill>
                <a:latin typeface="Consolas"/>
                <a:ea typeface="Consolas"/>
              </a:rPr>
              <a:t>;</a:t>
            </a:r>
            <a:endParaRPr/>
          </a:p>
          <a:p>
            <a:r>
              <a:rPr lang="pl-PL" sz="1400"/>
              <a:t>	}</a:t>
            </a:r>
            <a:endParaRPr/>
          </a:p>
          <a:p>
            <a:r>
              <a:rPr lang="pl-PL" sz="1400">
                <a:solidFill>
                  <a:srgbClr val="000000"/>
                </a:solidFill>
                <a:latin typeface="Consolas"/>
                <a:ea typeface="Consolas"/>
              </a:rPr>
              <a:t>	</a:t>
            </a:r>
            <a:r>
              <a:rPr lang="pl-PL" sz="1400">
                <a:solidFill>
                  <a:srgbClr val="646464"/>
                </a:solidFill>
                <a:latin typeface="Consolas"/>
                <a:ea typeface="Consolas"/>
              </a:rPr>
              <a:t>@Override</a:t>
            </a:r>
            <a:endParaRPr/>
          </a:p>
          <a:p>
            <a:r>
              <a:rPr lang="pl-PL" sz="1400">
                <a:solidFill>
                  <a:srgbClr val="000000"/>
                </a:solidFill>
                <a:latin typeface="Consolas"/>
                <a:ea typeface="Consolas"/>
              </a:rPr>
              <a:t>	</a:t>
            </a:r>
            <a:r>
              <a:rPr lang="pl-PL" sz="1400" b="1">
                <a:solidFill>
                  <a:srgbClr val="7F0055"/>
                </a:solidFill>
                <a:latin typeface="Consolas"/>
                <a:ea typeface="Consolas"/>
              </a:rPr>
              <a:t>public</a:t>
            </a:r>
            <a:r>
              <a:rPr lang="pl-PL" sz="1400">
                <a:solidFill>
                  <a:srgbClr val="000000"/>
                </a:solidFill>
                <a:latin typeface="Consolas"/>
                <a:ea typeface="Consolas"/>
              </a:rPr>
              <a:t> </a:t>
            </a:r>
            <a:r>
              <a:rPr lang="pl-PL" sz="1400" b="1">
                <a:solidFill>
                  <a:srgbClr val="7F0055"/>
                </a:solidFill>
                <a:latin typeface="Consolas"/>
                <a:ea typeface="Consolas"/>
              </a:rPr>
              <a:t>void</a:t>
            </a:r>
            <a:r>
              <a:rPr lang="pl-PL" sz="1400">
                <a:solidFill>
                  <a:srgbClr val="000000"/>
                </a:solidFill>
                <a:latin typeface="Consolas"/>
                <a:ea typeface="Consolas"/>
              </a:rPr>
              <a:t> removeLayoutComponent(Component comp) {}</a:t>
            </a:r>
            <a:endParaRPr/>
          </a:p>
          <a:p>
            <a:r>
              <a:rPr lang="pl-PL" sz="1400"/>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127" name="TextShape 2"/>
          <p:cNvSpPr txBox="1"/>
          <p:nvPr/>
        </p:nvSpPr>
        <p:spPr>
          <a:xfrm>
            <a:off x="1440000" y="1224000"/>
            <a:ext cx="8424000" cy="54543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Start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main(String [] args) {</a:t>
            </a:r>
            <a:endParaRPr/>
          </a:p>
          <a:p>
            <a:r>
              <a:rPr lang="pl-PL">
                <a:solidFill>
                  <a:srgbClr val="000000"/>
                </a:solidFill>
                <a:latin typeface="Consolas"/>
                <a:ea typeface="Consolas"/>
              </a:rPr>
              <a:t>		JFrame mainFrame = </a:t>
            </a:r>
            <a:r>
              <a:rPr lang="pl-PL" b="1">
                <a:solidFill>
                  <a:srgbClr val="7F0055"/>
                </a:solidFill>
                <a:latin typeface="Consolas"/>
                <a:ea typeface="Consolas"/>
              </a:rPr>
              <a:t>new</a:t>
            </a:r>
            <a:r>
              <a:rPr lang="pl-PL">
                <a:solidFill>
                  <a:srgbClr val="000000"/>
                </a:solidFill>
                <a:latin typeface="Consolas"/>
                <a:ea typeface="Consolas"/>
              </a:rPr>
              <a:t> JFrame(</a:t>
            </a:r>
            <a:r>
              <a:rPr lang="pl-PL">
                <a:solidFill>
                  <a:srgbClr val="2A00FF"/>
                </a:solidFill>
                <a:latin typeface="Consolas"/>
                <a:ea typeface="Consolas"/>
              </a:rPr>
              <a:t>"Moje okno"</a:t>
            </a:r>
            <a:r>
              <a:rPr lang="pl-PL">
                <a:solidFill>
                  <a:srgbClr val="000000"/>
                </a:solidFill>
                <a:latin typeface="Consolas"/>
                <a:ea typeface="Consolas"/>
              </a:rPr>
              <a:t>);</a:t>
            </a:r>
            <a:endParaRPr/>
          </a:p>
          <a:p>
            <a:r>
              <a:rPr lang="pl-PL"/>
              <a:t>		mainFrame.setBounds(200, 200, 200, 150);</a:t>
            </a:r>
            <a:endParaRPr/>
          </a:p>
          <a:p>
            <a:r>
              <a:rPr lang="pl-PL">
                <a:solidFill>
                  <a:srgbClr val="000000"/>
                </a:solidFill>
                <a:latin typeface="Consolas"/>
                <a:ea typeface="Consolas"/>
              </a:rPr>
              <a:t>		mainFrame.setDefaultCloseOperation(JFrame.</a:t>
            </a:r>
            <a:r>
              <a:rPr lang="pl-PL" i="1">
                <a:solidFill>
                  <a:srgbClr val="0000C0"/>
                </a:solidFill>
                <a:latin typeface="Consolas"/>
                <a:ea typeface="Consolas"/>
              </a:rPr>
              <a:t>EXIT_ON_CLOSE</a:t>
            </a:r>
            <a:r>
              <a:rPr lang="pl-PL">
                <a:solidFill>
                  <a:srgbClr val="000000"/>
                </a:solidFill>
                <a:latin typeface="Consolas"/>
                <a:ea typeface="Consolas"/>
              </a:rPr>
              <a:t>);</a:t>
            </a:r>
            <a:endParaRPr/>
          </a:p>
          <a:p>
            <a:r>
              <a:rPr lang="pl-PL">
                <a:solidFill>
                  <a:srgbClr val="000000"/>
                </a:solidFill>
                <a:latin typeface="Consolas"/>
                <a:ea typeface="Consolas"/>
              </a:rPr>
              <a:t>		mainFrame.setLayout(</a:t>
            </a:r>
            <a:r>
              <a:rPr lang="pl-PL" b="1">
                <a:solidFill>
                  <a:srgbClr val="7F0055"/>
                </a:solidFill>
                <a:latin typeface="Consolas"/>
                <a:ea typeface="Consolas"/>
              </a:rPr>
              <a:t>new</a:t>
            </a:r>
            <a:r>
              <a:rPr lang="pl-PL">
                <a:solidFill>
                  <a:srgbClr val="000000"/>
                </a:solidFill>
                <a:latin typeface="Consolas"/>
                <a:ea typeface="Consolas"/>
              </a:rPr>
              <a:t> DiagonalLayout());</a:t>
            </a:r>
            <a:endParaRPr/>
          </a:p>
          <a:p>
            <a:r>
              <a:rPr lang="pl-PL"/>
              <a:t>		</a:t>
            </a:r>
            <a:endParaRPr/>
          </a:p>
          <a:p>
            <a:r>
              <a:rPr lang="pl-PL">
                <a:solidFill>
                  <a:srgbClr val="000000"/>
                </a:solidFill>
                <a:latin typeface="Consolas"/>
                <a:ea typeface="Consolas"/>
              </a:rPr>
              <a:t>		mainFrame.add(</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 1"</a:t>
            </a:r>
            <a:r>
              <a:rPr lang="pl-PL">
                <a:solidFill>
                  <a:srgbClr val="000000"/>
                </a:solidFill>
                <a:latin typeface="Consolas"/>
                <a:ea typeface="Consolas"/>
              </a:rPr>
              <a:t>));</a:t>
            </a:r>
            <a:endParaRPr/>
          </a:p>
          <a:p>
            <a:r>
              <a:rPr lang="pl-PL">
                <a:solidFill>
                  <a:srgbClr val="000000"/>
                </a:solidFill>
                <a:latin typeface="Consolas"/>
                <a:ea typeface="Consolas"/>
              </a:rPr>
              <a:t>		mainFrame.add(</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 2"</a:t>
            </a:r>
            <a:r>
              <a:rPr lang="pl-PL">
                <a:solidFill>
                  <a:srgbClr val="000000"/>
                </a:solidFill>
                <a:latin typeface="Consolas"/>
                <a:ea typeface="Consolas"/>
              </a:rPr>
              <a:t>));</a:t>
            </a:r>
            <a:endParaRPr/>
          </a:p>
          <a:p>
            <a:r>
              <a:rPr lang="pl-PL">
                <a:solidFill>
                  <a:srgbClr val="000000"/>
                </a:solidFill>
                <a:latin typeface="Consolas"/>
                <a:ea typeface="Consolas"/>
              </a:rPr>
              <a:t>		mainFrame.add(</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 3"</a:t>
            </a:r>
            <a:r>
              <a:rPr lang="pl-PL">
                <a:solidFill>
                  <a:srgbClr val="000000"/>
                </a:solidFill>
                <a:latin typeface="Consolas"/>
                <a:ea typeface="Consolas"/>
              </a:rPr>
              <a:t>));</a:t>
            </a:r>
            <a:endParaRPr/>
          </a:p>
          <a:p>
            <a:r>
              <a:rPr lang="pl-PL">
                <a:solidFill>
                  <a:srgbClr val="000000"/>
                </a:solidFill>
                <a:latin typeface="Consolas"/>
                <a:ea typeface="Consolas"/>
              </a:rPr>
              <a:t>		mainFrame.add(</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 4"</a:t>
            </a:r>
            <a:r>
              <a:rPr lang="pl-PL">
                <a:solidFill>
                  <a:srgbClr val="000000"/>
                </a:solidFill>
                <a:latin typeface="Consolas"/>
                <a:ea typeface="Consolas"/>
              </a:rPr>
              <a:t>));</a:t>
            </a:r>
            <a:endParaRPr/>
          </a:p>
          <a:p>
            <a:r>
              <a:rPr lang="pl-PL">
                <a:solidFill>
                  <a:srgbClr val="000000"/>
                </a:solidFill>
                <a:latin typeface="Consolas"/>
                <a:ea typeface="Consolas"/>
              </a:rPr>
              <a:t>		mainFrame.add(</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 5"</a:t>
            </a:r>
            <a:r>
              <a:rPr lang="pl-PL">
                <a:solidFill>
                  <a:srgbClr val="000000"/>
                </a:solidFill>
                <a:latin typeface="Consolas"/>
                <a:ea typeface="Consolas"/>
              </a:rPr>
              <a:t>));</a:t>
            </a:r>
            <a:endParaRPr/>
          </a:p>
          <a:p>
            <a:r>
              <a:rPr lang="pl-PL">
                <a:solidFill>
                  <a:srgbClr val="000000"/>
                </a:solidFill>
                <a:latin typeface="Consolas"/>
                <a:ea typeface="Consolas"/>
              </a:rPr>
              <a:t>		mainFrame.add(</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 6"</a:t>
            </a:r>
            <a:r>
              <a:rPr lang="pl-PL">
                <a:solidFill>
                  <a:srgbClr val="000000"/>
                </a:solidFill>
                <a:latin typeface="Consolas"/>
                <a:ea typeface="Consolas"/>
              </a:rPr>
              <a:t>));</a:t>
            </a:r>
            <a:endParaRPr/>
          </a:p>
          <a:p>
            <a:r>
              <a:rPr lang="pl-PL">
                <a:solidFill>
                  <a:srgbClr val="000000"/>
                </a:solidFill>
                <a:latin typeface="Consolas"/>
                <a:ea typeface="Consolas"/>
              </a:rPr>
              <a:t>		mainFrame.add(</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 7"</a:t>
            </a:r>
            <a:r>
              <a:rPr lang="pl-PL">
                <a:solidFill>
                  <a:srgbClr val="000000"/>
                </a:solidFill>
                <a:latin typeface="Consolas"/>
                <a:ea typeface="Consolas"/>
              </a:rPr>
              <a:t>));</a:t>
            </a:r>
            <a:endParaRPr/>
          </a:p>
          <a:p>
            <a:r>
              <a:rPr lang="pl-PL">
                <a:solidFill>
                  <a:srgbClr val="000000"/>
                </a:solidFill>
                <a:latin typeface="Consolas"/>
                <a:ea typeface="Consolas"/>
              </a:rPr>
              <a:t>		mainFrame.add(</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 8"</a:t>
            </a:r>
            <a:r>
              <a:rPr lang="pl-PL">
                <a:solidFill>
                  <a:srgbClr val="000000"/>
                </a:solidFill>
                <a:latin typeface="Consolas"/>
                <a:ea typeface="Consolas"/>
              </a:rPr>
              <a:t>));</a:t>
            </a:r>
            <a:endParaRPr/>
          </a:p>
          <a:p>
            <a:r>
              <a:rPr lang="pl-PL"/>
              <a:t>		</a:t>
            </a:r>
            <a:endParaRPr/>
          </a:p>
          <a:p>
            <a:r>
              <a:rPr lang="pl-PL">
                <a:solidFill>
                  <a:srgbClr val="000000"/>
                </a:solidFill>
                <a:latin typeface="Consolas"/>
                <a:ea typeface="Consolas"/>
              </a:rPr>
              <a:t>		mainFrame.setMinimumSize(</a:t>
            </a:r>
            <a:r>
              <a:rPr lang="pl-PL" b="1">
                <a:solidFill>
                  <a:srgbClr val="7F0055"/>
                </a:solidFill>
                <a:latin typeface="Consolas"/>
                <a:ea typeface="Consolas"/>
              </a:rPr>
              <a:t>new</a:t>
            </a:r>
            <a:r>
              <a:rPr lang="pl-PL">
                <a:solidFill>
                  <a:srgbClr val="000000"/>
                </a:solidFill>
                <a:latin typeface="Consolas"/>
                <a:ea typeface="Consolas"/>
              </a:rPr>
              <a:t> Dimension(200, 150));</a:t>
            </a:r>
            <a:endParaRPr/>
          </a:p>
          <a:p>
            <a:r>
              <a:rPr lang="pl-PL">
                <a:solidFill>
                  <a:srgbClr val="000000"/>
                </a:solidFill>
                <a:latin typeface="Consolas"/>
                <a:ea typeface="Consolas"/>
              </a:rPr>
              <a:t>		mainFrame.setVisible(</a:t>
            </a:r>
            <a:r>
              <a:rPr lang="pl-PL" b="1">
                <a:solidFill>
                  <a:srgbClr val="7F0055"/>
                </a:solidFill>
                <a:latin typeface="Consolas"/>
                <a:ea typeface="Consolas"/>
              </a:rPr>
              <a:t>true</a:t>
            </a:r>
            <a:r>
              <a:rPr lang="pl-PL">
                <a:solidFill>
                  <a:srgbClr val="000000"/>
                </a:solidFill>
                <a:latin typeface="Consolas"/>
                <a:ea typeface="Consolas"/>
              </a:rPr>
              <a:t>);</a:t>
            </a:r>
            <a:endParaRPr/>
          </a:p>
          <a:p>
            <a:r>
              <a:rPr lang="pl-PL"/>
              <a:t>	}</a:t>
            </a:r>
            <a:endParaRPr/>
          </a:p>
          <a:p>
            <a:r>
              <a:rPr lang="pl-PL"/>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pic>
        <p:nvPicPr>
          <p:cNvPr id="129" name="Obraz 128"/>
          <p:cNvPicPr/>
          <p:nvPr/>
        </p:nvPicPr>
        <p:blipFill>
          <a:blip r:embed="rId2" cstate="print"/>
          <a:stretch>
            <a:fillRect/>
          </a:stretch>
        </p:blipFill>
        <p:spPr>
          <a:xfrm>
            <a:off x="2088000" y="1584000"/>
            <a:ext cx="6768000" cy="4786560"/>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131" name="TextShape 2"/>
          <p:cNvSpPr txBox="1"/>
          <p:nvPr/>
        </p:nvSpPr>
        <p:spPr>
          <a:xfrm>
            <a:off x="1368000" y="1653480"/>
            <a:ext cx="8424000" cy="866520"/>
          </a:xfrm>
          <a:prstGeom prst="rect">
            <a:avLst/>
          </a:prstGeom>
        </p:spPr>
        <p:txBody>
          <a:bodyPr wrap="none" lIns="90000" tIns="45000" rIns="90000" bIns="45000"/>
          <a:lstStyle/>
          <a:p>
            <a:r>
              <a:rPr lang="pl-PL" b="1"/>
              <a:t>Ćwiczenie:</a:t>
            </a:r>
            <a:endParaRPr/>
          </a:p>
          <a:p>
            <a:endParaRPr/>
          </a:p>
          <a:p>
            <a:r>
              <a:rPr lang="pl-PL"/>
              <a:t>	</a:t>
            </a:r>
            <a:r>
              <a:rPr lang="pl-PL">
                <a:solidFill>
                  <a:srgbClr val="000000"/>
                </a:solidFill>
                <a:latin typeface="Arial"/>
                <a:ea typeface="Consolas"/>
              </a:rPr>
              <a:t>Napisz własnego zarządce rozkładu („Layout”), aby uzyskać taki efekt:</a:t>
            </a:r>
            <a:endParaRPr/>
          </a:p>
        </p:txBody>
      </p:sp>
      <p:sp>
        <p:nvSpPr>
          <p:cNvPr id="132" name="CustomShape 3"/>
          <p:cNvSpPr/>
          <p:nvPr/>
        </p:nvSpPr>
        <p:spPr>
          <a:xfrm>
            <a:off x="1800000" y="2880000"/>
            <a:ext cx="7704000" cy="3528000"/>
          </a:xfrm>
          <a:prstGeom prst="rect">
            <a:avLst/>
          </a:prstGeom>
          <a:solidFill>
            <a:srgbClr val="99CCFF"/>
          </a:solidFill>
          <a:ln>
            <a:solidFill>
              <a:srgbClr val="000000"/>
            </a:solidFill>
          </a:ln>
        </p:spPr>
      </p:sp>
      <p:sp>
        <p:nvSpPr>
          <p:cNvPr id="133" name="TextShape 4"/>
          <p:cNvSpPr txBox="1"/>
          <p:nvPr/>
        </p:nvSpPr>
        <p:spPr>
          <a:xfrm>
            <a:off x="4176000" y="3384000"/>
            <a:ext cx="2520000" cy="346680"/>
          </a:xfrm>
          <a:prstGeom prst="rect">
            <a:avLst/>
          </a:prstGeom>
        </p:spPr>
        <p:txBody>
          <a:bodyPr wrap="none" lIns="90000" tIns="45000" rIns="90000" bIns="45000"/>
          <a:lstStyle/>
          <a:p>
            <a:pPr algn="ctr"/>
            <a:r>
              <a:rPr lang="pl-PL"/>
              <a:t>Tekst 1</a:t>
            </a:r>
            <a:endParaRPr/>
          </a:p>
        </p:txBody>
      </p:sp>
      <p:sp>
        <p:nvSpPr>
          <p:cNvPr id="134" name="TextShape 5"/>
          <p:cNvSpPr txBox="1"/>
          <p:nvPr/>
        </p:nvSpPr>
        <p:spPr>
          <a:xfrm>
            <a:off x="2952000" y="4464000"/>
            <a:ext cx="2520000" cy="346680"/>
          </a:xfrm>
          <a:prstGeom prst="rect">
            <a:avLst/>
          </a:prstGeom>
        </p:spPr>
        <p:txBody>
          <a:bodyPr wrap="none" lIns="90000" tIns="45000" rIns="90000" bIns="45000"/>
          <a:lstStyle/>
          <a:p>
            <a:pPr algn="ctr"/>
            <a:r>
              <a:rPr lang="pl-PL"/>
              <a:t>Tekst 1</a:t>
            </a:r>
            <a:endParaRPr/>
          </a:p>
        </p:txBody>
      </p:sp>
      <p:sp>
        <p:nvSpPr>
          <p:cNvPr id="135" name="TextShape 6"/>
          <p:cNvSpPr txBox="1"/>
          <p:nvPr/>
        </p:nvSpPr>
        <p:spPr>
          <a:xfrm>
            <a:off x="5400000" y="4464000"/>
            <a:ext cx="2520000" cy="346680"/>
          </a:xfrm>
          <a:prstGeom prst="rect">
            <a:avLst/>
          </a:prstGeom>
        </p:spPr>
        <p:txBody>
          <a:bodyPr wrap="none" lIns="90000" tIns="45000" rIns="90000" bIns="45000"/>
          <a:lstStyle/>
          <a:p>
            <a:pPr algn="ctr"/>
            <a:r>
              <a:rPr lang="pl-PL"/>
              <a:t>Tekst 1</a:t>
            </a:r>
            <a:endParaRPr/>
          </a:p>
        </p:txBody>
      </p:sp>
      <p:sp>
        <p:nvSpPr>
          <p:cNvPr id="136" name="TextShape 7"/>
          <p:cNvSpPr txBox="1"/>
          <p:nvPr/>
        </p:nvSpPr>
        <p:spPr>
          <a:xfrm>
            <a:off x="4248000" y="5413320"/>
            <a:ext cx="2520000" cy="346680"/>
          </a:xfrm>
          <a:prstGeom prst="rect">
            <a:avLst/>
          </a:prstGeom>
        </p:spPr>
        <p:txBody>
          <a:bodyPr wrap="none" lIns="90000" tIns="45000" rIns="90000" bIns="45000"/>
          <a:lstStyle/>
          <a:p>
            <a:pPr algn="ctr"/>
            <a:r>
              <a:rPr lang="pl-PL"/>
              <a:t>Tekst 1</a:t>
            </a:r>
            <a:endParaRPr/>
          </a:p>
        </p:txBody>
      </p:sp>
      <p:sp>
        <p:nvSpPr>
          <p:cNvPr id="137" name="TextShape 8"/>
          <p:cNvSpPr txBox="1"/>
          <p:nvPr/>
        </p:nvSpPr>
        <p:spPr>
          <a:xfrm>
            <a:off x="6696000" y="5400000"/>
            <a:ext cx="2520000" cy="346680"/>
          </a:xfrm>
          <a:prstGeom prst="rect">
            <a:avLst/>
          </a:prstGeom>
        </p:spPr>
        <p:txBody>
          <a:bodyPr wrap="none" lIns="90000" tIns="45000" rIns="90000" bIns="45000"/>
          <a:lstStyle/>
          <a:p>
            <a:pPr algn="ctr"/>
            <a:r>
              <a:rPr lang="pl-PL"/>
              <a:t>Tekst 1</a:t>
            </a:r>
            <a:endParaRPr/>
          </a:p>
        </p:txBody>
      </p:sp>
      <p:sp>
        <p:nvSpPr>
          <p:cNvPr id="138" name="TextShape 9"/>
          <p:cNvSpPr txBox="1"/>
          <p:nvPr/>
        </p:nvSpPr>
        <p:spPr>
          <a:xfrm>
            <a:off x="2088000" y="5413320"/>
            <a:ext cx="2520000" cy="346680"/>
          </a:xfrm>
          <a:prstGeom prst="rect">
            <a:avLst/>
          </a:prstGeom>
        </p:spPr>
        <p:txBody>
          <a:bodyPr wrap="none" lIns="90000" tIns="45000" rIns="90000" bIns="45000"/>
          <a:lstStyle/>
          <a:p>
            <a:pPr algn="ctr"/>
            <a:r>
              <a:rPr lang="pl-PL"/>
              <a:t>Tekst 1</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48" name="TextShape 2"/>
          <p:cNvSpPr txBox="1"/>
          <p:nvPr/>
        </p:nvSpPr>
        <p:spPr>
          <a:xfrm>
            <a:off x="1440000" y="1584000"/>
            <a:ext cx="8424000" cy="43815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Start {</a:t>
            </a:r>
            <a:endParaRPr/>
          </a:p>
          <a:p>
            <a:r>
              <a:rPr lang="pl-PL">
                <a:solidFill>
                  <a:srgbClr val="000000"/>
                </a:solidFill>
                <a:latin typeface="Consolas"/>
                <a:ea typeface="Consolas"/>
              </a:rPr>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main(String [] args) {</a:t>
            </a:r>
            <a:endParaRPr/>
          </a:p>
          <a:p>
            <a:r>
              <a:rPr lang="pl-PL">
                <a:solidFill>
                  <a:srgbClr val="000000"/>
                </a:solidFill>
                <a:latin typeface="Consolas"/>
                <a:ea typeface="Consolas"/>
              </a:rPr>
              <a:t>		JFrame mainFrame = </a:t>
            </a:r>
            <a:r>
              <a:rPr lang="pl-PL" b="1">
                <a:solidFill>
                  <a:srgbClr val="7F0055"/>
                </a:solidFill>
                <a:latin typeface="Consolas"/>
                <a:ea typeface="Consolas"/>
              </a:rPr>
              <a:t>new</a:t>
            </a:r>
            <a:r>
              <a:rPr lang="pl-PL">
                <a:solidFill>
                  <a:srgbClr val="000000"/>
                </a:solidFill>
                <a:latin typeface="Consolas"/>
                <a:ea typeface="Consolas"/>
              </a:rPr>
              <a:t> JFrame(</a:t>
            </a:r>
            <a:r>
              <a:rPr lang="pl-PL">
                <a:solidFill>
                  <a:srgbClr val="2A00FF"/>
                </a:solidFill>
                <a:latin typeface="Consolas"/>
                <a:ea typeface="Consolas"/>
              </a:rPr>
              <a:t>"Moje okno"</a:t>
            </a:r>
            <a:r>
              <a:rPr lang="pl-PL">
                <a:solidFill>
                  <a:srgbClr val="000000"/>
                </a:solidFill>
                <a:latin typeface="Consolas"/>
                <a:ea typeface="Consolas"/>
              </a:rPr>
              <a:t>);</a:t>
            </a:r>
            <a:endParaRPr/>
          </a:p>
          <a:p>
            <a:r>
              <a:rPr lang="pl-PL">
                <a:solidFill>
                  <a:srgbClr val="000000"/>
                </a:solidFill>
                <a:latin typeface="Consolas"/>
                <a:ea typeface="Consolas"/>
              </a:rPr>
              <a:t>		mainFrame.setBounds(200, 200, 200, 150);</a:t>
            </a:r>
            <a:endParaRPr/>
          </a:p>
          <a:p>
            <a:r>
              <a:rPr lang="pl-PL">
                <a:solidFill>
                  <a:srgbClr val="000000"/>
                </a:solidFill>
                <a:latin typeface="Consolas"/>
                <a:ea typeface="Consolas"/>
              </a:rPr>
              <a:t>		mainFrame.setDefaultCloseOperation(JFrame.</a:t>
            </a:r>
            <a:r>
              <a:rPr lang="pl-PL" i="1">
                <a:solidFill>
                  <a:srgbClr val="0000C0"/>
                </a:solidFill>
                <a:latin typeface="Consolas"/>
                <a:ea typeface="Consolas"/>
              </a:rPr>
              <a:t>EXIT_ON_CLOSE</a:t>
            </a:r>
            <a:r>
              <a:rPr lang="pl-PL">
                <a:solidFill>
                  <a:srgbClr val="000000"/>
                </a:solidFill>
                <a:latin typeface="Consolas"/>
                <a:ea typeface="Consolas"/>
              </a:rPr>
              <a:t>);</a:t>
            </a:r>
            <a:endParaRPr/>
          </a:p>
          <a:p>
            <a:r>
              <a:rPr lang="pl-PL">
                <a:solidFill>
                  <a:srgbClr val="000000"/>
                </a:solidFill>
                <a:latin typeface="Consolas"/>
                <a:ea typeface="Consolas"/>
              </a:rPr>
              <a:t>		mainFrame.setLayout(</a:t>
            </a:r>
            <a:r>
              <a:rPr lang="pl-PL" b="1">
                <a:solidFill>
                  <a:srgbClr val="7F0055"/>
                </a:solidFill>
                <a:latin typeface="Consolas"/>
                <a:ea typeface="Consolas"/>
              </a:rPr>
              <a:t>null</a:t>
            </a:r>
            <a:r>
              <a:rPr lang="pl-PL">
                <a:solidFill>
                  <a:srgbClr val="000000"/>
                </a:solidFill>
                <a:latin typeface="Consolas"/>
                <a:ea typeface="Consolas"/>
              </a:rPr>
              <a:t>);</a:t>
            </a:r>
            <a:endParaRPr/>
          </a:p>
          <a:p>
            <a:r>
              <a:rPr lang="pl-PL">
                <a:solidFill>
                  <a:srgbClr val="000000"/>
                </a:solidFill>
                <a:latin typeface="Consolas"/>
                <a:ea typeface="Consolas"/>
              </a:rPr>
              <a:t>		</a:t>
            </a:r>
            <a:endParaRPr/>
          </a:p>
          <a:p>
            <a:r>
              <a:rPr lang="pl-PL">
                <a:solidFill>
                  <a:srgbClr val="000000"/>
                </a:solidFill>
                <a:latin typeface="Consolas"/>
                <a:ea typeface="Consolas"/>
              </a:rPr>
              <a:t>		JLabel label = </a:t>
            </a:r>
            <a:r>
              <a:rPr lang="pl-PL" b="1">
                <a:solidFill>
                  <a:srgbClr val="7F0055"/>
                </a:solidFill>
                <a:latin typeface="Consolas"/>
                <a:ea typeface="Consolas"/>
              </a:rPr>
              <a:t>new</a:t>
            </a:r>
            <a:r>
              <a:rPr lang="pl-PL">
                <a:solidFill>
                  <a:srgbClr val="000000"/>
                </a:solidFill>
                <a:latin typeface="Consolas"/>
                <a:ea typeface="Consolas"/>
              </a:rPr>
              <a:t> JLabel(</a:t>
            </a:r>
            <a:r>
              <a:rPr lang="pl-PL">
                <a:solidFill>
                  <a:srgbClr val="2A00FF"/>
                </a:solidFill>
                <a:latin typeface="Consolas"/>
                <a:ea typeface="Consolas"/>
              </a:rPr>
              <a:t>"Napis"</a:t>
            </a:r>
            <a:r>
              <a:rPr lang="pl-PL">
                <a:solidFill>
                  <a:srgbClr val="000000"/>
                </a:solidFill>
                <a:latin typeface="Consolas"/>
                <a:ea typeface="Consolas"/>
              </a:rPr>
              <a:t>);</a:t>
            </a:r>
            <a:endParaRPr/>
          </a:p>
          <a:p>
            <a:r>
              <a:rPr lang="pl-PL">
                <a:solidFill>
                  <a:srgbClr val="000000"/>
                </a:solidFill>
                <a:latin typeface="Consolas"/>
                <a:ea typeface="Consolas"/>
              </a:rPr>
              <a:t>		label.setBounds(20, 20, 50, 20);</a:t>
            </a:r>
            <a:endParaRPr/>
          </a:p>
          <a:p>
            <a:r>
              <a:rPr lang="pl-PL">
                <a:solidFill>
                  <a:srgbClr val="000000"/>
                </a:solidFill>
                <a:latin typeface="Consolas"/>
                <a:ea typeface="Consolas"/>
              </a:rPr>
              <a:t>		</a:t>
            </a:r>
            <a:endParaRPr/>
          </a:p>
          <a:p>
            <a:r>
              <a:rPr lang="pl-PL">
                <a:solidFill>
                  <a:srgbClr val="000000"/>
                </a:solidFill>
                <a:latin typeface="Consolas"/>
                <a:ea typeface="Consolas"/>
              </a:rPr>
              <a:t>		mainFrame.add(label);</a:t>
            </a:r>
            <a:endParaRPr/>
          </a:p>
          <a:p>
            <a:r>
              <a:rPr lang="pl-PL">
                <a:solidFill>
                  <a:srgbClr val="000000"/>
                </a:solidFill>
                <a:latin typeface="Consolas"/>
                <a:ea typeface="Consolas"/>
              </a:rPr>
              <a:t>		mainFrame.setVisible(</a:t>
            </a:r>
            <a:r>
              <a:rPr lang="pl-PL" b="1">
                <a:solidFill>
                  <a:srgbClr val="7F0055"/>
                </a:solidFill>
                <a:latin typeface="Consolas"/>
                <a:ea typeface="Consolas"/>
              </a:rPr>
              <a:t>true</a:t>
            </a:r>
            <a:r>
              <a:rPr lang="pl-PL">
                <a:solidFill>
                  <a:srgbClr val="000000"/>
                </a:solidFill>
                <a:latin typeface="Consolas"/>
                <a:ea typeface="Consolas"/>
              </a:rPr>
              <a:t>);</a:t>
            </a:r>
            <a:endParaRPr/>
          </a:p>
          <a:p>
            <a:r>
              <a:rPr lang="pl-PL">
                <a:solidFill>
                  <a:srgbClr val="000000"/>
                </a:solidFill>
                <a:latin typeface="Consolas"/>
                <a:ea typeface="Consolas"/>
              </a:rPr>
              <a:t>	}</a:t>
            </a:r>
            <a:endParaRPr/>
          </a:p>
          <a:p>
            <a:endParaRPr/>
          </a:p>
          <a:p>
            <a:r>
              <a:rPr lang="pl-PL">
                <a:solidFill>
                  <a:srgbClr val="000000"/>
                </a:solidFill>
                <a:latin typeface="Consolas"/>
                <a:ea typeface="Consolas"/>
              </a:rPr>
              <a:t>}</a:t>
            </a:r>
            <a:endParaRPr/>
          </a:p>
        </p:txBody>
      </p:sp>
      <p:pic>
        <p:nvPicPr>
          <p:cNvPr id="49" name="Obraz 48"/>
          <p:cNvPicPr/>
          <p:nvPr/>
        </p:nvPicPr>
        <p:blipFill>
          <a:blip r:embed="rId3" cstate="print"/>
          <a:stretch>
            <a:fillRect/>
          </a:stretch>
        </p:blipFill>
        <p:spPr>
          <a:xfrm>
            <a:off x="6480000" y="5040000"/>
            <a:ext cx="2880000" cy="2160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pic>
        <p:nvPicPr>
          <p:cNvPr id="51" name="Obraz 50"/>
          <p:cNvPicPr/>
          <p:nvPr/>
        </p:nvPicPr>
        <p:blipFill>
          <a:blip r:embed="rId3" cstate="print"/>
          <a:stretch>
            <a:fillRect/>
          </a:stretch>
        </p:blipFill>
        <p:spPr>
          <a:xfrm>
            <a:off x="6480000" y="5040000"/>
            <a:ext cx="2880360" cy="2160000"/>
          </a:xfrm>
          <a:prstGeom prst="rect">
            <a:avLst/>
          </a:prstGeom>
        </p:spPr>
      </p:pic>
      <p:sp>
        <p:nvSpPr>
          <p:cNvPr id="52" name="TextShape 2"/>
          <p:cNvSpPr txBox="1"/>
          <p:nvPr/>
        </p:nvSpPr>
        <p:spPr>
          <a:xfrm>
            <a:off x="1440000" y="1800000"/>
            <a:ext cx="8568000" cy="43815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Start {</a:t>
            </a:r>
            <a:endParaRPr/>
          </a:p>
          <a:p>
            <a:r>
              <a:rPr lang="pl-PL">
                <a:solidFill>
                  <a:srgbClr val="000000"/>
                </a:solidFill>
                <a:latin typeface="Consolas"/>
                <a:ea typeface="Consolas"/>
              </a:rPr>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main(String [] args) {</a:t>
            </a:r>
            <a:endParaRPr/>
          </a:p>
          <a:p>
            <a:r>
              <a:rPr lang="pl-PL">
                <a:solidFill>
                  <a:srgbClr val="000000"/>
                </a:solidFill>
                <a:latin typeface="Consolas"/>
                <a:ea typeface="Consolas"/>
              </a:rPr>
              <a:t>		JFrame mainFrame = </a:t>
            </a:r>
            <a:r>
              <a:rPr lang="pl-PL" b="1">
                <a:solidFill>
                  <a:srgbClr val="7F0055"/>
                </a:solidFill>
                <a:latin typeface="Consolas"/>
                <a:ea typeface="Consolas"/>
              </a:rPr>
              <a:t>new</a:t>
            </a:r>
            <a:r>
              <a:rPr lang="pl-PL">
                <a:solidFill>
                  <a:srgbClr val="000000"/>
                </a:solidFill>
                <a:latin typeface="Consolas"/>
                <a:ea typeface="Consolas"/>
              </a:rPr>
              <a:t> JFrame(</a:t>
            </a:r>
            <a:r>
              <a:rPr lang="pl-PL">
                <a:solidFill>
                  <a:srgbClr val="2A00FF"/>
                </a:solidFill>
                <a:latin typeface="Consolas"/>
                <a:ea typeface="Consolas"/>
              </a:rPr>
              <a:t>"Moje okno"</a:t>
            </a:r>
            <a:r>
              <a:rPr lang="pl-PL">
                <a:solidFill>
                  <a:srgbClr val="000000"/>
                </a:solidFill>
                <a:latin typeface="Consolas"/>
                <a:ea typeface="Consolas"/>
              </a:rPr>
              <a:t>);</a:t>
            </a:r>
            <a:endParaRPr/>
          </a:p>
          <a:p>
            <a:r>
              <a:rPr lang="pl-PL">
                <a:solidFill>
                  <a:srgbClr val="000000"/>
                </a:solidFill>
                <a:latin typeface="Consolas"/>
                <a:ea typeface="Consolas"/>
              </a:rPr>
              <a:t>		mainFrame.setBounds(200, 200, 200, 150);</a:t>
            </a:r>
            <a:endParaRPr/>
          </a:p>
          <a:p>
            <a:r>
              <a:rPr lang="pl-PL">
                <a:solidFill>
                  <a:srgbClr val="000000"/>
                </a:solidFill>
                <a:latin typeface="Consolas"/>
                <a:ea typeface="Consolas"/>
              </a:rPr>
              <a:t>		mainFrame.setDefaultCloseOperation(JFrame.</a:t>
            </a:r>
            <a:r>
              <a:rPr lang="pl-PL" i="1">
                <a:solidFill>
                  <a:srgbClr val="0000C0"/>
                </a:solidFill>
                <a:latin typeface="Consolas"/>
                <a:ea typeface="Consolas"/>
              </a:rPr>
              <a:t>EXIT_ON_CLOSE</a:t>
            </a:r>
            <a:r>
              <a:rPr lang="pl-PL">
                <a:solidFill>
                  <a:srgbClr val="000000"/>
                </a:solidFill>
                <a:latin typeface="Consolas"/>
                <a:ea typeface="Consolas"/>
              </a:rPr>
              <a:t>);</a:t>
            </a:r>
            <a:endParaRPr/>
          </a:p>
          <a:p>
            <a:r>
              <a:rPr lang="pl-PL">
                <a:solidFill>
                  <a:srgbClr val="000000"/>
                </a:solidFill>
                <a:latin typeface="Consolas"/>
                <a:ea typeface="Consolas"/>
              </a:rPr>
              <a:t>		mainFrame.setLayout(</a:t>
            </a:r>
            <a:r>
              <a:rPr lang="pl-PL" b="1">
                <a:solidFill>
                  <a:srgbClr val="7F0055"/>
                </a:solidFill>
                <a:latin typeface="Consolas"/>
                <a:ea typeface="Consolas"/>
              </a:rPr>
              <a:t>null</a:t>
            </a:r>
            <a:r>
              <a:rPr lang="pl-PL">
                <a:solidFill>
                  <a:srgbClr val="000000"/>
                </a:solidFill>
                <a:latin typeface="Consolas"/>
                <a:ea typeface="Consolas"/>
              </a:rPr>
              <a:t>);</a:t>
            </a:r>
            <a:endParaRPr/>
          </a:p>
          <a:p>
            <a:r>
              <a:rPr lang="pl-PL">
                <a:solidFill>
                  <a:srgbClr val="000000"/>
                </a:solidFill>
                <a:latin typeface="Consolas"/>
                <a:ea typeface="Consolas"/>
              </a:rPr>
              <a:t>		</a:t>
            </a:r>
            <a:endParaRPr/>
          </a:p>
          <a:p>
            <a:r>
              <a:rPr lang="pl-PL">
                <a:solidFill>
                  <a:srgbClr val="000000"/>
                </a:solidFill>
                <a:latin typeface="Consolas"/>
                <a:ea typeface="Consolas"/>
              </a:rPr>
              <a:t>		JTextField jTextField = </a:t>
            </a:r>
            <a:r>
              <a:rPr lang="pl-PL" b="1">
                <a:solidFill>
                  <a:srgbClr val="7F0055"/>
                </a:solidFill>
                <a:latin typeface="Consolas"/>
                <a:ea typeface="Consolas"/>
              </a:rPr>
              <a:t>new</a:t>
            </a:r>
            <a:r>
              <a:rPr lang="pl-PL">
                <a:solidFill>
                  <a:srgbClr val="000000"/>
                </a:solidFill>
                <a:latin typeface="Consolas"/>
                <a:ea typeface="Consolas"/>
              </a:rPr>
              <a:t> JTextField(</a:t>
            </a:r>
            <a:r>
              <a:rPr lang="pl-PL">
                <a:solidFill>
                  <a:srgbClr val="2A00FF"/>
                </a:solidFill>
                <a:latin typeface="Consolas"/>
                <a:ea typeface="Consolas"/>
              </a:rPr>
              <a:t>"Napis"</a:t>
            </a:r>
            <a:r>
              <a:rPr lang="pl-PL">
                <a:solidFill>
                  <a:srgbClr val="000000"/>
                </a:solidFill>
                <a:latin typeface="Consolas"/>
                <a:ea typeface="Consolas"/>
              </a:rPr>
              <a:t>);</a:t>
            </a:r>
            <a:endParaRPr/>
          </a:p>
          <a:p>
            <a:r>
              <a:rPr lang="pl-PL">
                <a:solidFill>
                  <a:srgbClr val="000000"/>
                </a:solidFill>
                <a:latin typeface="Consolas"/>
                <a:ea typeface="Consolas"/>
              </a:rPr>
              <a:t>		jTextField.setBounds(20, 20, 100, 40);</a:t>
            </a:r>
            <a:endParaRPr/>
          </a:p>
          <a:p>
            <a:r>
              <a:rPr lang="pl-PL">
                <a:solidFill>
                  <a:srgbClr val="000000"/>
                </a:solidFill>
                <a:latin typeface="Consolas"/>
                <a:ea typeface="Consolas"/>
              </a:rPr>
              <a:t>		</a:t>
            </a:r>
            <a:endParaRPr/>
          </a:p>
          <a:p>
            <a:r>
              <a:rPr lang="pl-PL">
                <a:solidFill>
                  <a:srgbClr val="000000"/>
                </a:solidFill>
                <a:latin typeface="Consolas"/>
                <a:ea typeface="Consolas"/>
              </a:rPr>
              <a:t>		mainFrame.add(jTextField);</a:t>
            </a:r>
            <a:endParaRPr/>
          </a:p>
          <a:p>
            <a:r>
              <a:rPr lang="pl-PL">
                <a:solidFill>
                  <a:srgbClr val="000000"/>
                </a:solidFill>
                <a:latin typeface="Consolas"/>
                <a:ea typeface="Consolas"/>
              </a:rPr>
              <a:t>		mainFrame.setVisible(</a:t>
            </a:r>
            <a:r>
              <a:rPr lang="pl-PL" b="1">
                <a:solidFill>
                  <a:srgbClr val="7F0055"/>
                </a:solidFill>
                <a:latin typeface="Consolas"/>
                <a:ea typeface="Consolas"/>
              </a:rPr>
              <a:t>true</a:t>
            </a:r>
            <a:r>
              <a:rPr lang="pl-PL">
                <a:solidFill>
                  <a:srgbClr val="000000"/>
                </a:solidFill>
                <a:latin typeface="Consolas"/>
                <a:ea typeface="Consolas"/>
              </a:rPr>
              <a:t>);</a:t>
            </a:r>
            <a:endParaRPr/>
          </a:p>
          <a:p>
            <a:r>
              <a:rPr lang="pl-PL">
                <a:solidFill>
                  <a:srgbClr val="000000"/>
                </a:solidFill>
                <a:latin typeface="Consolas"/>
                <a:ea typeface="Consolas"/>
              </a:rPr>
              <a:t>	}</a:t>
            </a:r>
            <a:endParaRPr/>
          </a:p>
          <a:p>
            <a:endParaRPr/>
          </a:p>
          <a:p>
            <a:r>
              <a:rPr lang="pl-PL">
                <a:solidFill>
                  <a:srgbClr val="000000"/>
                </a:solidFill>
                <a:latin typeface="Consolas"/>
                <a:ea typeface="Consolas"/>
              </a:rPr>
              <a:t>}</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pic>
        <p:nvPicPr>
          <p:cNvPr id="54" name="Obraz 53"/>
          <p:cNvPicPr/>
          <p:nvPr/>
        </p:nvPicPr>
        <p:blipFill>
          <a:blip r:embed="rId3" cstate="print"/>
          <a:stretch>
            <a:fillRect/>
          </a:stretch>
        </p:blipFill>
        <p:spPr>
          <a:xfrm>
            <a:off x="6479640" y="5040000"/>
            <a:ext cx="2880360" cy="2160000"/>
          </a:xfrm>
          <a:prstGeom prst="rect">
            <a:avLst/>
          </a:prstGeom>
        </p:spPr>
      </p:pic>
      <p:sp>
        <p:nvSpPr>
          <p:cNvPr id="55" name="TextShape 2"/>
          <p:cNvSpPr txBox="1"/>
          <p:nvPr/>
        </p:nvSpPr>
        <p:spPr>
          <a:xfrm>
            <a:off x="1439280" y="1429920"/>
            <a:ext cx="8568720" cy="461808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Start {</a:t>
            </a:r>
            <a:endParaRPr/>
          </a:p>
          <a:p>
            <a:r>
              <a:rPr lang="pl-PL">
                <a:solidFill>
                  <a:srgbClr val="000000"/>
                </a:solidFill>
                <a:latin typeface="Consolas"/>
                <a:ea typeface="Consolas"/>
              </a:rPr>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main(String [] args) {</a:t>
            </a:r>
            <a:endParaRPr/>
          </a:p>
          <a:p>
            <a:r>
              <a:rPr lang="pl-PL">
                <a:solidFill>
                  <a:srgbClr val="000000"/>
                </a:solidFill>
                <a:latin typeface="Consolas"/>
                <a:ea typeface="Consolas"/>
              </a:rPr>
              <a:t>		JFrame mainFrame = </a:t>
            </a:r>
            <a:r>
              <a:rPr lang="pl-PL" b="1">
                <a:solidFill>
                  <a:srgbClr val="7F0055"/>
                </a:solidFill>
                <a:latin typeface="Consolas"/>
                <a:ea typeface="Consolas"/>
              </a:rPr>
              <a:t>new</a:t>
            </a:r>
            <a:r>
              <a:rPr lang="pl-PL">
                <a:solidFill>
                  <a:srgbClr val="000000"/>
                </a:solidFill>
                <a:latin typeface="Consolas"/>
                <a:ea typeface="Consolas"/>
              </a:rPr>
              <a:t> JFrame(</a:t>
            </a:r>
            <a:r>
              <a:rPr lang="pl-PL">
                <a:solidFill>
                  <a:srgbClr val="2A00FF"/>
                </a:solidFill>
                <a:latin typeface="Consolas"/>
                <a:ea typeface="Consolas"/>
              </a:rPr>
              <a:t>"Moje okno"</a:t>
            </a:r>
            <a:r>
              <a:rPr lang="pl-PL">
                <a:solidFill>
                  <a:srgbClr val="000000"/>
                </a:solidFill>
                <a:latin typeface="Consolas"/>
                <a:ea typeface="Consolas"/>
              </a:rPr>
              <a:t>);</a:t>
            </a:r>
            <a:endParaRPr/>
          </a:p>
          <a:p>
            <a:r>
              <a:rPr lang="pl-PL">
                <a:solidFill>
                  <a:srgbClr val="000000"/>
                </a:solidFill>
                <a:latin typeface="Consolas"/>
                <a:ea typeface="Consolas"/>
              </a:rPr>
              <a:t>		mainFrame.setBounds(200, 200, 200, 150);</a:t>
            </a:r>
            <a:endParaRPr/>
          </a:p>
          <a:p>
            <a:r>
              <a:rPr lang="pl-PL">
                <a:solidFill>
                  <a:srgbClr val="000000"/>
                </a:solidFill>
                <a:latin typeface="Consolas"/>
                <a:ea typeface="Consolas"/>
              </a:rPr>
              <a:t>		mainFrame.setDefaultCloseOperation(JFrame.</a:t>
            </a:r>
            <a:r>
              <a:rPr lang="pl-PL" i="1">
                <a:solidFill>
                  <a:srgbClr val="0000C0"/>
                </a:solidFill>
                <a:latin typeface="Consolas"/>
                <a:ea typeface="Consolas"/>
              </a:rPr>
              <a:t>EXIT_ON_CLOSE</a:t>
            </a:r>
            <a:r>
              <a:rPr lang="pl-PL">
                <a:solidFill>
                  <a:srgbClr val="000000"/>
                </a:solidFill>
                <a:latin typeface="Consolas"/>
                <a:ea typeface="Consolas"/>
              </a:rPr>
              <a:t>);</a:t>
            </a:r>
            <a:endParaRPr/>
          </a:p>
          <a:p>
            <a:r>
              <a:rPr lang="pl-PL">
                <a:solidFill>
                  <a:srgbClr val="000000"/>
                </a:solidFill>
                <a:latin typeface="Consolas"/>
                <a:ea typeface="Consolas"/>
              </a:rPr>
              <a:t>		mainFrame.setLayout(</a:t>
            </a:r>
            <a:r>
              <a:rPr lang="pl-PL" b="1">
                <a:solidFill>
                  <a:srgbClr val="7F0055"/>
                </a:solidFill>
                <a:latin typeface="Consolas"/>
                <a:ea typeface="Consolas"/>
              </a:rPr>
              <a:t>null</a:t>
            </a:r>
            <a:r>
              <a:rPr lang="pl-PL">
                <a:solidFill>
                  <a:srgbClr val="000000"/>
                </a:solidFill>
                <a:latin typeface="Consolas"/>
                <a:ea typeface="Consolas"/>
              </a:rPr>
              <a:t>);</a:t>
            </a:r>
            <a:endParaRPr/>
          </a:p>
          <a:p>
            <a:r>
              <a:rPr lang="pl-PL">
                <a:solidFill>
                  <a:srgbClr val="000000"/>
                </a:solidFill>
                <a:latin typeface="Consolas"/>
                <a:ea typeface="Consolas"/>
              </a:rPr>
              <a:t>		</a:t>
            </a:r>
            <a:endParaRPr/>
          </a:p>
          <a:p>
            <a:r>
              <a:rPr lang="pl-PL">
                <a:solidFill>
                  <a:srgbClr val="000000"/>
                </a:solidFill>
                <a:latin typeface="Consolas"/>
                <a:ea typeface="Consolas"/>
              </a:rPr>
              <a:t>		JTextArea jTextArea = </a:t>
            </a:r>
            <a:r>
              <a:rPr lang="pl-PL" b="1">
                <a:solidFill>
                  <a:srgbClr val="7F0055"/>
                </a:solidFill>
                <a:latin typeface="Consolas"/>
                <a:ea typeface="Consolas"/>
              </a:rPr>
              <a:t>new</a:t>
            </a:r>
            <a:r>
              <a:rPr lang="pl-PL">
                <a:solidFill>
                  <a:srgbClr val="000000"/>
                </a:solidFill>
                <a:latin typeface="Consolas"/>
                <a:ea typeface="Consolas"/>
              </a:rPr>
              <a:t> JTextArea(</a:t>
            </a:r>
            <a:r>
              <a:rPr lang="pl-PL">
                <a:solidFill>
                  <a:srgbClr val="2A00FF"/>
                </a:solidFill>
                <a:latin typeface="Consolas"/>
                <a:ea typeface="Consolas"/>
              </a:rPr>
              <a:t>"Napis"</a:t>
            </a:r>
            <a:r>
              <a:rPr lang="pl-PL">
                <a:solidFill>
                  <a:srgbClr val="000000"/>
                </a:solidFill>
                <a:latin typeface="Consolas"/>
                <a:ea typeface="Consolas"/>
              </a:rPr>
              <a:t>);</a:t>
            </a:r>
            <a:endParaRPr/>
          </a:p>
          <a:p>
            <a:r>
              <a:rPr lang="pl-PL">
                <a:solidFill>
                  <a:srgbClr val="000000"/>
                </a:solidFill>
                <a:latin typeface="Consolas"/>
                <a:ea typeface="Consolas"/>
              </a:rPr>
              <a:t>		jTextArea.setBounds(20, 20, 100, 40);</a:t>
            </a:r>
            <a:endParaRPr/>
          </a:p>
          <a:p>
            <a:r>
              <a:rPr lang="pl-PL">
                <a:solidFill>
                  <a:srgbClr val="000000"/>
                </a:solidFill>
                <a:latin typeface="Consolas"/>
                <a:ea typeface="Consolas"/>
              </a:rPr>
              <a:t>		</a:t>
            </a:r>
            <a:endParaRPr/>
          </a:p>
          <a:p>
            <a:r>
              <a:rPr lang="pl-PL">
                <a:solidFill>
                  <a:srgbClr val="000000"/>
                </a:solidFill>
                <a:latin typeface="Consolas"/>
                <a:ea typeface="Consolas"/>
              </a:rPr>
              <a:t>		mainFrame.add(jTextArea);</a:t>
            </a:r>
            <a:endParaRPr/>
          </a:p>
          <a:p>
            <a:r>
              <a:rPr lang="pl-PL">
                <a:solidFill>
                  <a:srgbClr val="000000"/>
                </a:solidFill>
                <a:latin typeface="Consolas"/>
                <a:ea typeface="Consolas"/>
              </a:rPr>
              <a:t>		mainFrame.setVisible(</a:t>
            </a:r>
            <a:r>
              <a:rPr lang="pl-PL" b="1">
                <a:solidFill>
                  <a:srgbClr val="7F0055"/>
                </a:solidFill>
                <a:latin typeface="Consolas"/>
                <a:ea typeface="Consolas"/>
              </a:rPr>
              <a:t>true</a:t>
            </a:r>
            <a:r>
              <a:rPr lang="pl-PL">
                <a:solidFill>
                  <a:srgbClr val="000000"/>
                </a:solidFill>
                <a:latin typeface="Consolas"/>
                <a:ea typeface="Consolas"/>
              </a:rPr>
              <a:t>);</a:t>
            </a:r>
            <a:endParaRPr/>
          </a:p>
          <a:p>
            <a:r>
              <a:rPr lang="pl-PL">
                <a:solidFill>
                  <a:srgbClr val="000000"/>
                </a:solidFill>
                <a:latin typeface="Consolas"/>
                <a:ea typeface="Consolas"/>
              </a:rPr>
              <a:t>	}</a:t>
            </a:r>
            <a:endParaRPr/>
          </a:p>
          <a:p>
            <a:endParaRPr/>
          </a:p>
          <a:p>
            <a:r>
              <a:rPr lang="pl-PL">
                <a:solidFill>
                  <a:srgbClr val="000000"/>
                </a:solidFill>
                <a:latin typeface="Consolas"/>
                <a:ea typeface="Consolas"/>
              </a:rPr>
              <a: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pic>
        <p:nvPicPr>
          <p:cNvPr id="57" name="Obraz 56"/>
          <p:cNvPicPr/>
          <p:nvPr/>
        </p:nvPicPr>
        <p:blipFill>
          <a:blip r:embed="rId3" cstate="print"/>
          <a:stretch>
            <a:fillRect/>
          </a:stretch>
        </p:blipFill>
        <p:spPr>
          <a:xfrm>
            <a:off x="6480000" y="5040000"/>
            <a:ext cx="2880000" cy="2160000"/>
          </a:xfrm>
          <a:prstGeom prst="rect">
            <a:avLst/>
          </a:prstGeom>
        </p:spPr>
      </p:pic>
      <p:sp>
        <p:nvSpPr>
          <p:cNvPr id="58" name="TextShape 2"/>
          <p:cNvSpPr txBox="1"/>
          <p:nvPr/>
        </p:nvSpPr>
        <p:spPr>
          <a:xfrm>
            <a:off x="1440000" y="1440000"/>
            <a:ext cx="8640000" cy="46497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Start {</a:t>
            </a:r>
            <a:endParaRPr/>
          </a:p>
          <a:p>
            <a:r>
              <a:rPr lang="pl-PL">
                <a:solidFill>
                  <a:srgbClr val="000000"/>
                </a:solidFill>
                <a:latin typeface="Consolas"/>
                <a:ea typeface="Consolas"/>
              </a:rPr>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main(String [] args) {</a:t>
            </a:r>
            <a:endParaRPr/>
          </a:p>
          <a:p>
            <a:r>
              <a:rPr lang="pl-PL">
                <a:solidFill>
                  <a:srgbClr val="000000"/>
                </a:solidFill>
                <a:latin typeface="Consolas"/>
                <a:ea typeface="Consolas"/>
              </a:rPr>
              <a:t>		JFrame mainFrame = </a:t>
            </a:r>
            <a:r>
              <a:rPr lang="pl-PL" b="1">
                <a:solidFill>
                  <a:srgbClr val="7F0055"/>
                </a:solidFill>
                <a:latin typeface="Consolas"/>
                <a:ea typeface="Consolas"/>
              </a:rPr>
              <a:t>new</a:t>
            </a:r>
            <a:r>
              <a:rPr lang="pl-PL">
                <a:solidFill>
                  <a:srgbClr val="000000"/>
                </a:solidFill>
                <a:latin typeface="Consolas"/>
                <a:ea typeface="Consolas"/>
              </a:rPr>
              <a:t> JFrame(</a:t>
            </a:r>
            <a:r>
              <a:rPr lang="pl-PL">
                <a:solidFill>
                  <a:srgbClr val="2A00FF"/>
                </a:solidFill>
                <a:latin typeface="Consolas"/>
                <a:ea typeface="Consolas"/>
              </a:rPr>
              <a:t>"Moje okno"</a:t>
            </a:r>
            <a:r>
              <a:rPr lang="pl-PL">
                <a:solidFill>
                  <a:srgbClr val="000000"/>
                </a:solidFill>
                <a:latin typeface="Consolas"/>
                <a:ea typeface="Consolas"/>
              </a:rPr>
              <a:t>);</a:t>
            </a:r>
            <a:endParaRPr/>
          </a:p>
          <a:p>
            <a:r>
              <a:rPr lang="pl-PL">
                <a:solidFill>
                  <a:srgbClr val="000000"/>
                </a:solidFill>
                <a:latin typeface="Consolas"/>
                <a:ea typeface="Consolas"/>
              </a:rPr>
              <a:t>		mainFrame.setBounds(200, 200, 200, 150);</a:t>
            </a:r>
            <a:endParaRPr/>
          </a:p>
          <a:p>
            <a:r>
              <a:rPr lang="pl-PL">
                <a:solidFill>
                  <a:srgbClr val="000000"/>
                </a:solidFill>
                <a:latin typeface="Consolas"/>
                <a:ea typeface="Consolas"/>
              </a:rPr>
              <a:t>		mainFrame.setDefaultCloseOperation(JFrame.</a:t>
            </a:r>
            <a:r>
              <a:rPr lang="pl-PL" i="1">
                <a:solidFill>
                  <a:srgbClr val="0000C0"/>
                </a:solidFill>
                <a:latin typeface="Consolas"/>
                <a:ea typeface="Consolas"/>
              </a:rPr>
              <a:t>EXIT_ON_CLOSE</a:t>
            </a:r>
            <a:r>
              <a:rPr lang="pl-PL">
                <a:solidFill>
                  <a:srgbClr val="000000"/>
                </a:solidFill>
                <a:latin typeface="Consolas"/>
                <a:ea typeface="Consolas"/>
              </a:rPr>
              <a:t>);</a:t>
            </a:r>
            <a:endParaRPr/>
          </a:p>
          <a:p>
            <a:r>
              <a:rPr lang="pl-PL">
                <a:solidFill>
                  <a:srgbClr val="000000"/>
                </a:solidFill>
                <a:latin typeface="Consolas"/>
                <a:ea typeface="Consolas"/>
              </a:rPr>
              <a:t>		mainFrame.setLayout(</a:t>
            </a:r>
            <a:r>
              <a:rPr lang="pl-PL" b="1">
                <a:solidFill>
                  <a:srgbClr val="7F0055"/>
                </a:solidFill>
                <a:latin typeface="Consolas"/>
                <a:ea typeface="Consolas"/>
              </a:rPr>
              <a:t>null</a:t>
            </a:r>
            <a:r>
              <a:rPr lang="pl-PL">
                <a:solidFill>
                  <a:srgbClr val="000000"/>
                </a:solidFill>
                <a:latin typeface="Consolas"/>
                <a:ea typeface="Consolas"/>
              </a:rPr>
              <a:t>);</a:t>
            </a:r>
            <a:endParaRPr/>
          </a:p>
          <a:p>
            <a:r>
              <a:rPr lang="pl-PL">
                <a:solidFill>
                  <a:srgbClr val="000000"/>
                </a:solidFill>
                <a:latin typeface="Consolas"/>
                <a:ea typeface="Consolas"/>
              </a:rPr>
              <a:t>		</a:t>
            </a:r>
            <a:endParaRPr/>
          </a:p>
          <a:p>
            <a:r>
              <a:rPr lang="pl-PL">
                <a:solidFill>
                  <a:srgbClr val="000000"/>
                </a:solidFill>
                <a:latin typeface="Consolas"/>
                <a:ea typeface="Consolas"/>
              </a:rPr>
              <a:t>		JTextArea jTextArea = </a:t>
            </a:r>
            <a:r>
              <a:rPr lang="pl-PL" b="1">
                <a:solidFill>
                  <a:srgbClr val="7F0055"/>
                </a:solidFill>
                <a:latin typeface="Consolas"/>
                <a:ea typeface="Consolas"/>
              </a:rPr>
              <a:t>new</a:t>
            </a:r>
            <a:r>
              <a:rPr lang="pl-PL">
                <a:solidFill>
                  <a:srgbClr val="000000"/>
                </a:solidFill>
                <a:latin typeface="Consolas"/>
                <a:ea typeface="Consolas"/>
              </a:rPr>
              <a:t> JTextArea(</a:t>
            </a:r>
            <a:r>
              <a:rPr lang="pl-PL">
                <a:solidFill>
                  <a:srgbClr val="2A00FF"/>
                </a:solidFill>
                <a:latin typeface="Consolas"/>
                <a:ea typeface="Consolas"/>
              </a:rPr>
              <a:t>"Napis"</a:t>
            </a:r>
            <a:r>
              <a:rPr lang="pl-PL">
                <a:solidFill>
                  <a:srgbClr val="000000"/>
                </a:solidFill>
                <a:latin typeface="Consolas"/>
                <a:ea typeface="Consolas"/>
              </a:rPr>
              <a:t>);</a:t>
            </a:r>
            <a:endParaRPr/>
          </a:p>
          <a:p>
            <a:r>
              <a:rPr lang="pl-PL">
                <a:solidFill>
                  <a:srgbClr val="000000"/>
                </a:solidFill>
                <a:latin typeface="Consolas"/>
                <a:ea typeface="Consolas"/>
              </a:rPr>
              <a:t>		JScrollPane jScrollPane = </a:t>
            </a:r>
            <a:r>
              <a:rPr lang="pl-PL" b="1">
                <a:solidFill>
                  <a:srgbClr val="7F0055"/>
                </a:solidFill>
                <a:latin typeface="Consolas"/>
                <a:ea typeface="Consolas"/>
              </a:rPr>
              <a:t>new</a:t>
            </a:r>
            <a:r>
              <a:rPr lang="pl-PL">
                <a:solidFill>
                  <a:srgbClr val="000000"/>
                </a:solidFill>
                <a:latin typeface="Consolas"/>
                <a:ea typeface="Consolas"/>
              </a:rPr>
              <a:t> JScrollPane(jTextArea);</a:t>
            </a:r>
            <a:endParaRPr/>
          </a:p>
          <a:p>
            <a:r>
              <a:rPr lang="pl-PL">
                <a:solidFill>
                  <a:srgbClr val="000000"/>
                </a:solidFill>
                <a:latin typeface="Consolas"/>
                <a:ea typeface="Consolas"/>
              </a:rPr>
              <a:t>		jScrollPane.setBounds(10, 10, 170, 100);</a:t>
            </a:r>
            <a:endParaRPr/>
          </a:p>
          <a:p>
            <a:r>
              <a:rPr lang="pl-PL">
                <a:solidFill>
                  <a:srgbClr val="000000"/>
                </a:solidFill>
                <a:latin typeface="Consolas"/>
                <a:ea typeface="Consolas"/>
              </a:rPr>
              <a:t>		</a:t>
            </a:r>
            <a:endParaRPr/>
          </a:p>
          <a:p>
            <a:r>
              <a:rPr lang="pl-PL">
                <a:solidFill>
                  <a:srgbClr val="000000"/>
                </a:solidFill>
                <a:latin typeface="Consolas"/>
                <a:ea typeface="Consolas"/>
              </a:rPr>
              <a:t>		mainFrame.add(jScrollPane);</a:t>
            </a:r>
            <a:endParaRPr/>
          </a:p>
          <a:p>
            <a:r>
              <a:rPr lang="pl-PL">
                <a:solidFill>
                  <a:srgbClr val="000000"/>
                </a:solidFill>
                <a:latin typeface="Consolas"/>
                <a:ea typeface="Consolas"/>
              </a:rPr>
              <a:t>		mainFrame.setVisible(</a:t>
            </a:r>
            <a:r>
              <a:rPr lang="pl-PL" b="1">
                <a:solidFill>
                  <a:srgbClr val="7F0055"/>
                </a:solidFill>
                <a:latin typeface="Consolas"/>
                <a:ea typeface="Consolas"/>
              </a:rPr>
              <a:t>true</a:t>
            </a:r>
            <a:r>
              <a:rPr lang="pl-PL">
                <a:solidFill>
                  <a:srgbClr val="000000"/>
                </a:solidFill>
                <a:latin typeface="Consolas"/>
                <a:ea typeface="Consolas"/>
              </a:rPr>
              <a:t>);</a:t>
            </a:r>
            <a:endParaRPr/>
          </a:p>
          <a:p>
            <a:r>
              <a:rPr lang="pl-PL">
                <a:solidFill>
                  <a:srgbClr val="000000"/>
                </a:solidFill>
                <a:latin typeface="Consolas"/>
                <a:ea typeface="Consolas"/>
              </a:rPr>
              <a:t>	}</a:t>
            </a:r>
            <a:endParaRPr/>
          </a:p>
          <a:p>
            <a:endParaRPr/>
          </a:p>
          <a:p>
            <a:r>
              <a:rPr lang="pl-PL">
                <a:solidFill>
                  <a:srgbClr val="000000"/>
                </a:solidFill>
                <a:latin typeface="Consolas"/>
                <a:ea typeface="Consolas"/>
              </a:rPr>
              <a: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sp>
        <p:nvSpPr>
          <p:cNvPr id="60" name="TextShape 2"/>
          <p:cNvSpPr txBox="1"/>
          <p:nvPr/>
        </p:nvSpPr>
        <p:spPr>
          <a:xfrm>
            <a:off x="1440000" y="1584000"/>
            <a:ext cx="7272000" cy="3845160"/>
          </a:xfrm>
          <a:prstGeom prst="rect">
            <a:avLst/>
          </a:prstGeom>
        </p:spPr>
        <p:txBody>
          <a:bodyPr wrap="none" lIns="90000" tIns="45000" rIns="90000" bIns="45000"/>
          <a:lstStyle/>
          <a:p>
            <a:r>
              <a:rPr lang="pl-PL">
                <a:solidFill>
                  <a:srgbClr val="000000"/>
                </a:solidFill>
                <a:latin typeface="Consolas"/>
                <a:ea typeface="Consolas"/>
              </a:rPr>
              <a:t>JRadioButton button1 = </a:t>
            </a:r>
            <a:r>
              <a:rPr lang="pl-PL" b="1">
                <a:solidFill>
                  <a:srgbClr val="7F0055"/>
                </a:solidFill>
                <a:latin typeface="Consolas"/>
                <a:ea typeface="Consolas"/>
              </a:rPr>
              <a:t>new</a:t>
            </a:r>
            <a:r>
              <a:rPr lang="pl-PL">
                <a:solidFill>
                  <a:srgbClr val="000000"/>
                </a:solidFill>
                <a:latin typeface="Consolas"/>
                <a:ea typeface="Consolas"/>
              </a:rPr>
              <a:t> JRadioButton(</a:t>
            </a:r>
            <a:r>
              <a:rPr lang="pl-PL">
                <a:solidFill>
                  <a:srgbClr val="2A00FF"/>
                </a:solidFill>
                <a:latin typeface="Consolas"/>
                <a:ea typeface="Consolas"/>
              </a:rPr>
              <a:t>"Czerwony"</a:t>
            </a:r>
            <a:r>
              <a:rPr lang="pl-PL">
                <a:solidFill>
                  <a:srgbClr val="000000"/>
                </a:solidFill>
                <a:latin typeface="Consolas"/>
                <a:ea typeface="Consolas"/>
              </a:rPr>
              <a:t>);</a:t>
            </a:r>
            <a:endParaRPr/>
          </a:p>
          <a:p>
            <a:r>
              <a:rPr lang="pl-PL">
                <a:latin typeface="Consolas"/>
                <a:ea typeface="Consolas"/>
              </a:rPr>
              <a:t>button1.setBounds(10, 10, 100, 20);</a:t>
            </a:r>
            <a:endParaRPr/>
          </a:p>
          <a:p>
            <a:r>
              <a:rPr lang="pl-PL">
                <a:solidFill>
                  <a:srgbClr val="000000"/>
                </a:solidFill>
                <a:latin typeface="Consolas"/>
                <a:ea typeface="Consolas"/>
              </a:rPr>
              <a:t>JRadioButton button2 = </a:t>
            </a:r>
            <a:r>
              <a:rPr lang="pl-PL" b="1">
                <a:solidFill>
                  <a:srgbClr val="7F0055"/>
                </a:solidFill>
                <a:latin typeface="Consolas"/>
                <a:ea typeface="Consolas"/>
              </a:rPr>
              <a:t>new</a:t>
            </a:r>
            <a:r>
              <a:rPr lang="pl-PL">
                <a:solidFill>
                  <a:srgbClr val="000000"/>
                </a:solidFill>
                <a:latin typeface="Consolas"/>
                <a:ea typeface="Consolas"/>
              </a:rPr>
              <a:t> JRadioButton(</a:t>
            </a:r>
            <a:r>
              <a:rPr lang="pl-PL">
                <a:solidFill>
                  <a:srgbClr val="2A00FF"/>
                </a:solidFill>
                <a:latin typeface="Consolas"/>
                <a:ea typeface="Consolas"/>
              </a:rPr>
              <a:t>"Zielony"</a:t>
            </a:r>
            <a:r>
              <a:rPr lang="pl-PL">
                <a:solidFill>
                  <a:srgbClr val="000000"/>
                </a:solidFill>
                <a:latin typeface="Consolas"/>
                <a:ea typeface="Consolas"/>
              </a:rPr>
              <a:t>);</a:t>
            </a:r>
            <a:endParaRPr/>
          </a:p>
          <a:p>
            <a:r>
              <a:rPr lang="pl-PL">
                <a:solidFill>
                  <a:srgbClr val="000000"/>
                </a:solidFill>
                <a:latin typeface="Consolas"/>
                <a:ea typeface="Consolas"/>
              </a:rPr>
              <a:t>button2.setBounds(10, 30, 100, 20);</a:t>
            </a:r>
            <a:endParaRPr/>
          </a:p>
          <a:p>
            <a:r>
              <a:rPr lang="pl-PL">
                <a:solidFill>
                  <a:srgbClr val="000000"/>
                </a:solidFill>
                <a:latin typeface="Consolas"/>
                <a:ea typeface="Consolas"/>
              </a:rPr>
              <a:t>JRadioButton button3 = </a:t>
            </a:r>
            <a:r>
              <a:rPr lang="pl-PL" b="1">
                <a:solidFill>
                  <a:srgbClr val="7F0055"/>
                </a:solidFill>
                <a:latin typeface="Consolas"/>
                <a:ea typeface="Consolas"/>
              </a:rPr>
              <a:t>new</a:t>
            </a:r>
            <a:r>
              <a:rPr lang="pl-PL">
                <a:solidFill>
                  <a:srgbClr val="000000"/>
                </a:solidFill>
                <a:latin typeface="Consolas"/>
                <a:ea typeface="Consolas"/>
              </a:rPr>
              <a:t> JRadioButton(</a:t>
            </a:r>
            <a:r>
              <a:rPr lang="pl-PL">
                <a:solidFill>
                  <a:srgbClr val="2A00FF"/>
                </a:solidFill>
                <a:latin typeface="Consolas"/>
                <a:ea typeface="Consolas"/>
              </a:rPr>
              <a:t>"Niebieski"</a:t>
            </a:r>
            <a:r>
              <a:rPr lang="pl-PL">
                <a:solidFill>
                  <a:srgbClr val="000000"/>
                </a:solidFill>
                <a:latin typeface="Consolas"/>
                <a:ea typeface="Consolas"/>
              </a:rPr>
              <a:t>);</a:t>
            </a:r>
            <a:endParaRPr/>
          </a:p>
          <a:p>
            <a:r>
              <a:rPr lang="pl-PL">
                <a:solidFill>
                  <a:srgbClr val="000000"/>
                </a:solidFill>
                <a:latin typeface="Consolas"/>
                <a:ea typeface="Consolas"/>
              </a:rPr>
              <a:t>button3.setBounds(10, 50, 100, 20);</a:t>
            </a:r>
            <a:endParaRPr/>
          </a:p>
          <a:p>
            <a:r>
              <a:rPr lang="pl-PL">
                <a:solidFill>
                  <a:srgbClr val="000000"/>
                </a:solidFill>
                <a:latin typeface="Consolas"/>
                <a:ea typeface="Consolas"/>
              </a:rPr>
              <a:t>ButtonGroup colorButtonGroup = </a:t>
            </a:r>
            <a:r>
              <a:rPr lang="pl-PL" b="1">
                <a:solidFill>
                  <a:srgbClr val="7F0055"/>
                </a:solidFill>
                <a:latin typeface="Consolas"/>
                <a:ea typeface="Consolas"/>
              </a:rPr>
              <a:t>new</a:t>
            </a:r>
            <a:r>
              <a:rPr lang="pl-PL">
                <a:solidFill>
                  <a:srgbClr val="000000"/>
                </a:solidFill>
                <a:latin typeface="Consolas"/>
                <a:ea typeface="Consolas"/>
              </a:rPr>
              <a:t> ButtonGroup();</a:t>
            </a:r>
            <a:endParaRPr/>
          </a:p>
          <a:p>
            <a:r>
              <a:rPr lang="pl-PL">
                <a:solidFill>
                  <a:srgbClr val="000000"/>
                </a:solidFill>
                <a:latin typeface="Consolas"/>
                <a:ea typeface="Consolas"/>
              </a:rPr>
              <a:t>colorButtonGroup.add(button1);</a:t>
            </a:r>
            <a:endParaRPr/>
          </a:p>
          <a:p>
            <a:r>
              <a:rPr lang="pl-PL">
                <a:solidFill>
                  <a:srgbClr val="000000"/>
                </a:solidFill>
                <a:latin typeface="Consolas"/>
                <a:ea typeface="Consolas"/>
              </a:rPr>
              <a:t>colorButtonGroup.add(button2);</a:t>
            </a:r>
            <a:endParaRPr/>
          </a:p>
          <a:p>
            <a:r>
              <a:rPr lang="pl-PL">
                <a:solidFill>
                  <a:srgbClr val="000000"/>
                </a:solidFill>
                <a:latin typeface="Consolas"/>
                <a:ea typeface="Consolas"/>
              </a:rPr>
              <a:t>colorButtonGroup.add(button3);</a:t>
            </a:r>
            <a:endParaRPr/>
          </a:p>
          <a:p>
            <a:endParaRPr/>
          </a:p>
          <a:p>
            <a:r>
              <a:rPr lang="pl-PL">
                <a:solidFill>
                  <a:srgbClr val="000000"/>
                </a:solidFill>
                <a:latin typeface="Consolas"/>
                <a:ea typeface="Consolas"/>
              </a:rPr>
              <a:t>mainFrame.add(button1);</a:t>
            </a:r>
            <a:endParaRPr/>
          </a:p>
          <a:p>
            <a:r>
              <a:rPr lang="pl-PL">
                <a:solidFill>
                  <a:srgbClr val="000000"/>
                </a:solidFill>
                <a:latin typeface="Consolas"/>
                <a:ea typeface="Consolas"/>
              </a:rPr>
              <a:t>mainFrame.add(button2);</a:t>
            </a:r>
            <a:endParaRPr/>
          </a:p>
          <a:p>
            <a:r>
              <a:rPr lang="pl-PL">
                <a:solidFill>
                  <a:srgbClr val="000000"/>
                </a:solidFill>
                <a:latin typeface="Consolas"/>
                <a:ea typeface="Consolas"/>
              </a:rPr>
              <a:t>mainFrame.add(button3);</a:t>
            </a:r>
            <a:endParaRPr/>
          </a:p>
        </p:txBody>
      </p:sp>
      <p:pic>
        <p:nvPicPr>
          <p:cNvPr id="61" name="Obraz 60"/>
          <p:cNvPicPr/>
          <p:nvPr/>
        </p:nvPicPr>
        <p:blipFill>
          <a:blip r:embed="rId3" cstate="print"/>
          <a:stretch>
            <a:fillRect/>
          </a:stretch>
        </p:blipFill>
        <p:spPr>
          <a:xfrm>
            <a:off x="6480000" y="5040000"/>
            <a:ext cx="2880000" cy="2160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pic>
        <p:nvPicPr>
          <p:cNvPr id="63" name="Obraz 62"/>
          <p:cNvPicPr/>
          <p:nvPr/>
        </p:nvPicPr>
        <p:blipFill>
          <a:blip r:embed="rId3" cstate="print"/>
          <a:stretch>
            <a:fillRect/>
          </a:stretch>
        </p:blipFill>
        <p:spPr>
          <a:xfrm>
            <a:off x="6480000" y="5051520"/>
            <a:ext cx="2880000" cy="2148480"/>
          </a:xfrm>
          <a:prstGeom prst="rect">
            <a:avLst/>
          </a:prstGeom>
        </p:spPr>
      </p:pic>
      <p:sp>
        <p:nvSpPr>
          <p:cNvPr id="64" name="TextShape 2"/>
          <p:cNvSpPr txBox="1"/>
          <p:nvPr/>
        </p:nvSpPr>
        <p:spPr>
          <a:xfrm>
            <a:off x="1440000" y="2376000"/>
            <a:ext cx="8280000" cy="3888000"/>
          </a:xfrm>
          <a:prstGeom prst="rect">
            <a:avLst/>
          </a:prstGeom>
        </p:spPr>
        <p:txBody>
          <a:bodyPr wrap="none" lIns="90000" tIns="45000" rIns="90000" bIns="45000"/>
          <a:lstStyle/>
          <a:p>
            <a:r>
              <a:rPr lang="pl-PL">
                <a:solidFill>
                  <a:srgbClr val="000000"/>
                </a:solidFill>
                <a:latin typeface="Consolas"/>
                <a:ea typeface="Consolas"/>
              </a:rPr>
              <a:t>String [] dane = {</a:t>
            </a:r>
            <a:r>
              <a:rPr lang="pl-PL">
                <a:solidFill>
                  <a:srgbClr val="2A00FF"/>
                </a:solidFill>
                <a:latin typeface="Consolas"/>
                <a:ea typeface="Consolas"/>
              </a:rPr>
              <a:t>"Czerwony"</a:t>
            </a:r>
            <a:r>
              <a:rPr lang="pl-PL">
                <a:solidFill>
                  <a:srgbClr val="000000"/>
                </a:solidFill>
                <a:latin typeface="Consolas"/>
                <a:ea typeface="Consolas"/>
              </a:rPr>
              <a:t>, </a:t>
            </a:r>
            <a:r>
              <a:rPr lang="pl-PL">
                <a:solidFill>
                  <a:srgbClr val="2A00FF"/>
                </a:solidFill>
                <a:latin typeface="Consolas"/>
                <a:ea typeface="Consolas"/>
              </a:rPr>
              <a:t>"Zielony"</a:t>
            </a:r>
            <a:r>
              <a:rPr lang="pl-PL">
                <a:solidFill>
                  <a:srgbClr val="000000"/>
                </a:solidFill>
                <a:latin typeface="Consolas"/>
                <a:ea typeface="Consolas"/>
              </a:rPr>
              <a:t>, </a:t>
            </a:r>
            <a:r>
              <a:rPr lang="pl-PL">
                <a:solidFill>
                  <a:srgbClr val="2A00FF"/>
                </a:solidFill>
                <a:latin typeface="Consolas"/>
                <a:ea typeface="Consolas"/>
              </a:rPr>
              <a:t>"Niebieski"</a:t>
            </a:r>
            <a:r>
              <a:rPr lang="pl-PL">
                <a:solidFill>
                  <a:srgbClr val="000000"/>
                </a:solidFill>
                <a:latin typeface="Consolas"/>
                <a:ea typeface="Consolas"/>
              </a:rPr>
              <a:t>};</a:t>
            </a:r>
            <a:endParaRPr/>
          </a:p>
          <a:p>
            <a:r>
              <a:rPr lang="pl-PL">
                <a:solidFill>
                  <a:srgbClr val="000000"/>
                </a:solidFill>
                <a:latin typeface="Consolas"/>
                <a:ea typeface="Consolas"/>
              </a:rPr>
              <a:t>SpinnerModel model = </a:t>
            </a:r>
            <a:r>
              <a:rPr lang="pl-PL" b="1">
                <a:solidFill>
                  <a:srgbClr val="7F0055"/>
                </a:solidFill>
                <a:latin typeface="Consolas"/>
                <a:ea typeface="Consolas"/>
              </a:rPr>
              <a:t>new</a:t>
            </a:r>
            <a:r>
              <a:rPr lang="pl-PL">
                <a:solidFill>
                  <a:srgbClr val="000000"/>
                </a:solidFill>
                <a:latin typeface="Consolas"/>
                <a:ea typeface="Consolas"/>
              </a:rPr>
              <a:t> SpinnerListModel(dane);</a:t>
            </a:r>
            <a:endParaRPr/>
          </a:p>
          <a:p>
            <a:r>
              <a:rPr lang="pl-PL">
                <a:solidFill>
                  <a:srgbClr val="000000"/>
                </a:solidFill>
                <a:latin typeface="Consolas"/>
                <a:ea typeface="Consolas"/>
              </a:rPr>
              <a:t>JSpinner spinner = </a:t>
            </a:r>
            <a:r>
              <a:rPr lang="pl-PL" b="1">
                <a:solidFill>
                  <a:srgbClr val="7F0055"/>
                </a:solidFill>
                <a:latin typeface="Consolas"/>
                <a:ea typeface="Consolas"/>
              </a:rPr>
              <a:t>new</a:t>
            </a:r>
            <a:r>
              <a:rPr lang="pl-PL">
                <a:solidFill>
                  <a:srgbClr val="000000"/>
                </a:solidFill>
                <a:latin typeface="Consolas"/>
                <a:ea typeface="Consolas"/>
              </a:rPr>
              <a:t> JSpinner(model);</a:t>
            </a:r>
            <a:endParaRPr/>
          </a:p>
          <a:p>
            <a:r>
              <a:rPr lang="pl-PL">
                <a:solidFill>
                  <a:srgbClr val="000000"/>
                </a:solidFill>
                <a:latin typeface="Consolas"/>
                <a:ea typeface="Consolas"/>
              </a:rPr>
              <a:t>spinner.setBounds(10, 10, 100, 20);</a:t>
            </a:r>
            <a:endParaRPr/>
          </a:p>
          <a:p>
            <a:endParaRPr/>
          </a:p>
          <a:p>
            <a:r>
              <a:rPr lang="pl-PL">
                <a:solidFill>
                  <a:srgbClr val="000000"/>
                </a:solidFill>
                <a:latin typeface="Consolas"/>
                <a:ea typeface="Consolas"/>
              </a:rPr>
              <a:t>mainFrame.add(spinner);</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extShape 1"/>
          <p:cNvSpPr txBox="1"/>
          <p:nvPr/>
        </p:nvSpPr>
        <p:spPr>
          <a:xfrm>
            <a:off x="2160000" y="6984000"/>
            <a:ext cx="6552000" cy="432000"/>
          </a:xfrm>
          <a:prstGeom prst="rect">
            <a:avLst/>
          </a:prstGeom>
        </p:spPr>
        <p:txBody>
          <a:bodyPr wrap="none" lIns="90000" tIns="45000" rIns="90000" bIns="45000"/>
          <a:lstStyle/>
          <a:p>
            <a:r>
              <a:rPr lang="pl-PL"/>
              <a:t>Graficzny interfejs użytkownika - Swing</a:t>
            </a:r>
            <a:endParaRPr/>
          </a:p>
        </p:txBody>
      </p:sp>
      <p:pic>
        <p:nvPicPr>
          <p:cNvPr id="66" name="Obraz 65"/>
          <p:cNvPicPr/>
          <p:nvPr/>
        </p:nvPicPr>
        <p:blipFill>
          <a:blip r:embed="rId3" cstate="print"/>
          <a:stretch>
            <a:fillRect/>
          </a:stretch>
        </p:blipFill>
        <p:spPr>
          <a:xfrm>
            <a:off x="6480000" y="5051520"/>
            <a:ext cx="2880000" cy="2160000"/>
          </a:xfrm>
          <a:prstGeom prst="rect">
            <a:avLst/>
          </a:prstGeom>
        </p:spPr>
      </p:pic>
      <p:sp>
        <p:nvSpPr>
          <p:cNvPr id="67" name="TextShape 2"/>
          <p:cNvSpPr txBox="1"/>
          <p:nvPr/>
        </p:nvSpPr>
        <p:spPr>
          <a:xfrm>
            <a:off x="1440000" y="2232000"/>
            <a:ext cx="7776000" cy="1967760"/>
          </a:xfrm>
          <a:prstGeom prst="rect">
            <a:avLst/>
          </a:prstGeom>
        </p:spPr>
        <p:txBody>
          <a:bodyPr wrap="none" lIns="90000" tIns="45000" rIns="90000" bIns="45000"/>
          <a:lstStyle/>
          <a:p>
            <a:r>
              <a:rPr lang="pl-PL">
                <a:solidFill>
                  <a:srgbClr val="000000"/>
                </a:solidFill>
                <a:latin typeface="Consolas"/>
                <a:ea typeface="Consolas"/>
              </a:rPr>
              <a:t>JComboBox&lt;String&gt; jComboBox = </a:t>
            </a:r>
            <a:r>
              <a:rPr lang="pl-PL" b="1">
                <a:solidFill>
                  <a:srgbClr val="7F0055"/>
                </a:solidFill>
                <a:latin typeface="Consolas"/>
                <a:ea typeface="Consolas"/>
              </a:rPr>
              <a:t>new </a:t>
            </a:r>
            <a:r>
              <a:rPr lang="pl-PL">
                <a:solidFill>
                  <a:srgbClr val="000000"/>
                </a:solidFill>
                <a:latin typeface="Consolas"/>
                <a:ea typeface="Consolas"/>
              </a:rPr>
              <a:t>JComboBox&lt;String&gt;();</a:t>
            </a:r>
            <a:endParaRPr/>
          </a:p>
          <a:p>
            <a:r>
              <a:rPr lang="pl-PL">
                <a:solidFill>
                  <a:srgbClr val="000000"/>
                </a:solidFill>
                <a:latin typeface="Consolas"/>
                <a:ea typeface="Consolas"/>
              </a:rPr>
              <a:t>jComboBox.addItem(</a:t>
            </a:r>
            <a:r>
              <a:rPr lang="pl-PL">
                <a:solidFill>
                  <a:srgbClr val="2A00FF"/>
                </a:solidFill>
                <a:latin typeface="Consolas"/>
                <a:ea typeface="Consolas"/>
              </a:rPr>
              <a:t>"Czerwony"</a:t>
            </a:r>
            <a:r>
              <a:rPr lang="pl-PL">
                <a:solidFill>
                  <a:srgbClr val="000000"/>
                </a:solidFill>
                <a:latin typeface="Consolas"/>
                <a:ea typeface="Consolas"/>
              </a:rPr>
              <a:t>);</a:t>
            </a:r>
            <a:endParaRPr/>
          </a:p>
          <a:p>
            <a:r>
              <a:rPr lang="pl-PL">
                <a:solidFill>
                  <a:srgbClr val="000000"/>
                </a:solidFill>
                <a:latin typeface="Consolas"/>
                <a:ea typeface="Consolas"/>
              </a:rPr>
              <a:t>jComboBox.addItem(</a:t>
            </a:r>
            <a:r>
              <a:rPr lang="pl-PL">
                <a:solidFill>
                  <a:srgbClr val="2A00FF"/>
                </a:solidFill>
                <a:latin typeface="Consolas"/>
                <a:ea typeface="Consolas"/>
              </a:rPr>
              <a:t>"Zielony"</a:t>
            </a:r>
            <a:r>
              <a:rPr lang="pl-PL">
                <a:solidFill>
                  <a:srgbClr val="000000"/>
                </a:solidFill>
                <a:latin typeface="Consolas"/>
                <a:ea typeface="Consolas"/>
              </a:rPr>
              <a:t>);</a:t>
            </a:r>
            <a:endParaRPr/>
          </a:p>
          <a:p>
            <a:r>
              <a:rPr lang="pl-PL">
                <a:solidFill>
                  <a:srgbClr val="000000"/>
                </a:solidFill>
                <a:latin typeface="Consolas"/>
                <a:ea typeface="Consolas"/>
              </a:rPr>
              <a:t>jComboBox.addItem(</a:t>
            </a:r>
            <a:r>
              <a:rPr lang="pl-PL">
                <a:solidFill>
                  <a:srgbClr val="2A00FF"/>
                </a:solidFill>
                <a:latin typeface="Consolas"/>
                <a:ea typeface="Consolas"/>
              </a:rPr>
              <a:t>"Niebieski"</a:t>
            </a:r>
            <a:r>
              <a:rPr lang="pl-PL">
                <a:solidFill>
                  <a:srgbClr val="000000"/>
                </a:solidFill>
                <a:latin typeface="Consolas"/>
                <a:ea typeface="Consolas"/>
              </a:rPr>
              <a:t>);</a:t>
            </a:r>
            <a:endParaRPr/>
          </a:p>
          <a:p>
            <a:r>
              <a:rPr lang="pl-PL">
                <a:solidFill>
                  <a:srgbClr val="000000"/>
                </a:solidFill>
                <a:latin typeface="Consolas"/>
                <a:ea typeface="Consolas"/>
              </a:rPr>
              <a:t>jComboBox.setBounds(10, 10, 100, 20);</a:t>
            </a:r>
            <a:endParaRPr/>
          </a:p>
          <a:p>
            <a:endParaRPr/>
          </a:p>
          <a:p>
            <a:r>
              <a:rPr lang="pl-PL">
                <a:solidFill>
                  <a:srgbClr val="000000"/>
                </a:solidFill>
                <a:latin typeface="Consolas"/>
                <a:ea typeface="Consolas"/>
              </a:rPr>
              <a:t>mainFrame.add(jComboBox);</a:t>
            </a:r>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1224</Words>
  <Application>Microsoft Office PowerPoint</Application>
  <PresentationFormat>Niestandardowy</PresentationFormat>
  <Paragraphs>467</Paragraphs>
  <Slides>29</Slides>
  <Notes>21</Notes>
  <HiddenSlides>0</HiddenSlides>
  <MMClips>0</MMClips>
  <ScaleCrop>false</ScaleCrop>
  <HeadingPairs>
    <vt:vector size="4" baseType="variant">
      <vt:variant>
        <vt:lpstr>Motyw</vt:lpstr>
      </vt:variant>
      <vt:variant>
        <vt:i4>1</vt:i4>
      </vt:variant>
      <vt:variant>
        <vt:lpstr>Tytuły slajdów</vt:lpstr>
      </vt:variant>
      <vt:variant>
        <vt:i4>29</vt:i4>
      </vt:variant>
    </vt:vector>
  </HeadingPairs>
  <TitlesOfParts>
    <vt:vector size="30" baseType="lpstr">
      <vt:lpstr>Office Theme</vt:lpstr>
      <vt:lpstr>Slajd 1</vt:lpstr>
      <vt:lpstr>Slajd 2</vt:lpstr>
      <vt:lpstr>Slajd 3</vt:lpstr>
      <vt:lpstr>Slajd 4</vt:lpstr>
      <vt:lpstr>Slajd 5</vt:lpstr>
      <vt:lpstr>Slajd 6</vt:lpstr>
      <vt:lpstr>Slajd 7</vt:lpstr>
      <vt:lpstr>Slajd 8</vt:lpstr>
      <vt:lpstr>Slajd 9</vt:lpstr>
      <vt:lpstr>Slajd 10</vt:lpstr>
      <vt:lpstr>Slajd 11</vt:lpstr>
      <vt:lpstr>Slajd 12</vt:lpstr>
      <vt:lpstr>Slajd 13</vt:lpstr>
      <vt:lpstr>Slajd 14</vt:lpstr>
      <vt:lpstr>Slajd 15</vt:lpstr>
      <vt:lpstr>Slajd 16</vt:lpstr>
      <vt:lpstr>Slajd 17</vt:lpstr>
      <vt:lpstr>Slajd 18</vt:lpstr>
      <vt:lpstr>Slajd 19</vt:lpstr>
      <vt:lpstr>Slajd 20</vt:lpstr>
      <vt:lpstr>Slajd 21</vt:lpstr>
      <vt:lpstr>Slajd 22</vt:lpstr>
      <vt:lpstr>Slajd 23</vt:lpstr>
      <vt:lpstr>Slajd 24</vt:lpstr>
      <vt:lpstr>Slajd 25</vt:lpstr>
      <vt:lpstr>Slajd 26</vt:lpstr>
      <vt:lpstr>Slajd 27</vt:lpstr>
      <vt:lpstr>Slajd 28</vt:lpstr>
      <vt:lpstr>Slajd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cp:lastModifiedBy>Mac</cp:lastModifiedBy>
  <cp:revision>2</cp:revision>
  <dcterms:modified xsi:type="dcterms:W3CDTF">2013-03-25T16:10:00Z</dcterms:modified>
</cp:coreProperties>
</file>