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66" r:id="rId3"/>
    <p:sldId id="297" r:id="rId4"/>
    <p:sldId id="26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10" r:id="rId15"/>
    <p:sldId id="311" r:id="rId16"/>
    <p:sldId id="312" r:id="rId17"/>
    <p:sldId id="307" r:id="rId18"/>
    <p:sldId id="308" r:id="rId19"/>
    <p:sldId id="309" r:id="rId20"/>
    <p:sldId id="313" r:id="rId21"/>
    <p:sldId id="314" r:id="rId22"/>
    <p:sldId id="315" r:id="rId23"/>
    <p:sldId id="316" r:id="rId24"/>
    <p:sldId id="317" r:id="rId25"/>
    <p:sldId id="318" r:id="rId26"/>
    <p:sldId id="319" r:id="rId27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18" autoAdjust="0"/>
  </p:normalViewPr>
  <p:slideViewPr>
    <p:cSldViewPr>
      <p:cViewPr>
        <p:scale>
          <a:sx n="48" d="100"/>
          <a:sy n="48" d="100"/>
        </p:scale>
        <p:origin x="-1656" y="-49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Kliknij, aby edytować format notatek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&lt;główka&gt;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pl-PL"/>
              <a:t>&lt;data/godzina&gt;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pl-PL"/>
              <a:t>&lt;stopka&gt;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DD46E3DF-B22E-4847-A734-5B68A8387061}" type="slidenum">
              <a:rPr lang="pl-PL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00943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106488" y="801688"/>
            <a:ext cx="534670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Na lekcji poznamy co to jest typ wyliczeniowy,</a:t>
            </a:r>
            <a:r>
              <a:rPr lang="pl-PL" baseline="0" dirty="0" smtClean="0"/>
              <a:t> do czego znajduje zastosowanie i jak można go wykorzystać w programowaniu.</a:t>
            </a:r>
          </a:p>
          <a:p>
            <a:endParaRPr lang="pl-PL" baseline="0" dirty="0" smtClean="0"/>
          </a:p>
          <a:p>
            <a:r>
              <a:rPr lang="pl-PL" baseline="0" dirty="0" smtClean="0"/>
              <a:t>Poznamy narzędzia do dokumentowania kodu</a:t>
            </a:r>
          </a:p>
          <a:p>
            <a:endParaRPr lang="pl-PL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DD46E3DF-B22E-4847-A734-5B68A8387061}" type="slidenum">
              <a:rPr lang="pl-PL" smtClean="0"/>
              <a:pPr algn="r"/>
              <a:t>1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575413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Wystarczy że najedziemy na metodę (tutaj </a:t>
            </a:r>
            <a:r>
              <a:rPr lang="pl-PL" sz="1300" baseline="0" dirty="0" err="1" smtClean="0"/>
              <a:t>println</a:t>
            </a:r>
            <a:r>
              <a:rPr lang="pl-PL" sz="1300" baseline="0" dirty="0" smtClean="0"/>
              <a:t>) i otrzymujemy szybką informację jak dana metoda działa, jakie ma parametry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Dzięki temu nie musimy szukać informacji w dokumentacji.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A oto nasz ostatni kod (klasa </a:t>
            </a:r>
            <a:r>
              <a:rPr lang="pl-PL" sz="1300" baseline="0" dirty="0" err="1" smtClean="0"/>
              <a:t>Lubie_pory_roku</a:t>
            </a:r>
            <a:r>
              <a:rPr lang="pl-PL" sz="1300" baseline="0" dirty="0" smtClean="0"/>
              <a:t>).</a:t>
            </a:r>
          </a:p>
          <a:p>
            <a:r>
              <a:rPr lang="pl-PL" sz="1300" baseline="0" dirty="0" smtClean="0"/>
              <a:t>Po najechaniu na nazwę klasy nie wyświetlają się żadne podręczne informacje.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Dokumentacja kodu jest wykonywana w formie komentarza przed typem zmiennej, klasą, metodą.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Aby odróżnić dokumentację od zwykłego komentarza stosuje się znaczniki</a:t>
            </a:r>
          </a:p>
          <a:p>
            <a:r>
              <a:rPr lang="pl-PL" sz="1300" baseline="0" dirty="0" smtClean="0"/>
              <a:t>/**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*/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Ustalono standard opisu i </a:t>
            </a:r>
            <a:r>
              <a:rPr lang="pl-PL" sz="1300" baseline="0" dirty="0" err="1" smtClean="0"/>
              <a:t>tagi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Proszę przyjrzeć się przykładowi który dokumentuje ostatnio zdefiniowany typ wyliczeniowy </a:t>
            </a:r>
            <a:r>
              <a:rPr lang="pl-PL" sz="1300" baseline="0" dirty="0" err="1" smtClean="0"/>
              <a:t>Pory_roku</a:t>
            </a:r>
            <a:r>
              <a:rPr lang="pl-PL" sz="1300" baseline="0" dirty="0" smtClean="0"/>
              <a:t>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Dzięki dołączonej dokumentacji każde użycie typu </a:t>
            </a:r>
            <a:r>
              <a:rPr lang="pl-PL" sz="1300" baseline="0" dirty="0" err="1" smtClean="0"/>
              <a:t>Pory_roku</a:t>
            </a:r>
            <a:r>
              <a:rPr lang="pl-PL" sz="1300" baseline="0" dirty="0" smtClean="0"/>
              <a:t> powoduje podręczne wyświetlenie informacji.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Narzędzie </a:t>
            </a:r>
            <a:r>
              <a:rPr lang="pl-PL" sz="1300" baseline="0" dirty="0" err="1" smtClean="0"/>
              <a:t>Eclipse</a:t>
            </a:r>
            <a:r>
              <a:rPr lang="pl-PL" sz="1300" baseline="0" dirty="0" smtClean="0"/>
              <a:t> wspiera przy pisaniu dokumentacji – lista dostępnych </a:t>
            </a:r>
            <a:r>
              <a:rPr lang="pl-PL" sz="1300" baseline="0" dirty="0" err="1" smtClean="0"/>
              <a:t>tagów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Przyjęto że pierwszą linią dokumentującą będzie krótki opis co dany element wykonuje</a:t>
            </a:r>
          </a:p>
          <a:p>
            <a:r>
              <a:rPr lang="pl-PL" sz="1300" baseline="0" dirty="0" smtClean="0"/>
              <a:t>Następnie można dodać drugą linię (po znaczniku nowej linii &lt;p&gt;) zawierający opis metody i jej parametrów, oraz co zwraca metoda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Potem, zależnie od uznania </a:t>
            </a:r>
            <a:r>
              <a:rPr lang="pl-PL" sz="1300" baseline="0" dirty="0" err="1" smtClean="0"/>
              <a:t>tagi</a:t>
            </a:r>
            <a:r>
              <a:rPr lang="pl-PL" sz="1300" baseline="0" dirty="0" smtClean="0"/>
              <a:t> dot. autora, wersji daty wprowadzenia.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Podgląd pisanej dokumentacji można śledzić na zakładce </a:t>
            </a:r>
            <a:r>
              <a:rPr lang="pl-PL" sz="1300" baseline="0" dirty="0" err="1" smtClean="0"/>
              <a:t>Javadoc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Oto widok po najechaniu na nazwę typu </a:t>
            </a:r>
            <a:r>
              <a:rPr lang="pl-PL" sz="1300" baseline="0" dirty="0" err="1" smtClean="0"/>
              <a:t>Pory_roku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Oto widok po najechaniu na </a:t>
            </a:r>
            <a:r>
              <a:rPr lang="pl-PL" sz="1300" baseline="0" smtClean="0"/>
              <a:t>nazwę typu </a:t>
            </a:r>
            <a:r>
              <a:rPr lang="pl-PL" sz="1300" baseline="0" dirty="0" err="1" smtClean="0"/>
              <a:t>Pory_roku</a:t>
            </a:r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Oto przykładowa dokumentacja klasy</a:t>
            </a:r>
          </a:p>
          <a:p>
            <a:r>
              <a:rPr lang="pl-PL" sz="1300" baseline="0" dirty="0" smtClean="0"/>
              <a:t>Proszę zwrócić uwagę na linki do poszczególnych metod klasy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Typ wyliczeniowym jest specjalny typ danych który może przyjmować jedną z zadeklarowanych stałych.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Przykładem może być pora roku. Załóżmy że chcemy aby zmienna </a:t>
            </a:r>
            <a:r>
              <a:rPr lang="pl-PL" sz="1300" baseline="0" dirty="0" err="1" smtClean="0"/>
              <a:t>pora_roku</a:t>
            </a:r>
            <a:r>
              <a:rPr lang="pl-PL" sz="1300" baseline="0" dirty="0" smtClean="0"/>
              <a:t> przyjmowała tylko ustalone przez nas wartości tj. wiosna, lato, </a:t>
            </a:r>
            <a:r>
              <a:rPr lang="pl-PL" sz="1300" baseline="0" dirty="0" err="1" smtClean="0"/>
              <a:t>jesien</a:t>
            </a:r>
            <a:r>
              <a:rPr lang="pl-PL" sz="1300" baseline="0" dirty="0" smtClean="0"/>
              <a:t> i zima.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Oto przykładowa dokumentacja klasy</a:t>
            </a:r>
          </a:p>
          <a:p>
            <a:r>
              <a:rPr lang="pl-PL" sz="1300" baseline="0" dirty="0" smtClean="0"/>
              <a:t>Proszę zwrócić uwagę na linki do poszczególnych metod klasy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Dokumentacja nie musi zaśmiecać kodu – można ją zwinąć żeby nie przeszkadzała do jednej linii.</a:t>
            </a: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Po uruchomieniu kreatora wybrać folder docelowy gdzie będzie zapisana strona z dokumentacją (</a:t>
            </a:r>
            <a:r>
              <a:rPr lang="pl-PL" sz="1300" baseline="0" dirty="0" err="1" smtClean="0"/>
              <a:t>Destination</a:t>
            </a:r>
            <a:r>
              <a:rPr lang="pl-PL" sz="1300" baseline="0" dirty="0" smtClean="0"/>
              <a:t>) i nacisnąć </a:t>
            </a:r>
            <a:r>
              <a:rPr lang="pl-PL" sz="1300" baseline="0" dirty="0" err="1" smtClean="0"/>
              <a:t>Finish</a:t>
            </a:r>
            <a:r>
              <a:rPr lang="pl-PL" sz="1300" baseline="0" dirty="0" smtClean="0"/>
              <a:t>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Oto rezultat generowania</a:t>
            </a:r>
          </a:p>
          <a:p>
            <a:r>
              <a:rPr lang="pl-PL" sz="1300" baseline="0" dirty="0" smtClean="0"/>
              <a:t>Automatycznie powstaje dokument HTML który przedstawia hierarchię klas, dla każdej klasy opis, listę metod, drzewo relacji i dokumentację którą wpisaliśmy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Przygotujmy nową uruchamialną klasę i zadeklarujmy następujący typ zmiennej:</a:t>
            </a:r>
          </a:p>
          <a:p>
            <a:r>
              <a:rPr lang="pl-PL" sz="1300" baseline="0" dirty="0" err="1" smtClean="0"/>
              <a:t>Pory_roku</a:t>
            </a:r>
            <a:r>
              <a:rPr lang="pl-PL" sz="1300" baseline="0" dirty="0" smtClean="0"/>
              <a:t> który będzie przyjmować następujące wartości</a:t>
            </a:r>
          </a:p>
          <a:p>
            <a:endParaRPr lang="pl-PL" sz="1300" baseline="0" dirty="0" smtClean="0"/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Pory_roku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</a:t>
            </a:r>
            <a:r>
              <a:rPr lang="pl-PL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WIOSNA, LATO, JESIEN, ZIMA }</a:t>
            </a:r>
          </a:p>
          <a:p>
            <a:endParaRPr lang="pl-PL" sz="1200" b="1" i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Przygotujmy nową uruchamialną klasę i zadeklarujmy następujący typ zmiennej:</a:t>
            </a:r>
          </a:p>
          <a:p>
            <a:r>
              <a:rPr lang="pl-PL" sz="1300" baseline="0" dirty="0" err="1" smtClean="0"/>
              <a:t>Pory_roku</a:t>
            </a:r>
            <a:r>
              <a:rPr lang="pl-PL" sz="1300" baseline="0" dirty="0" smtClean="0"/>
              <a:t> który będzie przyjmować następujące wartości</a:t>
            </a:r>
          </a:p>
          <a:p>
            <a:endParaRPr lang="pl-PL" sz="1300" baseline="0" dirty="0" smtClean="0"/>
          </a:p>
          <a:p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Pory_roku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 </a:t>
            </a:r>
            <a:r>
              <a:rPr lang="pl-PL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WIOSNA, LATO, JESIEN, ZIMA }</a:t>
            </a:r>
          </a:p>
          <a:p>
            <a:endParaRPr lang="pl-PL" sz="1200" b="1" i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metodzie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main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zadeklaruj my sobie zmienną typu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Pory_roku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przypiszmy jej wartość. </a:t>
            </a:r>
          </a:p>
          <a:p>
            <a:endParaRPr lang="pl-PL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Zauważmy, że wpisując wartość możemy posługiwać się zadeklarowanym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typewm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Pory_roku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Zauważmy, że wpisując wartość możemy posługiwać się zadeklarowanym typem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Pory_roku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Eclipse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podpowiada nam wartości mechanizmem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intellisense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Proszę wykorzystać instrukcję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switch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case</a:t>
            </a:r>
            <a:endParaRPr lang="pl-PL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Dla uproszczenia klasę można zadeklarować jak </a:t>
            </a:r>
            <a:r>
              <a:rPr lang="pl-PL" sz="1200" b="0" i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zagnieżdzoną</a:t>
            </a:r>
            <a:r>
              <a:rPr lang="pl-PL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klasę programu zamiast nowego pliku dla klasy.</a:t>
            </a:r>
          </a:p>
          <a:p>
            <a:endParaRPr lang="pl-PL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Inicjacja obiektu powinna następować wg przykładu:</a:t>
            </a:r>
          </a:p>
          <a:p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EnumTest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enumTest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EnumTest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();</a:t>
            </a:r>
          </a:p>
          <a:p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Lubie_pory_roku</a:t>
            </a: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 = </a:t>
            </a:r>
            <a:r>
              <a:rPr lang="pl-PL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enumTest.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Lubie_pory_roku</a:t>
            </a:r>
            <a:r>
              <a:rPr lang="pl-PL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….</a:t>
            </a:r>
            <a:endParaRPr lang="pl-PL" sz="1200" b="0" i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Klasa nazywa się </a:t>
            </a:r>
            <a:r>
              <a:rPr lang="pl-PL" sz="1300" baseline="0" dirty="0" err="1" smtClean="0"/>
              <a:t>Lubie_pory_roku</a:t>
            </a:r>
            <a:endParaRPr lang="pl-PL" sz="1300" baseline="0" dirty="0" smtClean="0"/>
          </a:p>
          <a:p>
            <a:r>
              <a:rPr lang="pl-PL" sz="1300" baseline="0" dirty="0" smtClean="0"/>
              <a:t>Jej konstruktor zapamiętuje zadany przy tworzeniu obiektu klasy zmienną typu </a:t>
            </a:r>
            <a:r>
              <a:rPr lang="pl-PL" sz="1300" baseline="0" dirty="0" err="1" smtClean="0"/>
              <a:t>Pora_roku</a:t>
            </a:r>
            <a:r>
              <a:rPr lang="pl-PL" sz="1300" baseline="0" dirty="0" smtClean="0"/>
              <a:t> w polu klasy.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W </a:t>
            </a:r>
            <a:r>
              <a:rPr lang="pl-PL" sz="1300" baseline="0" dirty="0" err="1" smtClean="0"/>
              <a:t>metodzię</a:t>
            </a:r>
            <a:r>
              <a:rPr lang="pl-PL" sz="1300" baseline="0" dirty="0" smtClean="0"/>
              <a:t> czy </a:t>
            </a:r>
            <a:r>
              <a:rPr lang="pl-PL" sz="1300" baseline="0" dirty="0" err="1" smtClean="0"/>
              <a:t>lubie</a:t>
            </a:r>
            <a:r>
              <a:rPr lang="pl-PL" sz="1300" baseline="0" dirty="0" smtClean="0"/>
              <a:t> zastosowano instrukcję </a:t>
            </a:r>
            <a:r>
              <a:rPr lang="pl-PL" sz="1300" baseline="0" dirty="0" err="1" smtClean="0"/>
              <a:t>switch</a:t>
            </a:r>
            <a:r>
              <a:rPr lang="pl-PL" sz="1300" baseline="0" dirty="0" smtClean="0"/>
              <a:t> / </a:t>
            </a:r>
            <a:r>
              <a:rPr lang="pl-PL" sz="1300" baseline="0" dirty="0" err="1" smtClean="0"/>
              <a:t>case</a:t>
            </a:r>
            <a:endParaRPr lang="pl-PL" sz="1300" baseline="0" dirty="0" smtClean="0"/>
          </a:p>
          <a:p>
            <a:r>
              <a:rPr lang="pl-PL" sz="1300" baseline="0" dirty="0" smtClean="0"/>
              <a:t>Proszę zauważyć jak łatwo można wykorzystać typ wyliczeniowy do obsługi poszczególnych przypadków tego typu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Dodatkowo, proszę zwrócić uwagę na konwersję wartości nazw stałych w instrukcji wyświetlającej napis „</a:t>
            </a:r>
            <a:r>
              <a:rPr lang="pl-PL" sz="1400" i="1" dirty="0" smtClean="0">
                <a:solidFill>
                  <a:srgbClr val="2A00FF"/>
                </a:solidFill>
                <a:latin typeface="Consolas"/>
              </a:rPr>
              <a:t>Cześć czy lubię porę roku "</a:t>
            </a:r>
            <a:r>
              <a:rPr lang="pl-PL" sz="1400" i="1" dirty="0" smtClean="0">
                <a:solidFill>
                  <a:srgbClr val="000000"/>
                </a:solidFill>
                <a:latin typeface="Consolas"/>
              </a:rPr>
              <a:t>+</a:t>
            </a:r>
            <a:r>
              <a:rPr lang="pl-PL" sz="1400" i="1" dirty="0" err="1" smtClean="0">
                <a:solidFill>
                  <a:srgbClr val="0000C0"/>
                </a:solidFill>
                <a:latin typeface="Consolas"/>
              </a:rPr>
              <a:t>pory_roku</a:t>
            </a:r>
            <a:r>
              <a:rPr lang="pl-PL" sz="1400" i="1" dirty="0" err="1" smtClean="0">
                <a:solidFill>
                  <a:srgbClr val="000000"/>
                </a:solidFill>
                <a:latin typeface="Consolas"/>
              </a:rPr>
              <a:t>.toString</a:t>
            </a:r>
            <a:r>
              <a:rPr lang="pl-PL" sz="1400" i="1" dirty="0" smtClean="0">
                <a:solidFill>
                  <a:srgbClr val="000000"/>
                </a:solidFill>
                <a:latin typeface="Consolas"/>
              </a:rPr>
              <a:t>()+</a:t>
            </a:r>
            <a:r>
              <a:rPr lang="pl-PL" sz="1400" i="1" dirty="0" smtClean="0">
                <a:solidFill>
                  <a:srgbClr val="2A00FF"/>
                </a:solidFill>
                <a:latin typeface="Consolas"/>
              </a:rPr>
              <a:t>"? „</a:t>
            </a:r>
          </a:p>
          <a:p>
            <a:endParaRPr lang="pl-PL" sz="1400" i="1" baseline="0" dirty="0" smtClean="0">
              <a:solidFill>
                <a:srgbClr val="2A00FF"/>
              </a:solidFill>
              <a:latin typeface="Consolas"/>
            </a:endParaRPr>
          </a:p>
          <a:p>
            <a:endParaRPr lang="pl-PL" sz="1300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Wywołanie klasy zadeklarowanej jako klasę wewnętrzną można wykonać w zaprezentowany sposób.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Proszę zauważyć że konstruktor wołany jest ze stałą ustawianą typem </a:t>
            </a:r>
            <a:r>
              <a:rPr lang="pl-PL" sz="1300" baseline="0" dirty="0" err="1" smtClean="0"/>
              <a:t>Pory_roku</a:t>
            </a:r>
            <a:r>
              <a:rPr lang="pl-PL" sz="1300" baseline="0" dirty="0" smtClean="0"/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01688"/>
            <a:ext cx="5346700" cy="4010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755968" y="5078611"/>
            <a:ext cx="6047739" cy="4811316"/>
          </a:xfrm>
          <a:prstGeom prst="rect">
            <a:avLst/>
          </a:prstGeom>
        </p:spPr>
        <p:txBody>
          <a:bodyPr lIns="104270" tIns="104270" rIns="104270" bIns="104270" anchor="t" anchorCtr="0">
            <a:noAutofit/>
          </a:bodyPr>
          <a:lstStyle/>
          <a:p>
            <a:r>
              <a:rPr lang="pl-PL" sz="1300" baseline="0" dirty="0" smtClean="0"/>
              <a:t>Czy dokumentacja kodu jest potrzebna?</a:t>
            </a:r>
          </a:p>
          <a:p>
            <a:r>
              <a:rPr lang="pl-PL" sz="1300" baseline="0" dirty="0" err="1" smtClean="0"/>
              <a:t>Odp</a:t>
            </a:r>
            <a:r>
              <a:rPr lang="pl-PL" sz="1300" baseline="0" dirty="0" smtClean="0"/>
              <a:t>: Jest potrzebna. Wyobraźmy sobie że piszemy kod od dłuższego czasu. Powrót do napisanego kodu sprzed pół roku może okazać się trudny. </a:t>
            </a:r>
          </a:p>
          <a:p>
            <a:r>
              <a:rPr lang="pl-PL" sz="1300" baseline="0" dirty="0" smtClean="0"/>
              <a:t>Krótki komentarz, opis zaraz przybliży nam do czego służy metoda, kto jaką wersję klasy i kiedy napisał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Jak dokumentować?</a:t>
            </a:r>
          </a:p>
          <a:p>
            <a:r>
              <a:rPr lang="pl-PL" sz="1300" baseline="0" dirty="0" smtClean="0"/>
              <a:t>Oczywiście nie chodzi o pisanie wielostronicowych elaboratów. Opis ma być krótki, zrozumiały, zawierać tylko to co chcielibyśmy wiedzieć wykorzystując np. klasę. Najlepiej wg określonego szablonu</a:t>
            </a:r>
          </a:p>
          <a:p>
            <a:endParaRPr lang="pl-PL" sz="1300" baseline="0" dirty="0" smtClean="0"/>
          </a:p>
          <a:p>
            <a:r>
              <a:rPr lang="pl-PL" sz="1300" baseline="0" dirty="0" smtClean="0"/>
              <a:t>Narzędziem który wykorzystywany jest powszechnie jest </a:t>
            </a:r>
            <a:r>
              <a:rPr lang="pl-PL" sz="1300" baseline="0" dirty="0" err="1" smtClean="0"/>
              <a:t>JavaDocs</a:t>
            </a:r>
            <a:r>
              <a:rPr lang="pl-PL" sz="1300" baseline="0" dirty="0" smtClean="0"/>
              <a:t>. Używając środowiska </a:t>
            </a:r>
            <a:r>
              <a:rPr lang="pl-PL" sz="1300" baseline="0" dirty="0" err="1" smtClean="0"/>
              <a:t>Eclipse</a:t>
            </a:r>
            <a:r>
              <a:rPr lang="pl-PL" sz="1300" baseline="0" dirty="0" smtClean="0"/>
              <a:t> wykorzystujemy zintegrowane </a:t>
            </a:r>
            <a:r>
              <a:rPr lang="pl-PL" sz="1300" baseline="0" dirty="0" err="1" smtClean="0"/>
              <a:t>JavaDocs</a:t>
            </a:r>
            <a:r>
              <a:rPr lang="pl-PL" sz="1300" baseline="0" dirty="0" smtClean="0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7004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756047" y="2327122"/>
            <a:ext cx="8568531" cy="1704701"/>
          </a:xfrm>
          <a:prstGeom prst="rect">
            <a:avLst/>
          </a:prstGeom>
          <a:noFill/>
          <a:ln>
            <a:noFill/>
          </a:ln>
        </p:spPr>
        <p:txBody>
          <a:bodyPr lIns="100778" tIns="100778" rIns="100778" bIns="100778" anchor="b" anchorCtr="0"/>
          <a:lstStyle>
            <a:lvl1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35981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3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756047" y="4174177"/>
            <a:ext cx="8568531" cy="1153371"/>
          </a:xfrm>
          <a:prstGeom prst="rect">
            <a:avLst/>
          </a:prstGeom>
          <a:noFill/>
          <a:ln>
            <a:noFill/>
          </a:ln>
        </p:spPr>
        <p:txBody>
          <a:bodyPr lIns="100778" tIns="100778" rIns="100778" bIns="100778" anchor="t" anchorCtr="0"/>
          <a:lstStyle>
            <a:lvl1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998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96864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86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8869680" cy="20908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pl-PL"/>
              <a:t>Kliknij, aby edytować format tekstu tytułu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4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pl-PL"/>
              <a:t>Kliknij, aby edytować format tekstu konspektu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pl-PL"/>
              <a:t>Drugi poziom konspektu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pl-PL"/>
              <a:t>Trzeci poziom konspektu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pl-PL"/>
              <a:t>Czwarty poziom konspektu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pl-PL"/>
              <a:t>Piąty poziom konspektu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pl-PL"/>
              <a:t>Szósty poziom konspektu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pl-PL"/>
              <a:t>Siódmy poziom konspektu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&lt;data/godzina&gt;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pl-PL"/>
              <a:t>&lt;stopka&gt;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F8B3C03D-3B06-4CE9-890C-525F4BD7D1A8}" type="slidenum">
              <a:rPr lang="pl-PL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0" y="2160000"/>
            <a:ext cx="10152000" cy="1080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6000" dirty="0"/>
              <a:t>Java - lekcja </a:t>
            </a:r>
            <a:r>
              <a:rPr lang="pl-PL" sz="6000" dirty="0" smtClean="0"/>
              <a:t>6</a:t>
            </a:r>
            <a:endParaRPr dirty="0"/>
          </a:p>
        </p:txBody>
      </p:sp>
      <p:sp>
        <p:nvSpPr>
          <p:cNvPr id="43" name="TextShape 2"/>
          <p:cNvSpPr txBox="1"/>
          <p:nvPr/>
        </p:nvSpPr>
        <p:spPr>
          <a:xfrm>
            <a:off x="0" y="3599999"/>
            <a:ext cx="10080000" cy="1259957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2400" dirty="0" smtClean="0"/>
              <a:t>Typ wyliczeniowy</a:t>
            </a:r>
          </a:p>
          <a:p>
            <a:pPr algn="ctr"/>
            <a:r>
              <a:rPr lang="pl-PL" sz="2400" dirty="0" err="1" smtClean="0"/>
              <a:t>JavaDocs</a:t>
            </a:r>
            <a:endParaRPr lang="pl-PL" sz="2400" dirty="0" smtClean="0"/>
          </a:p>
        </p:txBody>
      </p:sp>
      <p:grpSp>
        <p:nvGrpSpPr>
          <p:cNvPr id="5" name="Grupa 4"/>
          <p:cNvGrpSpPr/>
          <p:nvPr/>
        </p:nvGrpSpPr>
        <p:grpSpPr>
          <a:xfrm>
            <a:off x="2232000" y="5469824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dokumentacja kodu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160" y="2267669"/>
            <a:ext cx="13462050" cy="360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586206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dokumentacja kodu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781" y="2608262"/>
            <a:ext cx="11391812" cy="2323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6080002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jak dokumentować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10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210265" cy="367240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Komentarz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Standard</a:t>
            </a:r>
          </a:p>
          <a:p>
            <a:pPr algn="l"/>
            <a:r>
              <a:rPr lang="pl-PL" sz="3200" dirty="0" smtClean="0"/>
              <a:t>/**</a:t>
            </a:r>
          </a:p>
          <a:p>
            <a:pPr algn="l"/>
            <a:r>
              <a:rPr lang="pl-PL" sz="3200" dirty="0" smtClean="0"/>
              <a:t>* Funkcja obliczająca kwadrat liczby</a:t>
            </a:r>
          </a:p>
          <a:p>
            <a:pPr algn="l"/>
            <a:r>
              <a:rPr lang="pl-PL" sz="3200" dirty="0" smtClean="0"/>
              <a:t>* @</a:t>
            </a:r>
            <a:r>
              <a:rPr lang="pl-PL" sz="3200" dirty="0" err="1" smtClean="0"/>
              <a:t>author</a:t>
            </a:r>
            <a:r>
              <a:rPr lang="pl-PL" sz="3200" dirty="0" smtClean="0"/>
              <a:t> </a:t>
            </a:r>
            <a:r>
              <a:rPr lang="pl-PL" sz="3200" dirty="0" err="1" smtClean="0"/>
              <a:t>karol.kowalski</a:t>
            </a:r>
            <a:endParaRPr lang="pl-PL" sz="3200" dirty="0"/>
          </a:p>
          <a:p>
            <a:pPr algn="l"/>
            <a:r>
              <a:rPr lang="pl-PL" sz="3200" dirty="0" smtClean="0"/>
              <a:t>* @version 1.1</a:t>
            </a:r>
            <a:endParaRPr lang="pl-PL" sz="3200" dirty="0"/>
          </a:p>
          <a:p>
            <a:pPr algn="l"/>
            <a:r>
              <a:rPr lang="pl-PL" sz="3200" dirty="0"/>
              <a:t>*/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pl-PL" sz="32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Predefiniowane </a:t>
            </a:r>
            <a:r>
              <a:rPr lang="pl-PL" sz="3200" dirty="0" err="1" smtClean="0"/>
              <a:t>tagi</a:t>
            </a:r>
            <a:r>
              <a:rPr lang="pl-PL" sz="3200" dirty="0" smtClean="0"/>
              <a:t> @</a:t>
            </a:r>
          </a:p>
          <a:p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18132642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przykład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1511920" y="2483693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3F5FBF"/>
                </a:solidFill>
                <a:latin typeface="Consolas"/>
              </a:rPr>
              <a:t>/**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Lista pór roku w naszej szerokości geograficznej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author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karol.kowalski</a:t>
            </a:r>
            <a:endParaRPr lang="pl-PL" b="1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@version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1.0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see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Pory_roku_ext</a:t>
            </a:r>
            <a:endParaRPr lang="pl-PL" b="1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*/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enum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WIOSNA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LATO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JESIEN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ZIMA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 }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9351280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przykład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951" y="1919645"/>
            <a:ext cx="5564045" cy="909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92579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zasady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28160" y="2123653"/>
            <a:ext cx="865246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/**</a:t>
            </a:r>
            <a:endParaRPr lang="pl-PL" dirty="0">
              <a:solidFill>
                <a:srgbClr val="3F5FB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Krótki opis klasy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Lubie_pory_roku</a:t>
            </a:r>
            <a:endParaRPr lang="pl-PL" u="sng" dirty="0">
              <a:solidFill>
                <a:srgbClr val="3F5FB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dirty="0">
                <a:solidFill>
                  <a:srgbClr val="7F7F9F"/>
                </a:solidFill>
                <a:latin typeface="Consolas"/>
              </a:rPr>
              <a:t>&lt;p&gt;</a:t>
            </a: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Uzyj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{@link #</a:t>
            </a:r>
            <a:r>
              <a:rPr lang="pl-PL" u="sng" dirty="0" err="1">
                <a:solidFill>
                  <a:srgbClr val="3F3FBF"/>
                </a:solidFill>
                <a:latin typeface="Consolas"/>
              </a:rPr>
              <a:t>Lubie_pory_roku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(</a:t>
            </a:r>
            <a:r>
              <a:rPr lang="pl-PL" u="sng" dirty="0" err="1">
                <a:solidFill>
                  <a:srgbClr val="3F3FBF"/>
                </a:solidFill>
                <a:latin typeface="Consolas"/>
              </a:rPr>
              <a:t>Pory_roku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)}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aby ustawić porę roku.</a:t>
            </a: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endParaRPr lang="pl-PL" dirty="0">
              <a:solidFill>
                <a:srgbClr val="3F5FB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@param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Pory_roku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zmienna 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typu </a:t>
            </a:r>
            <a:r>
              <a:rPr lang="pl-PL" b="1" u="sng" dirty="0" err="1">
                <a:solidFill>
                  <a:srgbClr val="3F5FBF"/>
                </a:solidFill>
                <a:latin typeface="Consolas"/>
              </a:rPr>
              <a:t>Pory_roku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 </a:t>
            </a: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@return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konstruktor nic nie zwraca</a:t>
            </a: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endParaRPr lang="pl-PL" dirty="0">
              <a:solidFill>
                <a:srgbClr val="3F5FB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author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manfred.poznanski</a:t>
            </a:r>
            <a:endParaRPr lang="pl-PL" b="1" dirty="0">
              <a:solidFill>
                <a:srgbClr val="3F5FB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@version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1.1</a:t>
            </a: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since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2013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</a:t>
            </a:r>
            <a:endParaRPr lang="pl-PL" dirty="0">
              <a:solidFill>
                <a:srgbClr val="3F5FBF"/>
              </a:solidFill>
              <a:latin typeface="Consolas"/>
            </a:endParaRPr>
          </a:p>
          <a:p>
            <a:r>
              <a:rPr lang="pl-PL" dirty="0" smtClean="0">
                <a:solidFill>
                  <a:srgbClr val="3F5FBF"/>
                </a:solidFill>
                <a:latin typeface="Consolas"/>
              </a:rPr>
              <a:t>*/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586744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podgląd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89" b="5614"/>
          <a:stretch/>
        </p:blipFill>
        <p:spPr bwMode="auto">
          <a:xfrm>
            <a:off x="1655936" y="1908312"/>
            <a:ext cx="7820350" cy="439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189418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przykład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16" y="2412521"/>
            <a:ext cx="5681323" cy="461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7345592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zadanie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6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210265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Proszę napisać dokumentację do ostatnio</a:t>
            </a:r>
            <a:br>
              <a:rPr lang="pl-PL" sz="3200" dirty="0" smtClean="0"/>
            </a:br>
            <a:r>
              <a:rPr lang="pl-PL" sz="3200" dirty="0" smtClean="0"/>
              <a:t>dodanej klasy </a:t>
            </a:r>
            <a:r>
              <a:rPr lang="pl-PL" sz="3200" dirty="0" err="1" smtClean="0"/>
              <a:t>Lubie_pory_roku</a:t>
            </a:r>
            <a:endParaRPr lang="pl-PL" sz="3200" dirty="0"/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Proszę opisać konstruktor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Oraz metodę </a:t>
            </a:r>
            <a:r>
              <a:rPr lang="pl-PL" sz="3200" dirty="0" err="1" smtClean="0"/>
              <a:t>Czy_lubie</a:t>
            </a:r>
            <a:r>
              <a:rPr lang="pl-PL" sz="3200" dirty="0" smtClean="0"/>
              <a:t>()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Proszę sprawdzić czy przy pisaniu</a:t>
            </a:r>
            <a:br>
              <a:rPr lang="pl-PL" sz="3200" dirty="0" smtClean="0"/>
            </a:br>
            <a:r>
              <a:rPr lang="pl-PL" sz="3200" dirty="0" smtClean="0"/>
              <a:t>oprogramowania wyświetla się </a:t>
            </a:r>
            <a:br>
              <a:rPr lang="pl-PL" sz="3200" dirty="0" smtClean="0"/>
            </a:br>
            <a:r>
              <a:rPr lang="pl-PL" sz="3200" dirty="0" smtClean="0"/>
              <a:t>dokumentacja</a:t>
            </a:r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379767705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295896" y="2267669"/>
            <a:ext cx="102251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>
                <a:solidFill>
                  <a:srgbClr val="3F5FBF"/>
                </a:solidFill>
                <a:latin typeface="Consolas"/>
              </a:rPr>
              <a:t>/**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Klasa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Lubie_pory_roku</a:t>
            </a:r>
            <a:endParaRPr lang="pl-PL" u="sng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dirty="0">
                <a:solidFill>
                  <a:srgbClr val="7F7F9F"/>
                </a:solidFill>
                <a:latin typeface="Consolas"/>
              </a:rPr>
              <a:t>&lt;p&gt;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Implementuje zaawansowany algorytm ekspercki do ustalania preferencji pór roku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uzytkownika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.</a:t>
            </a:r>
            <a:r>
              <a:rPr lang="pl-PL" u="sng" dirty="0">
                <a:solidFill>
                  <a:srgbClr val="7F7F9F"/>
                </a:solidFill>
                <a:latin typeface="Consolas"/>
              </a:rPr>
              <a:t>&lt;p&gt;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Konstruktor 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{@link #</a:t>
            </a:r>
            <a:r>
              <a:rPr lang="pl-PL" u="sng" dirty="0" err="1">
                <a:solidFill>
                  <a:srgbClr val="000000"/>
                </a:solidFill>
                <a:latin typeface="Consolas"/>
              </a:rPr>
              <a:t>Lubie_pory_roku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}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ustawia wybraną porę roku.</a:t>
            </a:r>
            <a:r>
              <a:rPr lang="pl-PL" u="sng" dirty="0">
                <a:solidFill>
                  <a:srgbClr val="7F7F9F"/>
                </a:solidFill>
                <a:latin typeface="Consolas"/>
              </a:rPr>
              <a:t>&lt;p&gt;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Metoda 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{@link #</a:t>
            </a:r>
            <a:r>
              <a:rPr lang="pl-PL" u="sng" dirty="0" err="1">
                <a:solidFill>
                  <a:srgbClr val="3F3FBF"/>
                </a:solidFill>
                <a:latin typeface="Consolas"/>
              </a:rPr>
              <a:t>Czy_Lubie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()}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zwraca preferencje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author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manfred.poznanski</a:t>
            </a:r>
            <a:endParaRPr lang="pl-PL" b="1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@version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1.1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since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2013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*/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class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Lubie_pory_roku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7670483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– co to jest?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10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496697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err="1" smtClean="0"/>
              <a:t>Enum</a:t>
            </a:r>
            <a:r>
              <a:rPr lang="pl-PL" sz="3200" dirty="0" smtClean="0"/>
              <a:t> </a:t>
            </a:r>
            <a:r>
              <a:rPr lang="pl-PL" sz="3200" dirty="0" err="1" smtClean="0"/>
              <a:t>type</a:t>
            </a:r>
            <a:r>
              <a:rPr lang="pl-PL" sz="3200" dirty="0" smtClean="0"/>
              <a:t> – </a:t>
            </a:r>
            <a:r>
              <a:rPr lang="pl-PL" sz="3200" dirty="0" err="1" smtClean="0"/>
              <a:t>Enumeration</a:t>
            </a:r>
            <a:r>
              <a:rPr lang="pl-PL" sz="3200" dirty="0" smtClean="0"/>
              <a:t> (typ wyliczeniowy)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Specjalny typ danych który ma </a:t>
            </a:r>
            <a:br>
              <a:rPr lang="pl-PL" sz="3200" dirty="0" smtClean="0"/>
            </a:br>
            <a:r>
              <a:rPr lang="pl-PL" sz="3200" dirty="0" smtClean="0"/>
              <a:t>predefiniowane wartości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Pory roku, Dni tygodnia, Dni miesiąca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Rodzaje pojazdów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Rodzaje filmów</a:t>
            </a:r>
            <a:endParaRPr lang="pl-PL" sz="3200" dirty="0"/>
          </a:p>
          <a:p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131870776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6408" r="6369"/>
          <a:stretch/>
        </p:blipFill>
        <p:spPr bwMode="auto">
          <a:xfrm>
            <a:off x="1511920" y="2411685"/>
            <a:ext cx="8282273" cy="374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585318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295896" y="2267669"/>
            <a:ext cx="102251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>
                <a:solidFill>
                  <a:srgbClr val="3F5FBF"/>
                </a:solidFill>
                <a:latin typeface="Consolas"/>
              </a:rPr>
              <a:t>/**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Krótki opis konstruktora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Lubie_pory_roku</a:t>
            </a:r>
            <a:endParaRPr lang="pl-PL" u="sng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dirty="0">
                <a:solidFill>
                  <a:srgbClr val="7F7F9F"/>
                </a:solidFill>
                <a:latin typeface="Consolas"/>
              </a:rPr>
              <a:t>&lt;p&gt;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Uzyj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{@link #</a:t>
            </a:r>
            <a:r>
              <a:rPr lang="pl-PL" u="sng" dirty="0" err="1">
                <a:solidFill>
                  <a:srgbClr val="3F3FBF"/>
                </a:solidFill>
                <a:latin typeface="Consolas"/>
              </a:rPr>
              <a:t>Lubie_pory_roku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(</a:t>
            </a:r>
            <a:r>
              <a:rPr lang="pl-PL" u="sng" dirty="0" err="1">
                <a:solidFill>
                  <a:srgbClr val="3F3FBF"/>
                </a:solidFill>
                <a:latin typeface="Consolas"/>
              </a:rPr>
              <a:t>Pory_roku</a:t>
            </a:r>
            <a:r>
              <a:rPr lang="pl-PL" u="sng" dirty="0">
                <a:solidFill>
                  <a:srgbClr val="3F3FBF"/>
                </a:solidFill>
                <a:latin typeface="Consolas"/>
              </a:rPr>
              <a:t>)}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aby ustawić porę roku.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@param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Pory_roku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zmienna 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typu </a:t>
            </a:r>
            <a:r>
              <a:rPr lang="pl-PL" b="1" u="sng" dirty="0" err="1">
                <a:solidFill>
                  <a:srgbClr val="3F5FBF"/>
                </a:solidFill>
                <a:latin typeface="Consolas"/>
              </a:rPr>
              <a:t>Pory_roku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@return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konstruktor nic nie zwraca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author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manfred.poznanski</a:t>
            </a:r>
            <a:endParaRPr lang="pl-PL" b="1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@version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1.1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since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2013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*/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Lubie_pory_roku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p) {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50241147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295896" y="2267669"/>
            <a:ext cx="102251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>
                <a:solidFill>
                  <a:srgbClr val="3F5FBF"/>
                </a:solidFill>
                <a:latin typeface="Consolas"/>
              </a:rPr>
              <a:t>/**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Metoda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wyświeltająca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 preferencje pór roku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uzytkownika</a:t>
            </a:r>
            <a:endParaRPr lang="pl-PL" u="sng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dirty="0">
                <a:solidFill>
                  <a:srgbClr val="7F7F9F"/>
                </a:solidFill>
                <a:latin typeface="Consolas"/>
              </a:rPr>
              <a:t>&lt;p&gt;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u="sng" dirty="0">
                <a:solidFill>
                  <a:srgbClr val="3F5FBF"/>
                </a:solidFill>
                <a:latin typeface="Consolas"/>
              </a:rPr>
              <a:t>Metoda jest bezparametrowa (wykorzystuje pole klasy </a:t>
            </a:r>
            <a:r>
              <a:rPr lang="pl-PL" u="sng" dirty="0" err="1">
                <a:solidFill>
                  <a:srgbClr val="3F5FBF"/>
                </a:solidFill>
                <a:latin typeface="Consolas"/>
              </a:rPr>
              <a:t>pory_roku</a:t>
            </a:r>
            <a:endParaRPr lang="pl-PL" u="sng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@return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przesyła na standardowe urządzenie wyjściowe (</a:t>
            </a:r>
            <a:r>
              <a:rPr lang="pl-PL" b="1" u="sng" dirty="0" err="1">
                <a:solidFill>
                  <a:srgbClr val="3F5FBF"/>
                </a:solidFill>
                <a:latin typeface="Consolas"/>
              </a:rPr>
              <a:t>console</a:t>
            </a:r>
            <a:r>
              <a:rPr lang="pl-PL" b="1" u="sng" dirty="0">
                <a:solidFill>
                  <a:srgbClr val="3F5FBF"/>
                </a:solidFill>
                <a:latin typeface="Consolas"/>
              </a:rPr>
              <a:t>) raport z preferencjami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author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5FBF"/>
                </a:solidFill>
                <a:latin typeface="Consolas"/>
              </a:rPr>
              <a:t>manfred.poznanski</a:t>
            </a:r>
            <a:endParaRPr lang="pl-PL" b="1" dirty="0">
              <a:solidFill>
                <a:srgbClr val="3F5FBF"/>
              </a:solidFill>
              <a:latin typeface="Consolas"/>
            </a:endParaRP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@version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1.1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@</a:t>
            </a:r>
            <a:r>
              <a:rPr lang="pl-PL" b="1" dirty="0" err="1">
                <a:solidFill>
                  <a:srgbClr val="7F9FBF"/>
                </a:solidFill>
                <a:latin typeface="Consolas"/>
              </a:rPr>
              <a:t>since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 2013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  <a:r>
              <a:rPr lang="pl-PL" b="1" dirty="0">
                <a:solidFill>
                  <a:srgbClr val="7F7F9F"/>
                </a:solidFill>
                <a:latin typeface="Consolas"/>
              </a:rPr>
              <a:t>-</a:t>
            </a:r>
            <a:r>
              <a:rPr lang="pl-PL" b="1" dirty="0">
                <a:solidFill>
                  <a:srgbClr val="3F5FBF"/>
                </a:solidFill>
                <a:latin typeface="Consolas"/>
              </a:rPr>
              <a:t>02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</a:t>
            </a:r>
          </a:p>
          <a:p>
            <a:r>
              <a:rPr lang="pl-PL" dirty="0">
                <a:solidFill>
                  <a:srgbClr val="3F5FBF"/>
                </a:solidFill>
                <a:latin typeface="Consolas"/>
              </a:rPr>
              <a:t>         */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void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u="sng" dirty="0" err="1">
                <a:solidFill>
                  <a:srgbClr val="000000"/>
                </a:solidFill>
                <a:latin typeface="Consolas"/>
              </a:rPr>
              <a:t>Czy_Lubie</a:t>
            </a:r>
            <a:r>
              <a:rPr lang="pl-PL" b="1" u="sng" dirty="0">
                <a:solidFill>
                  <a:srgbClr val="000000"/>
                </a:solidFill>
                <a:latin typeface="Consolas"/>
              </a:rPr>
              <a:t>(){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830478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rozwiązanie zadania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762" y="2051645"/>
            <a:ext cx="931558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740138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dokumentacja </a:t>
            </a:r>
            <a:r>
              <a:rPr lang="pl-PL" sz="3500" dirty="0" err="1" smtClean="0"/>
              <a:t>html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6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210265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Cały projekt wraz z dokumentacją można</a:t>
            </a:r>
            <a:br>
              <a:rPr lang="pl-PL" sz="3200" dirty="0" smtClean="0"/>
            </a:br>
            <a:r>
              <a:rPr lang="pl-PL" sz="3200" dirty="0" smtClean="0"/>
              <a:t>zapisać w HTML-u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W tym celu należy </a:t>
            </a:r>
            <a:br>
              <a:rPr lang="pl-PL" sz="3200" dirty="0" smtClean="0"/>
            </a:br>
            <a:r>
              <a:rPr lang="pl-PL" sz="3200" dirty="0" smtClean="0"/>
              <a:t>wybrać opcję </a:t>
            </a:r>
            <a:br>
              <a:rPr lang="pl-PL" sz="3200" dirty="0" smtClean="0"/>
            </a:br>
            <a:r>
              <a:rPr lang="pl-PL" sz="3200" dirty="0" smtClean="0"/>
              <a:t>„</a:t>
            </a:r>
            <a:r>
              <a:rPr lang="pl-PL" sz="3200" dirty="0" err="1" smtClean="0"/>
              <a:t>Generate</a:t>
            </a:r>
            <a:r>
              <a:rPr lang="pl-PL" sz="3200" dirty="0" smtClean="0"/>
              <a:t> </a:t>
            </a:r>
            <a:r>
              <a:rPr lang="pl-PL" sz="3200" dirty="0" err="1" smtClean="0"/>
              <a:t>Javadocs</a:t>
            </a:r>
            <a:r>
              <a:rPr lang="pl-PL" sz="3200" dirty="0" smtClean="0"/>
              <a:t>”</a:t>
            </a:r>
            <a:endParaRPr lang="pl-PL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8367"/>
          <a:stretch/>
        </p:blipFill>
        <p:spPr bwMode="auto">
          <a:xfrm>
            <a:off x="5976416" y="3707829"/>
            <a:ext cx="3817777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0830174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dokumentacja </a:t>
            </a:r>
            <a:r>
              <a:rPr lang="pl-PL" sz="3500" dirty="0" err="1" smtClean="0"/>
              <a:t>html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021" y="1955887"/>
            <a:ext cx="5553391" cy="448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5741434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Pytania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6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210265" cy="3672408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pl-PL" sz="3200" dirty="0" smtClean="0"/>
              <a:t>Co to jest typ wyliczeniowy?</a:t>
            </a:r>
          </a:p>
          <a:p>
            <a:pPr marL="514350" indent="-514350" algn="l">
              <a:buFont typeface="+mj-lt"/>
              <a:buAutoNum type="arabicPeriod"/>
            </a:pPr>
            <a:r>
              <a:rPr lang="pl-PL" sz="3200" dirty="0" smtClean="0"/>
              <a:t>Do czego stosujemy typ </a:t>
            </a:r>
            <a:r>
              <a:rPr lang="pl-PL" sz="3200" dirty="0" err="1" smtClean="0"/>
              <a:t>enum</a:t>
            </a:r>
            <a:r>
              <a:rPr lang="pl-PL" sz="3200" dirty="0" smtClean="0"/>
              <a:t>?</a:t>
            </a:r>
          </a:p>
          <a:p>
            <a:pPr marL="514350" indent="-514350" algn="l">
              <a:buFont typeface="+mj-lt"/>
              <a:buAutoNum type="arabicPeriod"/>
            </a:pPr>
            <a:r>
              <a:rPr lang="pl-PL" sz="3200" dirty="0" smtClean="0"/>
              <a:t>Jakie zalety w programowaniu ma typ </a:t>
            </a:r>
            <a:r>
              <a:rPr lang="pl-PL" sz="3200" dirty="0" err="1" smtClean="0"/>
              <a:t>enum</a:t>
            </a:r>
            <a:r>
              <a:rPr lang="pl-PL" sz="3200" dirty="0" smtClean="0"/>
              <a:t>?</a:t>
            </a:r>
          </a:p>
          <a:p>
            <a:pPr marL="514350" indent="-514350" algn="l">
              <a:buFont typeface="+mj-lt"/>
              <a:buAutoNum type="arabicPeriod"/>
            </a:pPr>
            <a:r>
              <a:rPr lang="pl-PL" sz="3200" dirty="0" smtClean="0"/>
              <a:t>Co to jest </a:t>
            </a:r>
            <a:r>
              <a:rPr lang="pl-PL" sz="3200" dirty="0" err="1" smtClean="0"/>
              <a:t>JavaDoc</a:t>
            </a:r>
            <a:r>
              <a:rPr lang="pl-PL" sz="3200" dirty="0" smtClean="0"/>
              <a:t>?</a:t>
            </a:r>
          </a:p>
          <a:p>
            <a:pPr marL="514350" indent="-514350" algn="l">
              <a:buFont typeface="+mj-lt"/>
              <a:buAutoNum type="arabicPeriod"/>
            </a:pPr>
            <a:r>
              <a:rPr lang="pl-PL" sz="3200" dirty="0" smtClean="0"/>
              <a:t>Jak należy dokumentować kod w </a:t>
            </a:r>
            <a:r>
              <a:rPr lang="pl-PL" sz="3200" dirty="0" err="1" smtClean="0"/>
              <a:t>JavaDoc</a:t>
            </a:r>
            <a:r>
              <a:rPr lang="pl-PL" sz="3200" dirty="0" smtClean="0"/>
              <a:t>?</a:t>
            </a:r>
          </a:p>
          <a:p>
            <a:pPr marL="514350" indent="-514350" algn="l">
              <a:buFont typeface="+mj-lt"/>
              <a:buAutoNum type="arabicPeriod"/>
            </a:pPr>
            <a:r>
              <a:rPr lang="pl-PL" sz="3200" dirty="0" smtClean="0"/>
              <a:t>Dlaczego dokumentowanie jest potrzebne?</a:t>
            </a:r>
          </a:p>
          <a:p>
            <a:pPr marL="514350" indent="-514350" algn="l">
              <a:buFont typeface="+mj-lt"/>
              <a:buAutoNum type="arabicPeriod"/>
            </a:pPr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272411040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</a:t>
            </a:r>
            <a:r>
              <a:rPr lang="pl-PL" sz="3500" dirty="0" err="1" smtClean="0"/>
              <a:t>enum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2736056" y="3414772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highlight>
                  <a:srgbClr val="E8F2FE"/>
                </a:highlight>
                <a:latin typeface="Consolas"/>
              </a:rPr>
              <a:t>enum</a:t>
            </a:r>
            <a:r>
              <a:rPr lang="pl-PL" b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Pory_roku</a:t>
            </a:r>
            <a:r>
              <a:rPr lang="pl-PL" b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{ </a:t>
            </a:r>
            <a:r>
              <a:rPr lang="pl-PL" b="1" i="1" dirty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WIOSNA</a:t>
            </a:r>
            <a:r>
              <a:rPr lang="pl-PL" b="1" i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LATO</a:t>
            </a:r>
            <a:r>
              <a:rPr lang="pl-PL" b="1" i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JESIEN</a:t>
            </a:r>
            <a:r>
              <a:rPr lang="pl-PL" b="1" i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highlight>
                  <a:srgbClr val="D4D4D4"/>
                </a:highlight>
                <a:latin typeface="Consolas"/>
              </a:rPr>
              <a:t>ZIMA</a:t>
            </a:r>
            <a:r>
              <a:rPr lang="pl-PL" b="1" i="1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 }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4237933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</a:t>
            </a:r>
            <a:r>
              <a:rPr lang="pl-PL" sz="3500" dirty="0" err="1" smtClean="0"/>
              <a:t>enum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1484492" y="2267669"/>
            <a:ext cx="57256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enum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{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WIOSNA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LATO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highlight>
                  <a:srgbClr val="D4D4D4"/>
                </a:highlight>
                <a:latin typeface="Consolas"/>
              </a:rPr>
              <a:t>JESIEN</a:t>
            </a:r>
            <a:r>
              <a:rPr lang="pl-PL" b="1" i="1" dirty="0">
                <a:solidFill>
                  <a:srgbClr val="000000"/>
                </a:solidFill>
                <a:highlight>
                  <a:srgbClr val="D4D4D4"/>
                </a:highlight>
                <a:latin typeface="Consolas"/>
              </a:rPr>
              <a:t>, </a:t>
            </a:r>
            <a:r>
              <a:rPr lang="pl-PL" b="1" i="1" dirty="0">
                <a:solidFill>
                  <a:srgbClr val="0000C0"/>
                </a:solidFill>
                <a:highlight>
                  <a:srgbClr val="D4D4D4"/>
                </a:highlight>
                <a:latin typeface="Consolas"/>
              </a:rPr>
              <a:t>ZIMA</a:t>
            </a:r>
            <a:r>
              <a:rPr lang="pl-PL" b="1" i="1" dirty="0">
                <a:solidFill>
                  <a:srgbClr val="000000"/>
                </a:solidFill>
                <a:highlight>
                  <a:srgbClr val="D4D4D4"/>
                </a:highlight>
                <a:latin typeface="Consolas"/>
              </a:rPr>
              <a:t> }</a:t>
            </a:r>
          </a:p>
          <a:p>
            <a:endParaRPr lang="pl-PL" dirty="0">
              <a:latin typeface="Consolas"/>
            </a:endParaRPr>
          </a:p>
          <a:p>
            <a:endParaRPr lang="pl-PL" dirty="0">
              <a:latin typeface="Consolas"/>
            </a:endParaRPr>
          </a:p>
          <a:p>
            <a:endParaRPr lang="pl-PL" dirty="0">
              <a:latin typeface="Consolas"/>
            </a:endParaRPr>
          </a:p>
          <a:p>
            <a:r>
              <a:rPr lang="en-US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>
                <a:solidFill>
                  <a:srgbClr val="7F0055"/>
                </a:solidFill>
                <a:latin typeface="Consolas"/>
              </a:rPr>
              <a:t>static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>
                <a:solidFill>
                  <a:srgbClr val="7F0055"/>
                </a:solidFill>
                <a:latin typeface="Consolas"/>
              </a:rPr>
              <a:t>void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 main(String[] </a:t>
            </a:r>
            <a:r>
              <a:rPr lang="en-US" b="1" dirty="0" err="1">
                <a:solidFill>
                  <a:srgbClr val="000000"/>
                </a:solidFill>
                <a:latin typeface="Consolas"/>
              </a:rPr>
              <a:t>args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) {</a:t>
            </a:r>
          </a:p>
          <a:p>
            <a:r>
              <a:rPr lang="pl-PL" dirty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TODO</a:t>
            </a:r>
            <a:r>
              <a:rPr lang="pl-PL" b="1" dirty="0">
                <a:solidFill>
                  <a:srgbClr val="3F7F5F"/>
                </a:solidFill>
                <a:latin typeface="Consolas"/>
              </a:rPr>
              <a:t> Auto-</a:t>
            </a:r>
            <a:r>
              <a:rPr lang="pl-PL" b="1" dirty="0" err="1">
                <a:solidFill>
                  <a:srgbClr val="3F7F5F"/>
                </a:solidFill>
                <a:latin typeface="Consolas"/>
              </a:rPr>
              <a:t>generated</a:t>
            </a:r>
            <a:r>
              <a:rPr lang="pl-PL" b="1" dirty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7F5F"/>
                </a:solidFill>
                <a:latin typeface="Consolas"/>
              </a:rPr>
              <a:t>method</a:t>
            </a:r>
            <a:r>
              <a:rPr lang="pl-PL" b="1" dirty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7F5F"/>
                </a:solidFill>
                <a:latin typeface="Consolas"/>
              </a:rPr>
              <a:t>stub</a:t>
            </a:r>
            <a:endParaRPr lang="pl-PL" b="1" dirty="0">
              <a:solidFill>
                <a:srgbClr val="3F7F5F"/>
              </a:solidFill>
              <a:latin typeface="Consolas"/>
            </a:endParaRPr>
          </a:p>
          <a:p>
            <a:endParaRPr lang="pl-PL" dirty="0">
              <a:latin typeface="Consolas"/>
            </a:endParaRPr>
          </a:p>
          <a:p>
            <a:r>
              <a:rPr lang="pl-PL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pl-PL" dirty="0" err="1" smtClean="0">
                <a:solidFill>
                  <a:srgbClr val="000000"/>
                </a:solidFill>
                <a:latin typeface="Consolas"/>
              </a:rPr>
              <a:t>Pory_roku.</a:t>
            </a:r>
            <a:r>
              <a:rPr lang="pl-PL" i="1" dirty="0" err="1" smtClean="0">
                <a:solidFill>
                  <a:srgbClr val="0000C0"/>
                </a:solidFill>
                <a:highlight>
                  <a:srgbClr val="D4D4D4"/>
                </a:highlight>
                <a:latin typeface="Consolas"/>
              </a:rPr>
              <a:t>JESIEN</a:t>
            </a:r>
            <a:r>
              <a:rPr lang="pl-PL" i="1" dirty="0">
                <a:solidFill>
                  <a:srgbClr val="000000"/>
                </a:solidFill>
                <a:highlight>
                  <a:srgbClr val="D4D4D4"/>
                </a:highlight>
                <a:latin typeface="Consolas"/>
              </a:rPr>
              <a:t>;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003418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</a:t>
            </a:r>
            <a:r>
              <a:rPr lang="pl-PL" sz="3500" dirty="0" err="1" smtClean="0"/>
              <a:t>enum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130"/>
          <a:stretch/>
        </p:blipFill>
        <p:spPr bwMode="auto">
          <a:xfrm>
            <a:off x="1367904" y="2771725"/>
            <a:ext cx="8571226" cy="3422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868673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</a:t>
            </a:r>
            <a:r>
              <a:rPr lang="pl-PL" sz="3500" dirty="0" err="1" smtClean="0"/>
              <a:t>enum</a:t>
            </a:r>
            <a:r>
              <a:rPr lang="pl-PL" sz="3500" dirty="0" smtClean="0"/>
              <a:t> - zadanie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6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496697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Proszę napisać klasę która na podstawie</a:t>
            </a:r>
            <a:br>
              <a:rPr lang="pl-PL" sz="3200" dirty="0" smtClean="0"/>
            </a:br>
            <a:r>
              <a:rPr lang="pl-PL" sz="3200" dirty="0" smtClean="0"/>
              <a:t>przekazanej konstruktorowi pory roku</a:t>
            </a:r>
            <a:br>
              <a:rPr lang="pl-PL" sz="3200" dirty="0" smtClean="0"/>
            </a:br>
            <a:r>
              <a:rPr lang="pl-PL" sz="3200" dirty="0" smtClean="0"/>
              <a:t>ustali czy lubisz porę roku.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Metoda </a:t>
            </a:r>
            <a:r>
              <a:rPr lang="pl-PL" sz="3200" dirty="0" err="1" smtClean="0"/>
              <a:t>Czy_Lubie</a:t>
            </a:r>
            <a:r>
              <a:rPr lang="pl-PL" sz="3200" dirty="0" smtClean="0"/>
              <a:t>() niech wydrukuje / </a:t>
            </a:r>
            <a:br>
              <a:rPr lang="pl-PL" sz="3200" dirty="0" smtClean="0"/>
            </a:br>
            <a:r>
              <a:rPr lang="pl-PL" sz="3200" dirty="0" smtClean="0"/>
              <a:t>wyświetli informację czy zadana pora roku </a:t>
            </a:r>
            <a:br>
              <a:rPr lang="pl-PL" sz="3200" dirty="0" smtClean="0"/>
            </a:br>
            <a:r>
              <a:rPr lang="pl-PL" sz="3200" dirty="0" smtClean="0"/>
              <a:t>jest lubiana czy nie.</a:t>
            </a:r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32419758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</a:t>
            </a:r>
            <a:r>
              <a:rPr lang="pl-PL" sz="3500" dirty="0" err="1" smtClean="0"/>
              <a:t>enum</a:t>
            </a:r>
            <a:r>
              <a:rPr lang="pl-PL" sz="3500" dirty="0" smtClean="0"/>
              <a:t> - rozwiązanie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7" name="Prostokąt 6"/>
          <p:cNvSpPr/>
          <p:nvPr/>
        </p:nvSpPr>
        <p:spPr>
          <a:xfrm>
            <a:off x="1045345" y="2221385"/>
            <a:ext cx="99371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class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Lubie_pory_roku</a:t>
            </a:r>
            <a:endParaRPr lang="pl-PL" b="1" dirty="0">
              <a:solidFill>
                <a:srgbClr val="000000"/>
              </a:solidFill>
              <a:latin typeface="Consolas"/>
            </a:endParaRP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{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 err="1">
                <a:solidFill>
                  <a:srgbClr val="0000C0"/>
                </a:solidFill>
                <a:latin typeface="Consolas"/>
              </a:rPr>
              <a:t>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Lubie_pory_roku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p) {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this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.</a:t>
            </a:r>
            <a:r>
              <a:rPr lang="pl-PL" b="1" dirty="0" err="1">
                <a:solidFill>
                  <a:srgbClr val="0000C0"/>
                </a:solidFill>
                <a:latin typeface="Consolas"/>
              </a:rPr>
              <a:t>pory_roku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= p;}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void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Czy_Lubie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i="1" dirty="0" err="1">
                <a:solidFill>
                  <a:srgbClr val="0000C0"/>
                </a:solidFill>
                <a:latin typeface="Consolas"/>
              </a:rPr>
              <a:t>out</a:t>
            </a:r>
            <a:r>
              <a:rPr lang="pl-PL" i="1" dirty="0" err="1">
                <a:solidFill>
                  <a:srgbClr val="000000"/>
                </a:solidFill>
                <a:latin typeface="Consolas"/>
              </a:rPr>
              <a:t>.print</a:t>
            </a:r>
            <a:r>
              <a:rPr lang="pl-PL" i="1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i="1" dirty="0">
                <a:solidFill>
                  <a:srgbClr val="2A00FF"/>
                </a:solidFill>
                <a:latin typeface="Consolas"/>
              </a:rPr>
              <a:t>"Cześć czy lubię porę roku "</a:t>
            </a:r>
            <a:r>
              <a:rPr lang="pl-PL" i="1" dirty="0">
                <a:solidFill>
                  <a:srgbClr val="000000"/>
                </a:solidFill>
                <a:latin typeface="Consolas"/>
              </a:rPr>
              <a:t>+</a:t>
            </a:r>
            <a:r>
              <a:rPr lang="pl-PL" i="1" dirty="0" err="1">
                <a:solidFill>
                  <a:srgbClr val="0000C0"/>
                </a:solidFill>
                <a:latin typeface="Consolas"/>
              </a:rPr>
              <a:t>pory_roku</a:t>
            </a:r>
            <a:r>
              <a:rPr lang="pl-PL" i="1" dirty="0" err="1">
                <a:solidFill>
                  <a:srgbClr val="000000"/>
                </a:solidFill>
                <a:latin typeface="Consolas"/>
              </a:rPr>
              <a:t>.toString</a:t>
            </a:r>
            <a:r>
              <a:rPr lang="pl-PL" i="1" dirty="0">
                <a:solidFill>
                  <a:srgbClr val="000000"/>
                </a:solidFill>
                <a:latin typeface="Consolas"/>
              </a:rPr>
              <a:t>()+</a:t>
            </a:r>
            <a:r>
              <a:rPr lang="pl-PL" i="1" dirty="0">
                <a:solidFill>
                  <a:srgbClr val="2A00FF"/>
                </a:solidFill>
                <a:latin typeface="Consolas"/>
              </a:rPr>
              <a:t>"? "</a:t>
            </a:r>
            <a:r>
              <a:rPr lang="pl-PL" i="1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switch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(</a:t>
            </a:r>
            <a:r>
              <a:rPr lang="pl-PL" b="1" dirty="0" err="1">
                <a:solidFill>
                  <a:srgbClr val="0000C0"/>
                </a:solidFill>
                <a:latin typeface="Consolas"/>
              </a:rPr>
              <a:t>pory_roku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) {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case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WIOSNA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: 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b="1" i="1" dirty="0" err="1">
                <a:solidFill>
                  <a:srgbClr val="0000C0"/>
                </a:solidFill>
                <a:latin typeface="Consolas"/>
              </a:rPr>
              <a:t>out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i="1" dirty="0">
                <a:solidFill>
                  <a:srgbClr val="2A00FF"/>
                </a:solidFill>
                <a:latin typeface="Consolas"/>
              </a:rPr>
              <a:t>"Lubię wiosnę"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);</a:t>
            </a:r>
            <a:r>
              <a:rPr lang="pl-PL" b="1" i="1" dirty="0" err="1">
                <a:solidFill>
                  <a:srgbClr val="7F0055"/>
                </a:solidFill>
                <a:latin typeface="Consolas"/>
              </a:rPr>
              <a:t>break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case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LATO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: 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b="1" i="1" dirty="0" err="1">
                <a:solidFill>
                  <a:srgbClr val="0000C0"/>
                </a:solidFill>
                <a:latin typeface="Consolas"/>
              </a:rPr>
              <a:t>out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i="1" dirty="0">
                <a:solidFill>
                  <a:srgbClr val="2A00FF"/>
                </a:solidFill>
                <a:latin typeface="Consolas"/>
              </a:rPr>
              <a:t>"Bardzo lubię lato"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);</a:t>
            </a:r>
            <a:r>
              <a:rPr lang="pl-PL" b="1" i="1" dirty="0" err="1">
                <a:solidFill>
                  <a:srgbClr val="7F0055"/>
                </a:solidFill>
                <a:latin typeface="Consolas"/>
              </a:rPr>
              <a:t>break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case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i="1" dirty="0">
                <a:solidFill>
                  <a:srgbClr val="0000C0"/>
                </a:solidFill>
                <a:latin typeface="Consolas"/>
              </a:rPr>
              <a:t>JESIEN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: 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b="1" i="1" dirty="0" err="1">
                <a:solidFill>
                  <a:srgbClr val="0000C0"/>
                </a:solidFill>
                <a:latin typeface="Consolas"/>
              </a:rPr>
              <a:t>out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i="1" dirty="0">
                <a:solidFill>
                  <a:srgbClr val="2A00FF"/>
                </a:solidFill>
                <a:latin typeface="Consolas"/>
              </a:rPr>
              <a:t>"</a:t>
            </a:r>
            <a:r>
              <a:rPr lang="pl-PL" b="1" i="1" dirty="0" err="1">
                <a:solidFill>
                  <a:srgbClr val="2A00FF"/>
                </a:solidFill>
                <a:latin typeface="Consolas"/>
              </a:rPr>
              <a:t>eech</a:t>
            </a:r>
            <a:r>
              <a:rPr lang="pl-PL" b="1" i="1" dirty="0">
                <a:solidFill>
                  <a:srgbClr val="2A00FF"/>
                </a:solidFill>
                <a:latin typeface="Consolas"/>
              </a:rPr>
              <a:t> tak sobie"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);</a:t>
            </a:r>
            <a:r>
              <a:rPr lang="pl-PL" b="1" i="1" dirty="0" err="1">
                <a:solidFill>
                  <a:srgbClr val="7F0055"/>
                </a:solidFill>
                <a:latin typeface="Consolas"/>
              </a:rPr>
              <a:t>break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default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: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System.</a:t>
            </a:r>
            <a:r>
              <a:rPr lang="pl-PL" b="1" i="1" dirty="0" err="1">
                <a:solidFill>
                  <a:srgbClr val="0000C0"/>
                </a:solidFill>
                <a:latin typeface="Consolas"/>
              </a:rPr>
              <a:t>out</a:t>
            </a:r>
            <a:r>
              <a:rPr lang="pl-PL" b="1" i="1" dirty="0" err="1">
                <a:solidFill>
                  <a:srgbClr val="000000"/>
                </a:solidFill>
                <a:latin typeface="Consolas"/>
              </a:rPr>
              <a:t>.println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i="1" dirty="0">
                <a:solidFill>
                  <a:srgbClr val="2A00FF"/>
                </a:solidFill>
                <a:latin typeface="Consolas"/>
              </a:rPr>
              <a:t>"byle padał śnieg"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);</a:t>
            </a:r>
            <a:r>
              <a:rPr lang="pl-PL" b="1" i="1" dirty="0" err="1">
                <a:solidFill>
                  <a:srgbClr val="7F0055"/>
                </a:solidFill>
                <a:latin typeface="Consolas"/>
              </a:rPr>
              <a:t>break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;}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}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</a:t>
            </a: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    }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6765905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smtClean="0"/>
              <a:t>Typ wyliczeniowy </a:t>
            </a:r>
            <a:r>
              <a:rPr lang="pl-PL" sz="3500" dirty="0" err="1" smtClean="0"/>
              <a:t>enum</a:t>
            </a:r>
            <a:r>
              <a:rPr lang="pl-PL" sz="3500" dirty="0" smtClean="0"/>
              <a:t> - rozwiązanie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 smtClean="0"/>
              <a:t>Lekcja 8 - operacje wejścia wyjścia,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439912" y="2555701"/>
            <a:ext cx="77048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F0055"/>
                </a:solidFill>
                <a:latin typeface="Consolas"/>
              </a:rPr>
              <a:t>public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>
                <a:solidFill>
                  <a:srgbClr val="7F0055"/>
                </a:solidFill>
                <a:latin typeface="Consolas"/>
              </a:rPr>
              <a:t>static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b="1" dirty="0">
                <a:solidFill>
                  <a:srgbClr val="7F0055"/>
                </a:solidFill>
                <a:latin typeface="Consolas"/>
              </a:rPr>
              <a:t>void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 main(String[] </a:t>
            </a:r>
            <a:r>
              <a:rPr lang="en-US" b="1" dirty="0" err="1">
                <a:solidFill>
                  <a:srgbClr val="000000"/>
                </a:solidFill>
                <a:latin typeface="Consolas"/>
              </a:rPr>
              <a:t>args</a:t>
            </a:r>
            <a:r>
              <a:rPr lang="en-US" b="1" dirty="0">
                <a:solidFill>
                  <a:srgbClr val="000000"/>
                </a:solidFill>
                <a:latin typeface="Consolas"/>
              </a:rPr>
              <a:t>) {</a:t>
            </a:r>
          </a:p>
          <a:p>
            <a:r>
              <a:rPr lang="pl-PL" dirty="0">
                <a:solidFill>
                  <a:srgbClr val="3F7F5F"/>
                </a:solidFill>
                <a:latin typeface="Consolas"/>
              </a:rPr>
              <a:t>// </a:t>
            </a:r>
            <a:r>
              <a:rPr lang="pl-PL" b="1" dirty="0">
                <a:solidFill>
                  <a:srgbClr val="7F9FBF"/>
                </a:solidFill>
                <a:latin typeface="Consolas"/>
              </a:rPr>
              <a:t>TODO</a:t>
            </a:r>
            <a:r>
              <a:rPr lang="pl-PL" b="1" dirty="0">
                <a:solidFill>
                  <a:srgbClr val="3F7F5F"/>
                </a:solidFill>
                <a:latin typeface="Consolas"/>
              </a:rPr>
              <a:t> Auto-</a:t>
            </a:r>
            <a:r>
              <a:rPr lang="pl-PL" b="1" dirty="0" err="1">
                <a:solidFill>
                  <a:srgbClr val="3F7F5F"/>
                </a:solidFill>
                <a:latin typeface="Consolas"/>
              </a:rPr>
              <a:t>generated</a:t>
            </a:r>
            <a:r>
              <a:rPr lang="pl-PL" b="1" dirty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7F5F"/>
                </a:solidFill>
                <a:latin typeface="Consolas"/>
              </a:rPr>
              <a:t>method</a:t>
            </a:r>
            <a:r>
              <a:rPr lang="pl-PL" b="1" dirty="0">
                <a:solidFill>
                  <a:srgbClr val="3F7F5F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3F7F5F"/>
                </a:solidFill>
                <a:latin typeface="Consolas"/>
              </a:rPr>
              <a:t>stub</a:t>
            </a:r>
            <a:endParaRPr lang="pl-PL" b="1" dirty="0">
              <a:solidFill>
                <a:srgbClr val="3F7F5F"/>
              </a:solidFill>
              <a:latin typeface="Consolas"/>
            </a:endParaRPr>
          </a:p>
          <a:p>
            <a:endParaRPr lang="pl-PL" dirty="0">
              <a:latin typeface="Consolas"/>
            </a:endParaRPr>
          </a:p>
          <a:p>
            <a:r>
              <a:rPr lang="pl-PL" dirty="0" err="1">
                <a:solidFill>
                  <a:srgbClr val="000000"/>
                </a:solidFill>
                <a:latin typeface="Consolas"/>
              </a:rPr>
              <a:t>EnumTest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enumTest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= 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EnumTest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r>
              <a:rPr lang="pl-PL" dirty="0" err="1">
                <a:solidFill>
                  <a:srgbClr val="000000"/>
                </a:solidFill>
                <a:latin typeface="Consolas"/>
              </a:rPr>
              <a:t>Lubie_pory_roku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 w = </a:t>
            </a:r>
            <a:r>
              <a:rPr lang="pl-PL" dirty="0" err="1">
                <a:solidFill>
                  <a:srgbClr val="000000"/>
                </a:solidFill>
                <a:latin typeface="Consolas"/>
              </a:rPr>
              <a:t>enumTest.</a:t>
            </a:r>
            <a:r>
              <a:rPr lang="pl-PL" b="1" dirty="0" err="1">
                <a:solidFill>
                  <a:srgbClr val="7F0055"/>
                </a:solidFill>
                <a:latin typeface="Consolas"/>
              </a:rPr>
              <a:t>new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 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Lubie_pory_roku</a:t>
            </a:r>
            <a:r>
              <a:rPr lang="pl-PL" b="1" dirty="0">
                <a:solidFill>
                  <a:srgbClr val="000000"/>
                </a:solidFill>
                <a:latin typeface="Consolas"/>
              </a:rPr>
              <a:t>(</a:t>
            </a:r>
            <a:r>
              <a:rPr lang="pl-PL" b="1" dirty="0" err="1">
                <a:solidFill>
                  <a:srgbClr val="000000"/>
                </a:solidFill>
                <a:latin typeface="Consolas"/>
              </a:rPr>
              <a:t>Pory_roku.</a:t>
            </a:r>
            <a:r>
              <a:rPr lang="pl-PL" b="1" i="1" dirty="0" err="1">
                <a:solidFill>
                  <a:srgbClr val="0000C0"/>
                </a:solidFill>
                <a:latin typeface="Consolas"/>
              </a:rPr>
              <a:t>ZIMA</a:t>
            </a:r>
            <a:r>
              <a:rPr lang="pl-PL" b="1" i="1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pl-PL" dirty="0" err="1">
                <a:solidFill>
                  <a:srgbClr val="000000"/>
                </a:solidFill>
                <a:latin typeface="Consolas"/>
              </a:rPr>
              <a:t>w.Czy_Lubie</a:t>
            </a:r>
            <a:r>
              <a:rPr lang="pl-PL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endParaRPr lang="pl-PL" dirty="0">
              <a:latin typeface="Consolas"/>
            </a:endParaRPr>
          </a:p>
          <a:p>
            <a:r>
              <a:rPr lang="pl-PL" dirty="0">
                <a:solidFill>
                  <a:srgbClr val="000000"/>
                </a:solidFill>
                <a:latin typeface="Consolas"/>
              </a:rPr>
              <a:t>}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17053098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7919" y="1319197"/>
            <a:ext cx="9231726" cy="728238"/>
          </a:xfrm>
          <a:prstGeom prst="rect">
            <a:avLst/>
          </a:prstGeom>
        </p:spPr>
        <p:txBody>
          <a:bodyPr lIns="100778" tIns="100778" rIns="100778" bIns="100778" anchor="b" anchorCtr="0">
            <a:noAutofit/>
          </a:bodyPr>
          <a:lstStyle/>
          <a:p>
            <a:pPr algn="l"/>
            <a:r>
              <a:rPr lang="pl-PL" sz="3500" dirty="0" err="1" smtClean="0"/>
              <a:t>JavaDocs</a:t>
            </a:r>
            <a:r>
              <a:rPr lang="pl-PL" sz="3500" dirty="0" smtClean="0"/>
              <a:t> – dokumentacja kodu</a:t>
            </a:r>
            <a:endParaRPr lang="pl" sz="35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2023727" y="7029851"/>
            <a:ext cx="4921797" cy="378777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pl-PL" dirty="0"/>
              <a:t>Lekcja </a:t>
            </a:r>
            <a:r>
              <a:rPr lang="pl-PL" dirty="0" smtClean="0"/>
              <a:t>6 i typ wyliczeniowy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210177" y="366692"/>
            <a:ext cx="2584016" cy="717331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pl-PL" sz="2000" b="1" dirty="0" smtClean="0"/>
              <a:t>JAVA</a:t>
            </a:r>
          </a:p>
          <a:p>
            <a:pPr algn="ctr"/>
            <a:r>
              <a:rPr lang="pl-PL" sz="2000" b="1" dirty="0" smtClean="0"/>
              <a:t>Dla początkujących</a:t>
            </a:r>
            <a:endParaRPr lang="pl-PL" dirty="0"/>
          </a:p>
        </p:txBody>
      </p:sp>
      <p:sp>
        <p:nvSpPr>
          <p:cNvPr id="10" name="Podtytuł 3"/>
          <p:cNvSpPr>
            <a:spLocks noGrp="1"/>
          </p:cNvSpPr>
          <p:nvPr>
            <p:ph type="subTitle" idx="1"/>
          </p:nvPr>
        </p:nvSpPr>
        <p:spPr>
          <a:xfrm>
            <a:off x="1583928" y="2267669"/>
            <a:ext cx="8210265" cy="3672408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Czy dokumentacja jest potrzebna?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Jak dokumentować?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err="1" smtClean="0"/>
              <a:t>JavaDocs</a:t>
            </a:r>
            <a:r>
              <a:rPr lang="pl-PL" sz="3200" dirty="0" smtClean="0"/>
              <a:t> – narzędzie do dokumentowania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pl-PL" sz="3200" dirty="0" smtClean="0"/>
              <a:t>Korzyści</a:t>
            </a:r>
            <a:endParaRPr lang="pl-PL" sz="3200" dirty="0"/>
          </a:p>
          <a:p>
            <a:endParaRPr lang="pl-PL" sz="3200" dirty="0"/>
          </a:p>
        </p:txBody>
      </p:sp>
    </p:spTree>
    <p:extLst>
      <p:ext uri="{BB962C8B-B14F-4D97-AF65-F5344CB8AC3E}">
        <p14:creationId xmlns="" xmlns:p14="http://schemas.microsoft.com/office/powerpoint/2010/main" val="23544934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1584</Words>
  <Application>Microsoft Office PowerPoint</Application>
  <PresentationFormat>Niestandardowy</PresentationFormat>
  <Paragraphs>324</Paragraphs>
  <Slides>26</Slides>
  <Notes>26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Office Theme</vt:lpstr>
      <vt:lpstr>Slajd 1</vt:lpstr>
      <vt:lpstr>Typ wyliczeniowy – co to jest?</vt:lpstr>
      <vt:lpstr>Typ wyliczeniowy enum</vt:lpstr>
      <vt:lpstr>Typ wyliczeniowy enum</vt:lpstr>
      <vt:lpstr>Typ wyliczeniowy enum</vt:lpstr>
      <vt:lpstr>Typ wyliczeniowy enum - zadanie</vt:lpstr>
      <vt:lpstr>Typ wyliczeniowy enum - rozwiązanie</vt:lpstr>
      <vt:lpstr>Typ wyliczeniowy enum - rozwiązanie</vt:lpstr>
      <vt:lpstr>JavaDocs – dokumentacja kodu</vt:lpstr>
      <vt:lpstr>JavaDocs – dokumentacja kodu</vt:lpstr>
      <vt:lpstr>JavaDocs – dokumentacja kodu</vt:lpstr>
      <vt:lpstr>JavaDocs – jak dokumentować</vt:lpstr>
      <vt:lpstr>JavaDocs – przykład</vt:lpstr>
      <vt:lpstr>JavaDocs – przykład</vt:lpstr>
      <vt:lpstr>JavaDocs – zasady</vt:lpstr>
      <vt:lpstr>JavaDocs – podgląd</vt:lpstr>
      <vt:lpstr>JavaDocs – przykład</vt:lpstr>
      <vt:lpstr>JavaDocs – zadanie</vt:lpstr>
      <vt:lpstr>JavaDocs – rozwiązanie zadania</vt:lpstr>
      <vt:lpstr>JavaDocs – rozwiązanie zadania</vt:lpstr>
      <vt:lpstr>JavaDocs – rozwiązanie zadania</vt:lpstr>
      <vt:lpstr>JavaDocs – rozwiązanie zadania</vt:lpstr>
      <vt:lpstr>JavaDocs – rozwiązanie zadania</vt:lpstr>
      <vt:lpstr>JavaDocs – dokumentacja html</vt:lpstr>
      <vt:lpstr>JavaDocs – dokumentacja html</vt:lpstr>
      <vt:lpstr>Pytania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Lukasz Nowakowski</dc:creator>
  <cp:lastModifiedBy>Mac</cp:lastModifiedBy>
  <cp:revision>56</cp:revision>
  <dcterms:modified xsi:type="dcterms:W3CDTF">2013-03-25T16:08:51Z</dcterms:modified>
</cp:coreProperties>
</file>