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256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6" r:id="rId23"/>
  </p:sldIdLst>
  <p:sldSz cx="10080625" cy="7559675"/>
  <p:notesSz cx="7559675" cy="10691813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988" autoAdjust="0"/>
  </p:normalViewPr>
  <p:slideViewPr>
    <p:cSldViewPr>
      <p:cViewPr>
        <p:scale>
          <a:sx n="48" d="100"/>
          <a:sy n="48" d="100"/>
        </p:scale>
        <p:origin x="-1656" y="-528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pl-PL"/>
              <a:t>Kliknij, aby edytować format notatek</a:t>
            </a:r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pl-PL"/>
              <a:t>&lt;główka&gt;</a:t>
            </a:r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wrap="none" lIns="0" tIns="0" rIns="0" bIns="0"/>
          <a:lstStyle/>
          <a:p>
            <a:pPr algn="r"/>
            <a:r>
              <a:rPr lang="pl-PL"/>
              <a:t>&lt;data/godzina&gt;</a:t>
            </a:r>
            <a:endParaRPr/>
          </a:p>
        </p:txBody>
      </p:sp>
      <p:sp>
        <p:nvSpPr>
          <p:cNvPr id="40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wrap="none" lIns="0" tIns="0" rIns="0" bIns="0" anchor="b"/>
          <a:lstStyle/>
          <a:p>
            <a:r>
              <a:rPr lang="pl-PL"/>
              <a:t>&lt;stopka&gt;</a:t>
            </a:r>
            <a:endParaRPr/>
          </a:p>
        </p:txBody>
      </p:sp>
      <p:sp>
        <p:nvSpPr>
          <p:cNvPr id="41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wrap="none" lIns="0" tIns="0" rIns="0" bIns="0" anchor="b"/>
          <a:lstStyle/>
          <a:p>
            <a:pPr algn="r"/>
            <a:fld id="{DD46E3DF-B22E-4847-A734-5B68A8387061}" type="slidenum">
              <a:rPr lang="pl-PL"/>
              <a:pPr algn="r"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1009430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dirty="0" smtClean="0"/>
              <a:t>Tablicą</a:t>
            </a:r>
            <a:r>
              <a:rPr lang="pl-PL" sz="1300" baseline="0" dirty="0" smtClean="0"/>
              <a:t> nazywamy obiekt zawierający zestaw elementu określonego typu. Długość i typ tablicy są określona przy jej deklarowaniu</a:t>
            </a:r>
          </a:p>
          <a:p>
            <a:endParaRPr lang="pl-PL" sz="1300" baseline="0" dirty="0" smtClean="0"/>
          </a:p>
          <a:p>
            <a:r>
              <a:rPr lang="pl-PL" sz="1300" baseline="0" dirty="0" smtClean="0"/>
              <a:t>Struktura taka pozwala na zarządzanie w programie zbiorem elementu tego samego typu. Np. zestaw ostatnich 10 pomiarów temperatury.</a:t>
            </a:r>
          </a:p>
          <a:p>
            <a:endParaRPr lang="pl-PL" sz="1300" baseline="0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baseline="0" dirty="0" smtClean="0"/>
              <a:t>Typ String jest specyficznym typem tablicowym i posiada metody do wykonywania operacji na znakach. Metoda </a:t>
            </a:r>
            <a:r>
              <a:rPr lang="pl-PL" sz="1300" baseline="0" dirty="0" err="1" smtClean="0"/>
              <a:t>length</a:t>
            </a:r>
            <a:r>
              <a:rPr lang="pl-PL" sz="1300" baseline="0" dirty="0" smtClean="0"/>
              <a:t>() zwraca długość napisu zapamiętanego w zmiennej.</a:t>
            </a:r>
          </a:p>
          <a:p>
            <a:endParaRPr lang="pl-PL" sz="1300" baseline="0" dirty="0" smtClean="0"/>
          </a:p>
          <a:p>
            <a:r>
              <a:rPr lang="pl-PL" sz="1300" baseline="0" dirty="0" smtClean="0"/>
              <a:t>Typ tablicowy posiada licznik .</a:t>
            </a:r>
            <a:r>
              <a:rPr lang="pl-PL" sz="1300" baseline="0" dirty="0" err="1" smtClean="0"/>
              <a:t>length</a:t>
            </a:r>
            <a:r>
              <a:rPr lang="pl-PL" sz="1300" baseline="0" dirty="0" smtClean="0"/>
              <a:t> który zwraca liczbę elementów w tablicy 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dirty="0" smtClean="0"/>
              <a:t>Rozważmy tablicę dwuwymiarową</a:t>
            </a:r>
            <a:r>
              <a:rPr lang="pl-PL" sz="1300" baseline="0" dirty="0" smtClean="0"/>
              <a:t> 8x4</a:t>
            </a:r>
          </a:p>
          <a:p>
            <a:r>
              <a:rPr lang="pl-PL" sz="1300" baseline="0" dirty="0" smtClean="0"/>
              <a:t>Jak będzie wyglądała deklaracja takiej tablicy?</a:t>
            </a:r>
          </a:p>
          <a:p>
            <a:endParaRPr lang="pl-PL" sz="1300" baseline="0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baseline="0" dirty="0" smtClean="0"/>
              <a:t>Jak zadeklarować tablicę trójwymiarową 8x4x3?</a:t>
            </a:r>
          </a:p>
          <a:p>
            <a:endParaRPr lang="pl-PL" sz="1300" baseline="0" dirty="0" smtClean="0"/>
          </a:p>
          <a:p>
            <a:endParaRPr lang="pl-PL" sz="1300" baseline="0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dirty="0" smtClean="0"/>
              <a:t>Sugestia:</a:t>
            </a:r>
            <a:r>
              <a:rPr lang="pl-PL" sz="1300" baseline="0" dirty="0" smtClean="0"/>
              <a:t> wykorzystać 2x pętle for dla wszystkich elementów tablicy w wymiarze x i y (8,4)</a:t>
            </a:r>
          </a:p>
          <a:p>
            <a:endParaRPr lang="pl-PL" sz="1300" baseline="0" dirty="0" smtClean="0"/>
          </a:p>
          <a:p>
            <a:r>
              <a:rPr lang="pl-PL" sz="1300" baseline="0" dirty="0" smtClean="0"/>
              <a:t>Kto poda pierwszy wynik sumy?</a:t>
            </a:r>
          </a:p>
          <a:p>
            <a:r>
              <a:rPr lang="pl-PL" sz="1300" baseline="0" dirty="0" err="1" smtClean="0"/>
              <a:t>Odp</a:t>
            </a:r>
            <a:r>
              <a:rPr lang="pl-PL" sz="1300" baseline="0" dirty="0" smtClean="0"/>
              <a:t>: 168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baseline="0" dirty="0" smtClean="0"/>
              <a:t>W rozwiązaniu zadania jest błąd.</a:t>
            </a:r>
          </a:p>
          <a:p>
            <a:endParaRPr lang="pl-PL" sz="1300" baseline="0" dirty="0" smtClean="0"/>
          </a:p>
          <a:p>
            <a:r>
              <a:rPr lang="pl-PL" sz="1300" baseline="0" dirty="0" smtClean="0"/>
              <a:t>Kto wskaże w którym miejscu, na czym błąd polega i co stałoby się przy uruchomieniu tego programu.</a:t>
            </a:r>
          </a:p>
          <a:p>
            <a:endParaRPr lang="pl-PL" sz="1300" baseline="0" dirty="0" smtClean="0"/>
          </a:p>
          <a:p>
            <a:r>
              <a:rPr lang="pl-PL" sz="1300" baseline="0" dirty="0" smtClean="0"/>
              <a:t>Należy bardzo uważać żeby nie pomylić kolejności </a:t>
            </a:r>
            <a:r>
              <a:rPr lang="pl-PL" sz="1300" baseline="0" dirty="0" err="1" smtClean="0"/>
              <a:t>iteratorów</a:t>
            </a:r>
            <a:endParaRPr lang="pl-PL" sz="1300" baseline="0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baseline="0" dirty="0" smtClean="0"/>
              <a:t>Zarządzanie tablicami z przykładów jest na dłuższą metę dość uciążliwe.</a:t>
            </a:r>
          </a:p>
          <a:p>
            <a:r>
              <a:rPr lang="pl-PL" sz="1300" baseline="0" dirty="0" smtClean="0"/>
              <a:t>Wady: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l-PL" sz="1300" baseline="0" dirty="0" smtClean="0"/>
              <a:t>Musimy pilnować zakresów,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l-PL" sz="1300" baseline="0" dirty="0" smtClean="0"/>
              <a:t>Musimy deklarować typy obiektów,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l-PL" sz="1300" baseline="0" dirty="0" smtClean="0"/>
              <a:t>Aby wyszukać dany element musimy napisać parę linii kodu,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l-PL" sz="1300" baseline="0" dirty="0" smtClean="0"/>
              <a:t>…</a:t>
            </a:r>
          </a:p>
          <a:p>
            <a:pPr marL="285750" indent="-285750">
              <a:buFont typeface="Arial" pitchFamily="34" charset="0"/>
              <a:buChar char="•"/>
            </a:pPr>
            <a:endParaRPr lang="pl-PL" sz="1300" baseline="0" dirty="0" smtClean="0"/>
          </a:p>
          <a:p>
            <a:pPr marL="0" indent="0">
              <a:buFont typeface="Arial" pitchFamily="34" charset="0"/>
              <a:buNone/>
            </a:pPr>
            <a:r>
              <a:rPr lang="pl-PL" sz="1300" baseline="0" dirty="0" smtClean="0"/>
              <a:t>W celu wyeliminowania tych ale również innych wad środowisko programistów przygotowało sobie specjalne narzędzia. Są to struktury pozwalające na łatwe zarządzanie danymi.</a:t>
            </a:r>
          </a:p>
          <a:p>
            <a:pPr marL="0" indent="0">
              <a:buFont typeface="Arial" pitchFamily="34" charset="0"/>
              <a:buNone/>
            </a:pPr>
            <a:endParaRPr lang="pl-PL" sz="1300" baseline="0" dirty="0" smtClean="0"/>
          </a:p>
          <a:p>
            <a:pPr marL="0" indent="0">
              <a:buFont typeface="Arial" pitchFamily="34" charset="0"/>
              <a:buNone/>
            </a:pPr>
            <a:endParaRPr lang="pl-PL" sz="1300" baseline="0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baseline="0" dirty="0" smtClean="0"/>
              <a:t>Zarządzanie tablicami z przykładów jest na dłuższą metę dość uciążliwe.</a:t>
            </a:r>
          </a:p>
          <a:p>
            <a:r>
              <a:rPr lang="pl-PL" sz="1300" baseline="0" dirty="0" smtClean="0"/>
              <a:t>Wady: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l-PL" sz="1300" baseline="0" dirty="0" smtClean="0"/>
              <a:t>Musimy pilnować zakresów,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l-PL" sz="1300" baseline="0" dirty="0" smtClean="0"/>
              <a:t>Musimy deklarować typy obiektów,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l-PL" sz="1300" baseline="0" dirty="0" smtClean="0"/>
              <a:t>Aby wyszukać dany element musimy napisać parę linii kodu,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l-PL" sz="1300" baseline="0" dirty="0" smtClean="0"/>
              <a:t>…</a:t>
            </a:r>
          </a:p>
          <a:p>
            <a:pPr marL="285750" indent="-285750">
              <a:buFont typeface="Arial" pitchFamily="34" charset="0"/>
              <a:buChar char="•"/>
            </a:pPr>
            <a:endParaRPr lang="pl-PL" sz="1300" baseline="0" dirty="0" smtClean="0"/>
          </a:p>
          <a:p>
            <a:pPr marL="0" indent="0">
              <a:buFont typeface="Arial" pitchFamily="34" charset="0"/>
              <a:buNone/>
            </a:pPr>
            <a:r>
              <a:rPr lang="pl-PL" sz="1300" baseline="0" dirty="0" smtClean="0"/>
              <a:t>W celu wyeliminowania tych ale również innych wad środowisko programistów przygotowało sobie specjalne narzędzia. Są to struktury pozwalające na łatwe zarządzanie danymi.</a:t>
            </a:r>
          </a:p>
          <a:p>
            <a:pPr marL="0" indent="0">
              <a:buFont typeface="Arial" pitchFamily="34" charset="0"/>
              <a:buNone/>
            </a:pPr>
            <a:endParaRPr lang="pl-PL" sz="1300" baseline="0" dirty="0" smtClean="0"/>
          </a:p>
          <a:p>
            <a:pPr marL="0" indent="0">
              <a:buFont typeface="Arial" pitchFamily="34" charset="0"/>
              <a:buNone/>
            </a:pPr>
            <a:endParaRPr lang="pl-PL" sz="1300" baseline="0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baseline="0" dirty="0" smtClean="0"/>
              <a:t>Pierwsza uwaga do przykładu – należy wykorzystać bibliotekę narzędzi </a:t>
            </a:r>
            <a:r>
              <a:rPr lang="pl-PL" sz="1300" baseline="0" dirty="0" err="1" smtClean="0"/>
              <a:t>java.util</a:t>
            </a:r>
            <a:r>
              <a:rPr lang="pl-PL" sz="1300" baseline="0" dirty="0" smtClean="0"/>
              <a:t>.</a:t>
            </a:r>
          </a:p>
          <a:p>
            <a:r>
              <a:rPr lang="pl-PL" sz="1300" baseline="0" dirty="0" smtClean="0"/>
              <a:t>Dla uproszczenia dodamy wszystkie narzędzia w domenie </a:t>
            </a:r>
            <a:r>
              <a:rPr lang="pl-PL" sz="1300" baseline="0" dirty="0" err="1" smtClean="0"/>
              <a:t>util</a:t>
            </a:r>
            <a:r>
              <a:rPr lang="pl-PL" sz="1300" baseline="0" dirty="0" smtClean="0"/>
              <a:t> poprzez instrukcję</a:t>
            </a:r>
          </a:p>
          <a:p>
            <a:endParaRPr lang="pl-PL" sz="1300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300" baseline="0" dirty="0" smtClean="0"/>
              <a:t> </a:t>
            </a:r>
            <a:r>
              <a:rPr lang="pl-PL" sz="1400" b="1" dirty="0" smtClean="0">
                <a:solidFill>
                  <a:srgbClr val="7F0055"/>
                </a:solidFill>
                <a:latin typeface="Consolas"/>
              </a:rPr>
              <a:t>import</a:t>
            </a:r>
            <a:r>
              <a:rPr lang="pl-PL" sz="1400" b="1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pl-PL" sz="1400" b="1" dirty="0" err="1" smtClean="0">
                <a:solidFill>
                  <a:srgbClr val="000000"/>
                </a:solidFill>
                <a:latin typeface="Consolas"/>
              </a:rPr>
              <a:t>java.util</a:t>
            </a:r>
            <a:r>
              <a:rPr lang="pl-PL" sz="1400" b="1" dirty="0" smtClean="0">
                <a:solidFill>
                  <a:srgbClr val="000000"/>
                </a:solidFill>
                <a:latin typeface="Consolas"/>
              </a:rPr>
              <a:t>.*;</a:t>
            </a:r>
            <a:r>
              <a:rPr lang="pl-PL" sz="1400" b="0" baseline="0" dirty="0" smtClean="0">
                <a:solidFill>
                  <a:srgbClr val="000000"/>
                </a:solidFill>
                <a:latin typeface="Consolas"/>
              </a:rPr>
              <a:t> - gwiazdka oznacza że wszystkie biblioteki w danej bibliotece będą dołączone do programu.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1400" b="0" baseline="0" dirty="0" smtClean="0">
              <a:solidFill>
                <a:srgbClr val="000000"/>
              </a:solidFill>
              <a:latin typeface="Consola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400" b="0" baseline="0" dirty="0" smtClean="0">
                <a:solidFill>
                  <a:srgbClr val="000000"/>
                </a:solidFill>
                <a:latin typeface="Consolas"/>
              </a:rPr>
              <a:t>Alternatywnie można dodać następujące linie:</a:t>
            </a:r>
          </a:p>
          <a:p>
            <a:r>
              <a:rPr lang="pl-PL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import </a:t>
            </a:r>
            <a:r>
              <a:rPr lang="pl-PL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java.util.ArrayList</a:t>
            </a:r>
            <a:r>
              <a:rPr lang="pl-PL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pl-PL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import </a:t>
            </a:r>
            <a:r>
              <a:rPr lang="pl-PL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java.util.List</a:t>
            </a:r>
            <a:r>
              <a:rPr lang="pl-PL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pl-PL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import </a:t>
            </a:r>
            <a:r>
              <a:rPr lang="pl-PL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java.util.Iterator</a:t>
            </a:r>
            <a:r>
              <a:rPr lang="pl-PL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pl-PL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pl-PL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Deklaracja</a:t>
            </a:r>
            <a:r>
              <a:rPr lang="pl-PL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listy o nazwie „l” jest prosta:</a:t>
            </a:r>
            <a:r>
              <a:rPr lang="pl-PL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pl-PL" sz="1400" b="1" u="sng" dirty="0" smtClean="0">
                <a:solidFill>
                  <a:srgbClr val="000000"/>
                </a:solidFill>
                <a:latin typeface="Consolas"/>
              </a:rPr>
              <a:t>List l </a:t>
            </a:r>
            <a:r>
              <a:rPr lang="pl-PL" sz="1400" u="sng" dirty="0" smtClean="0">
                <a:solidFill>
                  <a:srgbClr val="000000"/>
                </a:solidFill>
                <a:latin typeface="Consolas"/>
              </a:rPr>
              <a:t>= </a:t>
            </a:r>
            <a:r>
              <a:rPr lang="pl-PL" sz="1400" b="1" u="sng" dirty="0" err="1" smtClean="0">
                <a:solidFill>
                  <a:srgbClr val="7F0055"/>
                </a:solidFill>
                <a:latin typeface="Consolas"/>
              </a:rPr>
              <a:t>new</a:t>
            </a:r>
            <a:r>
              <a:rPr lang="pl-PL" sz="1400" b="1" u="sng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pl-PL" sz="1400" b="1" u="sng" dirty="0" err="1" smtClean="0">
                <a:solidFill>
                  <a:srgbClr val="000000"/>
                </a:solidFill>
                <a:latin typeface="Consolas"/>
              </a:rPr>
              <a:t>ArrayList</a:t>
            </a:r>
            <a:r>
              <a:rPr lang="pl-PL" sz="1400" b="1" u="sng" dirty="0" smtClean="0">
                <a:solidFill>
                  <a:srgbClr val="000000"/>
                </a:solidFill>
                <a:latin typeface="Consolas"/>
              </a:rPr>
              <a:t>();</a:t>
            </a:r>
          </a:p>
          <a:p>
            <a:r>
              <a:rPr lang="pl-PL" sz="1400" b="0" u="sng" dirty="0" smtClean="0">
                <a:solidFill>
                  <a:srgbClr val="000000"/>
                </a:solidFill>
                <a:latin typeface="Consolas"/>
              </a:rPr>
              <a:t>Warto zauważyć że nie deklarowaliśmy typu</a:t>
            </a:r>
            <a:r>
              <a:rPr lang="pl-PL" sz="1400" b="0" u="sng" baseline="0" dirty="0" smtClean="0">
                <a:solidFill>
                  <a:srgbClr val="000000"/>
                </a:solidFill>
                <a:latin typeface="Consolas"/>
              </a:rPr>
              <a:t> tablicy.</a:t>
            </a:r>
            <a:endParaRPr lang="pl-PL" sz="1400" b="0" u="sng" dirty="0" smtClean="0">
              <a:solidFill>
                <a:srgbClr val="3F7F5F"/>
              </a:solidFill>
              <a:latin typeface="Consolas"/>
            </a:endParaRPr>
          </a:p>
          <a:p>
            <a:endParaRPr lang="pl-PL" sz="1400" b="1" u="sng" dirty="0" smtClean="0">
              <a:solidFill>
                <a:srgbClr val="3F7F5F"/>
              </a:solidFill>
              <a:latin typeface="Consolas"/>
            </a:endParaRPr>
          </a:p>
          <a:p>
            <a:r>
              <a:rPr lang="pl-PL" sz="1400" b="0" u="none" dirty="0" smtClean="0">
                <a:solidFill>
                  <a:srgbClr val="3F7F5F"/>
                </a:solidFill>
                <a:latin typeface="Consolas"/>
              </a:rPr>
              <a:t>Następnie dodawane są</a:t>
            </a:r>
            <a:r>
              <a:rPr lang="pl-PL" sz="1400" b="0" u="none" baseline="0" dirty="0" smtClean="0">
                <a:solidFill>
                  <a:srgbClr val="3F7F5F"/>
                </a:solidFill>
                <a:latin typeface="Consolas"/>
              </a:rPr>
              <a:t> </a:t>
            </a:r>
            <a:r>
              <a:rPr lang="pl-PL" sz="1400" b="1" u="none" baseline="0" dirty="0" smtClean="0">
                <a:solidFill>
                  <a:srgbClr val="3F7F5F"/>
                </a:solidFill>
                <a:latin typeface="Consolas"/>
              </a:rPr>
              <a:t>obiekty</a:t>
            </a:r>
            <a:r>
              <a:rPr lang="pl-PL" sz="1400" b="0" u="none" baseline="0" dirty="0" smtClean="0">
                <a:solidFill>
                  <a:srgbClr val="3F7F5F"/>
                </a:solidFill>
                <a:latin typeface="Consolas"/>
              </a:rPr>
              <a:t> do listy (10 elementów). Aby powołać obiekt stosujemy instrukcję </a:t>
            </a:r>
            <a:r>
              <a:rPr lang="pl-PL" sz="1400" b="0" u="none" baseline="0" dirty="0" err="1" smtClean="0">
                <a:solidFill>
                  <a:srgbClr val="3F7F5F"/>
                </a:solidFill>
                <a:latin typeface="Consolas"/>
              </a:rPr>
              <a:t>new</a:t>
            </a:r>
            <a:r>
              <a:rPr lang="pl-PL" sz="1400" b="0" u="none" baseline="0" dirty="0" smtClean="0">
                <a:solidFill>
                  <a:srgbClr val="3F7F5F"/>
                </a:solidFill>
                <a:latin typeface="Consolas"/>
              </a:rPr>
              <a:t> </a:t>
            </a:r>
            <a:r>
              <a:rPr lang="pl-PL" sz="1400" b="0" u="none" baseline="0" dirty="0" err="1" smtClean="0">
                <a:solidFill>
                  <a:srgbClr val="3F7F5F"/>
                </a:solidFill>
                <a:latin typeface="Consolas"/>
              </a:rPr>
              <a:t>Integer</a:t>
            </a:r>
            <a:r>
              <a:rPr lang="pl-PL" sz="1400" b="0" u="none" baseline="0" dirty="0" smtClean="0">
                <a:solidFill>
                  <a:srgbClr val="3F7F5F"/>
                </a:solidFill>
                <a:latin typeface="Consolas"/>
              </a:rPr>
              <a:t>(&lt;wartość&gt;) – nowy obiekt typu </a:t>
            </a:r>
            <a:r>
              <a:rPr lang="pl-PL" sz="1400" b="0" u="none" baseline="0" dirty="0" err="1" smtClean="0">
                <a:solidFill>
                  <a:srgbClr val="3F7F5F"/>
                </a:solidFill>
                <a:latin typeface="Consolas"/>
              </a:rPr>
              <a:t>Integer</a:t>
            </a:r>
            <a:r>
              <a:rPr lang="pl-PL" sz="1400" b="0" u="none" baseline="0" dirty="0" smtClean="0">
                <a:solidFill>
                  <a:srgbClr val="3F7F5F"/>
                </a:solidFill>
                <a:latin typeface="Consolas"/>
              </a:rPr>
              <a:t>.</a:t>
            </a:r>
          </a:p>
          <a:p>
            <a:endParaRPr lang="pl-PL" sz="1400" b="0" u="none" baseline="0" dirty="0" smtClean="0">
              <a:solidFill>
                <a:srgbClr val="3F7F5F"/>
              </a:solidFill>
              <a:latin typeface="Consolas"/>
            </a:endParaRPr>
          </a:p>
          <a:p>
            <a:r>
              <a:rPr lang="pl-PL" sz="1400" b="0" u="none" baseline="0" dirty="0" smtClean="0">
                <a:solidFill>
                  <a:srgbClr val="3F7F5F"/>
                </a:solidFill>
                <a:latin typeface="Consolas"/>
              </a:rPr>
              <a:t>Aby wyświetlić wszystkie elementy z listy należy powołać </a:t>
            </a:r>
            <a:r>
              <a:rPr lang="pl-PL" sz="1400" b="0" u="none" baseline="0" dirty="0" err="1" smtClean="0">
                <a:solidFill>
                  <a:srgbClr val="3F7F5F"/>
                </a:solidFill>
                <a:latin typeface="Consolas"/>
              </a:rPr>
              <a:t>iterator</a:t>
            </a:r>
            <a:r>
              <a:rPr lang="pl-PL" sz="1400" b="0" u="none" baseline="0" dirty="0" smtClean="0">
                <a:solidFill>
                  <a:srgbClr val="3F7F5F"/>
                </a:solidFill>
                <a:latin typeface="Consolas"/>
              </a:rPr>
              <a:t>.</a:t>
            </a:r>
            <a:r>
              <a:rPr lang="pl-PL" sz="1400" b="0" u="none" baseline="0" dirty="0" smtClean="0">
                <a:solidFill>
                  <a:srgbClr val="000000"/>
                </a:solidFill>
                <a:latin typeface="Consolas"/>
              </a:rPr>
              <a:t> Jest to obiekt pozwalający na dostęp do kolejnych elementów listy.</a:t>
            </a:r>
          </a:p>
          <a:p>
            <a:endParaRPr lang="pl-PL" sz="1400" b="0" u="none" baseline="0" dirty="0" smtClean="0">
              <a:solidFill>
                <a:srgbClr val="000000"/>
              </a:solidFill>
              <a:latin typeface="Consolas"/>
            </a:endParaRPr>
          </a:p>
          <a:p>
            <a:r>
              <a:rPr lang="pl-PL" sz="1400" b="0" u="none" baseline="0" dirty="0" smtClean="0">
                <a:solidFill>
                  <a:srgbClr val="000000"/>
                </a:solidFill>
                <a:latin typeface="Consolas"/>
              </a:rPr>
              <a:t>Zastosowano pętlę </a:t>
            </a:r>
            <a:r>
              <a:rPr lang="pl-PL" sz="1400" b="0" u="none" baseline="0" dirty="0" err="1" smtClean="0">
                <a:solidFill>
                  <a:srgbClr val="000000"/>
                </a:solidFill>
                <a:latin typeface="Consolas"/>
              </a:rPr>
              <a:t>while</a:t>
            </a:r>
            <a:r>
              <a:rPr lang="pl-PL" sz="1400" b="0" u="none" baseline="0" dirty="0" smtClean="0">
                <a:solidFill>
                  <a:srgbClr val="000000"/>
                </a:solidFill>
                <a:latin typeface="Consolas"/>
              </a:rPr>
              <a:t> której sprawdza czy jest na </a:t>
            </a:r>
            <a:r>
              <a:rPr lang="pl-PL" sz="1400" b="0" u="none" baseline="0" dirty="0" err="1" smtClean="0">
                <a:solidFill>
                  <a:srgbClr val="000000"/>
                </a:solidFill>
                <a:latin typeface="Consolas"/>
              </a:rPr>
              <a:t>iteratorze</a:t>
            </a:r>
            <a:r>
              <a:rPr lang="pl-PL" sz="1400" b="0" u="none" baseline="0" dirty="0" smtClean="0">
                <a:solidFill>
                  <a:srgbClr val="000000"/>
                </a:solidFill>
                <a:latin typeface="Consolas"/>
              </a:rPr>
              <a:t> kolejny element. Jeśli tak instrukcja </a:t>
            </a:r>
            <a:r>
              <a:rPr lang="pl-PL" sz="1400" b="0" u="none" baseline="0" dirty="0" err="1" smtClean="0">
                <a:solidFill>
                  <a:srgbClr val="000000"/>
                </a:solidFill>
                <a:latin typeface="Consolas"/>
              </a:rPr>
              <a:t>i.next</a:t>
            </a:r>
            <a:r>
              <a:rPr lang="pl-PL" sz="1400" b="0" u="none" baseline="0" dirty="0" smtClean="0">
                <a:solidFill>
                  <a:srgbClr val="000000"/>
                </a:solidFill>
                <a:latin typeface="Consolas"/>
              </a:rPr>
              <a:t>() zwraca obiekt i jednocześnie przechodzi do kolejnego elementu listy.</a:t>
            </a:r>
            <a:endParaRPr lang="pl-PL" sz="1400" b="0" u="none" baseline="0" dirty="0" smtClean="0">
              <a:solidFill>
                <a:srgbClr val="3F7F5F"/>
              </a:solidFill>
              <a:latin typeface="Consola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baseline="0" dirty="0" smtClean="0"/>
              <a:t>Sugestia: wykorzystać obiekt String analogicznie jak </a:t>
            </a:r>
            <a:r>
              <a:rPr lang="pl-PL" sz="1300" baseline="0" dirty="0" err="1" smtClean="0"/>
              <a:t>Integer</a:t>
            </a:r>
            <a:endParaRPr lang="pl-PL" sz="1300" baseline="0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400" b="0" u="none" baseline="0" dirty="0" smtClean="0">
                <a:solidFill>
                  <a:srgbClr val="3F7F5F"/>
                </a:solidFill>
                <a:latin typeface="Consolas"/>
              </a:rPr>
              <a:t>Wystarczy w jednym miejscu zmienić instrukcję powołującą nowe obiekty</a:t>
            </a:r>
          </a:p>
          <a:p>
            <a:r>
              <a:rPr lang="pl-PL" sz="1400" b="0" u="none" baseline="0" dirty="0" smtClean="0">
                <a:solidFill>
                  <a:srgbClr val="3F7F5F"/>
                </a:solidFill>
                <a:latin typeface="Consolas"/>
              </a:rPr>
              <a:t>Z </a:t>
            </a:r>
            <a:r>
              <a:rPr lang="pl-PL" sz="1400" b="0" u="none" baseline="0" dirty="0" err="1" smtClean="0">
                <a:solidFill>
                  <a:srgbClr val="3F7F5F"/>
                </a:solidFill>
                <a:latin typeface="Consolas"/>
              </a:rPr>
              <a:t>new</a:t>
            </a:r>
            <a:r>
              <a:rPr lang="pl-PL" sz="1400" b="0" u="none" baseline="0" dirty="0" smtClean="0">
                <a:solidFill>
                  <a:srgbClr val="3F7F5F"/>
                </a:solidFill>
                <a:latin typeface="Consolas"/>
              </a:rPr>
              <a:t> </a:t>
            </a:r>
            <a:r>
              <a:rPr lang="pl-PL" sz="1400" b="0" u="none" baseline="0" dirty="0" err="1" smtClean="0">
                <a:solidFill>
                  <a:srgbClr val="3F7F5F"/>
                </a:solidFill>
                <a:latin typeface="Consolas"/>
              </a:rPr>
              <a:t>Integer</a:t>
            </a:r>
            <a:r>
              <a:rPr lang="pl-PL" sz="1400" b="0" u="none" baseline="0" dirty="0" smtClean="0">
                <a:solidFill>
                  <a:srgbClr val="3F7F5F"/>
                </a:solidFill>
                <a:latin typeface="Consolas"/>
              </a:rPr>
              <a:t>(i) na np. </a:t>
            </a:r>
            <a:r>
              <a:rPr lang="pl-PL" sz="1400" b="0" u="none" baseline="0" dirty="0" err="1" smtClean="0">
                <a:solidFill>
                  <a:srgbClr val="3F7F5F"/>
                </a:solidFill>
                <a:latin typeface="Consolas"/>
              </a:rPr>
              <a:t>new</a:t>
            </a:r>
            <a:r>
              <a:rPr lang="pl-PL" sz="1400" b="0" u="none" baseline="0" dirty="0" smtClean="0">
                <a:solidFill>
                  <a:srgbClr val="3F7F5F"/>
                </a:solidFill>
                <a:latin typeface="Consolas"/>
              </a:rPr>
              <a:t> String(„</a:t>
            </a:r>
            <a:r>
              <a:rPr lang="pl-PL" sz="1400" b="0" u="none" baseline="0" dirty="0" err="1" smtClean="0">
                <a:solidFill>
                  <a:srgbClr val="3F7F5F"/>
                </a:solidFill>
                <a:latin typeface="Consolas"/>
              </a:rPr>
              <a:t>tekst”+i</a:t>
            </a:r>
            <a:r>
              <a:rPr lang="pl-PL" sz="1400" b="0" u="none" baseline="0" dirty="0" smtClean="0">
                <a:solidFill>
                  <a:srgbClr val="3F7F5F"/>
                </a:solidFill>
                <a:latin typeface="Consolas"/>
              </a:rPr>
              <a:t>)</a:t>
            </a:r>
          </a:p>
          <a:p>
            <a:endParaRPr lang="pl-PL" sz="1400" b="0" u="none" baseline="0" dirty="0" smtClean="0">
              <a:solidFill>
                <a:srgbClr val="3F7F5F"/>
              </a:solidFill>
              <a:latin typeface="Consolas"/>
            </a:endParaRPr>
          </a:p>
          <a:p>
            <a:r>
              <a:rPr lang="pl-PL" sz="1400" b="0" u="none" baseline="0" dirty="0" smtClean="0">
                <a:solidFill>
                  <a:srgbClr val="3F7F5F"/>
                </a:solidFill>
                <a:latin typeface="Consolas"/>
              </a:rPr>
              <a:t>Co warto zauważyć: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l-PL" sz="1400" b="0" u="none" baseline="0" dirty="0" smtClean="0">
                <a:solidFill>
                  <a:srgbClr val="3F7F5F"/>
                </a:solidFill>
                <a:latin typeface="Consolas"/>
              </a:rPr>
              <a:t>Przerobienie programu jest dużo prostsze niż w przypadku tablic [][]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pl-PL" sz="1400" b="0" u="none" baseline="0" dirty="0" smtClean="0">
                <a:solidFill>
                  <a:srgbClr val="3F7F5F"/>
                </a:solidFill>
                <a:latin typeface="Consolas"/>
              </a:rPr>
              <a:t>Jedno miejsce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l-PL" sz="1400" b="0" u="none" baseline="0" dirty="0" smtClean="0">
                <a:solidFill>
                  <a:srgbClr val="3F7F5F"/>
                </a:solidFill>
                <a:latin typeface="Consolas"/>
              </a:rPr>
              <a:t>Nie musimy zajmować się kontrolą liczby elementów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l-PL" sz="1400" b="0" u="none" baseline="0" dirty="0" smtClean="0">
                <a:solidFill>
                  <a:srgbClr val="3F7F5F"/>
                </a:solidFill>
                <a:latin typeface="Consolas"/>
              </a:rPr>
              <a:t>Nic nie stoi na przeszkodzie aby lista zarządzała różnymi obiektami np. String i </a:t>
            </a:r>
            <a:r>
              <a:rPr lang="pl-PL" sz="1400" b="0" u="none" baseline="0" dirty="0" err="1" smtClean="0">
                <a:solidFill>
                  <a:srgbClr val="3F7F5F"/>
                </a:solidFill>
                <a:latin typeface="Consolas"/>
              </a:rPr>
              <a:t>Integer</a:t>
            </a:r>
            <a:endParaRPr lang="pl-PL" sz="1400" b="0" u="none" baseline="0" dirty="0" smtClean="0">
              <a:solidFill>
                <a:srgbClr val="3F7F5F"/>
              </a:solidFill>
              <a:latin typeface="Consolas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pl-PL" sz="1400" b="0" u="none" baseline="0" dirty="0" smtClean="0">
                <a:solidFill>
                  <a:srgbClr val="3F7F5F"/>
                </a:solidFill>
                <a:latin typeface="Consolas"/>
              </a:rPr>
              <a:t>Mamy do dyspozycji całą paletę narzędzi do zarządzania listą – następny slajd</a:t>
            </a:r>
          </a:p>
          <a:p>
            <a:endParaRPr lang="pl-PL" sz="1400" b="0" u="none" baseline="0" dirty="0" smtClean="0">
              <a:solidFill>
                <a:srgbClr val="3F7F5F"/>
              </a:solidFill>
              <a:latin typeface="Consola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pl-PL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[] tablica;</a:t>
            </a:r>
            <a:endParaRPr lang="pl-PL" sz="1300" dirty="0" smtClean="0"/>
          </a:p>
          <a:p>
            <a:r>
              <a:rPr lang="pl-PL" sz="1300" dirty="0" smtClean="0"/>
              <a:t>W pierwszej linii</a:t>
            </a:r>
            <a:r>
              <a:rPr lang="pl-PL" sz="1300" baseline="0" dirty="0" smtClean="0"/>
              <a:t> wykonywana jest deklaracja tablicy. Mówi ona że: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l-PL" sz="1300" baseline="0" dirty="0" smtClean="0"/>
              <a:t>tablica będzie zawierać typ całkowity (</a:t>
            </a:r>
            <a:r>
              <a:rPr lang="pl-PL" sz="1300" baseline="0" dirty="0" err="1" smtClean="0"/>
              <a:t>int</a:t>
            </a:r>
            <a:r>
              <a:rPr lang="pl-PL" sz="1300" baseline="0" dirty="0" smtClean="0"/>
              <a:t>),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l-PL" sz="1300" baseline="0" dirty="0" smtClean="0"/>
              <a:t>nazwa obiektu tablicy to … tablica</a:t>
            </a:r>
          </a:p>
          <a:p>
            <a:endParaRPr lang="pl-PL" sz="1300" baseline="0" dirty="0" smtClean="0"/>
          </a:p>
          <a:p>
            <a:r>
              <a:rPr lang="pl-P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tablica = </a:t>
            </a:r>
            <a:r>
              <a:rPr lang="pl-PL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pl-PL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pl-PL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pl-PL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[8];</a:t>
            </a:r>
          </a:p>
          <a:p>
            <a:r>
              <a:rPr lang="pl-PL" sz="1300" dirty="0" smtClean="0"/>
              <a:t>Inicjowana jest tablica i ustawiana</a:t>
            </a:r>
            <a:r>
              <a:rPr lang="pl-PL" sz="1300" baseline="0" dirty="0" smtClean="0"/>
              <a:t> jest jej długość</a:t>
            </a:r>
          </a:p>
          <a:p>
            <a:endParaRPr lang="pl-PL" sz="1300" baseline="0" dirty="0" smtClean="0"/>
          </a:p>
          <a:p>
            <a:r>
              <a:rPr lang="pl-PL" sz="1300" baseline="0" dirty="0" smtClean="0"/>
              <a:t>Linie zawierające „</a:t>
            </a:r>
            <a:r>
              <a:rPr lang="pl-P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tablica[1] = 220;”</a:t>
            </a:r>
            <a:r>
              <a:rPr lang="pl-PL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ustawiają kolejne wartości tablicy</a:t>
            </a:r>
          </a:p>
          <a:p>
            <a:endParaRPr lang="pl-PL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pl-PL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 robi ostatnia linia kodu?</a:t>
            </a:r>
          </a:p>
          <a:p>
            <a:r>
              <a:rPr lang="pl-PL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Odp. </a:t>
            </a:r>
            <a:r>
              <a:rPr lang="pl-PL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Wyświelta</a:t>
            </a:r>
            <a:r>
              <a:rPr lang="pl-PL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napis „Element tablicy o indeksie 3=280”</a:t>
            </a:r>
          </a:p>
          <a:p>
            <a:endParaRPr lang="pl-PL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pl-PL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 zrobić aby wyświetlić pierwszą wartość tablicy?</a:t>
            </a:r>
          </a:p>
          <a:p>
            <a:r>
              <a:rPr lang="pl-PL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Odp. Ustawić indeks tablica[0]</a:t>
            </a:r>
          </a:p>
          <a:p>
            <a:endParaRPr lang="pl-PL" sz="1300" baseline="0" dirty="0" smtClean="0"/>
          </a:p>
          <a:p>
            <a:endParaRPr lang="pl-PL" sz="1300" baseline="0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baseline="0" dirty="0" smtClean="0"/>
              <a:t>Są wśród nich: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l-PL" sz="1300" baseline="0" dirty="0" smtClean="0"/>
              <a:t>Dodawanie i wstawianie obiektów (</a:t>
            </a:r>
            <a:r>
              <a:rPr lang="pl-PL" sz="1300" baseline="0" dirty="0" err="1" smtClean="0"/>
              <a:t>add</a:t>
            </a:r>
            <a:r>
              <a:rPr lang="pl-PL" sz="1300" baseline="0" dirty="0" smtClean="0"/>
              <a:t>), na pozycję, dodawanie całej kolekcji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l-PL" sz="1300" baseline="0" dirty="0" smtClean="0"/>
              <a:t>Czyszczenie listy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l-PL" sz="1300" baseline="0" dirty="0" smtClean="0"/>
              <a:t>Wyszukiwanie obiektów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l-PL" sz="1300" baseline="0" dirty="0" smtClean="0"/>
              <a:t>Pobieranie obiektów wg nr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l-PL" sz="1300" baseline="0" dirty="0" smtClean="0"/>
              <a:t>Usuwanie wg indeksów, wg obiektów, wszystkich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l-PL" sz="1300" baseline="0" dirty="0" smtClean="0"/>
              <a:t>Tworzenie podlist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l-PL" sz="1300" baseline="0" dirty="0" smtClean="0"/>
              <a:t>Ustawianie obiektu na pozycji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l-PL" sz="1300" baseline="0" dirty="0" smtClean="0"/>
              <a:t>Sprawdzanie rozmiaru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l-PL" sz="1300" baseline="0" dirty="0" smtClean="0"/>
              <a:t>Iterowanie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endParaRPr lang="pl-PL" sz="1300" baseline="0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baseline="0" dirty="0" smtClean="0"/>
              <a:t>Zgłoszony zostanie błąd</a:t>
            </a:r>
          </a:p>
          <a:p>
            <a:endParaRPr lang="pl-PL" sz="1300" baseline="0" dirty="0" smtClean="0"/>
          </a:p>
          <a:p>
            <a:r>
              <a:rPr lang="pl-PL" sz="1300" baseline="0" dirty="0" err="1" smtClean="0"/>
              <a:t>Array</a:t>
            </a:r>
            <a:r>
              <a:rPr lang="pl-PL" sz="1300" baseline="0" dirty="0" smtClean="0"/>
              <a:t> Index Out Of </a:t>
            </a:r>
            <a:r>
              <a:rPr lang="pl-PL" sz="1300" baseline="0" dirty="0" err="1" smtClean="0"/>
              <a:t>Bounds</a:t>
            </a:r>
            <a:r>
              <a:rPr lang="pl-PL" sz="1300" baseline="0" dirty="0" smtClean="0"/>
              <a:t> </a:t>
            </a:r>
            <a:r>
              <a:rPr lang="pl-PL" sz="1300" baseline="0" dirty="0" err="1" smtClean="0"/>
              <a:t>Exception</a:t>
            </a:r>
            <a:r>
              <a:rPr lang="pl-PL" sz="1300" baseline="0" dirty="0" smtClean="0"/>
              <a:t> – Wyjątek: Indeks tablicy poza zakresem</a:t>
            </a:r>
          </a:p>
          <a:p>
            <a:endParaRPr lang="pl-PL" sz="1300" baseline="0" dirty="0" smtClean="0"/>
          </a:p>
          <a:p>
            <a:r>
              <a:rPr lang="pl-PL" sz="1300" baseline="0" dirty="0" smtClean="0"/>
              <a:t>Oznacza to, że nie wolno wychodzić poza zakres tablicy bo spowoduje to wyjątek i przerwanie działania programu.</a:t>
            </a:r>
          </a:p>
          <a:p>
            <a:endParaRPr lang="pl-PL" sz="1300" baseline="0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dirty="0" smtClean="0"/>
              <a:t>Sugestia:</a:t>
            </a:r>
            <a:r>
              <a:rPr lang="pl-PL" sz="1300" baseline="0" dirty="0" smtClean="0"/>
              <a:t> wykorzystać pętle for</a:t>
            </a:r>
          </a:p>
          <a:p>
            <a:endParaRPr lang="pl-PL" sz="1300" baseline="0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baseline="0" dirty="0" smtClean="0"/>
              <a:t>Zastosowanie pętli for i zmiennej „i” do iterowania po elementach tablicy</a:t>
            </a:r>
          </a:p>
          <a:p>
            <a:endParaRPr lang="pl-PL" sz="1300" baseline="0" dirty="0" smtClean="0"/>
          </a:p>
          <a:p>
            <a:r>
              <a:rPr lang="pl-PL" sz="1300" baseline="0" dirty="0" smtClean="0"/>
              <a:t>Proszę zwrócić uwagę na:</a:t>
            </a:r>
          </a:p>
          <a:p>
            <a:r>
              <a:rPr lang="pl-PL" sz="1300" baseline="0" dirty="0" smtClean="0"/>
              <a:t>Zmienna „i” jest wykorzystana do ustalenia wartości tablicy = i*100;</a:t>
            </a:r>
          </a:p>
          <a:p>
            <a:r>
              <a:rPr lang="pl-PL" sz="1300" baseline="0" dirty="0" smtClean="0"/>
              <a:t>Zmienna „i” jest wykorzystana do wyświetlenia indeksu przy wyświetlaniu wyników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dirty="0" smtClean="0"/>
              <a:t>Sugestia:</a:t>
            </a:r>
            <a:r>
              <a:rPr lang="pl-PL" sz="1300" baseline="0" dirty="0" smtClean="0"/>
              <a:t> wykorzystać pętle for dla wszystkich elementów tablicy </a:t>
            </a:r>
          </a:p>
          <a:p>
            <a:r>
              <a:rPr lang="pl-PL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(</a:t>
            </a:r>
            <a:r>
              <a:rPr lang="pl-PL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pl-PL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x:tablica)</a:t>
            </a:r>
            <a:endParaRPr lang="pl-PL" sz="1300" baseline="0" dirty="0" smtClean="0"/>
          </a:p>
          <a:p>
            <a:endParaRPr lang="pl-PL" sz="1300" baseline="0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baseline="0" dirty="0" smtClean="0"/>
              <a:t>Zastosowanie pętli for dla wszystkich elementów tablicy nie wymaga </a:t>
            </a:r>
            <a:r>
              <a:rPr lang="pl-PL" sz="1300" baseline="0" dirty="0" err="1" smtClean="0"/>
              <a:t>iteratora</a:t>
            </a:r>
            <a:r>
              <a:rPr lang="pl-PL" sz="1300" baseline="0" dirty="0" smtClean="0"/>
              <a:t> (zmiennej „i”).</a:t>
            </a:r>
          </a:p>
          <a:p>
            <a:endParaRPr lang="pl-PL" sz="1300" baseline="0" dirty="0" smtClean="0"/>
          </a:p>
          <a:p>
            <a:r>
              <a:rPr lang="pl-PL" sz="1300" baseline="0" dirty="0" smtClean="0"/>
              <a:t>Proszę zwrócić uwagę na </a:t>
            </a:r>
            <a:r>
              <a:rPr lang="pl-PL" sz="1300" baseline="0" dirty="0" err="1" smtClean="0"/>
              <a:t>formuę</a:t>
            </a:r>
            <a:r>
              <a:rPr lang="pl-PL" sz="1300" baseline="0" dirty="0" smtClean="0"/>
              <a:t> suma+=x;</a:t>
            </a:r>
          </a:p>
          <a:p>
            <a:r>
              <a:rPr lang="pl-PL" sz="1300" baseline="0" dirty="0" smtClean="0"/>
              <a:t>Co ona oznacza?</a:t>
            </a:r>
          </a:p>
          <a:p>
            <a:r>
              <a:rPr lang="pl-PL" sz="1300" baseline="0" dirty="0" err="1" smtClean="0"/>
              <a:t>Odp</a:t>
            </a:r>
            <a:r>
              <a:rPr lang="pl-PL" sz="1300" baseline="0" dirty="0" smtClean="0"/>
              <a:t>: suma = suma + x;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baseline="0" dirty="0" smtClean="0"/>
              <a:t>Inny sposób deklarowania i inicjowania tablicy – przyda się tylko wówczas gdy wartości tablicy będą w programie stałe.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baseline="0" dirty="0" smtClean="0"/>
              <a:t>Łańcuch znaków String jest tablicą jednowymiarową zawierającą elementy typu znak (char).</a:t>
            </a:r>
          </a:p>
          <a:p>
            <a:endParaRPr lang="pl-PL" sz="1300" baseline="0" dirty="0" smtClean="0"/>
          </a:p>
          <a:p>
            <a:r>
              <a:rPr lang="pl-PL" sz="1300" baseline="0" dirty="0" smtClean="0"/>
              <a:t>Proszę sprawdźcie jak będzie działał powyższy program.</a:t>
            </a:r>
          </a:p>
          <a:p>
            <a:r>
              <a:rPr lang="pl-PL" sz="1300" baseline="0" dirty="0" smtClean="0"/>
              <a:t>Odp. Jak się można spodziewać program wyświetli nazwisko „Kowalski”.</a:t>
            </a:r>
          </a:p>
          <a:p>
            <a:endParaRPr lang="pl-PL" sz="1300" baseline="0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887004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9000" y="405864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756047" y="2327122"/>
            <a:ext cx="8568531" cy="1704701"/>
          </a:xfrm>
          <a:prstGeom prst="rect">
            <a:avLst/>
          </a:prstGeom>
          <a:noFill/>
          <a:ln>
            <a:noFill/>
          </a:ln>
        </p:spPr>
        <p:txBody>
          <a:bodyPr lIns="100778" tIns="100778" rIns="100778" bIns="100778" anchor="b" anchorCtr="0"/>
          <a:lstStyle>
            <a:lvl1pPr marL="0" indent="335981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53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35981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53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35981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53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35981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53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35981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53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35981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53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35981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53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35981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53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35981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53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756047" y="4174177"/>
            <a:ext cx="8568531" cy="1153371"/>
          </a:xfrm>
          <a:prstGeom prst="rect">
            <a:avLst/>
          </a:prstGeom>
          <a:noFill/>
          <a:ln>
            <a:noFill/>
          </a:ln>
        </p:spPr>
        <p:txBody>
          <a:bodyPr lIns="100778" tIns="100778" rIns="100778" bIns="100778" anchor="t" anchorCtr="0"/>
          <a:lstStyle>
            <a:lvl1pPr marL="0" indent="20998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0998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0998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0998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0998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0998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0998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0998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0998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="" xmlns:p14="http://schemas.microsoft.com/office/powerpoint/2010/main" val="12968645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8870040" cy="4384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43844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43844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43844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43844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43844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049000" y="405864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88696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5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pl-PL"/>
              <a:t>Kliknij, aby edytować format tekstu tytułu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438444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pl-PL"/>
              <a:t>Kliknij, aby edytować format tekstu konspektu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pl-PL"/>
              <a:t>Drugi poziom konspektu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pl-PL"/>
              <a:t>Trzeci poziom konspektu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pl-PL"/>
              <a:t>Czwarty poziom konspektu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pl-PL"/>
              <a:t>Piąty poziom konspektu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pl-PL"/>
              <a:t>Szósty poziom konspektu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pl-PL"/>
              <a:t>Siódmy poziom konspektu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pl-PL"/>
              <a:t>&lt;data/godzina&gt;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wrap="none" lIns="0" tIns="0" rIns="0" bIns="0"/>
          <a:lstStyle/>
          <a:p>
            <a:pPr algn="ctr"/>
            <a:r>
              <a:rPr lang="pl-PL"/>
              <a:t>&lt;stopka&gt;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wrap="none" lIns="0" tIns="0" rIns="0" bIns="0"/>
          <a:lstStyle/>
          <a:p>
            <a:pPr algn="r"/>
            <a:fld id="{F8B3C03D-3B06-4CE9-890C-525F4BD7D1A8}" type="slidenum">
              <a:rPr lang="pl-PL"/>
              <a:pPr algn="r"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Shape 1"/>
          <p:cNvSpPr txBox="1"/>
          <p:nvPr/>
        </p:nvSpPr>
        <p:spPr>
          <a:xfrm>
            <a:off x="0" y="2160000"/>
            <a:ext cx="10152000" cy="1080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pl-PL" sz="6000" dirty="0"/>
              <a:t>Java - lekcja </a:t>
            </a:r>
            <a:r>
              <a:rPr lang="pl-PL" sz="6000" dirty="0" smtClean="0"/>
              <a:t>7</a:t>
            </a:r>
            <a:endParaRPr dirty="0"/>
          </a:p>
        </p:txBody>
      </p:sp>
      <p:sp>
        <p:nvSpPr>
          <p:cNvPr id="43" name="TextShape 2"/>
          <p:cNvSpPr txBox="1"/>
          <p:nvPr/>
        </p:nvSpPr>
        <p:spPr>
          <a:xfrm>
            <a:off x="0" y="3600000"/>
            <a:ext cx="10080000" cy="936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pl-PL" sz="2400" dirty="0" smtClean="0"/>
              <a:t>Tablice jednowymiarowe i wielowymiarowe, kolekcje</a:t>
            </a:r>
            <a:endParaRPr dirty="0"/>
          </a:p>
        </p:txBody>
      </p:sp>
      <p:grpSp>
        <p:nvGrpSpPr>
          <p:cNvPr id="5" name="Grupa 4"/>
          <p:cNvGrpSpPr/>
          <p:nvPr/>
        </p:nvGrpSpPr>
        <p:grpSpPr>
          <a:xfrm>
            <a:off x="2159992" y="5508029"/>
            <a:ext cx="5688632" cy="974309"/>
            <a:chOff x="2267744" y="4758947"/>
            <a:chExt cx="5688632" cy="974309"/>
          </a:xfrm>
        </p:grpSpPr>
        <p:sp>
          <p:nvSpPr>
            <p:cNvPr id="6" name="Shape 24"/>
            <p:cNvSpPr txBox="1">
              <a:spLocks/>
            </p:cNvSpPr>
            <p:nvPr/>
          </p:nvSpPr>
          <p:spPr>
            <a:xfrm>
              <a:off x="2267744" y="4758947"/>
              <a:ext cx="5688632" cy="97430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>
              <a:def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lvl="0" indent="190500" algn="ctr">
                <a:buClr>
                  <a:schemeClr val="dk2"/>
                </a:buClr>
                <a:buSzPct val="100000"/>
              </a:pPr>
              <a:r>
                <a:rPr lang="pl-PL" sz="1000" dirty="0" smtClean="0">
                  <a:solidFill>
                    <a:schemeClr val="tx1"/>
                  </a:solidFill>
                  <a:latin typeface="Calibri" pitchFamily="34" charset="0"/>
                </a:rPr>
                <a:t>Człowiek - najlepsza inwestycja</a:t>
              </a:r>
            </a:p>
            <a:p>
              <a:pPr lvl="0" indent="190500" algn="ctr">
                <a:buClr>
                  <a:schemeClr val="dk2"/>
                </a:buClr>
                <a:buSzPct val="100000"/>
              </a:pPr>
              <a:endParaRPr kumimoji="0" lang="pl-PL" sz="10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sym typeface="Arial"/>
              </a:endParaRPr>
            </a:p>
            <a:p>
              <a:pPr lvl="0" indent="190500" algn="ctr">
                <a:buClr>
                  <a:schemeClr val="dk2"/>
                </a:buClr>
                <a:buSzPct val="100000"/>
              </a:pPr>
              <a:endParaRPr kumimoji="0" lang="pl-PL" sz="10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sym typeface="Arial"/>
              </a:endParaRPr>
            </a:p>
            <a:p>
              <a:pPr lvl="0" indent="190500" algn="ctr">
                <a:buClr>
                  <a:schemeClr val="dk2"/>
                </a:buClr>
                <a:buSzPct val="100000"/>
              </a:pPr>
              <a:endParaRPr lang="pl-PL" sz="1000" dirty="0" smtClean="0">
                <a:solidFill>
                  <a:schemeClr val="tx1"/>
                </a:solidFill>
                <a:latin typeface="Calibri" pitchFamily="34" charset="0"/>
              </a:endParaRPr>
            </a:p>
            <a:p>
              <a:pPr lvl="0" indent="190500" algn="ctr">
                <a:buClr>
                  <a:schemeClr val="dk2"/>
                </a:buClr>
                <a:buSzPct val="100000"/>
              </a:pPr>
              <a:r>
                <a:rPr lang="pl-PL" sz="1000" dirty="0" smtClean="0">
                  <a:solidFill>
                    <a:schemeClr val="tx1"/>
                  </a:solidFill>
                  <a:latin typeface="Calibri" pitchFamily="34" charset="0"/>
                </a:rPr>
                <a:t>Projekt współfinansowany przez Unię Europejską w ramach Europejskiego Funduszu Społecznego</a:t>
              </a:r>
              <a:endParaRPr kumimoji="0" lang="pl" sz="10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sym typeface="Arial"/>
              </a:endParaRPr>
            </a:p>
          </p:txBody>
        </p:sp>
        <p:pic>
          <p:nvPicPr>
            <p:cNvPr id="7" name="Obraz 6" descr="KAPITAL_LUDZKI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51187" y="4869160"/>
              <a:ext cx="1228725" cy="590550"/>
            </a:xfrm>
            <a:prstGeom prst="rect">
              <a:avLst/>
            </a:prstGeom>
            <a:noFill/>
          </p:spPr>
        </p:pic>
        <p:pic>
          <p:nvPicPr>
            <p:cNvPr id="8" name="Obraz 7" descr="UE+EFS_L-kolor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60232" y="4941168"/>
              <a:ext cx="1123950" cy="428625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smtClean="0"/>
              <a:t>Łańcuch znaków - string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7 – tablice, kolekcje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sp>
        <p:nvSpPr>
          <p:cNvPr id="5" name="Prostokąt 4"/>
          <p:cNvSpPr/>
          <p:nvPr/>
        </p:nvSpPr>
        <p:spPr>
          <a:xfrm>
            <a:off x="1511920" y="2538105"/>
            <a:ext cx="116779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 smtClean="0">
                <a:solidFill>
                  <a:srgbClr val="000000"/>
                </a:solidFill>
                <a:latin typeface="Consolas"/>
              </a:rPr>
              <a:t>String nazwisko = </a:t>
            </a:r>
            <a:r>
              <a:rPr lang="pl-PL" dirty="0" smtClean="0">
                <a:solidFill>
                  <a:srgbClr val="2A00FF"/>
                </a:solidFill>
                <a:latin typeface="Consolas"/>
              </a:rPr>
              <a:t>"Kowalski"</a:t>
            </a:r>
            <a:r>
              <a:rPr lang="pl-PL" dirty="0" smtClean="0">
                <a:solidFill>
                  <a:srgbClr val="000000"/>
                </a:solidFill>
                <a:latin typeface="Consolas"/>
              </a:rPr>
              <a:t>;</a:t>
            </a:r>
          </a:p>
          <a:p>
            <a:r>
              <a:rPr lang="pl-PL" dirty="0" err="1" smtClean="0">
                <a:solidFill>
                  <a:srgbClr val="000000"/>
                </a:solidFill>
                <a:latin typeface="Consolas"/>
              </a:rPr>
              <a:t>System.</a:t>
            </a:r>
            <a:r>
              <a:rPr lang="pl-PL" i="1" dirty="0" err="1" smtClean="0">
                <a:solidFill>
                  <a:srgbClr val="0000C0"/>
                </a:solidFill>
                <a:latin typeface="Consolas"/>
              </a:rPr>
              <a:t>out</a:t>
            </a:r>
            <a:r>
              <a:rPr lang="pl-PL" i="1" dirty="0" err="1" smtClean="0">
                <a:solidFill>
                  <a:srgbClr val="000000"/>
                </a:solidFill>
                <a:latin typeface="Consolas"/>
              </a:rPr>
              <a:t>.println</a:t>
            </a:r>
            <a:r>
              <a:rPr lang="pl-PL" i="1" dirty="0" smtClean="0">
                <a:solidFill>
                  <a:srgbClr val="000000"/>
                </a:solidFill>
                <a:latin typeface="Consolas"/>
              </a:rPr>
              <a:t>(</a:t>
            </a:r>
            <a:r>
              <a:rPr lang="pl-PL" i="1" dirty="0" smtClean="0">
                <a:solidFill>
                  <a:srgbClr val="2A00FF"/>
                </a:solidFill>
                <a:latin typeface="Consolas"/>
              </a:rPr>
              <a:t>"Nazwisko ="</a:t>
            </a:r>
            <a:r>
              <a:rPr lang="pl-PL" i="1" dirty="0" smtClean="0">
                <a:solidFill>
                  <a:srgbClr val="000000"/>
                </a:solidFill>
                <a:latin typeface="Consolas"/>
              </a:rPr>
              <a:t>+</a:t>
            </a:r>
            <a:r>
              <a:rPr lang="pl-PL" i="1" u="sng" dirty="0" smtClean="0">
                <a:solidFill>
                  <a:srgbClr val="000000"/>
                </a:solidFill>
                <a:latin typeface="Consolas"/>
              </a:rPr>
              <a:t>nazwisko);</a:t>
            </a:r>
            <a:endParaRPr lang="pl-PL" i="1" dirty="0" smtClean="0">
              <a:solidFill>
                <a:srgbClr val="000000"/>
              </a:solidFill>
              <a:latin typeface="Consola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44857719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smtClean="0"/>
              <a:t>Rozmiar tablicy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7 – tablice, kolekcje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sp>
        <p:nvSpPr>
          <p:cNvPr id="5" name="Prostokąt 4"/>
          <p:cNvSpPr/>
          <p:nvPr/>
        </p:nvSpPr>
        <p:spPr>
          <a:xfrm>
            <a:off x="1371182" y="2538105"/>
            <a:ext cx="1167798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 err="1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System.</a:t>
            </a:r>
            <a:r>
              <a:rPr lang="pl-PL" i="1" dirty="0" err="1" smtClean="0">
                <a:solidFill>
                  <a:srgbClr val="0000C0"/>
                </a:solidFill>
                <a:highlight>
                  <a:srgbClr val="E8F2FE"/>
                </a:highlight>
                <a:latin typeface="Consolas"/>
              </a:rPr>
              <a:t>out</a:t>
            </a:r>
            <a:r>
              <a:rPr lang="pl-PL" i="1" dirty="0" err="1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.println</a:t>
            </a:r>
            <a:r>
              <a:rPr lang="pl-PL" i="1" dirty="0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(</a:t>
            </a:r>
            <a:r>
              <a:rPr lang="pl-PL" i="1" dirty="0" smtClean="0">
                <a:solidFill>
                  <a:srgbClr val="2A00FF"/>
                </a:solidFill>
                <a:highlight>
                  <a:srgbClr val="E8F2FE"/>
                </a:highlight>
                <a:latin typeface="Consolas"/>
              </a:rPr>
              <a:t>"Liczba </a:t>
            </a:r>
          </a:p>
          <a:p>
            <a:r>
              <a:rPr lang="pl-PL" i="1" dirty="0">
                <a:solidFill>
                  <a:srgbClr val="2A00FF"/>
                </a:solidFill>
                <a:highlight>
                  <a:srgbClr val="E8F2FE"/>
                </a:highlight>
                <a:latin typeface="Consolas"/>
              </a:rPr>
              <a:t>	</a:t>
            </a:r>
            <a:r>
              <a:rPr lang="pl-PL" i="1" dirty="0" smtClean="0">
                <a:solidFill>
                  <a:srgbClr val="2A00FF"/>
                </a:solidFill>
                <a:highlight>
                  <a:srgbClr val="E8F2FE"/>
                </a:highlight>
                <a:latin typeface="Consolas"/>
              </a:rPr>
              <a:t>elementów tablicy wynosi "</a:t>
            </a:r>
            <a:r>
              <a:rPr lang="pl-PL" i="1" dirty="0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+</a:t>
            </a:r>
            <a:r>
              <a:rPr lang="pl-PL" i="1" dirty="0" err="1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tablica.</a:t>
            </a:r>
            <a:r>
              <a:rPr lang="pl-PL" i="1" dirty="0" err="1" smtClean="0">
                <a:solidFill>
                  <a:srgbClr val="0000C0"/>
                </a:solidFill>
                <a:highlight>
                  <a:srgbClr val="E8F2FE"/>
                </a:highlight>
                <a:latin typeface="Consolas"/>
              </a:rPr>
              <a:t>length</a:t>
            </a:r>
            <a:r>
              <a:rPr lang="pl-PL" i="1" dirty="0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);</a:t>
            </a:r>
          </a:p>
          <a:p>
            <a:endParaRPr lang="pl-PL" i="1" u="sng" dirty="0">
              <a:solidFill>
                <a:srgbClr val="000000"/>
              </a:solidFill>
              <a:highlight>
                <a:srgbClr val="E8F2FE"/>
              </a:highlight>
              <a:latin typeface="Consolas"/>
            </a:endParaRPr>
          </a:p>
          <a:p>
            <a:r>
              <a:rPr lang="pl-PL" dirty="0" err="1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System.</a:t>
            </a:r>
            <a:r>
              <a:rPr lang="pl-PL" i="1" dirty="0" err="1" smtClean="0">
                <a:solidFill>
                  <a:srgbClr val="0000C0"/>
                </a:solidFill>
                <a:highlight>
                  <a:srgbClr val="E8F2FE"/>
                </a:highlight>
                <a:latin typeface="Consolas"/>
              </a:rPr>
              <a:t>out</a:t>
            </a:r>
            <a:r>
              <a:rPr lang="pl-PL" i="1" dirty="0" err="1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.println</a:t>
            </a:r>
            <a:r>
              <a:rPr lang="pl-PL" i="1" dirty="0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(</a:t>
            </a:r>
            <a:r>
              <a:rPr lang="pl-PL" i="1" dirty="0" smtClean="0">
                <a:solidFill>
                  <a:srgbClr val="2A00FF"/>
                </a:solidFill>
                <a:highlight>
                  <a:srgbClr val="E8F2FE"/>
                </a:highlight>
                <a:latin typeface="Consolas"/>
              </a:rPr>
              <a:t>"Długość nazwiska ="</a:t>
            </a:r>
            <a:r>
              <a:rPr lang="pl-PL" i="1" dirty="0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+</a:t>
            </a:r>
            <a:r>
              <a:rPr lang="pl-PL" i="1" dirty="0" err="1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nazwisko.length</a:t>
            </a:r>
            <a:r>
              <a:rPr lang="pl-PL" i="1" dirty="0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());</a:t>
            </a:r>
            <a:endParaRPr lang="pl-PL" i="1" u="sng" dirty="0" smtClean="0">
              <a:solidFill>
                <a:srgbClr val="000000"/>
              </a:solidFill>
              <a:highlight>
                <a:srgbClr val="E8F2FE"/>
              </a:highlight>
              <a:latin typeface="Consolas"/>
            </a:endParaRPr>
          </a:p>
          <a:p>
            <a:endParaRPr lang="pl-PL" i="1" dirty="0" smtClean="0">
              <a:solidFill>
                <a:srgbClr val="000000"/>
              </a:solidFill>
              <a:latin typeface="Consola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8208234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smtClean="0"/>
              <a:t>Tablica dwuwymiarowa</a:t>
            </a:r>
            <a:endParaRPr lang="pl" sz="35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388658" y="2112952"/>
            <a:ext cx="8405536" cy="4365652"/>
          </a:xfrm>
          <a:prstGeom prst="rect">
            <a:avLst/>
          </a:prstGeom>
        </p:spPr>
        <p:txBody>
          <a:bodyPr lIns="100778" tIns="100778" rIns="100778" bIns="100778" anchor="t" anchorCtr="0">
            <a:noAutofit/>
          </a:bodyPr>
          <a:lstStyle/>
          <a:p>
            <a:pPr indent="0" algn="l"/>
            <a:r>
              <a:rPr lang="pl-PL" b="1" dirty="0" smtClean="0"/>
              <a:t>W każdym elemencie tablicy x </a:t>
            </a:r>
          </a:p>
          <a:p>
            <a:pPr indent="0" algn="l"/>
            <a:r>
              <a:rPr lang="pl-PL" b="1" dirty="0" smtClean="0"/>
              <a:t>znajduje się jest kolejna tablica y</a:t>
            </a:r>
          </a:p>
          <a:p>
            <a:pPr marL="503972" indent="-503972" algn="l">
              <a:buFont typeface="Arial" pitchFamily="34" charset="0"/>
              <a:buChar char="•"/>
            </a:pPr>
            <a:endParaRPr lang="pl-PL" b="1" dirty="0" smtClean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7 – tablice, kolekcje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502" y="3307341"/>
            <a:ext cx="7917314" cy="3144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9858765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smtClean="0"/>
              <a:t>Deklaracja tablicy dwuwymiarowej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7 – tablice, kolekcje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sp>
        <p:nvSpPr>
          <p:cNvPr id="5" name="Prostokąt 4"/>
          <p:cNvSpPr/>
          <p:nvPr/>
        </p:nvSpPr>
        <p:spPr>
          <a:xfrm>
            <a:off x="1371182" y="2538105"/>
            <a:ext cx="116779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err="1" smtClean="0">
                <a:solidFill>
                  <a:srgbClr val="7F0055"/>
                </a:solidFill>
                <a:latin typeface="Consolas"/>
              </a:rPr>
              <a:t>int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[][] tablica2;</a:t>
            </a:r>
          </a:p>
          <a:p>
            <a:r>
              <a:rPr lang="pl-PL" dirty="0" smtClean="0">
                <a:solidFill>
                  <a:srgbClr val="000000"/>
                </a:solidFill>
                <a:latin typeface="Consolas"/>
              </a:rPr>
              <a:t>tablica2 = </a:t>
            </a:r>
            <a:r>
              <a:rPr lang="pl-PL" b="1" dirty="0" err="1" smtClean="0">
                <a:solidFill>
                  <a:srgbClr val="7F0055"/>
                </a:solidFill>
                <a:latin typeface="Consolas"/>
              </a:rPr>
              <a:t>new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pl-PL" b="1" dirty="0" err="1" smtClean="0">
                <a:solidFill>
                  <a:srgbClr val="7F0055"/>
                </a:solidFill>
                <a:latin typeface="Consolas"/>
              </a:rPr>
              <a:t>int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[8][4];</a:t>
            </a:r>
            <a:endParaRPr lang="pl-PL" i="1" dirty="0" smtClean="0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1371181" y="3951565"/>
            <a:ext cx="116779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err="1" smtClean="0">
                <a:solidFill>
                  <a:srgbClr val="7F0055"/>
                </a:solidFill>
                <a:latin typeface="Consolas"/>
              </a:rPr>
              <a:t>int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[][] tablica3;</a:t>
            </a:r>
          </a:p>
          <a:p>
            <a:r>
              <a:rPr lang="pl-PL" dirty="0" smtClean="0">
                <a:solidFill>
                  <a:srgbClr val="000000"/>
                </a:solidFill>
                <a:latin typeface="Consolas"/>
              </a:rPr>
              <a:t>tablica3 = </a:t>
            </a:r>
            <a:r>
              <a:rPr lang="pl-PL" b="1" dirty="0" err="1" smtClean="0">
                <a:solidFill>
                  <a:srgbClr val="7F0055"/>
                </a:solidFill>
                <a:latin typeface="Consolas"/>
              </a:rPr>
              <a:t>new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pl-PL" b="1" dirty="0" err="1" smtClean="0">
                <a:solidFill>
                  <a:srgbClr val="7F0055"/>
                </a:solidFill>
                <a:latin typeface="Consolas"/>
              </a:rPr>
              <a:t>int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[8][4][3];</a:t>
            </a:r>
            <a:endParaRPr lang="pl-PL" i="1" dirty="0" smtClean="0">
              <a:solidFill>
                <a:srgbClr val="000000"/>
              </a:solidFill>
              <a:latin typeface="Consola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6540905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smtClean="0"/>
              <a:t>Tablica dwuwymiarowa - zadanie</a:t>
            </a:r>
            <a:endParaRPr lang="pl" sz="35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388658" y="2112952"/>
            <a:ext cx="8405536" cy="4365652"/>
          </a:xfrm>
          <a:prstGeom prst="rect">
            <a:avLst/>
          </a:prstGeom>
        </p:spPr>
        <p:txBody>
          <a:bodyPr lIns="100778" tIns="100778" rIns="100778" bIns="100778" anchor="t" anchorCtr="0">
            <a:noAutofit/>
          </a:bodyPr>
          <a:lstStyle/>
          <a:p>
            <a:pPr indent="0" algn="l"/>
            <a:r>
              <a:rPr lang="pl-PL" sz="2800" b="1" dirty="0" smtClean="0"/>
              <a:t>Proszę program który: 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pl-PL" sz="2800" b="1" dirty="0" smtClean="0"/>
              <a:t>Zadeklaruje tablicę dwuwymiarową 8x4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pl-PL" sz="2800" b="1" dirty="0" smtClean="0"/>
              <a:t>Ustawi jako wartość tablicy iloczyn indeksów</a:t>
            </a:r>
          </a:p>
          <a:p>
            <a:pPr indent="0" algn="l"/>
            <a:r>
              <a:rPr lang="pl-PL" sz="2800" b="1" dirty="0" smtClean="0"/>
              <a:t>np. dla indeksu 2,2 wartość będzie 4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pl-PL" sz="2800" b="1" dirty="0" smtClean="0"/>
              <a:t>Wyświetli wszystkie elementy tablicy </a:t>
            </a:r>
          </a:p>
          <a:p>
            <a:pPr indent="0" algn="l"/>
            <a:r>
              <a:rPr lang="pl-PL" sz="2800" b="1" dirty="0" smtClean="0"/>
              <a:t>dwuwymiarowej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pl-PL" sz="2800" b="1" dirty="0" smtClean="0"/>
              <a:t>Obliczy i wyświetli sumę wszystkich </a:t>
            </a:r>
          </a:p>
          <a:p>
            <a:pPr indent="0" algn="l"/>
            <a:r>
              <a:rPr lang="pl-PL" sz="2800" b="1" dirty="0" smtClean="0"/>
              <a:t>elementów tablicy</a:t>
            </a:r>
          </a:p>
          <a:p>
            <a:pPr indent="0" algn="l"/>
            <a:endParaRPr lang="pl-PL" sz="2800" b="1" dirty="0" smtClean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7 – tablice, kolekcje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3319217871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smtClean="0"/>
              <a:t>Rozwiązanie zadania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7 – tablice, kolekcje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sp>
        <p:nvSpPr>
          <p:cNvPr id="5" name="Prostokąt 4"/>
          <p:cNvSpPr/>
          <p:nvPr/>
        </p:nvSpPr>
        <p:spPr>
          <a:xfrm>
            <a:off x="1364241" y="1837574"/>
            <a:ext cx="11677989" cy="480131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pl-PL" b="1" dirty="0" err="1" smtClean="0">
                <a:solidFill>
                  <a:srgbClr val="7F0055"/>
                </a:solidFill>
                <a:latin typeface="Consolas"/>
              </a:rPr>
              <a:t>int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[][] tablica2;</a:t>
            </a:r>
          </a:p>
          <a:p>
            <a:r>
              <a:rPr lang="pl-PL" dirty="0" smtClean="0">
                <a:solidFill>
                  <a:srgbClr val="000000"/>
                </a:solidFill>
                <a:latin typeface="Consolas"/>
              </a:rPr>
              <a:t>tablica2 = </a:t>
            </a:r>
            <a:r>
              <a:rPr lang="pl-PL" b="1" dirty="0" err="1" smtClean="0">
                <a:solidFill>
                  <a:srgbClr val="7F0055"/>
                </a:solidFill>
                <a:latin typeface="Consolas"/>
              </a:rPr>
              <a:t>new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pl-PL" b="1" dirty="0" err="1" smtClean="0">
                <a:solidFill>
                  <a:srgbClr val="7F0055"/>
                </a:solidFill>
                <a:latin typeface="Consolas"/>
              </a:rPr>
              <a:t>int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[8][4];</a:t>
            </a:r>
          </a:p>
          <a:p>
            <a:r>
              <a:rPr lang="pl-PL" b="1" dirty="0" err="1" smtClean="0">
                <a:solidFill>
                  <a:srgbClr val="7F0055"/>
                </a:solidFill>
                <a:latin typeface="Consolas"/>
              </a:rPr>
              <a:t>int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suma2 = 0;</a:t>
            </a:r>
          </a:p>
          <a:p>
            <a:endParaRPr lang="pl-PL" dirty="0" smtClean="0">
              <a:latin typeface="Consolas"/>
            </a:endParaRPr>
          </a:p>
          <a:p>
            <a:r>
              <a:rPr lang="pl-PL" b="1" dirty="0" smtClean="0">
                <a:solidFill>
                  <a:srgbClr val="7F0055"/>
                </a:solidFill>
                <a:latin typeface="Consolas"/>
              </a:rPr>
              <a:t>for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(</a:t>
            </a:r>
            <a:r>
              <a:rPr lang="pl-PL" b="1" dirty="0" err="1" smtClean="0">
                <a:solidFill>
                  <a:srgbClr val="7F0055"/>
                </a:solidFill>
                <a:latin typeface="Consolas"/>
              </a:rPr>
              <a:t>int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i=0;i&lt;8;i++)</a:t>
            </a:r>
          </a:p>
          <a:p>
            <a:r>
              <a:rPr lang="pl-PL" b="1" dirty="0" smtClean="0">
                <a:solidFill>
                  <a:srgbClr val="7F0055"/>
                </a:solidFill>
                <a:latin typeface="Consolas"/>
              </a:rPr>
              <a:t>	for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(</a:t>
            </a:r>
            <a:r>
              <a:rPr lang="pl-PL" b="1" dirty="0" err="1" smtClean="0">
                <a:solidFill>
                  <a:srgbClr val="7F0055"/>
                </a:solidFill>
                <a:latin typeface="Consolas"/>
              </a:rPr>
              <a:t>int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j=0;j&lt;4;j++)</a:t>
            </a:r>
          </a:p>
          <a:p>
            <a:r>
              <a:rPr lang="pl-PL" dirty="0" smtClean="0">
                <a:solidFill>
                  <a:srgbClr val="000000"/>
                </a:solidFill>
                <a:latin typeface="Consolas"/>
              </a:rPr>
              <a:t>		tablica2[i][j] = i*j;</a:t>
            </a:r>
          </a:p>
          <a:p>
            <a:endParaRPr lang="pl-PL" dirty="0" smtClean="0">
              <a:latin typeface="Consolas"/>
            </a:endParaRPr>
          </a:p>
          <a:p>
            <a:r>
              <a:rPr lang="pl-PL" b="1" dirty="0" smtClean="0">
                <a:solidFill>
                  <a:srgbClr val="7F0055"/>
                </a:solidFill>
                <a:latin typeface="Consolas"/>
              </a:rPr>
              <a:t>for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(</a:t>
            </a:r>
            <a:r>
              <a:rPr lang="pl-PL" b="1" dirty="0" err="1" smtClean="0">
                <a:solidFill>
                  <a:srgbClr val="7F0055"/>
                </a:solidFill>
                <a:latin typeface="Consolas"/>
              </a:rPr>
              <a:t>int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pl-PL" b="1" dirty="0">
                <a:solidFill>
                  <a:srgbClr val="000000"/>
                </a:solidFill>
                <a:latin typeface="Consolas"/>
              </a:rPr>
              <a:t>i=0;i&lt;8;i++)</a:t>
            </a:r>
          </a:p>
          <a:p>
            <a:pPr lvl="1"/>
            <a:r>
              <a:rPr lang="pl-PL" b="1" dirty="0" smtClean="0">
                <a:solidFill>
                  <a:srgbClr val="7F0055"/>
                </a:solidFill>
                <a:latin typeface="Consolas"/>
              </a:rPr>
              <a:t>for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(</a:t>
            </a:r>
            <a:r>
              <a:rPr lang="pl-PL" b="1" dirty="0" err="1" smtClean="0">
                <a:solidFill>
                  <a:srgbClr val="7F0055"/>
                </a:solidFill>
                <a:latin typeface="Consolas"/>
              </a:rPr>
              <a:t>int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j=0;j&lt;4;j++)</a:t>
            </a:r>
          </a:p>
          <a:p>
            <a:pPr lvl="2"/>
            <a:r>
              <a:rPr lang="pl-PL" dirty="0" smtClean="0">
                <a:solidFill>
                  <a:srgbClr val="000000"/>
                </a:solidFill>
                <a:latin typeface="Consolas"/>
              </a:rPr>
              <a:t>{</a:t>
            </a:r>
          </a:p>
          <a:p>
            <a:pPr lvl="2"/>
            <a:r>
              <a:rPr lang="pl-PL" dirty="0" smtClean="0">
                <a:solidFill>
                  <a:srgbClr val="000000"/>
                </a:solidFill>
                <a:latin typeface="Consolas"/>
              </a:rPr>
              <a:t>suma2+=</a:t>
            </a:r>
            <a:r>
              <a:rPr lang="pl-PL" dirty="0">
                <a:solidFill>
                  <a:srgbClr val="000000"/>
                </a:solidFill>
                <a:latin typeface="Consolas"/>
              </a:rPr>
              <a:t>tablica2[j][i];</a:t>
            </a:r>
          </a:p>
          <a:p>
            <a:pPr lvl="2"/>
            <a:r>
              <a:rPr lang="pl-PL" dirty="0" err="1" smtClean="0">
                <a:solidFill>
                  <a:srgbClr val="000000"/>
                </a:solidFill>
                <a:latin typeface="Consolas"/>
              </a:rPr>
              <a:t>System.</a:t>
            </a:r>
            <a:r>
              <a:rPr lang="pl-PL" i="1" dirty="0" err="1" smtClean="0">
                <a:solidFill>
                  <a:srgbClr val="0000C0"/>
                </a:solidFill>
                <a:latin typeface="Consolas"/>
              </a:rPr>
              <a:t>out</a:t>
            </a:r>
            <a:r>
              <a:rPr lang="pl-PL" i="1" dirty="0" err="1" smtClean="0">
                <a:solidFill>
                  <a:srgbClr val="000000"/>
                </a:solidFill>
                <a:latin typeface="Consolas"/>
              </a:rPr>
              <a:t>.println</a:t>
            </a:r>
            <a:r>
              <a:rPr lang="pl-PL" i="1" dirty="0" smtClean="0">
                <a:solidFill>
                  <a:srgbClr val="000000"/>
                </a:solidFill>
                <a:latin typeface="Consolas"/>
              </a:rPr>
              <a:t>(</a:t>
            </a:r>
            <a:r>
              <a:rPr lang="pl-PL" i="1" dirty="0" smtClean="0">
                <a:solidFill>
                  <a:srgbClr val="2A00FF"/>
                </a:solidFill>
                <a:latin typeface="Consolas"/>
              </a:rPr>
              <a:t>"Element tablicy o indeksie "</a:t>
            </a:r>
            <a:r>
              <a:rPr lang="pl-PL" i="1" dirty="0" smtClean="0">
                <a:solidFill>
                  <a:srgbClr val="000000"/>
                </a:solidFill>
                <a:latin typeface="Consolas"/>
              </a:rPr>
              <a:t>+</a:t>
            </a:r>
            <a:r>
              <a:rPr lang="pl-PL" dirty="0">
                <a:solidFill>
                  <a:srgbClr val="000000"/>
                </a:solidFill>
                <a:latin typeface="Consolas"/>
              </a:rPr>
              <a:t>i+</a:t>
            </a:r>
          </a:p>
          <a:p>
            <a:pPr lvl="2"/>
            <a:r>
              <a:rPr lang="pl-PL" i="1" dirty="0">
                <a:solidFill>
                  <a:srgbClr val="000000"/>
                </a:solidFill>
                <a:highlight>
                  <a:srgbClr val="D4D4D4"/>
                </a:highlight>
                <a:latin typeface="Consolas"/>
              </a:rPr>
              <a:t>	</a:t>
            </a:r>
            <a:r>
              <a:rPr lang="pl-PL" i="1" dirty="0">
                <a:solidFill>
                  <a:srgbClr val="2A00FF"/>
                </a:solidFill>
                <a:latin typeface="Consolas"/>
              </a:rPr>
              <a:t>","</a:t>
            </a:r>
            <a:r>
              <a:rPr lang="pl-PL" dirty="0">
                <a:solidFill>
                  <a:srgbClr val="000000"/>
                </a:solidFill>
                <a:latin typeface="Consolas"/>
              </a:rPr>
              <a:t>+j+</a:t>
            </a:r>
            <a:r>
              <a:rPr lang="pl-PL" i="1" dirty="0">
                <a:solidFill>
                  <a:srgbClr val="2A00FF"/>
                </a:solidFill>
                <a:latin typeface="Consolas"/>
              </a:rPr>
              <a:t>"="</a:t>
            </a:r>
            <a:r>
              <a:rPr lang="pl-PL" dirty="0">
                <a:solidFill>
                  <a:srgbClr val="000000"/>
                </a:solidFill>
                <a:latin typeface="Consolas"/>
              </a:rPr>
              <a:t>+tablica2[i][j]);</a:t>
            </a:r>
          </a:p>
          <a:p>
            <a:pPr lvl="2"/>
            <a:r>
              <a:rPr lang="pl-PL" dirty="0" smtClean="0">
                <a:solidFill>
                  <a:srgbClr val="000000"/>
                </a:solidFill>
                <a:latin typeface="Consolas"/>
              </a:rPr>
              <a:t>}</a:t>
            </a:r>
          </a:p>
          <a:p>
            <a:pPr lvl="2"/>
            <a:r>
              <a:rPr lang="pl-PL" dirty="0" err="1" smtClean="0">
                <a:solidFill>
                  <a:srgbClr val="000000"/>
                </a:solidFill>
                <a:latin typeface="Consolas"/>
              </a:rPr>
              <a:t>System.</a:t>
            </a:r>
            <a:r>
              <a:rPr lang="pl-PL" i="1" dirty="0" err="1" smtClean="0">
                <a:solidFill>
                  <a:srgbClr val="0000C0"/>
                </a:solidFill>
                <a:latin typeface="Consolas"/>
              </a:rPr>
              <a:t>out</a:t>
            </a:r>
            <a:r>
              <a:rPr lang="pl-PL" i="1" dirty="0" err="1" smtClean="0">
                <a:solidFill>
                  <a:srgbClr val="000000"/>
                </a:solidFill>
                <a:latin typeface="Consolas"/>
              </a:rPr>
              <a:t>.println</a:t>
            </a:r>
            <a:r>
              <a:rPr lang="pl-PL" i="1" dirty="0" smtClean="0">
                <a:solidFill>
                  <a:srgbClr val="000000"/>
                </a:solidFill>
                <a:latin typeface="Consolas"/>
              </a:rPr>
              <a:t>(</a:t>
            </a:r>
            <a:r>
              <a:rPr lang="pl-PL" i="1" dirty="0" smtClean="0">
                <a:solidFill>
                  <a:srgbClr val="2A00FF"/>
                </a:solidFill>
                <a:latin typeface="Consolas"/>
              </a:rPr>
              <a:t>"Suma elementów tablicy </a:t>
            </a:r>
          </a:p>
          <a:p>
            <a:pPr lvl="2"/>
            <a:r>
              <a:rPr lang="pl-PL" i="1" dirty="0">
                <a:solidFill>
                  <a:srgbClr val="2A00FF"/>
                </a:solidFill>
                <a:latin typeface="Consolas"/>
              </a:rPr>
              <a:t>	</a:t>
            </a:r>
            <a:r>
              <a:rPr lang="pl-PL" i="1" dirty="0" smtClean="0">
                <a:solidFill>
                  <a:srgbClr val="2A00FF"/>
                </a:solidFill>
                <a:latin typeface="Consolas"/>
              </a:rPr>
              <a:t>dwuwymiarowej wynosi "</a:t>
            </a:r>
            <a:r>
              <a:rPr lang="pl-PL" i="1" dirty="0" smtClean="0">
                <a:solidFill>
                  <a:srgbClr val="000000"/>
                </a:solidFill>
                <a:latin typeface="Consolas"/>
              </a:rPr>
              <a:t>+suma2);</a:t>
            </a:r>
          </a:p>
        </p:txBody>
      </p:sp>
    </p:spTree>
    <p:extLst>
      <p:ext uri="{BB962C8B-B14F-4D97-AF65-F5344CB8AC3E}">
        <p14:creationId xmlns="" xmlns:p14="http://schemas.microsoft.com/office/powerpoint/2010/main" val="1078960733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smtClean="0"/>
              <a:t>Inne sposoby zarządzania tablicami</a:t>
            </a:r>
            <a:endParaRPr lang="pl" sz="35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388658" y="2112952"/>
            <a:ext cx="8405536" cy="4365652"/>
          </a:xfrm>
          <a:prstGeom prst="rect">
            <a:avLst/>
          </a:prstGeom>
        </p:spPr>
        <p:txBody>
          <a:bodyPr lIns="100778" tIns="100778" rIns="100778" bIns="100778" anchor="t" anchorCtr="0">
            <a:noAutofit/>
          </a:bodyPr>
          <a:lstStyle/>
          <a:p>
            <a:pPr indent="0" algn="l"/>
            <a:r>
              <a:rPr lang="pl-PL" sz="2800" b="1" dirty="0" smtClean="0"/>
              <a:t>Predefiniowane struktury: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pl-PL" sz="2800" b="1" dirty="0" smtClean="0"/>
              <a:t>Collection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pl-PL" sz="2800" b="1" dirty="0" err="1" smtClean="0"/>
              <a:t>LinkedList</a:t>
            </a:r>
            <a:endParaRPr lang="pl-PL" sz="2800" b="1" dirty="0" smtClean="0"/>
          </a:p>
          <a:p>
            <a:pPr marL="457200" indent="-457200" algn="l">
              <a:buFont typeface="Arial" pitchFamily="34" charset="0"/>
              <a:buChar char="•"/>
            </a:pPr>
            <a:r>
              <a:rPr lang="pl-PL" sz="2800" b="1" dirty="0" err="1" smtClean="0"/>
              <a:t>ArrayList</a:t>
            </a:r>
            <a:endParaRPr lang="pl-PL" sz="2800" b="1" dirty="0" smtClean="0"/>
          </a:p>
          <a:p>
            <a:pPr marL="457200" indent="-457200" algn="l">
              <a:buFont typeface="Arial" pitchFamily="34" charset="0"/>
              <a:buChar char="•"/>
            </a:pPr>
            <a:r>
              <a:rPr lang="pl-PL" sz="2800" b="1" dirty="0" err="1" smtClean="0"/>
              <a:t>HashMap</a:t>
            </a:r>
            <a:endParaRPr lang="pl-PL" sz="2800" b="1" dirty="0" smtClean="0"/>
          </a:p>
          <a:p>
            <a:pPr indent="0" algn="l"/>
            <a:endParaRPr lang="pl-PL" sz="2800" b="1" dirty="0" smtClean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7 – tablice, kolekcje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646245632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err="1" smtClean="0"/>
              <a:t>ArrayList</a:t>
            </a:r>
            <a:endParaRPr lang="pl" sz="35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388658" y="2112952"/>
            <a:ext cx="8405536" cy="4365652"/>
          </a:xfrm>
          <a:prstGeom prst="rect">
            <a:avLst/>
          </a:prstGeom>
        </p:spPr>
        <p:txBody>
          <a:bodyPr lIns="100778" tIns="100778" rIns="100778" bIns="100778" anchor="t" anchorCtr="0">
            <a:noAutofit/>
          </a:bodyPr>
          <a:lstStyle/>
          <a:p>
            <a:pPr indent="0" algn="l"/>
            <a:r>
              <a:rPr lang="pl-PL" sz="2800" b="1" dirty="0" smtClean="0"/>
              <a:t>Narzędzia do zarządzania listami danych: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pl-PL" sz="2800" b="1" dirty="0" smtClean="0"/>
              <a:t>Collection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pl-PL" sz="2800" b="1" dirty="0" err="1" smtClean="0"/>
              <a:t>LinkedList</a:t>
            </a:r>
            <a:endParaRPr lang="pl-PL" sz="2800" b="1" dirty="0" smtClean="0"/>
          </a:p>
          <a:p>
            <a:pPr marL="457200" indent="-457200" algn="l">
              <a:buFont typeface="Arial" pitchFamily="34" charset="0"/>
              <a:buChar char="•"/>
            </a:pPr>
            <a:r>
              <a:rPr lang="pl-PL" sz="2800" b="1" dirty="0" err="1" smtClean="0"/>
              <a:t>ArrayList</a:t>
            </a:r>
            <a:endParaRPr lang="pl-PL" sz="2800" b="1" dirty="0" smtClean="0"/>
          </a:p>
          <a:p>
            <a:pPr marL="457200" indent="-457200" algn="l">
              <a:buFont typeface="Arial" pitchFamily="34" charset="0"/>
              <a:buChar char="•"/>
            </a:pPr>
            <a:r>
              <a:rPr lang="pl-PL" sz="2800" b="1" dirty="0" err="1" smtClean="0"/>
              <a:t>HashMap</a:t>
            </a:r>
            <a:endParaRPr lang="pl-PL" sz="2800" b="1" dirty="0" smtClean="0"/>
          </a:p>
          <a:p>
            <a:pPr indent="0" algn="l"/>
            <a:endParaRPr lang="pl-PL" sz="2800" b="1" dirty="0" smtClean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7 – tablice, kolekcje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1232532453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smtClean="0"/>
              <a:t>Przykład listy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7 – tablice, kolekcje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sp>
        <p:nvSpPr>
          <p:cNvPr id="5" name="Prostokąt 4"/>
          <p:cNvSpPr/>
          <p:nvPr/>
        </p:nvSpPr>
        <p:spPr>
          <a:xfrm>
            <a:off x="1364240" y="2228537"/>
            <a:ext cx="11677989" cy="397031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pl-PL" b="1" dirty="0" smtClean="0">
                <a:solidFill>
                  <a:srgbClr val="7F0055"/>
                </a:solidFill>
                <a:latin typeface="Consolas"/>
              </a:rPr>
              <a:t>import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pl-PL" b="1" dirty="0" err="1" smtClean="0">
                <a:solidFill>
                  <a:srgbClr val="000000"/>
                </a:solidFill>
                <a:latin typeface="Consolas"/>
              </a:rPr>
              <a:t>java.util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.*;</a:t>
            </a:r>
            <a:r>
              <a:rPr lang="pl-PL" b="1" dirty="0" smtClean="0">
                <a:solidFill>
                  <a:srgbClr val="3F7F5F"/>
                </a:solidFill>
                <a:latin typeface="Consolas"/>
              </a:rPr>
              <a:t>//</a:t>
            </a:r>
            <a:r>
              <a:rPr lang="pl-PL" b="1" u="sng" dirty="0" smtClean="0">
                <a:solidFill>
                  <a:srgbClr val="3F7F5F"/>
                </a:solidFill>
                <a:latin typeface="Consolas"/>
              </a:rPr>
              <a:t>potrzebna biblioteka narzędziowa</a:t>
            </a:r>
          </a:p>
          <a:p>
            <a:r>
              <a:rPr lang="pl-PL" b="1" u="sng" dirty="0" smtClean="0">
                <a:solidFill>
                  <a:srgbClr val="3F7F5F"/>
                </a:solidFill>
                <a:latin typeface="Consolas"/>
              </a:rPr>
              <a:t>…</a:t>
            </a:r>
          </a:p>
          <a:p>
            <a:r>
              <a:rPr lang="pl-PL" b="1" u="sng" dirty="0" smtClean="0">
                <a:solidFill>
                  <a:srgbClr val="3F7F5F"/>
                </a:solidFill>
                <a:latin typeface="Consolas"/>
              </a:rPr>
              <a:t>{</a:t>
            </a:r>
          </a:p>
          <a:p>
            <a:r>
              <a:rPr lang="pl-PL" u="sng" dirty="0" smtClean="0">
                <a:solidFill>
                  <a:srgbClr val="000000"/>
                </a:solidFill>
                <a:latin typeface="Consolas"/>
              </a:rPr>
              <a:t>List l = </a:t>
            </a:r>
            <a:r>
              <a:rPr lang="pl-PL" b="1" u="sng" dirty="0" err="1" smtClean="0">
                <a:solidFill>
                  <a:srgbClr val="7F0055"/>
                </a:solidFill>
                <a:latin typeface="Consolas"/>
              </a:rPr>
              <a:t>new</a:t>
            </a:r>
            <a:r>
              <a:rPr lang="pl-PL" b="1" u="sng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pl-PL" b="1" u="sng" dirty="0" err="1" smtClean="0">
                <a:solidFill>
                  <a:srgbClr val="000000"/>
                </a:solidFill>
                <a:latin typeface="Consolas"/>
              </a:rPr>
              <a:t>ArrayList</a:t>
            </a:r>
            <a:r>
              <a:rPr lang="pl-PL" b="1" u="sng" dirty="0" smtClean="0">
                <a:solidFill>
                  <a:srgbClr val="000000"/>
                </a:solidFill>
                <a:latin typeface="Consolas"/>
              </a:rPr>
              <a:t>();</a:t>
            </a:r>
            <a:r>
              <a:rPr lang="pl-PL" b="1" u="sng" dirty="0" smtClean="0">
                <a:solidFill>
                  <a:srgbClr val="3F7F5F"/>
                </a:solidFill>
                <a:latin typeface="Consolas"/>
              </a:rPr>
              <a:t>// deklaracja i inicjacja listy</a:t>
            </a:r>
          </a:p>
          <a:p>
            <a:endParaRPr lang="pl-PL" dirty="0" smtClean="0">
              <a:latin typeface="Consolas"/>
            </a:endParaRPr>
          </a:p>
          <a:p>
            <a:r>
              <a:rPr lang="pl-PL" b="1" dirty="0" smtClean="0">
                <a:solidFill>
                  <a:srgbClr val="7F0055"/>
                </a:solidFill>
                <a:latin typeface="Consolas"/>
              </a:rPr>
              <a:t>for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(</a:t>
            </a:r>
            <a:r>
              <a:rPr lang="pl-PL" b="1" dirty="0" err="1" smtClean="0">
                <a:solidFill>
                  <a:srgbClr val="7F0055"/>
                </a:solidFill>
                <a:latin typeface="Consolas"/>
              </a:rPr>
              <a:t>int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i=0;i&lt;10;i++)</a:t>
            </a:r>
          </a:p>
          <a:p>
            <a:r>
              <a:rPr lang="pl-PL" u="sng" dirty="0" err="1" smtClean="0">
                <a:solidFill>
                  <a:srgbClr val="000000"/>
                </a:solidFill>
                <a:latin typeface="Consolas"/>
              </a:rPr>
              <a:t>l.add</a:t>
            </a:r>
            <a:r>
              <a:rPr lang="pl-PL" u="sng" dirty="0" smtClean="0">
                <a:solidFill>
                  <a:srgbClr val="000000"/>
                </a:solidFill>
                <a:latin typeface="Consolas"/>
              </a:rPr>
              <a:t>(</a:t>
            </a:r>
            <a:r>
              <a:rPr lang="pl-PL" b="1" u="sng" dirty="0" err="1" smtClean="0">
                <a:solidFill>
                  <a:srgbClr val="7F0055"/>
                </a:solidFill>
                <a:latin typeface="Consolas"/>
              </a:rPr>
              <a:t>new</a:t>
            </a:r>
            <a:r>
              <a:rPr lang="pl-PL" b="1" u="sng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pl-PL" b="1" u="sng" dirty="0" err="1" smtClean="0">
                <a:solidFill>
                  <a:srgbClr val="000000"/>
                </a:solidFill>
                <a:latin typeface="Consolas"/>
              </a:rPr>
              <a:t>Integer</a:t>
            </a:r>
            <a:r>
              <a:rPr lang="pl-PL" b="1" u="sng" dirty="0" smtClean="0">
                <a:solidFill>
                  <a:srgbClr val="000000"/>
                </a:solidFill>
                <a:latin typeface="Consolas"/>
              </a:rPr>
              <a:t>(i));</a:t>
            </a:r>
            <a:r>
              <a:rPr lang="pl-PL" b="1" u="sng" dirty="0" smtClean="0">
                <a:solidFill>
                  <a:srgbClr val="3F7F5F"/>
                </a:solidFill>
                <a:latin typeface="Consolas"/>
              </a:rPr>
              <a:t>// dodawanie obiektów do listy</a:t>
            </a:r>
          </a:p>
          <a:p>
            <a:endParaRPr lang="pl-PL" dirty="0" smtClean="0">
              <a:latin typeface="Consolas"/>
            </a:endParaRPr>
          </a:p>
          <a:p>
            <a:r>
              <a:rPr lang="pl-PL" u="sng" dirty="0" err="1" smtClean="0">
                <a:solidFill>
                  <a:srgbClr val="000000"/>
                </a:solidFill>
                <a:latin typeface="Consolas"/>
              </a:rPr>
              <a:t>Iterator</a:t>
            </a:r>
            <a:r>
              <a:rPr lang="pl-PL" u="sng" dirty="0" smtClean="0">
                <a:solidFill>
                  <a:srgbClr val="000000"/>
                </a:solidFill>
                <a:latin typeface="Consolas"/>
              </a:rPr>
              <a:t> i = </a:t>
            </a:r>
            <a:r>
              <a:rPr lang="pl-PL" u="sng" dirty="0" err="1" smtClean="0">
                <a:solidFill>
                  <a:srgbClr val="000000"/>
                </a:solidFill>
                <a:latin typeface="Consolas"/>
              </a:rPr>
              <a:t>l.iterator</a:t>
            </a:r>
            <a:r>
              <a:rPr lang="pl-PL" u="sng" dirty="0" smtClean="0">
                <a:solidFill>
                  <a:srgbClr val="000000"/>
                </a:solidFill>
                <a:latin typeface="Consolas"/>
              </a:rPr>
              <a:t>();</a:t>
            </a:r>
            <a:r>
              <a:rPr lang="pl-PL" u="sng" dirty="0" smtClean="0">
                <a:solidFill>
                  <a:srgbClr val="3F7F5F"/>
                </a:solidFill>
                <a:latin typeface="Consolas"/>
              </a:rPr>
              <a:t>// powołanie </a:t>
            </a:r>
            <a:r>
              <a:rPr lang="pl-PL" u="sng" dirty="0" err="1" smtClean="0">
                <a:solidFill>
                  <a:srgbClr val="3F7F5F"/>
                </a:solidFill>
                <a:latin typeface="Consolas"/>
              </a:rPr>
              <a:t>iteratora</a:t>
            </a:r>
            <a:endParaRPr lang="pl-PL" u="sng" dirty="0" smtClean="0">
              <a:solidFill>
                <a:srgbClr val="3F7F5F"/>
              </a:solidFill>
              <a:latin typeface="Consolas"/>
            </a:endParaRPr>
          </a:p>
          <a:p>
            <a:endParaRPr lang="pl-PL" dirty="0" smtClean="0">
              <a:latin typeface="Consolas"/>
            </a:endParaRPr>
          </a:p>
          <a:p>
            <a:r>
              <a:rPr lang="pl-PL" b="1" dirty="0" err="1" smtClean="0">
                <a:solidFill>
                  <a:srgbClr val="7F0055"/>
                </a:solidFill>
                <a:latin typeface="Consolas"/>
              </a:rPr>
              <a:t>while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(</a:t>
            </a:r>
            <a:r>
              <a:rPr lang="pl-PL" b="1" dirty="0" err="1" smtClean="0">
                <a:solidFill>
                  <a:srgbClr val="000000"/>
                </a:solidFill>
                <a:latin typeface="Consolas"/>
              </a:rPr>
              <a:t>i.hasNext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())</a:t>
            </a:r>
            <a:r>
              <a:rPr lang="pl-PL" b="1" dirty="0" smtClean="0">
                <a:solidFill>
                  <a:srgbClr val="3F7F5F"/>
                </a:solidFill>
                <a:latin typeface="Consolas"/>
              </a:rPr>
              <a:t>// </a:t>
            </a:r>
            <a:r>
              <a:rPr lang="pl-PL" b="1" u="sng" dirty="0" smtClean="0">
                <a:solidFill>
                  <a:srgbClr val="3F7F5F"/>
                </a:solidFill>
                <a:latin typeface="Consolas"/>
              </a:rPr>
              <a:t>pętla po wszystkich elementach</a:t>
            </a:r>
          </a:p>
          <a:p>
            <a:r>
              <a:rPr lang="pl-PL" dirty="0" err="1" smtClean="0">
                <a:solidFill>
                  <a:srgbClr val="000000"/>
                </a:solidFill>
                <a:latin typeface="Consolas"/>
              </a:rPr>
              <a:t>System.</a:t>
            </a:r>
            <a:r>
              <a:rPr lang="pl-PL" i="1" dirty="0" err="1" smtClean="0">
                <a:solidFill>
                  <a:srgbClr val="0000C0"/>
                </a:solidFill>
                <a:latin typeface="Consolas"/>
              </a:rPr>
              <a:t>out</a:t>
            </a:r>
            <a:r>
              <a:rPr lang="pl-PL" i="1" dirty="0" err="1" smtClean="0">
                <a:solidFill>
                  <a:srgbClr val="000000"/>
                </a:solidFill>
                <a:latin typeface="Consolas"/>
              </a:rPr>
              <a:t>.println</a:t>
            </a:r>
            <a:r>
              <a:rPr lang="pl-PL" i="1" dirty="0" smtClean="0">
                <a:solidFill>
                  <a:srgbClr val="000000"/>
                </a:solidFill>
                <a:latin typeface="Consolas"/>
              </a:rPr>
              <a:t>(</a:t>
            </a:r>
            <a:r>
              <a:rPr lang="pl-PL" i="1" dirty="0" smtClean="0">
                <a:solidFill>
                  <a:srgbClr val="2A00FF"/>
                </a:solidFill>
                <a:latin typeface="Consolas"/>
              </a:rPr>
              <a:t>"Element listy ="</a:t>
            </a:r>
            <a:r>
              <a:rPr lang="pl-PL" i="1" dirty="0" smtClean="0">
                <a:solidFill>
                  <a:srgbClr val="000000"/>
                </a:solidFill>
                <a:latin typeface="Consolas"/>
              </a:rPr>
              <a:t>+</a:t>
            </a:r>
            <a:r>
              <a:rPr lang="pl-PL" i="1" dirty="0" err="1" smtClean="0">
                <a:solidFill>
                  <a:srgbClr val="000000"/>
                </a:solidFill>
                <a:latin typeface="Consolas"/>
              </a:rPr>
              <a:t>i.next</a:t>
            </a:r>
            <a:r>
              <a:rPr lang="pl-PL" i="1" dirty="0" smtClean="0">
                <a:solidFill>
                  <a:srgbClr val="000000"/>
                </a:solidFill>
                <a:latin typeface="Consolas"/>
              </a:rPr>
              <a:t>());</a:t>
            </a:r>
          </a:p>
          <a:p>
            <a:r>
              <a:rPr lang="pl-PL" i="1" dirty="0" smtClean="0">
                <a:solidFill>
                  <a:srgbClr val="3F7F5F"/>
                </a:solidFill>
                <a:latin typeface="Consolas"/>
              </a:rPr>
              <a:t>// </a:t>
            </a:r>
            <a:r>
              <a:rPr lang="pl-PL" i="1" u="sng" dirty="0" smtClean="0">
                <a:solidFill>
                  <a:srgbClr val="3F7F5F"/>
                </a:solidFill>
                <a:latin typeface="Consolas"/>
              </a:rPr>
              <a:t>wyświetlenie kolejnych elementów</a:t>
            </a:r>
          </a:p>
          <a:p>
            <a:r>
              <a:rPr lang="pl-PL" dirty="0" smtClean="0">
                <a:solidFill>
                  <a:srgbClr val="000000"/>
                </a:solidFill>
                <a:latin typeface="Consolas"/>
              </a:rPr>
              <a:t>}</a:t>
            </a:r>
          </a:p>
        </p:txBody>
      </p:sp>
    </p:spTree>
    <p:extLst>
      <p:ext uri="{BB962C8B-B14F-4D97-AF65-F5344CB8AC3E}">
        <p14:creationId xmlns="" xmlns:p14="http://schemas.microsoft.com/office/powerpoint/2010/main" val="350550466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smtClean="0"/>
              <a:t>Lista - zadanie</a:t>
            </a:r>
            <a:endParaRPr lang="pl" sz="35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388658" y="2112952"/>
            <a:ext cx="8405536" cy="4365652"/>
          </a:xfrm>
          <a:prstGeom prst="rect">
            <a:avLst/>
          </a:prstGeom>
        </p:spPr>
        <p:txBody>
          <a:bodyPr lIns="100778" tIns="100778" rIns="100778" bIns="100778" anchor="t" anchorCtr="0">
            <a:noAutofit/>
          </a:bodyPr>
          <a:lstStyle/>
          <a:p>
            <a:pPr indent="0" algn="l"/>
            <a:r>
              <a:rPr lang="pl-PL" sz="2800" b="1" dirty="0" smtClean="0"/>
              <a:t>Proszę przerobić poprzedni program tak aby: 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pl-PL" sz="2800" b="1" dirty="0" smtClean="0"/>
              <a:t>Zarządzał łańcuchami znaków </a:t>
            </a:r>
          </a:p>
          <a:p>
            <a:pPr indent="0" algn="l"/>
            <a:r>
              <a:rPr lang="pl-PL" sz="2800" b="1" dirty="0"/>
              <a:t>	</a:t>
            </a:r>
            <a:r>
              <a:rPr lang="pl-PL" sz="2800" b="1" dirty="0" smtClean="0"/>
              <a:t>zamiast liczbami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pl-PL" sz="2800" b="1" dirty="0" smtClean="0"/>
              <a:t>Dodanych zostało 20 elementów zamiast 10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pl-PL" sz="2800" b="1" dirty="0" smtClean="0"/>
              <a:t>Wyświetlone zostały wszystkie elementy listy</a:t>
            </a:r>
            <a:endParaRPr lang="pl-PL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7 – tablice, kolekcje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7595434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smtClean="0"/>
              <a:t>Co to jest tablica?</a:t>
            </a:r>
            <a:endParaRPr lang="pl" sz="35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388657" y="2112952"/>
            <a:ext cx="8432033" cy="4365652"/>
          </a:xfrm>
          <a:prstGeom prst="rect">
            <a:avLst/>
          </a:prstGeom>
        </p:spPr>
        <p:txBody>
          <a:bodyPr lIns="100778" tIns="100778" rIns="100778" bIns="100778" anchor="t" anchorCtr="0">
            <a:noAutofit/>
          </a:bodyPr>
          <a:lstStyle/>
          <a:p>
            <a:pPr marL="503972" indent="-503972" algn="l">
              <a:buFont typeface="Arial" pitchFamily="34" charset="0"/>
              <a:buChar char="•"/>
            </a:pPr>
            <a:r>
              <a:rPr lang="pl-PL" b="1" dirty="0" smtClean="0"/>
              <a:t>Obiekt</a:t>
            </a:r>
          </a:p>
          <a:p>
            <a:pPr marL="503972" indent="-503972" algn="l">
              <a:buFont typeface="Arial" pitchFamily="34" charset="0"/>
              <a:buChar char="•"/>
            </a:pPr>
            <a:r>
              <a:rPr lang="pl-PL" b="1" dirty="0" smtClean="0"/>
              <a:t>Określony typ elementów</a:t>
            </a:r>
          </a:p>
          <a:p>
            <a:pPr marL="503972" indent="-503972" algn="l">
              <a:buFont typeface="Arial" pitchFamily="34" charset="0"/>
              <a:buChar char="•"/>
            </a:pPr>
            <a:r>
              <a:rPr lang="pl-PL" b="1" dirty="0" smtClean="0"/>
              <a:t>Długość</a:t>
            </a:r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7 – tablice, kolekcje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4625" y="3445949"/>
            <a:ext cx="5039283" cy="2718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318707761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smtClean="0"/>
              <a:t>Rozwiązanie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7 – tablice, kolekcje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sp>
        <p:nvSpPr>
          <p:cNvPr id="5" name="Prostokąt 4"/>
          <p:cNvSpPr/>
          <p:nvPr/>
        </p:nvSpPr>
        <p:spPr>
          <a:xfrm>
            <a:off x="1364240" y="2228537"/>
            <a:ext cx="11677989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pl-PL" b="1" dirty="0" smtClean="0">
                <a:solidFill>
                  <a:srgbClr val="7F0055"/>
                </a:solidFill>
                <a:latin typeface="Consolas"/>
              </a:rPr>
              <a:t>for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(</a:t>
            </a:r>
            <a:r>
              <a:rPr lang="pl-PL" b="1" dirty="0" err="1" smtClean="0">
                <a:solidFill>
                  <a:srgbClr val="7F0055"/>
                </a:solidFill>
                <a:latin typeface="Consolas"/>
              </a:rPr>
              <a:t>int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i=1;i&lt;20;i++)</a:t>
            </a:r>
          </a:p>
          <a:p>
            <a:r>
              <a:rPr lang="pl-PL" u="sng" dirty="0" err="1" smtClean="0">
                <a:solidFill>
                  <a:srgbClr val="000000"/>
                </a:solidFill>
                <a:latin typeface="Consolas"/>
              </a:rPr>
              <a:t>l.add</a:t>
            </a:r>
            <a:r>
              <a:rPr lang="pl-PL" u="sng" dirty="0" smtClean="0">
                <a:solidFill>
                  <a:srgbClr val="000000"/>
                </a:solidFill>
                <a:latin typeface="Consolas"/>
              </a:rPr>
              <a:t>(</a:t>
            </a:r>
            <a:r>
              <a:rPr lang="pl-PL" b="1" u="sng" dirty="0" err="1" smtClean="0">
                <a:solidFill>
                  <a:srgbClr val="7F0055"/>
                </a:solidFill>
                <a:latin typeface="Consolas"/>
              </a:rPr>
              <a:t>new</a:t>
            </a:r>
            <a:r>
              <a:rPr lang="pl-PL" b="1" u="sng" dirty="0" smtClean="0">
                <a:solidFill>
                  <a:srgbClr val="000000"/>
                </a:solidFill>
                <a:latin typeface="Consolas"/>
              </a:rPr>
              <a:t> String(</a:t>
            </a:r>
            <a:r>
              <a:rPr lang="pl-PL" b="1" u="sng" dirty="0" smtClean="0">
                <a:solidFill>
                  <a:srgbClr val="2A00FF"/>
                </a:solidFill>
                <a:latin typeface="Consolas"/>
              </a:rPr>
              <a:t>"test "</a:t>
            </a:r>
            <a:r>
              <a:rPr lang="pl-PL" b="1" u="sng" dirty="0" smtClean="0">
                <a:solidFill>
                  <a:srgbClr val="000000"/>
                </a:solidFill>
                <a:latin typeface="Consolas"/>
              </a:rPr>
              <a:t>+i));</a:t>
            </a:r>
            <a:r>
              <a:rPr lang="pl-PL" b="1" u="sng" dirty="0" smtClean="0">
                <a:solidFill>
                  <a:srgbClr val="3F7F5F"/>
                </a:solidFill>
                <a:latin typeface="Consolas"/>
              </a:rPr>
              <a:t>// dodawanie obiektów String do listy</a:t>
            </a:r>
            <a:endParaRPr lang="pl-PL" dirty="0" smtClean="0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1393816" y="3420533"/>
            <a:ext cx="7822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smtClean="0">
                <a:solidFill>
                  <a:srgbClr val="7F0055"/>
                </a:solidFill>
                <a:latin typeface="Consolas"/>
              </a:rPr>
              <a:t>for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(</a:t>
            </a:r>
            <a:r>
              <a:rPr lang="pl-PL" b="1" dirty="0" err="1" smtClean="0">
                <a:solidFill>
                  <a:srgbClr val="7F0055"/>
                </a:solidFill>
                <a:latin typeface="Consolas"/>
              </a:rPr>
              <a:t>int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i=1;i&lt;20;i++)</a:t>
            </a:r>
          </a:p>
          <a:p>
            <a:r>
              <a:rPr lang="pl-PL" u="sng" dirty="0" err="1" smtClean="0">
                <a:solidFill>
                  <a:srgbClr val="000000"/>
                </a:solidFill>
                <a:latin typeface="Consolas"/>
              </a:rPr>
              <a:t>l.add</a:t>
            </a:r>
            <a:r>
              <a:rPr lang="pl-PL" u="sng" dirty="0" smtClean="0">
                <a:solidFill>
                  <a:srgbClr val="000000"/>
                </a:solidFill>
                <a:latin typeface="Consolas"/>
              </a:rPr>
              <a:t>(</a:t>
            </a:r>
            <a:r>
              <a:rPr lang="pl-PL" b="1" u="sng" dirty="0" err="1" smtClean="0">
                <a:solidFill>
                  <a:srgbClr val="7F0055"/>
                </a:solidFill>
                <a:latin typeface="Consolas"/>
              </a:rPr>
              <a:t>new</a:t>
            </a:r>
            <a:r>
              <a:rPr lang="pl-PL" b="1" u="sng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pl-PL" b="1" u="sng" dirty="0" err="1" smtClean="0">
                <a:solidFill>
                  <a:srgbClr val="000000"/>
                </a:solidFill>
                <a:latin typeface="Consolas"/>
              </a:rPr>
              <a:t>Integer</a:t>
            </a:r>
            <a:r>
              <a:rPr lang="pl-PL" b="1" u="sng" dirty="0" smtClean="0">
                <a:solidFill>
                  <a:srgbClr val="000000"/>
                </a:solidFill>
                <a:latin typeface="Consolas"/>
              </a:rPr>
              <a:t>(i+20));</a:t>
            </a:r>
            <a:r>
              <a:rPr lang="pl-PL" b="1" u="sng" dirty="0" smtClean="0">
                <a:solidFill>
                  <a:srgbClr val="3F7F5F"/>
                </a:solidFill>
                <a:latin typeface="Consolas"/>
              </a:rPr>
              <a:t>// dodawanie obiektów </a:t>
            </a:r>
            <a:r>
              <a:rPr lang="pl-PL" b="1" u="sng" dirty="0" err="1" smtClean="0">
                <a:solidFill>
                  <a:srgbClr val="3F7F5F"/>
                </a:solidFill>
                <a:latin typeface="Consolas"/>
              </a:rPr>
              <a:t>Integer</a:t>
            </a:r>
            <a:r>
              <a:rPr lang="pl-PL" b="1" u="sng" dirty="0" smtClean="0">
                <a:solidFill>
                  <a:srgbClr val="3F7F5F"/>
                </a:solidFill>
                <a:latin typeface="Consolas"/>
              </a:rPr>
              <a:t> do listy</a:t>
            </a:r>
            <a:endParaRPr lang="pl-PL" dirty="0"/>
          </a:p>
        </p:txBody>
      </p:sp>
      <p:sp>
        <p:nvSpPr>
          <p:cNvPr id="7" name="Prostokąt 6"/>
          <p:cNvSpPr/>
          <p:nvPr/>
        </p:nvSpPr>
        <p:spPr>
          <a:xfrm>
            <a:off x="2376016" y="5003973"/>
            <a:ext cx="5038725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dirty="0"/>
              <a:t>Element listy =test 19</a:t>
            </a:r>
          </a:p>
          <a:p>
            <a:r>
              <a:rPr lang="pl-PL" dirty="0"/>
              <a:t>Element listy =21</a:t>
            </a:r>
          </a:p>
        </p:txBody>
      </p:sp>
    </p:spTree>
    <p:extLst>
      <p:ext uri="{BB962C8B-B14F-4D97-AF65-F5344CB8AC3E}">
        <p14:creationId xmlns="" xmlns:p14="http://schemas.microsoft.com/office/powerpoint/2010/main" val="205950246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smtClean="0"/>
              <a:t>Lista – dodatkowe funkcje</a:t>
            </a:r>
            <a:endParaRPr lang="pl" sz="35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388658" y="2112952"/>
            <a:ext cx="8405536" cy="4365652"/>
          </a:xfrm>
          <a:prstGeom prst="rect">
            <a:avLst/>
          </a:prstGeom>
        </p:spPr>
        <p:txBody>
          <a:bodyPr lIns="100778" tIns="100778" rIns="100778" bIns="100778" anchor="t" anchorCtr="0">
            <a:noAutofit/>
          </a:bodyPr>
          <a:lstStyle/>
          <a:p>
            <a:pPr indent="0" algn="l"/>
            <a:endParaRPr lang="pl-PL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7 – tablice, kolekcje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4560"/>
          <a:stretch/>
        </p:blipFill>
        <p:spPr bwMode="auto">
          <a:xfrm>
            <a:off x="1658937" y="2195662"/>
            <a:ext cx="3381375" cy="4157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4560"/>
          <a:stretch/>
        </p:blipFill>
        <p:spPr bwMode="auto">
          <a:xfrm>
            <a:off x="5254836" y="2195661"/>
            <a:ext cx="3381375" cy="4157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506335395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smtClean="0"/>
              <a:t>Pytania</a:t>
            </a:r>
            <a:endParaRPr lang="pl" sz="35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388659" y="2112951"/>
            <a:ext cx="8548197" cy="3971141"/>
          </a:xfrm>
          <a:prstGeom prst="rect">
            <a:avLst/>
          </a:prstGeom>
        </p:spPr>
        <p:txBody>
          <a:bodyPr lIns="100778" tIns="100778" rIns="100778" bIns="100778" anchor="t" anchorCtr="0">
            <a:normAutofit/>
          </a:bodyPr>
          <a:lstStyle/>
          <a:p>
            <a:pPr marL="514350" indent="-514350" algn="l">
              <a:buAutoNum type="arabicPeriod"/>
            </a:pPr>
            <a:r>
              <a:rPr lang="pl-PL" sz="2400" dirty="0" smtClean="0"/>
              <a:t>Jak zadeklarować listę 1-dno wymiarową?</a:t>
            </a:r>
          </a:p>
          <a:p>
            <a:pPr marL="514350" indent="-514350" algn="l">
              <a:buAutoNum type="arabicPeriod"/>
            </a:pPr>
            <a:r>
              <a:rPr lang="pl-PL" sz="2400" dirty="0" smtClean="0"/>
              <a:t>Jak wypełnić listę wartościami – zaproponuj krótki program?</a:t>
            </a:r>
          </a:p>
          <a:p>
            <a:pPr marL="514350" indent="-514350" algn="l">
              <a:buAutoNum type="arabicPeriod"/>
            </a:pPr>
            <a:r>
              <a:rPr lang="pl-PL" sz="2400" dirty="0" smtClean="0"/>
              <a:t>Co się stanie przy przekroczeniu zakresu tablicy?</a:t>
            </a:r>
          </a:p>
          <a:p>
            <a:pPr marL="514350" indent="-514350" algn="l">
              <a:buAutoNum type="arabicPeriod"/>
            </a:pPr>
            <a:r>
              <a:rPr lang="pl-PL" sz="2400" dirty="0" smtClean="0"/>
              <a:t>Jak sprawdzić długość tablicy?</a:t>
            </a:r>
          </a:p>
          <a:p>
            <a:pPr marL="514350" indent="-514350" algn="l">
              <a:buAutoNum type="arabicPeriod"/>
            </a:pPr>
            <a:r>
              <a:rPr lang="pl-PL" sz="2400" dirty="0" smtClean="0"/>
              <a:t>Jak zadeklarować listę trójwymiarową?</a:t>
            </a:r>
          </a:p>
          <a:p>
            <a:pPr marL="514350" indent="-514350" algn="l">
              <a:buAutoNum type="arabicPeriod"/>
            </a:pPr>
            <a:r>
              <a:rPr lang="pl-PL" sz="2400" dirty="0" smtClean="0"/>
              <a:t>Co to jest </a:t>
            </a:r>
            <a:r>
              <a:rPr lang="pl-PL" sz="2400" dirty="0" err="1" smtClean="0"/>
              <a:t>ArrayList</a:t>
            </a:r>
            <a:r>
              <a:rPr lang="pl-PL" sz="2400" dirty="0" smtClean="0"/>
              <a:t> i do czego służy?</a:t>
            </a:r>
          </a:p>
          <a:p>
            <a:pPr marL="514350" indent="-514350" algn="l">
              <a:buAutoNum type="arabicPeriod"/>
            </a:pPr>
            <a:r>
              <a:rPr lang="pl-PL" sz="2400" dirty="0" smtClean="0"/>
              <a:t>Do czego służy obiekt </a:t>
            </a:r>
            <a:r>
              <a:rPr lang="pl-PL" sz="2400" dirty="0" err="1" smtClean="0"/>
              <a:t>Iterator</a:t>
            </a:r>
            <a:r>
              <a:rPr lang="pl-PL" sz="2400" dirty="0" smtClean="0"/>
              <a:t>?</a:t>
            </a:r>
          </a:p>
          <a:p>
            <a:pPr marL="514350" indent="-514350" algn="l">
              <a:buAutoNum type="arabicPeriod"/>
            </a:pPr>
            <a:r>
              <a:rPr lang="pl-PL" sz="2400" dirty="0" smtClean="0"/>
              <a:t>W jakiej domenie znajdują się narzędzia do obsługi list?</a:t>
            </a:r>
          </a:p>
          <a:p>
            <a:pPr marL="514350" indent="-514350" algn="l">
              <a:buAutoNum type="arabicPeriod"/>
            </a:pPr>
            <a:endParaRPr lang="pl-PL" sz="2400" dirty="0" smtClean="0"/>
          </a:p>
          <a:p>
            <a:pPr marL="514350" indent="-514350" algn="l">
              <a:buAutoNum type="arabicPeriod"/>
            </a:pPr>
            <a:endParaRPr lang="pl-PL" sz="2400" dirty="0" smtClean="0"/>
          </a:p>
          <a:p>
            <a:pPr marL="514350" indent="-514350" algn="l">
              <a:buAutoNum type="arabicPeriod"/>
            </a:pPr>
            <a:endParaRPr lang="pl-PL" sz="2400" dirty="0" smtClean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7 – tablice, kolekcje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2541192107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smtClean="0"/>
              <a:t>Deklaracja tablicy jednowymiarowej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7 – tablice, kolekcje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sp>
        <p:nvSpPr>
          <p:cNvPr id="5" name="Prostokąt 4"/>
          <p:cNvSpPr/>
          <p:nvPr/>
        </p:nvSpPr>
        <p:spPr>
          <a:xfrm>
            <a:off x="1499227" y="2267669"/>
            <a:ext cx="829496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err="1" smtClean="0">
                <a:solidFill>
                  <a:srgbClr val="7F0055"/>
                </a:solidFill>
                <a:latin typeface="Consolas"/>
              </a:rPr>
              <a:t>int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[] tablica;</a:t>
            </a:r>
            <a:r>
              <a:rPr lang="pl-PL" b="1" dirty="0" smtClean="0">
                <a:solidFill>
                  <a:srgbClr val="3F7F5F"/>
                </a:solidFill>
                <a:latin typeface="Consolas"/>
              </a:rPr>
              <a:t>// </a:t>
            </a:r>
            <a:r>
              <a:rPr lang="pl-PL" b="1" u="sng" dirty="0" smtClean="0">
                <a:solidFill>
                  <a:srgbClr val="3F7F5F"/>
                </a:solidFill>
                <a:latin typeface="Consolas"/>
              </a:rPr>
              <a:t>deklaracja - tablica będzie zawierać typu </a:t>
            </a:r>
            <a:r>
              <a:rPr lang="pl-PL" b="1" u="sng" dirty="0" err="1" smtClean="0">
                <a:solidFill>
                  <a:srgbClr val="3F7F5F"/>
                </a:solidFill>
                <a:latin typeface="Consolas"/>
              </a:rPr>
              <a:t>int</a:t>
            </a:r>
            <a:endParaRPr lang="pl-PL" b="1" u="sng" dirty="0" smtClean="0">
              <a:solidFill>
                <a:srgbClr val="3F7F5F"/>
              </a:solidFill>
              <a:latin typeface="Consolas"/>
            </a:endParaRPr>
          </a:p>
          <a:p>
            <a:r>
              <a:rPr lang="pl-PL" dirty="0" smtClean="0">
                <a:solidFill>
                  <a:srgbClr val="000000"/>
                </a:solidFill>
                <a:latin typeface="Consolas"/>
              </a:rPr>
              <a:t>tablica = </a:t>
            </a:r>
            <a:r>
              <a:rPr lang="pl-PL" b="1" dirty="0" err="1" smtClean="0">
                <a:solidFill>
                  <a:srgbClr val="7F0055"/>
                </a:solidFill>
                <a:latin typeface="Consolas"/>
              </a:rPr>
              <a:t>new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pl-PL" b="1" dirty="0" err="1" smtClean="0">
                <a:solidFill>
                  <a:srgbClr val="7F0055"/>
                </a:solidFill>
                <a:latin typeface="Consolas"/>
              </a:rPr>
              <a:t>int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[8];</a:t>
            </a:r>
            <a:r>
              <a:rPr lang="pl-PL" b="1" dirty="0" smtClean="0">
                <a:solidFill>
                  <a:srgbClr val="3F7F5F"/>
                </a:solidFill>
                <a:latin typeface="Consolas"/>
              </a:rPr>
              <a:t>// </a:t>
            </a:r>
            <a:r>
              <a:rPr lang="pl-PL" b="1" u="sng" dirty="0" smtClean="0">
                <a:solidFill>
                  <a:srgbClr val="3F7F5F"/>
                </a:solidFill>
                <a:latin typeface="Consolas"/>
              </a:rPr>
              <a:t>inicjacja - długość tablicy jest 8</a:t>
            </a:r>
          </a:p>
          <a:p>
            <a:endParaRPr lang="pl-PL" dirty="0" smtClean="0">
              <a:latin typeface="Consolas"/>
            </a:endParaRPr>
          </a:p>
          <a:p>
            <a:r>
              <a:rPr lang="pl-PL" dirty="0" smtClean="0">
                <a:solidFill>
                  <a:srgbClr val="000000"/>
                </a:solidFill>
                <a:latin typeface="Consolas"/>
              </a:rPr>
              <a:t>tablica[0] = 100;</a:t>
            </a:r>
            <a:r>
              <a:rPr lang="pl-PL" dirty="0" smtClean="0">
                <a:solidFill>
                  <a:srgbClr val="3F7F5F"/>
                </a:solidFill>
                <a:latin typeface="Consolas"/>
              </a:rPr>
              <a:t>// </a:t>
            </a:r>
            <a:r>
              <a:rPr lang="pl-PL" u="sng" dirty="0" smtClean="0">
                <a:solidFill>
                  <a:srgbClr val="3F7F5F"/>
                </a:solidFill>
                <a:latin typeface="Consolas"/>
              </a:rPr>
              <a:t>pierwszy element tablicy</a:t>
            </a:r>
          </a:p>
          <a:p>
            <a:r>
              <a:rPr lang="pl-PL" dirty="0" smtClean="0">
                <a:solidFill>
                  <a:srgbClr val="000000"/>
                </a:solidFill>
                <a:latin typeface="Consolas"/>
              </a:rPr>
              <a:t>tablica[1] = 220;</a:t>
            </a:r>
          </a:p>
          <a:p>
            <a:r>
              <a:rPr lang="pl-PL" dirty="0" smtClean="0">
                <a:solidFill>
                  <a:srgbClr val="000000"/>
                </a:solidFill>
                <a:latin typeface="Consolas"/>
              </a:rPr>
              <a:t>tablica[2] = 250;</a:t>
            </a:r>
          </a:p>
          <a:p>
            <a:r>
              <a:rPr lang="pl-PL" dirty="0" smtClean="0">
                <a:solidFill>
                  <a:srgbClr val="000000"/>
                </a:solidFill>
                <a:latin typeface="Consolas"/>
              </a:rPr>
              <a:t>tablica[3] = 280;</a:t>
            </a:r>
          </a:p>
          <a:p>
            <a:r>
              <a:rPr lang="pl-PL" dirty="0" smtClean="0">
                <a:solidFill>
                  <a:srgbClr val="000000"/>
                </a:solidFill>
                <a:latin typeface="Consolas"/>
              </a:rPr>
              <a:t>tablica[4] = 300;</a:t>
            </a:r>
          </a:p>
          <a:p>
            <a:r>
              <a:rPr lang="pl-PL" dirty="0" smtClean="0">
                <a:solidFill>
                  <a:srgbClr val="000000"/>
                </a:solidFill>
                <a:latin typeface="Consolas"/>
              </a:rPr>
              <a:t>tablica[5] = 310;</a:t>
            </a:r>
          </a:p>
          <a:p>
            <a:r>
              <a:rPr lang="pl-PL" dirty="0" smtClean="0">
                <a:solidFill>
                  <a:srgbClr val="000000"/>
                </a:solidFill>
                <a:latin typeface="Consolas"/>
              </a:rPr>
              <a:t>tablica[6] = 400;</a:t>
            </a:r>
          </a:p>
          <a:p>
            <a:r>
              <a:rPr lang="pl-PL" dirty="0" smtClean="0">
                <a:solidFill>
                  <a:srgbClr val="000000"/>
                </a:solidFill>
                <a:latin typeface="Consolas"/>
              </a:rPr>
              <a:t>tablica[7] = 405;</a:t>
            </a:r>
            <a:r>
              <a:rPr lang="pl-PL" dirty="0" smtClean="0">
                <a:solidFill>
                  <a:srgbClr val="3F7F5F"/>
                </a:solidFill>
                <a:latin typeface="Consolas"/>
              </a:rPr>
              <a:t>// </a:t>
            </a:r>
            <a:r>
              <a:rPr lang="pl-PL" u="sng" dirty="0" smtClean="0">
                <a:solidFill>
                  <a:srgbClr val="3F7F5F"/>
                </a:solidFill>
                <a:latin typeface="Consolas"/>
              </a:rPr>
              <a:t>ostatni element tablicy</a:t>
            </a:r>
          </a:p>
          <a:p>
            <a:endParaRPr lang="pl-PL" dirty="0" smtClean="0">
              <a:latin typeface="Consolas"/>
            </a:endParaRPr>
          </a:p>
          <a:p>
            <a:endParaRPr lang="pl-PL" dirty="0" smtClean="0">
              <a:latin typeface="Consolas"/>
            </a:endParaRPr>
          </a:p>
          <a:p>
            <a:r>
              <a:rPr lang="pl-PL" dirty="0" err="1" smtClean="0">
                <a:solidFill>
                  <a:srgbClr val="000000"/>
                </a:solidFill>
                <a:latin typeface="Consolas"/>
              </a:rPr>
              <a:t>System.</a:t>
            </a:r>
            <a:r>
              <a:rPr lang="pl-PL" i="1" dirty="0" err="1" smtClean="0">
                <a:solidFill>
                  <a:srgbClr val="0000C0"/>
                </a:solidFill>
                <a:latin typeface="Consolas"/>
              </a:rPr>
              <a:t>out</a:t>
            </a:r>
            <a:r>
              <a:rPr lang="pl-PL" i="1" dirty="0" err="1" smtClean="0">
                <a:solidFill>
                  <a:srgbClr val="000000"/>
                </a:solidFill>
                <a:latin typeface="Consolas"/>
              </a:rPr>
              <a:t>.println</a:t>
            </a:r>
            <a:r>
              <a:rPr lang="pl-PL" i="1" dirty="0" smtClean="0">
                <a:solidFill>
                  <a:srgbClr val="000000"/>
                </a:solidFill>
                <a:latin typeface="Consolas"/>
              </a:rPr>
              <a:t>(</a:t>
            </a:r>
            <a:r>
              <a:rPr lang="pl-PL" i="1" dirty="0" smtClean="0">
                <a:solidFill>
                  <a:srgbClr val="2A00FF"/>
                </a:solidFill>
                <a:latin typeface="Consolas"/>
              </a:rPr>
              <a:t>"Element tablicy o indeksie 3="</a:t>
            </a:r>
            <a:r>
              <a:rPr lang="pl-PL" i="1" dirty="0" smtClean="0">
                <a:solidFill>
                  <a:srgbClr val="000000"/>
                </a:solidFill>
                <a:latin typeface="Consolas"/>
              </a:rPr>
              <a:t>+tablica[3]);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1700341860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smtClean="0"/>
              <a:t>Tablica jednowymiarowa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7 – tablice, kolekcje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sp>
        <p:nvSpPr>
          <p:cNvPr id="5" name="Prostokąt 4"/>
          <p:cNvSpPr/>
          <p:nvPr/>
        </p:nvSpPr>
        <p:spPr>
          <a:xfrm>
            <a:off x="1499227" y="2267669"/>
            <a:ext cx="829496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smtClean="0">
                <a:solidFill>
                  <a:srgbClr val="7F0055"/>
                </a:solidFill>
                <a:latin typeface="Consolas"/>
              </a:rPr>
              <a:t>Jaki będzie efekt wywołania takiej linii dla kodu z poprzedniego slajdu?</a:t>
            </a:r>
            <a:endParaRPr lang="pl-PL" u="sng" dirty="0" smtClean="0">
              <a:solidFill>
                <a:srgbClr val="3F7F5F"/>
              </a:solidFill>
              <a:latin typeface="Consolas"/>
            </a:endParaRPr>
          </a:p>
          <a:p>
            <a:endParaRPr lang="pl-PL" dirty="0" smtClean="0">
              <a:latin typeface="Consolas"/>
            </a:endParaRPr>
          </a:p>
          <a:p>
            <a:endParaRPr lang="pl-PL" dirty="0" smtClean="0">
              <a:latin typeface="Consolas"/>
            </a:endParaRPr>
          </a:p>
          <a:p>
            <a:r>
              <a:rPr lang="pl-PL" dirty="0" err="1" smtClean="0">
                <a:solidFill>
                  <a:srgbClr val="000000"/>
                </a:solidFill>
                <a:latin typeface="Consolas"/>
              </a:rPr>
              <a:t>System.</a:t>
            </a:r>
            <a:r>
              <a:rPr lang="pl-PL" i="1" dirty="0" err="1" smtClean="0">
                <a:solidFill>
                  <a:srgbClr val="0000C0"/>
                </a:solidFill>
                <a:latin typeface="Consolas"/>
              </a:rPr>
              <a:t>out</a:t>
            </a:r>
            <a:r>
              <a:rPr lang="pl-PL" i="1" dirty="0" err="1" smtClean="0">
                <a:solidFill>
                  <a:srgbClr val="000000"/>
                </a:solidFill>
                <a:latin typeface="Consolas"/>
              </a:rPr>
              <a:t>.println</a:t>
            </a:r>
            <a:r>
              <a:rPr lang="pl-PL" i="1" dirty="0" smtClean="0">
                <a:solidFill>
                  <a:srgbClr val="000000"/>
                </a:solidFill>
                <a:latin typeface="Consolas"/>
              </a:rPr>
              <a:t>(</a:t>
            </a:r>
            <a:r>
              <a:rPr lang="pl-PL" i="1" dirty="0" smtClean="0">
                <a:solidFill>
                  <a:srgbClr val="2A00FF"/>
                </a:solidFill>
                <a:latin typeface="Consolas"/>
              </a:rPr>
              <a:t>"Element tablicy o indeksie 8="</a:t>
            </a:r>
            <a:r>
              <a:rPr lang="pl-PL" i="1" dirty="0" smtClean="0">
                <a:solidFill>
                  <a:srgbClr val="000000"/>
                </a:solidFill>
                <a:latin typeface="Consolas"/>
              </a:rPr>
              <a:t>+tablica[8]);</a:t>
            </a:r>
            <a:endParaRPr lang="pl-PL" dirty="0"/>
          </a:p>
        </p:txBody>
      </p:sp>
      <p:sp>
        <p:nvSpPr>
          <p:cNvPr id="6" name="Prostokąt 5"/>
          <p:cNvSpPr/>
          <p:nvPr/>
        </p:nvSpPr>
        <p:spPr>
          <a:xfrm>
            <a:off x="1499227" y="4011442"/>
            <a:ext cx="82949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nsolas"/>
              </a:rPr>
              <a:t>Exception in thread "main" </a:t>
            </a:r>
            <a:r>
              <a:rPr lang="en-US" u="sng" dirty="0" err="1" smtClean="0">
                <a:solidFill>
                  <a:srgbClr val="000080"/>
                </a:solidFill>
                <a:latin typeface="Consolas"/>
              </a:rPr>
              <a:t>java.lang.ArrayIndexOutOfBoundsException</a:t>
            </a:r>
            <a:r>
              <a:rPr lang="en-US" u="sng" dirty="0" smtClean="0">
                <a:solidFill>
                  <a:srgbClr val="FF0000"/>
                </a:solidFill>
                <a:latin typeface="Consolas"/>
              </a:rPr>
              <a:t>: 8</a:t>
            </a:r>
          </a:p>
          <a:p>
            <a:r>
              <a:rPr lang="pl-PL" dirty="0" err="1" smtClean="0">
                <a:solidFill>
                  <a:srgbClr val="FF0000"/>
                </a:solidFill>
                <a:latin typeface="Consolas"/>
              </a:rPr>
              <a:t>at</a:t>
            </a:r>
            <a:r>
              <a:rPr lang="pl-PL" dirty="0" smtClean="0">
                <a:solidFill>
                  <a:srgbClr val="FF0000"/>
                </a:solidFill>
                <a:latin typeface="Consolas"/>
              </a:rPr>
              <a:t> </a:t>
            </a:r>
            <a:r>
              <a:rPr lang="pl-PL" dirty="0" err="1" smtClean="0">
                <a:solidFill>
                  <a:srgbClr val="FF0000"/>
                </a:solidFill>
                <a:latin typeface="Consolas"/>
              </a:rPr>
              <a:t>ArrayTest.main</a:t>
            </a:r>
            <a:r>
              <a:rPr lang="pl-PL" dirty="0" smtClean="0">
                <a:solidFill>
                  <a:srgbClr val="FF0000"/>
                </a:solidFill>
                <a:latin typeface="Consolas"/>
              </a:rPr>
              <a:t>(</a:t>
            </a:r>
            <a:r>
              <a:rPr lang="pl-PL" u="sng" dirty="0" smtClean="0">
                <a:solidFill>
                  <a:srgbClr val="000080"/>
                </a:solidFill>
                <a:latin typeface="Consolas"/>
              </a:rPr>
              <a:t>ArrayTest.java:22</a:t>
            </a:r>
            <a:r>
              <a:rPr lang="pl-PL" u="sng" dirty="0" smtClean="0">
                <a:solidFill>
                  <a:srgbClr val="FF0000"/>
                </a:solidFill>
                <a:latin typeface="Consolas"/>
              </a:rPr>
              <a:t>)</a:t>
            </a:r>
          </a:p>
        </p:txBody>
      </p:sp>
    </p:spTree>
    <p:extLst>
      <p:ext uri="{BB962C8B-B14F-4D97-AF65-F5344CB8AC3E}">
        <p14:creationId xmlns="" xmlns:p14="http://schemas.microsoft.com/office/powerpoint/2010/main" val="17367224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smtClean="0"/>
              <a:t>Tablica jednowymiarowa - zadanie</a:t>
            </a:r>
            <a:endParaRPr lang="pl" sz="35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388658" y="2112952"/>
            <a:ext cx="8405536" cy="4365652"/>
          </a:xfrm>
          <a:prstGeom prst="rect">
            <a:avLst/>
          </a:prstGeom>
        </p:spPr>
        <p:txBody>
          <a:bodyPr lIns="100778" tIns="100778" rIns="100778" bIns="100778" anchor="t" anchorCtr="0">
            <a:noAutofit/>
          </a:bodyPr>
          <a:lstStyle/>
          <a:p>
            <a:pPr indent="0" algn="l"/>
            <a:endParaRPr lang="pl-PL" sz="2800" b="1" dirty="0" smtClean="0"/>
          </a:p>
          <a:p>
            <a:pPr indent="0" algn="l"/>
            <a:r>
              <a:rPr lang="pl-PL" sz="2800" b="1" dirty="0" smtClean="0"/>
              <a:t>Proszę napisać program który: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pl-PL" sz="2800" b="1" dirty="0" smtClean="0"/>
              <a:t>zadeklaruje tablicę 10 elementową typu </a:t>
            </a:r>
            <a:r>
              <a:rPr lang="pl-PL" sz="2800" b="1" dirty="0" err="1" smtClean="0"/>
              <a:t>int</a:t>
            </a:r>
            <a:endParaRPr lang="pl-PL" sz="2800" b="1" dirty="0" smtClean="0"/>
          </a:p>
          <a:p>
            <a:pPr marL="457200" indent="-457200" algn="l">
              <a:buFont typeface="Arial" pitchFamily="34" charset="0"/>
              <a:buChar char="•"/>
            </a:pPr>
            <a:r>
              <a:rPr lang="pl-PL" sz="2800" b="1" dirty="0" smtClean="0"/>
              <a:t>wypełni ją dowolnymi wartościami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pl-PL" sz="2800" b="1" dirty="0" smtClean="0"/>
              <a:t>wyświetli wszystkie wartości w konsoli</a:t>
            </a:r>
          </a:p>
          <a:p>
            <a:pPr indent="0" algn="l"/>
            <a:endParaRPr lang="pl-PL" sz="2800" b="1" dirty="0" smtClean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7 – tablice, kolekcje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1350746221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smtClean="0"/>
              <a:t>Rozwiązanie zadania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7 – tablice, kolekcje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sp>
        <p:nvSpPr>
          <p:cNvPr id="5" name="Prostokąt 4"/>
          <p:cNvSpPr/>
          <p:nvPr/>
        </p:nvSpPr>
        <p:spPr>
          <a:xfrm>
            <a:off x="1499226" y="2267669"/>
            <a:ext cx="1167798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err="1" smtClean="0">
                <a:solidFill>
                  <a:srgbClr val="7F0055"/>
                </a:solidFill>
                <a:latin typeface="Consolas"/>
              </a:rPr>
              <a:t>int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[] tablica;</a:t>
            </a:r>
            <a:r>
              <a:rPr lang="pl-PL" b="1" dirty="0" smtClean="0">
                <a:solidFill>
                  <a:srgbClr val="3F7F5F"/>
                </a:solidFill>
                <a:latin typeface="Consolas"/>
              </a:rPr>
              <a:t>// </a:t>
            </a:r>
            <a:r>
              <a:rPr lang="pl-PL" b="1" u="sng" dirty="0" smtClean="0">
                <a:solidFill>
                  <a:srgbClr val="3F7F5F"/>
                </a:solidFill>
                <a:latin typeface="Consolas"/>
              </a:rPr>
              <a:t>deklaracja</a:t>
            </a:r>
          </a:p>
          <a:p>
            <a:r>
              <a:rPr lang="pl-PL" dirty="0" smtClean="0">
                <a:solidFill>
                  <a:srgbClr val="000000"/>
                </a:solidFill>
                <a:latin typeface="Consolas"/>
              </a:rPr>
              <a:t>tablica = </a:t>
            </a:r>
            <a:r>
              <a:rPr lang="pl-PL" b="1" dirty="0" err="1" smtClean="0">
                <a:solidFill>
                  <a:srgbClr val="7F0055"/>
                </a:solidFill>
                <a:latin typeface="Consolas"/>
              </a:rPr>
              <a:t>new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pl-PL" b="1" dirty="0" err="1" smtClean="0">
                <a:solidFill>
                  <a:srgbClr val="7F0055"/>
                </a:solidFill>
                <a:latin typeface="Consolas"/>
              </a:rPr>
              <a:t>int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[10];</a:t>
            </a:r>
            <a:r>
              <a:rPr lang="pl-PL" b="1" dirty="0" smtClean="0">
                <a:solidFill>
                  <a:srgbClr val="3F7F5F"/>
                </a:solidFill>
                <a:latin typeface="Consolas"/>
              </a:rPr>
              <a:t>// </a:t>
            </a:r>
            <a:r>
              <a:rPr lang="pl-PL" b="1" u="sng" dirty="0" smtClean="0">
                <a:solidFill>
                  <a:srgbClr val="3F7F5F"/>
                </a:solidFill>
                <a:latin typeface="Consolas"/>
              </a:rPr>
              <a:t>inicjacja</a:t>
            </a:r>
          </a:p>
          <a:p>
            <a:endParaRPr lang="pl-PL" dirty="0" smtClean="0">
              <a:latin typeface="Consolas"/>
            </a:endParaRPr>
          </a:p>
          <a:p>
            <a:r>
              <a:rPr lang="pl-PL" b="1" dirty="0" smtClean="0">
                <a:solidFill>
                  <a:srgbClr val="7F0055"/>
                </a:solidFill>
                <a:latin typeface="Consolas"/>
              </a:rPr>
              <a:t>for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(</a:t>
            </a:r>
            <a:r>
              <a:rPr lang="pl-PL" b="1" dirty="0" err="1" smtClean="0">
                <a:solidFill>
                  <a:srgbClr val="7F0055"/>
                </a:solidFill>
                <a:latin typeface="Consolas"/>
              </a:rPr>
              <a:t>int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i=0;i&lt;10;i++)</a:t>
            </a:r>
            <a:r>
              <a:rPr lang="pl-PL" b="1" dirty="0" smtClean="0">
                <a:solidFill>
                  <a:srgbClr val="3F7F5F"/>
                </a:solidFill>
                <a:latin typeface="Consolas"/>
              </a:rPr>
              <a:t>// </a:t>
            </a:r>
            <a:r>
              <a:rPr lang="pl-PL" b="1" u="sng" dirty="0" smtClean="0">
                <a:solidFill>
                  <a:srgbClr val="3F7F5F"/>
                </a:solidFill>
                <a:latin typeface="Consolas"/>
              </a:rPr>
              <a:t>iteruj od 0 do 9</a:t>
            </a:r>
          </a:p>
          <a:p>
            <a:r>
              <a:rPr lang="pl-PL" dirty="0" smtClean="0">
                <a:solidFill>
                  <a:srgbClr val="000000"/>
                </a:solidFill>
                <a:latin typeface="Consolas"/>
              </a:rPr>
              <a:t>tablica[i] = i*100;</a:t>
            </a:r>
          </a:p>
          <a:p>
            <a:endParaRPr lang="pl-PL" dirty="0" smtClean="0">
              <a:latin typeface="Consolas"/>
            </a:endParaRPr>
          </a:p>
          <a:p>
            <a:r>
              <a:rPr lang="pl-PL" b="1" dirty="0" smtClean="0">
                <a:solidFill>
                  <a:srgbClr val="7F0055"/>
                </a:solidFill>
                <a:latin typeface="Consolas"/>
              </a:rPr>
              <a:t>for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(</a:t>
            </a:r>
            <a:r>
              <a:rPr lang="pl-PL" b="1" dirty="0" err="1" smtClean="0">
                <a:solidFill>
                  <a:srgbClr val="7F0055"/>
                </a:solidFill>
                <a:latin typeface="Consolas"/>
              </a:rPr>
              <a:t>int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i=0;i&lt;10;i++)</a:t>
            </a:r>
            <a:r>
              <a:rPr lang="pl-PL" b="1" dirty="0" smtClean="0">
                <a:solidFill>
                  <a:srgbClr val="3F7F5F"/>
                </a:solidFill>
                <a:latin typeface="Consolas"/>
              </a:rPr>
              <a:t>// </a:t>
            </a:r>
            <a:r>
              <a:rPr lang="pl-PL" b="1" u="sng" dirty="0" smtClean="0">
                <a:solidFill>
                  <a:srgbClr val="3F7F5F"/>
                </a:solidFill>
                <a:latin typeface="Consolas"/>
              </a:rPr>
              <a:t>iteruj od 0 do 9</a:t>
            </a:r>
          </a:p>
          <a:p>
            <a:r>
              <a:rPr lang="pl-PL" dirty="0" err="1" smtClean="0">
                <a:solidFill>
                  <a:srgbClr val="000000"/>
                </a:solidFill>
                <a:latin typeface="Consolas"/>
              </a:rPr>
              <a:t>System.</a:t>
            </a:r>
            <a:r>
              <a:rPr lang="pl-PL" i="1" dirty="0" err="1" smtClean="0">
                <a:solidFill>
                  <a:srgbClr val="0000C0"/>
                </a:solidFill>
                <a:latin typeface="Consolas"/>
              </a:rPr>
              <a:t>out</a:t>
            </a:r>
            <a:r>
              <a:rPr lang="pl-PL" i="1" dirty="0" err="1" smtClean="0">
                <a:solidFill>
                  <a:srgbClr val="000000"/>
                </a:solidFill>
                <a:latin typeface="Consolas"/>
              </a:rPr>
              <a:t>.println</a:t>
            </a:r>
            <a:r>
              <a:rPr lang="pl-PL" i="1" dirty="0" smtClean="0">
                <a:solidFill>
                  <a:srgbClr val="000000"/>
                </a:solidFill>
                <a:latin typeface="Consolas"/>
              </a:rPr>
              <a:t>(</a:t>
            </a:r>
            <a:r>
              <a:rPr lang="pl-PL" i="1" dirty="0" smtClean="0">
                <a:solidFill>
                  <a:srgbClr val="2A00FF"/>
                </a:solidFill>
                <a:latin typeface="Consolas"/>
              </a:rPr>
              <a:t>"Element tablicy o indeksie "</a:t>
            </a:r>
            <a:r>
              <a:rPr lang="pl-PL" i="1" dirty="0" smtClean="0">
                <a:solidFill>
                  <a:srgbClr val="000000"/>
                </a:solidFill>
                <a:latin typeface="Consolas"/>
              </a:rPr>
              <a:t>+i+</a:t>
            </a:r>
            <a:r>
              <a:rPr lang="pl-PL" i="1" dirty="0" smtClean="0">
                <a:solidFill>
                  <a:srgbClr val="2A00FF"/>
                </a:solidFill>
                <a:latin typeface="Consolas"/>
              </a:rPr>
              <a:t>"="</a:t>
            </a:r>
            <a:r>
              <a:rPr lang="pl-PL" i="1" dirty="0" smtClean="0">
                <a:solidFill>
                  <a:srgbClr val="000000"/>
                </a:solidFill>
                <a:latin typeface="Consolas"/>
              </a:rPr>
              <a:t>+tablica[i]);</a:t>
            </a: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2706504" y="4787949"/>
            <a:ext cx="5038725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dirty="0" smtClean="0"/>
              <a:t>Element </a:t>
            </a:r>
            <a:r>
              <a:rPr lang="pl-PL" dirty="0"/>
              <a:t>tablicy o indeksie 0=0</a:t>
            </a:r>
          </a:p>
          <a:p>
            <a:r>
              <a:rPr lang="pl-PL" dirty="0"/>
              <a:t>Element tablicy o indeksie 1=100</a:t>
            </a:r>
          </a:p>
          <a:p>
            <a:r>
              <a:rPr lang="pl-PL" dirty="0"/>
              <a:t>Element tablicy o indeksie 2=200</a:t>
            </a:r>
          </a:p>
          <a:p>
            <a:r>
              <a:rPr lang="pl-PL" dirty="0"/>
              <a:t>Element tablicy o indeksie 3=300</a:t>
            </a:r>
          </a:p>
          <a:p>
            <a:r>
              <a:rPr lang="pl-PL" dirty="0"/>
              <a:t>Element tablicy o indeksie </a:t>
            </a:r>
            <a:r>
              <a:rPr lang="pl-PL" dirty="0" smtClean="0"/>
              <a:t>4=400</a:t>
            </a:r>
          </a:p>
          <a:p>
            <a:r>
              <a:rPr lang="pl-PL" dirty="0" smtClean="0"/>
              <a:t>…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1826846263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smtClean="0"/>
              <a:t>Tablica jednowymiarowa - zadanie</a:t>
            </a:r>
            <a:endParaRPr lang="pl" sz="35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388658" y="2112952"/>
            <a:ext cx="8405536" cy="4365652"/>
          </a:xfrm>
          <a:prstGeom prst="rect">
            <a:avLst/>
          </a:prstGeom>
        </p:spPr>
        <p:txBody>
          <a:bodyPr lIns="100778" tIns="100778" rIns="100778" bIns="100778" anchor="t" anchorCtr="0">
            <a:noAutofit/>
          </a:bodyPr>
          <a:lstStyle/>
          <a:p>
            <a:pPr indent="0" algn="l"/>
            <a:endParaRPr lang="pl-PL" sz="2800" b="1" dirty="0" smtClean="0"/>
          </a:p>
          <a:p>
            <a:pPr indent="0" algn="l"/>
            <a:r>
              <a:rPr lang="pl-PL" sz="2800" b="1" dirty="0" smtClean="0"/>
              <a:t>Proszę zmodyfikować poprzedni program </a:t>
            </a:r>
          </a:p>
          <a:p>
            <a:pPr indent="0" algn="l"/>
            <a:r>
              <a:rPr lang="pl-PL" sz="2800" b="1" dirty="0" smtClean="0"/>
              <a:t>tak aby: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pl-PL" sz="2800" b="1" dirty="0" smtClean="0"/>
              <a:t>wyświetlał sumę wartości w konsoli</a:t>
            </a:r>
          </a:p>
          <a:p>
            <a:pPr indent="0" algn="l"/>
            <a:endParaRPr lang="pl-PL" sz="2800" b="1" dirty="0" smtClean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7 – tablice, kolekcje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4288072419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smtClean="0"/>
              <a:t>Rozwiązanie zadania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7 – tablice, kolekcje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sp>
        <p:nvSpPr>
          <p:cNvPr id="5" name="Prostokąt 4"/>
          <p:cNvSpPr/>
          <p:nvPr/>
        </p:nvSpPr>
        <p:spPr>
          <a:xfrm>
            <a:off x="1499226" y="2267669"/>
            <a:ext cx="1167798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err="1" smtClean="0">
                <a:solidFill>
                  <a:srgbClr val="7F0055"/>
                </a:solidFill>
                <a:latin typeface="Consolas"/>
              </a:rPr>
              <a:t>int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suma =0;</a:t>
            </a:r>
          </a:p>
          <a:p>
            <a:r>
              <a:rPr lang="pl-PL" b="1" dirty="0" smtClean="0">
                <a:solidFill>
                  <a:srgbClr val="7F0055"/>
                </a:solidFill>
                <a:latin typeface="Consolas"/>
              </a:rPr>
              <a:t>for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(</a:t>
            </a:r>
            <a:r>
              <a:rPr lang="pl-PL" b="1" dirty="0" err="1" smtClean="0">
                <a:solidFill>
                  <a:srgbClr val="7F0055"/>
                </a:solidFill>
                <a:latin typeface="Consolas"/>
              </a:rPr>
              <a:t>int</a:t>
            </a:r>
            <a:r>
              <a:rPr lang="pl-PL" b="1" dirty="0" smtClean="0">
                <a:solidFill>
                  <a:srgbClr val="000000"/>
                </a:solidFill>
                <a:latin typeface="Consolas"/>
              </a:rPr>
              <a:t> x:tablica)</a:t>
            </a:r>
          </a:p>
          <a:p>
            <a:r>
              <a:rPr lang="pl-PL" dirty="0" smtClean="0">
                <a:solidFill>
                  <a:srgbClr val="000000"/>
                </a:solidFill>
                <a:latin typeface="Consolas"/>
              </a:rPr>
              <a:t>suma+=x;</a:t>
            </a:r>
          </a:p>
          <a:p>
            <a:endParaRPr lang="pl-PL" dirty="0" smtClean="0">
              <a:latin typeface="Consolas"/>
            </a:endParaRPr>
          </a:p>
          <a:p>
            <a:r>
              <a:rPr lang="pl-PL" dirty="0" err="1" smtClean="0">
                <a:solidFill>
                  <a:srgbClr val="000000"/>
                </a:solidFill>
                <a:latin typeface="Consolas"/>
              </a:rPr>
              <a:t>System.</a:t>
            </a:r>
            <a:r>
              <a:rPr lang="pl-PL" i="1" dirty="0" err="1" smtClean="0">
                <a:solidFill>
                  <a:srgbClr val="0000C0"/>
                </a:solidFill>
                <a:latin typeface="Consolas"/>
              </a:rPr>
              <a:t>out</a:t>
            </a:r>
            <a:r>
              <a:rPr lang="pl-PL" i="1" dirty="0" err="1" smtClean="0">
                <a:solidFill>
                  <a:srgbClr val="000000"/>
                </a:solidFill>
                <a:latin typeface="Consolas"/>
              </a:rPr>
              <a:t>.println</a:t>
            </a:r>
            <a:r>
              <a:rPr lang="pl-PL" i="1" dirty="0" smtClean="0">
                <a:solidFill>
                  <a:srgbClr val="000000"/>
                </a:solidFill>
                <a:latin typeface="Consolas"/>
              </a:rPr>
              <a:t>(</a:t>
            </a:r>
            <a:r>
              <a:rPr lang="pl-PL" i="1" dirty="0" smtClean="0">
                <a:solidFill>
                  <a:srgbClr val="2A00FF"/>
                </a:solidFill>
                <a:latin typeface="Consolas"/>
              </a:rPr>
              <a:t>"Suma elementów tablicy wynosi "</a:t>
            </a:r>
            <a:r>
              <a:rPr lang="pl-PL" i="1" dirty="0" smtClean="0">
                <a:solidFill>
                  <a:srgbClr val="000000"/>
                </a:solidFill>
                <a:latin typeface="Consolas"/>
              </a:rPr>
              <a:t>+suma);</a:t>
            </a:r>
          </a:p>
        </p:txBody>
      </p:sp>
      <p:sp>
        <p:nvSpPr>
          <p:cNvPr id="4" name="Prostokąt 3"/>
          <p:cNvSpPr/>
          <p:nvPr/>
        </p:nvSpPr>
        <p:spPr>
          <a:xfrm>
            <a:off x="2706504" y="4787949"/>
            <a:ext cx="5038725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dirty="0"/>
              <a:t>Suma elementów tablicy wynosi 4500</a:t>
            </a:r>
          </a:p>
        </p:txBody>
      </p:sp>
    </p:spTree>
    <p:extLst>
      <p:ext uri="{BB962C8B-B14F-4D97-AF65-F5344CB8AC3E}">
        <p14:creationId xmlns="" xmlns:p14="http://schemas.microsoft.com/office/powerpoint/2010/main" val="373194526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smtClean="0"/>
              <a:t>Tablica – inny sposób deklaracji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7 – tablice, kolekcje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sp>
        <p:nvSpPr>
          <p:cNvPr id="5" name="Prostokąt 4"/>
          <p:cNvSpPr/>
          <p:nvPr/>
        </p:nvSpPr>
        <p:spPr>
          <a:xfrm>
            <a:off x="1499226" y="2267669"/>
            <a:ext cx="116779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err="1" smtClean="0">
                <a:solidFill>
                  <a:srgbClr val="7F0055"/>
                </a:solidFill>
                <a:highlight>
                  <a:srgbClr val="E8F2FE"/>
                </a:highlight>
                <a:latin typeface="Consolas"/>
              </a:rPr>
              <a:t>int</a:t>
            </a:r>
            <a:r>
              <a:rPr lang="pl-PL" b="1" dirty="0" smtClean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[] tablica = {12,23,45,67,89,0,1,2,3,4};</a:t>
            </a:r>
            <a:endParaRPr lang="pl-PL" i="1" dirty="0" smtClean="0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2880072" y="2915740"/>
            <a:ext cx="5038725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dirty="0"/>
              <a:t>Element tablicy o indeksie 0=12</a:t>
            </a:r>
          </a:p>
          <a:p>
            <a:r>
              <a:rPr lang="pl-PL" dirty="0"/>
              <a:t>Element tablicy o indeksie 1=23</a:t>
            </a:r>
          </a:p>
          <a:p>
            <a:r>
              <a:rPr lang="pl-PL" dirty="0"/>
              <a:t>Element tablicy o indeksie 2=45</a:t>
            </a:r>
          </a:p>
          <a:p>
            <a:r>
              <a:rPr lang="pl-PL" dirty="0"/>
              <a:t>Element tablicy o indeksie 3=67</a:t>
            </a:r>
          </a:p>
          <a:p>
            <a:r>
              <a:rPr lang="pl-PL" dirty="0"/>
              <a:t>Element tablicy o indeksie 4=89</a:t>
            </a:r>
          </a:p>
          <a:p>
            <a:r>
              <a:rPr lang="pl-PL" dirty="0"/>
              <a:t>Element tablicy o indeksie 5=0</a:t>
            </a:r>
          </a:p>
          <a:p>
            <a:r>
              <a:rPr lang="pl-PL" dirty="0"/>
              <a:t>Element tablicy o indeksie 6=1</a:t>
            </a:r>
          </a:p>
          <a:p>
            <a:r>
              <a:rPr lang="pl-PL" dirty="0"/>
              <a:t>Element tablicy o indeksie 7=2</a:t>
            </a:r>
          </a:p>
          <a:p>
            <a:r>
              <a:rPr lang="pl-PL" dirty="0"/>
              <a:t>Element tablicy o indeksie 8=3</a:t>
            </a:r>
          </a:p>
          <a:p>
            <a:r>
              <a:rPr lang="pl-PL" dirty="0"/>
              <a:t>Element tablicy o indeksie 9=4</a:t>
            </a:r>
          </a:p>
          <a:p>
            <a:r>
              <a:rPr lang="pl-PL" dirty="0"/>
              <a:t>Suma elementów tablicy wynosi 246</a:t>
            </a:r>
          </a:p>
        </p:txBody>
      </p:sp>
    </p:spTree>
    <p:extLst>
      <p:ext uri="{BB962C8B-B14F-4D97-AF65-F5344CB8AC3E}">
        <p14:creationId xmlns="" xmlns:p14="http://schemas.microsoft.com/office/powerpoint/2010/main" val="1444857719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1684</Words>
  <Application>Microsoft Office PowerPoint</Application>
  <PresentationFormat>Niestandardowy</PresentationFormat>
  <Paragraphs>346</Paragraphs>
  <Slides>22</Slides>
  <Notes>21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22</vt:i4>
      </vt:variant>
    </vt:vector>
  </HeadingPairs>
  <TitlesOfParts>
    <vt:vector size="23" baseType="lpstr">
      <vt:lpstr>Office Theme</vt:lpstr>
      <vt:lpstr>Slajd 1</vt:lpstr>
      <vt:lpstr>Co to jest tablica?</vt:lpstr>
      <vt:lpstr>Deklaracja tablicy jednowymiarowej</vt:lpstr>
      <vt:lpstr>Tablica jednowymiarowa</vt:lpstr>
      <vt:lpstr>Tablica jednowymiarowa - zadanie</vt:lpstr>
      <vt:lpstr>Rozwiązanie zadania</vt:lpstr>
      <vt:lpstr>Tablica jednowymiarowa - zadanie</vt:lpstr>
      <vt:lpstr>Rozwiązanie zadania</vt:lpstr>
      <vt:lpstr>Tablica – inny sposób deklaracji</vt:lpstr>
      <vt:lpstr>Łańcuch znaków - string</vt:lpstr>
      <vt:lpstr>Rozmiar tablicy</vt:lpstr>
      <vt:lpstr>Tablica dwuwymiarowa</vt:lpstr>
      <vt:lpstr>Deklaracja tablicy dwuwymiarowej</vt:lpstr>
      <vt:lpstr>Tablica dwuwymiarowa - zadanie</vt:lpstr>
      <vt:lpstr>Rozwiązanie zadania</vt:lpstr>
      <vt:lpstr>Inne sposoby zarządzania tablicami</vt:lpstr>
      <vt:lpstr>ArrayList</vt:lpstr>
      <vt:lpstr>Przykład listy</vt:lpstr>
      <vt:lpstr>Lista - zadanie</vt:lpstr>
      <vt:lpstr>Rozwiązanie</vt:lpstr>
      <vt:lpstr>Lista – dodatkowe funkcje</vt:lpstr>
      <vt:lpstr>Pytania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Lukasz Nowakowski</dc:creator>
  <cp:lastModifiedBy>Mac</cp:lastModifiedBy>
  <cp:revision>28</cp:revision>
  <dcterms:modified xsi:type="dcterms:W3CDTF">2013-03-25T16:09:09Z</dcterms:modified>
</cp:coreProperties>
</file>