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7" r:id="rId21"/>
    <p:sldId id="278" r:id="rId22"/>
    <p:sldId id="279" r:id="rId23"/>
    <p:sldId id="276" r:id="rId2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69C7853C-536D-4A76-A0AE-DD22124D55A5}" styleName="Styl z motywem 1 — Ak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857" autoAdjust="0"/>
  </p:normalViewPr>
  <p:slideViewPr>
    <p:cSldViewPr>
      <p:cViewPr varScale="1">
        <p:scale>
          <a:sx n="59" d="100"/>
          <a:sy n="59" d="100"/>
        </p:scale>
        <p:origin x="2146"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75456601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poprzedniej lekcji wspomnieliśmy o zastosowaniach języka JavaScript i sposobach podłączania skryptów </a:t>
            </a:r>
            <a:r>
              <a:rPr lang="pl-PL" baseline="0" dirty="0" err="1" smtClean="0"/>
              <a:t>js</a:t>
            </a:r>
            <a:r>
              <a:rPr lang="pl-PL" baseline="0" dirty="0" smtClean="0"/>
              <a:t> w naszej witrynie. W tej lekcji zajmiemy się omówieniem podstawowych elementów służących do przechowywania danych oraz zobaczymy jakie podstawowe typy danych są dla nas dostępne. Zaczniemy od wprowadzenia pojęcia zmiennej.</a:t>
            </a:r>
            <a:endParaRPr dirty="0"/>
          </a:p>
        </p:txBody>
      </p:sp>
    </p:spTree>
    <p:extLst>
      <p:ext uri="{BB962C8B-B14F-4D97-AF65-F5344CB8AC3E}">
        <p14:creationId xmlns:p14="http://schemas.microsoft.com/office/powerpoint/2010/main" val="2505120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W JavaScripcie w przeciwieństwie do wielu języków programowania zmienna może automatycznie zmieniać swój typ. Np. zmienna łańcuchowa może zostać zamieniona na zmienną liczbową lub odwrotnie w zależności od sposobu odwołania do zmiennej.</a:t>
            </a:r>
          </a:p>
          <a:p>
            <a:pPr lvl="0" rtl="0">
              <a:buNone/>
            </a:pPr>
            <a:r>
              <a:rPr lang="pl" dirty="0"/>
              <a:t>Np. poniższa deklaracja przypisze zmiennej mojaZmienna wartość typu tekst "12345"</a:t>
            </a:r>
          </a:p>
          <a:p>
            <a:pPr lvl="0" rtl="0">
              <a:buNone/>
            </a:pPr>
            <a:r>
              <a:rPr lang="pl" dirty="0"/>
              <a:t>var mojaZmienna = "12345"</a:t>
            </a:r>
          </a:p>
          <a:p>
            <a:pPr lvl="0" rtl="0">
              <a:buNone/>
            </a:pPr>
            <a:r>
              <a:rPr lang="pl" dirty="0"/>
              <a:t>Pomimo tego, że ten łańcuch składa się z samych cyfr jest zmienną tekstową. Jednak JavaScript jest na tyle sprytny, że w poniższym przypisaniu zamieni typ znakowy na liczbę przed odejmowaniem i wynikową wartość (w tym przypadku liczba 12000) zapisze ponownie do zmiennej mojaZmienna</a:t>
            </a:r>
          </a:p>
          <a:p>
            <a:pPr lvl="0" rtl="0">
              <a:buNone/>
            </a:pPr>
            <a:r>
              <a:rPr lang="pl" dirty="0"/>
              <a:t>mojaZmienna = mojaZmienna - 345</a:t>
            </a:r>
          </a:p>
          <a:p>
            <a:pPr lvl="0" rtl="0">
              <a:buNone/>
            </a:pPr>
            <a:endParaRPr lang="pl" dirty="0"/>
          </a:p>
          <a:p>
            <a:endParaRPr lang="pl" dirty="0"/>
          </a:p>
        </p:txBody>
      </p:sp>
    </p:spTree>
    <p:extLst>
      <p:ext uri="{BB962C8B-B14F-4D97-AF65-F5344CB8AC3E}">
        <p14:creationId xmlns:p14="http://schemas.microsoft.com/office/powerpoint/2010/main" val="1495387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smtClean="0"/>
              <a:t>Niestety taka dynamiczna konwersja ma swoje wady. W przypadku przypisania</a:t>
            </a:r>
          </a:p>
          <a:p>
            <a:pPr lvl="0" rtl="0">
              <a:buNone/>
            </a:pPr>
            <a:r>
              <a:rPr lang="pl" dirty="0" smtClean="0"/>
              <a:t>var mojaZmienna = "12345"</a:t>
            </a:r>
          </a:p>
          <a:p>
            <a:pPr lvl="0" rtl="0">
              <a:buNone/>
            </a:pPr>
            <a:r>
              <a:rPr lang="pl" dirty="0" smtClean="0"/>
              <a:t>mojaZmienna = mojaZmienna +678 </a:t>
            </a:r>
          </a:p>
          <a:p>
            <a:pPr lvl="0" rtl="0">
              <a:buNone/>
            </a:pPr>
            <a:r>
              <a:rPr lang="pl" dirty="0" smtClean="0"/>
              <a:t>interpreter JS nie zmieni łańcucha "12345" na liczbę tylko zamieni liczbę 678 na łańcuch "678" i połączy oba łańcuchy co da w wyniku "12345678".</a:t>
            </a:r>
          </a:p>
          <a:p>
            <a:pPr lvl="0" rtl="0">
              <a:buNone/>
            </a:pPr>
            <a:r>
              <a:rPr lang="pl" dirty="0" smtClean="0"/>
              <a:t>Aby zapobiec takiej sytuacji należy wskazać, że mojaZmienna jest typem liczbowym</a:t>
            </a:r>
          </a:p>
          <a:p>
            <a:pPr lvl="0" rtl="0">
              <a:buNone/>
            </a:pPr>
            <a:r>
              <a:rPr lang="pl" dirty="0" smtClean="0"/>
              <a:t>mojaZmienna = Number(mojaZmienna) + 678</a:t>
            </a:r>
          </a:p>
          <a:p>
            <a:pPr lvl="0" rtl="0">
              <a:buNone/>
            </a:pPr>
            <a:r>
              <a:rPr lang="pl" dirty="0" smtClean="0"/>
              <a:t>Taka instrukcja nazywana jest rzutowaniem na typ. W języku JavaScript dostępne są następujące funkcje do zmiany typu zmiennej:</a:t>
            </a:r>
          </a:p>
          <a:p>
            <a:pPr lvl="0" rtl="0">
              <a:buNone/>
            </a:pPr>
            <a:r>
              <a:rPr lang="pl" dirty="0" smtClean="0"/>
              <a:t>Boolean() - zmienia wartośc na prawda lub fałsz</a:t>
            </a:r>
          </a:p>
          <a:p>
            <a:pPr lvl="0" rtl="0">
              <a:buNone/>
            </a:pPr>
            <a:r>
              <a:rPr lang="pl" dirty="0" smtClean="0"/>
              <a:t>Number()  - zmienia wartość na liczbową</a:t>
            </a:r>
          </a:p>
          <a:p>
            <a:pPr lvl="0" rtl="0">
              <a:buNone/>
            </a:pPr>
            <a:r>
              <a:rPr lang="pl" dirty="0" smtClean="0"/>
              <a:t>String() - zmienia wartość na łańcuch znaków</a:t>
            </a:r>
          </a:p>
          <a:p>
            <a:pPr lvl="0" rtl="0">
              <a:buNone/>
            </a:pPr>
            <a:r>
              <a:rPr lang="pl" dirty="0" smtClean="0"/>
              <a:t>Przy rzutowaniu na wartość logiczną łańcuch znaków o minimalnej długości 1, dowolny obiekt lub liczba większa od 0 będzie miała wartość "true", z kolei pusty łancuch znaków, liczba 0 oraz typy specjalne null i undefined będą miały wartość "false"</a:t>
            </a:r>
          </a:p>
          <a:p>
            <a:pPr lvl="0" rtl="0">
              <a:buNone/>
            </a:pPr>
            <a:r>
              <a:rPr lang="pl" dirty="0" smtClean="0"/>
              <a:t>Jeśli wartość rzutowana na typ liczbowy, zawiera cokolwiek oprócz cyfr to wynikem jest NaN (not a number).</a:t>
            </a:r>
          </a:p>
          <a:p>
            <a:pPr lvl="0" rtl="0">
              <a:buNone/>
            </a:pPr>
            <a:r>
              <a:rPr lang="pl" dirty="0" smtClean="0"/>
              <a:t>Funkcja String() zwraca dowolną wartość jako łańcuch znaków, nawet typy specjalne jak null i undefined.</a:t>
            </a:r>
            <a:endParaRPr dirty="0"/>
          </a:p>
        </p:txBody>
      </p:sp>
    </p:spTree>
    <p:extLst>
      <p:ext uri="{BB962C8B-B14F-4D97-AF65-F5344CB8AC3E}">
        <p14:creationId xmlns:p14="http://schemas.microsoft.com/office/powerpoint/2010/main" val="846214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Instrukcję możemy potraktować jak polecenie do wykonania. Skrypt napisany w języku </a:t>
            </a:r>
            <a:r>
              <a:rPr lang="pl-PL" dirty="0" err="1" smtClean="0"/>
              <a:t>JavaScript</a:t>
            </a:r>
            <a:r>
              <a:rPr lang="pl-PL" dirty="0" smtClean="0"/>
              <a:t> to w istocie ciąg instrukcji, a zatem ciąg poleceń. Możemy zatem nakazać wyświetlenie okna dialogowego, umieścić jakąś treść na stronie WWW, zmodyfikować zawartość warstwy czy innego elementu witryny itp.</a:t>
            </a:r>
          </a:p>
          <a:p>
            <a:r>
              <a:rPr lang="pl-PL" dirty="0" smtClean="0"/>
              <a:t>Co ważne, każdą instrukcję powinniśmy zakończyć znakiem średnika. To informacja dla interpretera, że jest to koniec instrukcji. </a:t>
            </a:r>
          </a:p>
          <a:p>
            <a:r>
              <a:rPr lang="pl-PL" dirty="0" smtClean="0"/>
              <a:t>Przykładowe instrukcje:</a:t>
            </a:r>
          </a:p>
          <a:p>
            <a:r>
              <a:rPr lang="pl-PL" dirty="0" err="1" smtClean="0"/>
              <a:t>var</a:t>
            </a:r>
            <a:r>
              <a:rPr lang="pl-PL" dirty="0" smtClean="0"/>
              <a:t> zmienna = 10;</a:t>
            </a:r>
          </a:p>
          <a:p>
            <a:r>
              <a:rPr lang="pl-PL" dirty="0" err="1" smtClean="0"/>
              <a:t>var</a:t>
            </a:r>
            <a:r>
              <a:rPr lang="pl-PL" dirty="0" smtClean="0"/>
              <a:t> element = </a:t>
            </a:r>
            <a:r>
              <a:rPr lang="pl-PL" dirty="0" err="1" smtClean="0"/>
              <a:t>document.getElementById</a:t>
            </a:r>
            <a:r>
              <a:rPr lang="pl-PL" dirty="0" smtClean="0"/>
              <a:t>("</a:t>
            </a:r>
            <a:r>
              <a:rPr lang="pl-PL" dirty="0" err="1" smtClean="0"/>
              <a:t>content</a:t>
            </a:r>
            <a:r>
              <a:rPr lang="pl-PL" dirty="0" smtClean="0"/>
              <a:t>");</a:t>
            </a:r>
          </a:p>
          <a:p>
            <a:r>
              <a:rPr lang="pl-PL" dirty="0" err="1" smtClean="0"/>
              <a:t>content.innerHtml</a:t>
            </a:r>
            <a:r>
              <a:rPr lang="pl-PL" dirty="0" smtClean="0"/>
              <a:t> = "Tekst";</a:t>
            </a:r>
          </a:p>
          <a:p>
            <a:pPr lvl="0" rtl="0">
              <a:buNone/>
            </a:pPr>
            <a:endParaRPr dirty="0"/>
          </a:p>
        </p:txBody>
      </p:sp>
    </p:spTree>
    <p:extLst>
      <p:ext uri="{BB962C8B-B14F-4D97-AF65-F5344CB8AC3E}">
        <p14:creationId xmlns:p14="http://schemas.microsoft.com/office/powerpoint/2010/main" val="1990695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endParaRPr dirty="0"/>
          </a:p>
        </p:txBody>
      </p:sp>
    </p:spTree>
    <p:extLst>
      <p:ext uri="{BB962C8B-B14F-4D97-AF65-F5344CB8AC3E}">
        <p14:creationId xmlns:p14="http://schemas.microsoft.com/office/powerpoint/2010/main" val="1302316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a:t>
            </a:r>
            <a:r>
              <a:rPr lang="pl-PL" dirty="0" err="1" smtClean="0"/>
              <a:t>JavaScripcie</a:t>
            </a:r>
            <a:r>
              <a:rPr lang="pl-PL" dirty="0" smtClean="0"/>
              <a:t>, podobnie jak w innych językach programowania, występują operatory pozwalające na wykonywanie rozmaitych operacji. Operatory możemy podzielić na następujące grupy:</a:t>
            </a:r>
          </a:p>
          <a:p>
            <a:pPr marL="171450" indent="-171450">
              <a:buFont typeface="Arial" pitchFamily="34" charset="0"/>
              <a:buChar char="•"/>
            </a:pPr>
            <a:r>
              <a:rPr lang="pl-PL" dirty="0" smtClean="0"/>
              <a:t>arytmetyczne,</a:t>
            </a:r>
          </a:p>
          <a:p>
            <a:pPr marL="171450" indent="-171450">
              <a:buFont typeface="Arial" pitchFamily="34" charset="0"/>
              <a:buChar char="•"/>
            </a:pPr>
            <a:r>
              <a:rPr lang="pl-PL" dirty="0" smtClean="0"/>
              <a:t>porównywania (relacyjne),</a:t>
            </a:r>
          </a:p>
          <a:p>
            <a:pPr marL="171450" indent="-171450">
              <a:buFont typeface="Arial" pitchFamily="34" charset="0"/>
              <a:buChar char="•"/>
            </a:pPr>
            <a:r>
              <a:rPr lang="pl-PL" dirty="0" smtClean="0"/>
              <a:t>logiczne,</a:t>
            </a:r>
          </a:p>
          <a:p>
            <a:pPr marL="171450" indent="-171450">
              <a:buFont typeface="Arial" pitchFamily="34" charset="0"/>
              <a:buChar char="•"/>
            </a:pPr>
            <a:r>
              <a:rPr lang="pl-PL" dirty="0" smtClean="0"/>
              <a:t>przypisania,</a:t>
            </a:r>
          </a:p>
          <a:p>
            <a:pPr lvl="0" rtl="0">
              <a:buNone/>
            </a:pPr>
            <a:endParaRPr dirty="0"/>
          </a:p>
        </p:txBody>
      </p:sp>
    </p:spTree>
    <p:extLst>
      <p:ext uri="{BB962C8B-B14F-4D97-AF65-F5344CB8AC3E}">
        <p14:creationId xmlns:p14="http://schemas.microsoft.com/office/powerpoint/2010/main" val="28873334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smtClean="0"/>
              <a:t>Operatory arytmetyczne w </a:t>
            </a:r>
            <a:r>
              <a:rPr lang="pl-PL" dirty="0" err="1" smtClean="0"/>
              <a:t>JavaScript</a:t>
            </a:r>
            <a:r>
              <a:rPr lang="pl-PL" dirty="0" smtClean="0"/>
              <a:t> pozwalają na tworzenie wyrażeń numerycznych.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pl-PL" dirty="0" smtClean="0"/>
          </a:p>
          <a:p>
            <a:pPr lvl="0" rtl="0">
              <a:buNone/>
            </a:pPr>
            <a:r>
              <a:rPr lang="pl-PL" dirty="0" smtClean="0"/>
              <a:t>Operator % to operator modulo - podaje jako wynik resztę z dzielenia, operatory ++ i</a:t>
            </a:r>
            <a:r>
              <a:rPr lang="pl-PL" baseline="0" dirty="0" smtClean="0"/>
              <a:t> -- </a:t>
            </a:r>
            <a:r>
              <a:rPr lang="pl-PL" dirty="0" smtClean="0"/>
              <a:t> są uproszczonymi wersjami operatorów dodawania o 1 i odejmowania o 1</a:t>
            </a:r>
            <a:endParaRPr dirty="0"/>
          </a:p>
        </p:txBody>
      </p:sp>
    </p:spTree>
    <p:extLst>
      <p:ext uri="{BB962C8B-B14F-4D97-AF65-F5344CB8AC3E}">
        <p14:creationId xmlns:p14="http://schemas.microsoft.com/office/powerpoint/2010/main" val="484240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Operator == i === różnią się sposobem dokładnością sprawdzania</a:t>
            </a:r>
          </a:p>
          <a:p>
            <a:r>
              <a:rPr lang="pl-PL" dirty="0" smtClean="0"/>
              <a:t>warunek </a:t>
            </a:r>
            <a:r>
              <a:rPr lang="pl-PL" dirty="0" err="1" smtClean="0"/>
              <a:t>if</a:t>
            </a:r>
            <a:r>
              <a:rPr lang="pl-PL" dirty="0" smtClean="0"/>
              <a:t> (1 == '1') da w wyniku wartość "</a:t>
            </a:r>
            <a:r>
              <a:rPr lang="pl-PL" dirty="0" err="1" smtClean="0"/>
              <a:t>true</a:t>
            </a:r>
            <a:r>
              <a:rPr lang="pl-PL" dirty="0" smtClean="0"/>
              <a:t>" ponieważ '1' może być automatycznie zamienione na 1.</a:t>
            </a:r>
          </a:p>
          <a:p>
            <a:r>
              <a:rPr lang="pl-PL" dirty="0" smtClean="0"/>
              <a:t>natomiast warunek </a:t>
            </a:r>
            <a:r>
              <a:rPr lang="pl-PL" dirty="0" err="1" smtClean="0"/>
              <a:t>if</a:t>
            </a:r>
            <a:r>
              <a:rPr lang="pl-PL" dirty="0" smtClean="0"/>
              <a:t> (1 === '1') da w wyniku wartość "</a:t>
            </a:r>
            <a:r>
              <a:rPr lang="pl-PL" dirty="0" err="1" smtClean="0"/>
              <a:t>false</a:t>
            </a:r>
            <a:r>
              <a:rPr lang="pl-PL" dirty="0" smtClean="0"/>
              <a:t>" ponieważ mimo że wartości mogą być uznane za takie same to zmienne są różnego typu</a:t>
            </a:r>
            <a:endParaRPr lang="pl-PL" dirty="0"/>
          </a:p>
        </p:txBody>
      </p:sp>
    </p:spTree>
    <p:extLst>
      <p:ext uri="{BB962C8B-B14F-4D97-AF65-F5344CB8AC3E}">
        <p14:creationId xmlns:p14="http://schemas.microsoft.com/office/powerpoint/2010/main" val="856847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err="1" smtClean="0"/>
              <a:t>JavaScript</a:t>
            </a:r>
            <a:r>
              <a:rPr lang="pl-PL" dirty="0" smtClean="0"/>
              <a:t> wspiera 3 operatory logiczne, za pomocą których można rozszerzać instrukcję </a:t>
            </a:r>
            <a:r>
              <a:rPr lang="pl-PL" dirty="0" err="1" smtClean="0"/>
              <a:t>if</a:t>
            </a:r>
            <a:r>
              <a:rPr lang="pl-PL" dirty="0" smtClean="0"/>
              <a:t>.</a:t>
            </a:r>
          </a:p>
          <a:p>
            <a:pPr lvl="0" rtl="0">
              <a:buNone/>
            </a:pPr>
            <a:r>
              <a:rPr lang="pl-PL" dirty="0" smtClean="0"/>
              <a:t>Operatory</a:t>
            </a:r>
            <a:r>
              <a:rPr lang="pl-PL" baseline="0" dirty="0" smtClean="0"/>
              <a:t> w języku </a:t>
            </a:r>
            <a:r>
              <a:rPr lang="pl-PL" baseline="0" dirty="0" err="1" smtClean="0"/>
              <a:t>JavaScript</a:t>
            </a:r>
            <a:r>
              <a:rPr lang="pl-PL" baseline="0" dirty="0" smtClean="0"/>
              <a:t> sprawdzane są w kierunku od lewej do prawej. </a:t>
            </a:r>
            <a:r>
              <a:rPr lang="pl-PL" baseline="0" dirty="0" err="1" smtClean="0"/>
              <a:t>Tzn</a:t>
            </a:r>
            <a:r>
              <a:rPr lang="pl-PL" baseline="0" dirty="0" smtClean="0"/>
              <a:t> jeśli w warunku zawierającym operator &amp;&amp; na pierwszym miejscu będzie wyrażenie którego wartość nie będzie spełniona to sprawdzanie całego warunku zostanie przerwane i jako wynik będzie zwrócona wartość Fałsz</a:t>
            </a:r>
            <a:endParaRPr dirty="0"/>
          </a:p>
        </p:txBody>
      </p:sp>
    </p:spTree>
    <p:extLst>
      <p:ext uri="{BB962C8B-B14F-4D97-AF65-F5344CB8AC3E}">
        <p14:creationId xmlns:p14="http://schemas.microsoft.com/office/powerpoint/2010/main" val="3478280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Przykładowo zamiast pisać a = a + 5 można użyć prostszego a += 5.</a:t>
            </a:r>
          </a:p>
          <a:p>
            <a:r>
              <a:rPr lang="pl-PL" dirty="0" smtClean="0"/>
              <a:t>Powyższych operatorów można używać w połączeniu z innymi operatorami i zmiennymi</a:t>
            </a:r>
          </a:p>
          <a:p>
            <a:r>
              <a:rPr lang="pl-PL" dirty="0" smtClean="0"/>
              <a:t>a  = 10;</a:t>
            </a:r>
          </a:p>
          <a:p>
            <a:r>
              <a:rPr lang="pl-PL" dirty="0" smtClean="0"/>
              <a:t>b = 25;</a:t>
            </a:r>
          </a:p>
          <a:p>
            <a:r>
              <a:rPr lang="pl-PL" dirty="0" smtClean="0"/>
              <a:t>a += (b / 5)</a:t>
            </a:r>
          </a:p>
          <a:p>
            <a:r>
              <a:rPr lang="pl-PL" dirty="0" smtClean="0"/>
              <a:t>wynikiem operacji jest 15 (10 + (25/5))</a:t>
            </a:r>
          </a:p>
          <a:p>
            <a:pPr lvl="0" rtl="0">
              <a:buNone/>
            </a:pPr>
            <a:endParaRPr b="1" dirty="0"/>
          </a:p>
        </p:txBody>
      </p:sp>
    </p:spTree>
    <p:extLst>
      <p:ext uri="{BB962C8B-B14F-4D97-AF65-F5344CB8AC3E}">
        <p14:creationId xmlns:p14="http://schemas.microsoft.com/office/powerpoint/2010/main" val="1245517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smtClean="0"/>
              <a:t>Oprócz znajomości operatorów, niezbędna jest jeszcze wiedza na temat ich priorytetów, czyli kolejności wykonywania. Wiadomo np., że mnożenie jest „silniejsze” od dodawania, zatem najpierw mnożymy, potem dodajemy (kolejność tę można zmienić, stosując nawiasy okrągłe, dokładnie w taki sam sposób, w jaki zmienia się kolejność działań w matematyce). W </a:t>
            </a:r>
            <a:r>
              <a:rPr lang="pl-PL" dirty="0" err="1" smtClean="0"/>
              <a:t>JavaScripcie</a:t>
            </a:r>
            <a:r>
              <a:rPr lang="pl-PL" dirty="0" smtClean="0"/>
              <a:t> jest podobnie — siła każdego operatora kolejność</a:t>
            </a:r>
            <a:r>
              <a:rPr lang="pl-PL" baseline="0" dirty="0" smtClean="0"/>
              <a:t> wykonywania </a:t>
            </a:r>
            <a:r>
              <a:rPr lang="pl-PL" dirty="0" smtClean="0"/>
              <a:t>jest ściśle określona.</a:t>
            </a:r>
            <a:endParaRPr dirty="0"/>
          </a:p>
        </p:txBody>
      </p:sp>
    </p:spTree>
    <p:extLst>
      <p:ext uri="{BB962C8B-B14F-4D97-AF65-F5344CB8AC3E}">
        <p14:creationId xmlns:p14="http://schemas.microsoft.com/office/powerpoint/2010/main" val="274526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Zmiennych używa się jako symbolicznych nazw dla wartości w Twojej </a:t>
            </a:r>
            <a:r>
              <a:rPr lang="pl"/>
              <a:t>aplikacji</a:t>
            </a:r>
            <a:r>
              <a:rPr lang="pl" smtClean="0"/>
              <a:t>. Każda </a:t>
            </a:r>
            <a:r>
              <a:rPr lang="pl" dirty="0"/>
              <a:t>zmienna ma swoją nazwę, która pozwala na identyfikację tej zmiennej w kodzie skryptu. Zmienna charakteryzuje się również typem, który określa rodzaj danych jakie przechowuje.</a:t>
            </a:r>
          </a:p>
          <a:p>
            <a:pPr lvl="0" rtl="0">
              <a:buNone/>
            </a:pPr>
            <a:r>
              <a:rPr lang="pl" dirty="0"/>
              <a:t>Nazwy zmiennych, nazywane </a:t>
            </a:r>
            <a:r>
              <a:rPr lang="pl" i="1" dirty="0"/>
              <a:t>identyfikatorami</a:t>
            </a:r>
            <a:r>
              <a:rPr lang="pl" dirty="0"/>
              <a:t>, podporządkowane są pewnym regułom.</a:t>
            </a:r>
          </a:p>
          <a:p>
            <a:pPr lvl="0" rtl="0">
              <a:buNone/>
            </a:pPr>
            <a:r>
              <a:rPr lang="pl" i="1" dirty="0"/>
              <a:t>Identyfikator</a:t>
            </a:r>
            <a:r>
              <a:rPr lang="pl" dirty="0"/>
              <a:t> JavaScript musi zaczynać się literą, podkreśleniem (_) lub znakiem dolara ($); kolejne znaki mogą być cyframi (0-9). Ponieważ JavaScript rozróżnia duże/małe litery, litery oznaczają znaki od "A"do "Z" (duże litery) oraz znaki od "a" do "z" (małe litery).</a:t>
            </a:r>
          </a:p>
          <a:p>
            <a:endParaRPr lang="pl" dirty="0"/>
          </a:p>
        </p:txBody>
      </p:sp>
    </p:spTree>
    <p:extLst>
      <p:ext uri="{BB962C8B-B14F-4D97-AF65-F5344CB8AC3E}">
        <p14:creationId xmlns:p14="http://schemas.microsoft.com/office/powerpoint/2010/main" val="3380541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err="1" smtClean="0"/>
              <a:t>var</a:t>
            </a:r>
            <a:r>
              <a:rPr lang="pl-PL" dirty="0" smtClean="0"/>
              <a:t> a = </a:t>
            </a:r>
            <a:r>
              <a:rPr lang="pl-PL" dirty="0" err="1" smtClean="0"/>
              <a:t>prompt</a:t>
            </a:r>
            <a:r>
              <a:rPr lang="pl-PL" dirty="0" smtClean="0"/>
              <a:t>("Podaj pierwszą liczbę: ");</a:t>
            </a:r>
          </a:p>
          <a:p>
            <a:pPr lvl="0" rtl="0">
              <a:buNone/>
            </a:pPr>
            <a:r>
              <a:rPr lang="pl-PL" dirty="0" err="1" smtClean="0"/>
              <a:t>var</a:t>
            </a:r>
            <a:r>
              <a:rPr lang="pl-PL" dirty="0" smtClean="0"/>
              <a:t> b = </a:t>
            </a:r>
            <a:r>
              <a:rPr lang="pl-PL" dirty="0" err="1" smtClean="0"/>
              <a:t>prompt</a:t>
            </a:r>
            <a:r>
              <a:rPr lang="pl-PL" dirty="0" smtClean="0"/>
              <a:t>("Podaj drugą liczbę: ");</a:t>
            </a:r>
          </a:p>
          <a:p>
            <a:pPr lvl="0" rtl="0">
              <a:buNone/>
            </a:pPr>
            <a:endParaRPr lang="pl-PL" dirty="0" smtClean="0"/>
          </a:p>
          <a:p>
            <a:pPr lvl="0" rtl="0">
              <a:buNone/>
            </a:pPr>
            <a:r>
              <a:rPr lang="pl-PL" dirty="0" smtClean="0"/>
              <a:t>a = </a:t>
            </a:r>
            <a:r>
              <a:rPr lang="pl-PL" dirty="0" err="1" smtClean="0"/>
              <a:t>Number</a:t>
            </a:r>
            <a:r>
              <a:rPr lang="pl-PL" dirty="0" smtClean="0"/>
              <a:t>(a);</a:t>
            </a:r>
          </a:p>
          <a:p>
            <a:pPr lvl="0" rtl="0">
              <a:buNone/>
            </a:pPr>
            <a:r>
              <a:rPr lang="pl-PL" dirty="0" smtClean="0"/>
              <a:t>b = </a:t>
            </a:r>
            <a:r>
              <a:rPr lang="pl-PL" dirty="0" err="1" smtClean="0"/>
              <a:t>Number</a:t>
            </a:r>
            <a:r>
              <a:rPr lang="pl-PL" dirty="0" smtClean="0"/>
              <a:t>(b);</a:t>
            </a:r>
          </a:p>
          <a:p>
            <a:pPr lvl="0" rtl="0">
              <a:buNone/>
            </a:pPr>
            <a:endParaRPr lang="pl-PL" dirty="0" smtClean="0"/>
          </a:p>
          <a:p>
            <a:pPr lvl="0" rtl="0">
              <a:buNone/>
            </a:pPr>
            <a:r>
              <a:rPr lang="pl-PL" dirty="0" err="1" smtClean="0"/>
              <a:t>var</a:t>
            </a:r>
            <a:r>
              <a:rPr lang="pl-PL" dirty="0" smtClean="0"/>
              <a:t> tekst = "Suma liczb "+ a + " i " + b + " wynosi " + (</a:t>
            </a:r>
            <a:r>
              <a:rPr lang="pl-PL" dirty="0" err="1" smtClean="0"/>
              <a:t>a+b</a:t>
            </a:r>
            <a:r>
              <a:rPr lang="pl-PL" dirty="0" smtClean="0"/>
              <a:t>);// + "&lt;</a:t>
            </a:r>
            <a:r>
              <a:rPr lang="pl-PL" dirty="0" err="1" smtClean="0"/>
              <a:t>br</a:t>
            </a:r>
            <a:r>
              <a:rPr lang="pl-PL" dirty="0" smtClean="0"/>
              <a:t>&gt;";</a:t>
            </a:r>
          </a:p>
          <a:p>
            <a:pPr lvl="0" rtl="0">
              <a:buNone/>
            </a:pPr>
            <a:r>
              <a:rPr lang="pl-PL" dirty="0" err="1" smtClean="0"/>
              <a:t>document.writeln</a:t>
            </a:r>
            <a:r>
              <a:rPr lang="pl-PL" dirty="0" smtClean="0"/>
              <a:t>(tekst);</a:t>
            </a:r>
          </a:p>
          <a:p>
            <a:pPr lvl="0" rtl="0">
              <a:buNone/>
            </a:pPr>
            <a:r>
              <a:rPr lang="pl-PL" dirty="0" smtClean="0"/>
              <a:t>tekst = "Różnica liczb " + a + " i " + b + " wynosi " + (a-b);// + "&lt;</a:t>
            </a:r>
            <a:r>
              <a:rPr lang="pl-PL" dirty="0" err="1" smtClean="0"/>
              <a:t>br</a:t>
            </a:r>
            <a:r>
              <a:rPr lang="pl-PL" dirty="0" smtClean="0"/>
              <a:t>&gt;";</a:t>
            </a:r>
          </a:p>
          <a:p>
            <a:pPr lvl="0" rtl="0">
              <a:buNone/>
            </a:pPr>
            <a:r>
              <a:rPr lang="pl-PL" dirty="0" err="1" smtClean="0"/>
              <a:t>document.writeln</a:t>
            </a:r>
            <a:r>
              <a:rPr lang="pl-PL" dirty="0" smtClean="0"/>
              <a:t>(tekst);</a:t>
            </a:r>
          </a:p>
          <a:p>
            <a:pPr lvl="0" rtl="0">
              <a:buNone/>
            </a:pPr>
            <a:r>
              <a:rPr lang="pl-PL" dirty="0" smtClean="0"/>
              <a:t>tekst = "Iloczyn liczb " + a + " i " + b + " wynosi " + (a * b);// + "&lt;</a:t>
            </a:r>
            <a:r>
              <a:rPr lang="pl-PL" dirty="0" err="1" smtClean="0"/>
              <a:t>br</a:t>
            </a:r>
            <a:r>
              <a:rPr lang="pl-PL" dirty="0" smtClean="0"/>
              <a:t>&gt;";</a:t>
            </a:r>
          </a:p>
          <a:p>
            <a:pPr lvl="0" rtl="0">
              <a:buNone/>
            </a:pPr>
            <a:r>
              <a:rPr lang="pl-PL" dirty="0" err="1" smtClean="0"/>
              <a:t>document.writeln</a:t>
            </a:r>
            <a:r>
              <a:rPr lang="pl-PL" dirty="0" smtClean="0"/>
              <a:t>(tekst);</a:t>
            </a:r>
          </a:p>
          <a:p>
            <a:pPr lvl="0" rtl="0">
              <a:buNone/>
            </a:pPr>
            <a:r>
              <a:rPr lang="pl-PL" dirty="0" smtClean="0"/>
              <a:t>tekst = "Iloraz liczb " + a + " i " + b  + " wynosi " + (a/b);// + "&lt;</a:t>
            </a:r>
            <a:r>
              <a:rPr lang="pl-PL" dirty="0" err="1" smtClean="0"/>
              <a:t>br</a:t>
            </a:r>
            <a:r>
              <a:rPr lang="pl-PL" dirty="0" smtClean="0"/>
              <a:t>&gt;";</a:t>
            </a:r>
          </a:p>
          <a:p>
            <a:pPr lvl="0" rtl="0">
              <a:buNone/>
            </a:pPr>
            <a:r>
              <a:rPr lang="pl-PL" dirty="0" err="1" smtClean="0"/>
              <a:t>document.writeln</a:t>
            </a:r>
            <a:r>
              <a:rPr lang="pl-PL" dirty="0" smtClean="0"/>
              <a:t>(tekst);</a:t>
            </a:r>
          </a:p>
        </p:txBody>
      </p:sp>
    </p:spTree>
    <p:extLst>
      <p:ext uri="{BB962C8B-B14F-4D97-AF65-F5344CB8AC3E}">
        <p14:creationId xmlns:p14="http://schemas.microsoft.com/office/powerpoint/2010/main" val="3803278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smtClean="0"/>
              <a:t>Wynikiem</a:t>
            </a:r>
            <a:r>
              <a:rPr lang="pl-PL" baseline="0" dirty="0" smtClean="0"/>
              <a:t> działania funkcji </a:t>
            </a:r>
            <a:r>
              <a:rPr lang="pl-PL" baseline="0" dirty="0" err="1" smtClean="0"/>
              <a:t>prompt</a:t>
            </a:r>
            <a:r>
              <a:rPr lang="pl-PL" baseline="0" dirty="0" smtClean="0"/>
              <a:t> jest zmienna tekstowa zawierająca treść wpisaną przez użytkownika.</a:t>
            </a:r>
          </a:p>
          <a:p>
            <a:pPr lvl="0" rtl="0">
              <a:buNone/>
            </a:pPr>
            <a:r>
              <a:rPr lang="pl-PL" baseline="0" dirty="0" smtClean="0"/>
              <a:t>Przed wykonaniem obliczeń matematycznych za pomocą funkcji </a:t>
            </a:r>
            <a:r>
              <a:rPr lang="pl-PL" baseline="0" dirty="0" err="1" smtClean="0"/>
              <a:t>Number</a:t>
            </a:r>
            <a:r>
              <a:rPr lang="pl-PL" baseline="0" dirty="0" smtClean="0"/>
              <a:t> musimy zmienić typ zmiennych na numeryczny.</a:t>
            </a:r>
          </a:p>
          <a:p>
            <a:pPr lvl="0" rtl="0">
              <a:buNone/>
            </a:pPr>
            <a:r>
              <a:rPr lang="pl-PL" baseline="0" dirty="0" smtClean="0"/>
              <a:t>Do wyświetlenia wyników używamy np. funkcji </a:t>
            </a:r>
            <a:r>
              <a:rPr lang="pl-PL" baseline="0" dirty="0" err="1" smtClean="0"/>
              <a:t>document.writeln</a:t>
            </a:r>
            <a:r>
              <a:rPr lang="pl-PL" baseline="0" dirty="0" smtClean="0"/>
              <a:t>() (dodaje przejście do nowej linii po wyświetlanym tekście) lub funkcji </a:t>
            </a:r>
            <a:r>
              <a:rPr lang="pl-PL" baseline="0" dirty="0" err="1" smtClean="0"/>
              <a:t>document.write</a:t>
            </a:r>
            <a:r>
              <a:rPr lang="pl-PL" baseline="0" dirty="0" smtClean="0"/>
              <a:t>().</a:t>
            </a:r>
            <a:endParaRPr lang="pl-PL" dirty="0" smtClean="0"/>
          </a:p>
        </p:txBody>
      </p:sp>
    </p:spTree>
    <p:extLst>
      <p:ext uri="{BB962C8B-B14F-4D97-AF65-F5344CB8AC3E}">
        <p14:creationId xmlns:p14="http://schemas.microsoft.com/office/powerpoint/2010/main" val="29257371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PL" dirty="0" err="1" smtClean="0"/>
              <a:t>document.write</a:t>
            </a:r>
            <a:r>
              <a:rPr lang="pl-PL" dirty="0" smtClean="0"/>
              <a:t>("witaj Tomek");</a:t>
            </a:r>
          </a:p>
          <a:p>
            <a:pPr lvl="0" rtl="0">
              <a:buNone/>
            </a:pPr>
            <a:endParaRPr lang="pl-PL" dirty="0" smtClean="0"/>
          </a:p>
          <a:p>
            <a:pPr lvl="0" rtl="0">
              <a:buNone/>
            </a:pPr>
            <a:r>
              <a:rPr lang="pl-PL" dirty="0" err="1" smtClean="0"/>
              <a:t>var</a:t>
            </a:r>
            <a:r>
              <a:rPr lang="pl-PL" dirty="0" smtClean="0"/>
              <a:t> element = </a:t>
            </a:r>
            <a:r>
              <a:rPr lang="pl-PL" dirty="0" err="1" smtClean="0"/>
              <a:t>document.getElementById</a:t>
            </a:r>
            <a:r>
              <a:rPr lang="pl-PL" dirty="0" smtClean="0"/>
              <a:t>("</a:t>
            </a:r>
            <a:r>
              <a:rPr lang="pl-PL" dirty="0" err="1" smtClean="0"/>
              <a:t>content</a:t>
            </a:r>
            <a:r>
              <a:rPr lang="pl-PL" dirty="0" smtClean="0"/>
              <a:t>");</a:t>
            </a:r>
          </a:p>
          <a:p>
            <a:pPr lvl="0" rtl="0">
              <a:buNone/>
            </a:pPr>
            <a:r>
              <a:rPr lang="pl-PL" dirty="0" err="1" smtClean="0"/>
              <a:t>element.innerHTML</a:t>
            </a:r>
            <a:r>
              <a:rPr lang="pl-PL" dirty="0" smtClean="0"/>
              <a:t> = "Witaj Tomek";</a:t>
            </a:r>
          </a:p>
          <a:p>
            <a:pPr lvl="0" rtl="0">
              <a:buNone/>
            </a:pPr>
            <a:endParaRPr lang="pl-PL" dirty="0" smtClean="0"/>
          </a:p>
          <a:p>
            <a:pPr lvl="0" rtl="0">
              <a:buNone/>
            </a:pPr>
            <a:r>
              <a:rPr lang="pl-PL" dirty="0" smtClean="0"/>
              <a:t>alert("Witaj Tomek");</a:t>
            </a:r>
          </a:p>
          <a:p>
            <a:pPr lvl="0" rtl="0">
              <a:buNone/>
            </a:pPr>
            <a:endParaRPr lang="pl-PL" dirty="0" smtClean="0"/>
          </a:p>
          <a:p>
            <a:pPr lvl="0" rtl="0">
              <a:buNone/>
            </a:pPr>
            <a:r>
              <a:rPr lang="pl-PL" dirty="0" smtClean="0"/>
              <a:t>Ćwiczenie 2</a:t>
            </a:r>
          </a:p>
          <a:p>
            <a:pPr lvl="0" rtl="0">
              <a:buNone/>
            </a:pPr>
            <a:r>
              <a:rPr lang="pl-PL" dirty="0" err="1" smtClean="0"/>
              <a:t>var</a:t>
            </a:r>
            <a:r>
              <a:rPr lang="pl-PL" dirty="0" smtClean="0"/>
              <a:t> </a:t>
            </a:r>
            <a:r>
              <a:rPr lang="pl-PL" dirty="0" err="1" smtClean="0"/>
              <a:t>imie</a:t>
            </a:r>
            <a:r>
              <a:rPr lang="pl-PL" dirty="0" smtClean="0"/>
              <a:t> = </a:t>
            </a:r>
            <a:r>
              <a:rPr lang="pl-PL" dirty="0" err="1" smtClean="0"/>
              <a:t>prompt</a:t>
            </a:r>
            <a:r>
              <a:rPr lang="pl-PL" dirty="0" smtClean="0"/>
              <a:t>("Podaj imię");</a:t>
            </a:r>
          </a:p>
          <a:p>
            <a:pPr lvl="0" rtl="0">
              <a:buNone/>
            </a:pPr>
            <a:endParaRPr lang="pl-PL" dirty="0" smtClean="0"/>
          </a:p>
          <a:p>
            <a:pPr lvl="0" rtl="0">
              <a:buNone/>
            </a:pPr>
            <a:r>
              <a:rPr lang="pl-PL" dirty="0" err="1" smtClean="0"/>
              <a:t>document.write</a:t>
            </a:r>
            <a:r>
              <a:rPr lang="pl-PL" dirty="0" smtClean="0"/>
              <a:t>("Witaj " + </a:t>
            </a:r>
            <a:r>
              <a:rPr lang="pl-PL" dirty="0" err="1" smtClean="0"/>
              <a:t>imie</a:t>
            </a:r>
            <a:r>
              <a:rPr lang="pl-PL" dirty="0" smtClean="0"/>
              <a:t>);</a:t>
            </a:r>
          </a:p>
          <a:p>
            <a:pPr lvl="0" rtl="0">
              <a:buNone/>
            </a:pPr>
            <a:endParaRPr lang="pl-PL" dirty="0" smtClean="0"/>
          </a:p>
          <a:p>
            <a:pPr lvl="0" rtl="0">
              <a:buNone/>
            </a:pPr>
            <a:r>
              <a:rPr lang="pl-PL" dirty="0" err="1" smtClean="0"/>
              <a:t>var</a:t>
            </a:r>
            <a:r>
              <a:rPr lang="pl-PL" dirty="0" smtClean="0"/>
              <a:t> element = </a:t>
            </a:r>
            <a:r>
              <a:rPr lang="pl-PL" dirty="0" err="1" smtClean="0"/>
              <a:t>document.getElementById</a:t>
            </a:r>
            <a:r>
              <a:rPr lang="pl-PL" dirty="0" smtClean="0"/>
              <a:t>("</a:t>
            </a:r>
            <a:r>
              <a:rPr lang="pl-PL" dirty="0" err="1" smtClean="0"/>
              <a:t>content</a:t>
            </a:r>
            <a:r>
              <a:rPr lang="pl-PL" dirty="0" smtClean="0"/>
              <a:t>");</a:t>
            </a:r>
          </a:p>
          <a:p>
            <a:pPr lvl="0" rtl="0">
              <a:buNone/>
            </a:pPr>
            <a:r>
              <a:rPr lang="pl-PL" dirty="0" err="1" smtClean="0"/>
              <a:t>element.innerHTML</a:t>
            </a:r>
            <a:r>
              <a:rPr lang="pl-PL" dirty="0" smtClean="0"/>
              <a:t> = "Witaj " + </a:t>
            </a:r>
            <a:r>
              <a:rPr lang="pl-PL" dirty="0" err="1" smtClean="0"/>
              <a:t>imie</a:t>
            </a:r>
            <a:r>
              <a:rPr lang="pl-PL" dirty="0" smtClean="0"/>
              <a:t>;</a:t>
            </a:r>
          </a:p>
          <a:p>
            <a:pPr lvl="0" rtl="0">
              <a:buNone/>
            </a:pPr>
            <a:endParaRPr lang="pl-PL" dirty="0" smtClean="0"/>
          </a:p>
          <a:p>
            <a:pPr lvl="0" rtl="0">
              <a:buNone/>
            </a:pPr>
            <a:endParaRPr lang="pl-PL" dirty="0" smtClean="0"/>
          </a:p>
          <a:p>
            <a:pPr lvl="0" rtl="0">
              <a:buNone/>
            </a:pPr>
            <a:r>
              <a:rPr lang="pl-PL" dirty="0" err="1" smtClean="0"/>
              <a:t>var</a:t>
            </a:r>
            <a:r>
              <a:rPr lang="pl-PL" dirty="0" smtClean="0"/>
              <a:t> tekst = "Witaj" + </a:t>
            </a:r>
            <a:r>
              <a:rPr lang="pl-PL" dirty="0" err="1" smtClean="0"/>
              <a:t>imie</a:t>
            </a:r>
            <a:r>
              <a:rPr lang="pl-PL" dirty="0" smtClean="0"/>
              <a:t>";</a:t>
            </a:r>
          </a:p>
          <a:p>
            <a:pPr lvl="0" rtl="0">
              <a:buNone/>
            </a:pPr>
            <a:r>
              <a:rPr lang="pl-PL" dirty="0" smtClean="0"/>
              <a:t>alert(tekst);</a:t>
            </a:r>
          </a:p>
          <a:p>
            <a:pPr lvl="0" rtl="0">
              <a:buNone/>
            </a:pPr>
            <a:endParaRPr dirty="0"/>
          </a:p>
        </p:txBody>
      </p:sp>
    </p:spTree>
    <p:extLst>
      <p:ext uri="{BB962C8B-B14F-4D97-AF65-F5344CB8AC3E}">
        <p14:creationId xmlns:p14="http://schemas.microsoft.com/office/powerpoint/2010/main" val="1945170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pl" dirty="0"/>
              <a:t>zmienna zadeklarowana za pomocą słowa kluczowego var jest zmienną lokalną, natomiast bez słowa kluczowego zmienną globalną (więcej informacji na temat zmiennych lokalnych i globalnych będzie w późniejszych lekcjach)</a:t>
            </a:r>
          </a:p>
        </p:txBody>
      </p:sp>
    </p:spTree>
    <p:extLst>
      <p:ext uri="{BB962C8B-B14F-4D97-AF65-F5344CB8AC3E}">
        <p14:creationId xmlns:p14="http://schemas.microsoft.com/office/powerpoint/2010/main" val="54644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danych określa rodzaj danych jaki przechowuje.</a:t>
            </a:r>
          </a:p>
          <a:p>
            <a:pPr lvl="0" rtl="0">
              <a:buNone/>
            </a:pPr>
            <a:r>
              <a:rPr lang="pl" dirty="0"/>
              <a:t>W JavaScripcie możemy podzielić typy na następujące rodzaje:</a:t>
            </a:r>
          </a:p>
          <a:p>
            <a:pPr marL="457200" lvl="0" indent="-298450" rtl="0">
              <a:lnSpc>
                <a:spcPct val="115000"/>
              </a:lnSpc>
              <a:buClr>
                <a:srgbClr val="000000"/>
              </a:buClr>
              <a:buSzPct val="166666"/>
              <a:buFont typeface="Arial"/>
              <a:buChar char="•"/>
            </a:pPr>
            <a:r>
              <a:rPr lang="pl" dirty="0"/>
              <a:t>typ liczbowy</a:t>
            </a:r>
          </a:p>
          <a:p>
            <a:pPr marL="457200" lvl="0" indent="-298450" rtl="0">
              <a:lnSpc>
                <a:spcPct val="115000"/>
              </a:lnSpc>
              <a:buClr>
                <a:srgbClr val="000000"/>
              </a:buClr>
              <a:buSzPct val="166666"/>
              <a:buFont typeface="Arial"/>
              <a:buChar char="•"/>
            </a:pPr>
            <a:r>
              <a:rPr lang="pl" dirty="0"/>
              <a:t>typ łańcuchowy</a:t>
            </a:r>
          </a:p>
          <a:p>
            <a:pPr marL="457200" lvl="0" indent="-298450" rtl="0">
              <a:lnSpc>
                <a:spcPct val="115000"/>
              </a:lnSpc>
              <a:buClr>
                <a:srgbClr val="000000"/>
              </a:buClr>
              <a:buSzPct val="166666"/>
              <a:buFont typeface="Arial"/>
              <a:buChar char="•"/>
            </a:pPr>
            <a:r>
              <a:rPr lang="pl" dirty="0"/>
              <a:t>typ logiczny</a:t>
            </a:r>
          </a:p>
          <a:p>
            <a:pPr marL="457200" lvl="0" indent="-298450" rtl="0">
              <a:lnSpc>
                <a:spcPct val="115000"/>
              </a:lnSpc>
              <a:buClr>
                <a:srgbClr val="000000"/>
              </a:buClr>
              <a:buSzPct val="166666"/>
              <a:buFont typeface="Arial"/>
              <a:buChar char="•"/>
            </a:pPr>
            <a:r>
              <a:rPr lang="pl" dirty="0"/>
              <a:t>typ specjalny</a:t>
            </a:r>
          </a:p>
          <a:p>
            <a:endParaRPr lang="pl" dirty="0"/>
          </a:p>
        </p:txBody>
      </p:sp>
    </p:spTree>
    <p:extLst>
      <p:ext uri="{BB962C8B-B14F-4D97-AF65-F5344CB8AC3E}">
        <p14:creationId xmlns:p14="http://schemas.microsoft.com/office/powerpoint/2010/main" val="3535786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liczbowy służy do reprezentacji liczb, przy czym nie ma występującego w klasycznych językach programowania rozróżnienia na typy całkowitoliczbowe i rzeczywiste (zmiennopozycyjne). Liczby zapisywane są za pomocą literałów (stałych napisowych, z ang. string constant, literal constant) liczbowych, czyli ciągów znaków składających się na liczbę</a:t>
            </a:r>
          </a:p>
          <a:p>
            <a:pPr lvl="0" rtl="0">
              <a:buNone/>
            </a:pPr>
            <a:r>
              <a:rPr lang="pl" dirty="0"/>
              <a:t>Obowiązują przy tym następujące zasady.</a:t>
            </a:r>
          </a:p>
          <a:p>
            <a:pPr marL="457200" lvl="0" indent="-298450" rtl="0">
              <a:lnSpc>
                <a:spcPct val="115000"/>
              </a:lnSpc>
              <a:buClr>
                <a:srgbClr val="000000"/>
              </a:buClr>
              <a:buSzPct val="166666"/>
              <a:buFont typeface="Arial"/>
              <a:buChar char="•"/>
            </a:pPr>
            <a:r>
              <a:rPr lang="pl" dirty="0"/>
              <a:t>Jeżeli ciąg cyfr nie jest poprzedzony żadnym znakiem lub jest poprzedzony znakiem +, reprezentuje wartość dodatnią, jeżeli natomiast jest poprzedzony znakiem –, reprezentuje wartość ujemną.</a:t>
            </a:r>
          </a:p>
          <a:p>
            <a:pPr marL="457200" lvl="0" indent="-298450" rtl="0">
              <a:lnSpc>
                <a:spcPct val="115000"/>
              </a:lnSpc>
              <a:buClr>
                <a:srgbClr val="000000"/>
              </a:buClr>
              <a:buSzPct val="166666"/>
              <a:buFont typeface="Arial"/>
              <a:buChar char="•"/>
            </a:pPr>
            <a:r>
              <a:rPr lang="pl" dirty="0"/>
              <a:t>Jeżeli literał rozpoczyna się od cyfry 0, jest traktowany jako wartość ósemkowa.</a:t>
            </a:r>
          </a:p>
          <a:p>
            <a:pPr marL="457200" lvl="0" indent="-298450" rtl="0">
              <a:lnSpc>
                <a:spcPct val="115000"/>
              </a:lnSpc>
              <a:buClr>
                <a:srgbClr val="000000"/>
              </a:buClr>
              <a:buSzPct val="166666"/>
              <a:buFont typeface="Arial"/>
              <a:buChar char="•"/>
            </a:pPr>
            <a:r>
              <a:rPr lang="pl" dirty="0"/>
              <a:t>Jeżeli literał rozpoczyna się od ciągu znaków 0x, jest traktowany jako wartość szesnastkowa (heksadecymalna). W zapisie wartości szesnastkowych mogą być wykorzystywane zarówno małe, jak i wielkie litery alfabetu, od A do F.</a:t>
            </a:r>
          </a:p>
          <a:p>
            <a:pPr marL="457200" lvl="0" indent="-298450" rtl="0">
              <a:lnSpc>
                <a:spcPct val="115000"/>
              </a:lnSpc>
              <a:buClr>
                <a:srgbClr val="000000"/>
              </a:buClr>
              <a:buSzPct val="166666"/>
              <a:buFont typeface="Arial"/>
              <a:buChar char="•"/>
            </a:pPr>
            <a:r>
              <a:rPr lang="pl" dirty="0"/>
              <a:t>Literały mogą być zapisywane w notacji wykładniczej, w postaci X.YeZ, gdzie  to część całkowita, Y — część dziesiętna, natomiast Z to wykładnik potęgi liczby 10. Zapis taki oznacza to samo, co X.Y * 10Z</a:t>
            </a:r>
          </a:p>
          <a:p>
            <a:endParaRPr lang="pl" dirty="0"/>
          </a:p>
        </p:txBody>
      </p:sp>
    </p:spTree>
    <p:extLst>
      <p:ext uri="{BB962C8B-B14F-4D97-AF65-F5344CB8AC3E}">
        <p14:creationId xmlns:p14="http://schemas.microsoft.com/office/powerpoint/2010/main" val="2675498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łańcuchowy (inaczej, typ string) służy do reprezentacji ciągów znaków (napisów). Ciągi te (inaczej, stałe napisowe) powinny być ujęte w znaki cudzysłowu, aczkolwiek dopuszczalne jest również wykorzystanie znaków apostrofu.</a:t>
            </a:r>
          </a:p>
          <a:p>
            <a:pPr lvl="0" rtl="0">
              <a:buNone/>
            </a:pPr>
            <a:r>
              <a:rPr lang="pl" dirty="0"/>
              <a:t>Przykładowy ciąg ma postać:</a:t>
            </a:r>
          </a:p>
          <a:p>
            <a:pPr lvl="0" rtl="0">
              <a:buNone/>
            </a:pPr>
            <a:r>
              <a:rPr lang="pl" dirty="0"/>
              <a:t>"abcdefg" lub 'abcdefg'</a:t>
            </a:r>
          </a:p>
          <a:p>
            <a:endParaRPr lang="pl" dirty="0"/>
          </a:p>
        </p:txBody>
      </p:sp>
    </p:spTree>
    <p:extLst>
      <p:ext uri="{BB962C8B-B14F-4D97-AF65-F5344CB8AC3E}">
        <p14:creationId xmlns:p14="http://schemas.microsoft.com/office/powerpoint/2010/main" val="3934814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rgbClr val="000000"/>
              </a:buClr>
              <a:buSzPct val="100000"/>
              <a:buFont typeface="Arial"/>
              <a:buNone/>
            </a:pPr>
            <a:r>
              <a:rPr lang="pl" dirty="0"/>
              <a:t>Ciągi mogą też zawierać poniższe znaki specjalne</a:t>
            </a:r>
          </a:p>
          <a:p>
            <a:pPr marL="457200" lvl="0" indent="-298450" rtl="0">
              <a:lnSpc>
                <a:spcPct val="115000"/>
              </a:lnSpc>
              <a:buClr>
                <a:srgbClr val="000000"/>
              </a:buClr>
              <a:buSzPct val="166666"/>
              <a:buFont typeface="Arial"/>
              <a:buChar char="•"/>
            </a:pPr>
            <a:r>
              <a:rPr lang="pl" dirty="0"/>
              <a:t>\b - backspace</a:t>
            </a:r>
          </a:p>
          <a:p>
            <a:pPr marL="457200" lvl="0" indent="-298450" rtl="0">
              <a:lnSpc>
                <a:spcPct val="115000"/>
              </a:lnSpc>
              <a:buClr>
                <a:srgbClr val="000000"/>
              </a:buClr>
              <a:buSzPct val="166666"/>
              <a:buFont typeface="Arial"/>
              <a:buChar char="•"/>
            </a:pPr>
            <a:r>
              <a:rPr lang="pl" dirty="0"/>
              <a:t>\n - nowa linia</a:t>
            </a:r>
          </a:p>
          <a:p>
            <a:pPr marL="457200" lvl="0" indent="-298450" rtl="0">
              <a:lnSpc>
                <a:spcPct val="115000"/>
              </a:lnSpc>
              <a:buClr>
                <a:srgbClr val="000000"/>
              </a:buClr>
              <a:buSzPct val="166666"/>
              <a:buFont typeface="Arial"/>
              <a:buChar char="•"/>
            </a:pPr>
            <a:r>
              <a:rPr lang="pl" dirty="0"/>
              <a:t>\r - powrót karetki</a:t>
            </a:r>
          </a:p>
          <a:p>
            <a:pPr marL="457200" lvl="0" indent="-298450" rtl="0">
              <a:lnSpc>
                <a:spcPct val="115000"/>
              </a:lnSpc>
              <a:buClr>
                <a:srgbClr val="000000"/>
              </a:buClr>
              <a:buSzPct val="166666"/>
              <a:buFont typeface="Arial"/>
              <a:buChar char="•"/>
            </a:pPr>
            <a:r>
              <a:rPr lang="pl" dirty="0"/>
              <a:t>\f - nowa strona</a:t>
            </a:r>
          </a:p>
          <a:p>
            <a:pPr marL="457200" lvl="0" indent="-298450" rtl="0">
              <a:lnSpc>
                <a:spcPct val="115000"/>
              </a:lnSpc>
              <a:buClr>
                <a:srgbClr val="000000"/>
              </a:buClr>
              <a:buSzPct val="166666"/>
              <a:buFont typeface="Arial"/>
              <a:buChar char="•"/>
            </a:pPr>
            <a:r>
              <a:rPr lang="pl" dirty="0"/>
              <a:t>\t - tabulacja</a:t>
            </a:r>
          </a:p>
          <a:p>
            <a:pPr marL="457200" lvl="0" indent="-298450" rtl="0">
              <a:lnSpc>
                <a:spcPct val="115000"/>
              </a:lnSpc>
              <a:buClr>
                <a:srgbClr val="000000"/>
              </a:buClr>
              <a:buSzPct val="166666"/>
              <a:buFont typeface="Arial"/>
              <a:buChar char="•"/>
            </a:pPr>
            <a:r>
              <a:rPr lang="pl" dirty="0"/>
              <a:t>\" - cudzysłów</a:t>
            </a:r>
          </a:p>
          <a:p>
            <a:pPr marL="457200" lvl="0" indent="-298450" rtl="0">
              <a:lnSpc>
                <a:spcPct val="115000"/>
              </a:lnSpc>
              <a:buClr>
                <a:srgbClr val="000000"/>
              </a:buClr>
              <a:buSzPct val="166666"/>
              <a:buFont typeface="Arial"/>
              <a:buChar char="•"/>
            </a:pPr>
            <a:r>
              <a:rPr lang="pl" dirty="0"/>
              <a:t>\' - apostrof</a:t>
            </a:r>
          </a:p>
          <a:p>
            <a:pPr marL="457200" lvl="0" indent="-298450" rtl="0">
              <a:lnSpc>
                <a:spcPct val="115000"/>
              </a:lnSpc>
              <a:buClr>
                <a:srgbClr val="000000"/>
              </a:buClr>
              <a:buSzPct val="166666"/>
              <a:buFont typeface="Arial"/>
              <a:buChar char="•"/>
            </a:pPr>
            <a:r>
              <a:rPr lang="pl" dirty="0"/>
              <a:t>\\ - lewy ukośnik</a:t>
            </a:r>
          </a:p>
          <a:p>
            <a:endParaRPr lang="pl" dirty="0"/>
          </a:p>
        </p:txBody>
      </p:sp>
    </p:spTree>
    <p:extLst>
      <p:ext uri="{BB962C8B-B14F-4D97-AF65-F5344CB8AC3E}">
        <p14:creationId xmlns:p14="http://schemas.microsoft.com/office/powerpoint/2010/main" val="354885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Typ logiczny (boolean) pozwala na określenie dwóch wartości logicznych: prawda i fałsz. Wartość prawda jest w JavaScripcie reprezentowana przez słowo true, natomiast wartość fałsz przez false. Wartości tego typu są używane przy konstruowaniu wyrażeń logicznych, porównywaniu danych, wskazywaniu, czy dana operacja zakończyła się sukcesem itp.</a:t>
            </a:r>
          </a:p>
          <a:p>
            <a:endParaRPr lang="pl" dirty="0"/>
          </a:p>
        </p:txBody>
      </p:sp>
    </p:spTree>
    <p:extLst>
      <p:ext uri="{BB962C8B-B14F-4D97-AF65-F5344CB8AC3E}">
        <p14:creationId xmlns:p14="http://schemas.microsoft.com/office/powerpoint/2010/main" val="1413416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pl" dirty="0"/>
              <a:t>Możemy wyróżnić dwa rodzaje typów specjalnych: null i undefined. Choć podobne, nie są tożsame.</a:t>
            </a:r>
          </a:p>
          <a:p>
            <a:pPr lvl="0" rtl="0">
              <a:buNone/>
            </a:pPr>
            <a:r>
              <a:rPr lang="pl" dirty="0"/>
              <a:t>typ null to specjalne słowo oznaczające wartość null (pustą), ponieważ JavaScript rozróżnia małe/duże litery, null to nie to samo co Null, NULL czy jakkolwiek inaczej.</a:t>
            </a:r>
          </a:p>
          <a:p>
            <a:pPr lvl="0" rtl="0">
              <a:buNone/>
            </a:pPr>
            <a:r>
              <a:rPr lang="pl" dirty="0"/>
              <a:t>typ undefined to podstawowa właściwość, której wartość jest nieokreślona. W tym kontekście wartość undefined ma niezainicjalizowana zmienna, zmienna, której jawnie przypisano wartość undefined, bądź też nieistniejąca właściwość obiektu.</a:t>
            </a:r>
          </a:p>
          <a:p>
            <a:endParaRPr lang="pl" dirty="0"/>
          </a:p>
        </p:txBody>
      </p:sp>
    </p:spTree>
    <p:extLst>
      <p:ext uri="{BB962C8B-B14F-4D97-AF65-F5344CB8AC3E}">
        <p14:creationId xmlns:p14="http://schemas.microsoft.com/office/powerpoint/2010/main" val="2082590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500"/>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a:t>Zmienne, typy danych operatory</a:t>
            </a:r>
          </a:p>
        </p:txBody>
      </p:sp>
      <p:pic>
        <p:nvPicPr>
          <p:cNvPr id="4" name="Obraz 3"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Zmienne a typy danych</a:t>
            </a:r>
          </a:p>
        </p:txBody>
      </p:sp>
      <p:sp>
        <p:nvSpPr>
          <p:cNvPr id="78" name="Shape 7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t>zmienne </a:t>
            </a:r>
            <a:r>
              <a:rPr lang="pl" sz="2400" dirty="0"/>
              <a:t>mogą zmieniać swój typ w trakcie działania programu</a:t>
            </a:r>
          </a:p>
          <a:p>
            <a:endParaRPr lang="pl" sz="2400" dirty="0"/>
          </a:p>
          <a:p>
            <a:pPr lvl="0" rtl="0">
              <a:spcBef>
                <a:spcPts val="0"/>
              </a:spcBef>
              <a:buClr>
                <a:srgbClr val="000000"/>
              </a:buClr>
              <a:buSzPct val="45833"/>
              <a:buFont typeface="Arial"/>
              <a:buNone/>
            </a:pPr>
            <a:r>
              <a:rPr lang="pl" sz="2400" dirty="0">
                <a:solidFill>
                  <a:srgbClr val="000000"/>
                </a:solidFill>
                <a:latin typeface="Courier New" panose="02070309020205020404" pitchFamily="49" charset="0"/>
                <a:cs typeface="Courier New" panose="02070309020205020404" pitchFamily="49" charset="0"/>
              </a:rPr>
              <a:t>var mojaZmienna = "12345"</a:t>
            </a:r>
          </a:p>
          <a:p>
            <a:endParaRPr lang="pl" sz="2400" dirty="0">
              <a:solidFill>
                <a:srgbClr val="000000"/>
              </a:solidFill>
              <a:latin typeface="Courier New" panose="02070309020205020404" pitchFamily="49" charset="0"/>
              <a:cs typeface="Courier New" panose="02070309020205020404" pitchFamily="49" charset="0"/>
            </a:endParaRPr>
          </a:p>
          <a:p>
            <a:pPr lvl="0" rtl="0">
              <a:buNone/>
            </a:pPr>
            <a:r>
              <a:rPr lang="pl" sz="2400" dirty="0">
                <a:solidFill>
                  <a:srgbClr val="000000"/>
                </a:solidFill>
                <a:latin typeface="Courier New" panose="02070309020205020404" pitchFamily="49" charset="0"/>
                <a:cs typeface="Courier New" panose="02070309020205020404" pitchFamily="49" charset="0"/>
              </a:rPr>
              <a:t>mojaZmienna = mojaZmienna </a:t>
            </a:r>
            <a:r>
              <a:rPr lang="pl" sz="2400" dirty="0" smtClean="0">
                <a:solidFill>
                  <a:srgbClr val="000000"/>
                </a:solidFill>
                <a:latin typeface="Courier New" panose="02070309020205020404" pitchFamily="49" charset="0"/>
                <a:cs typeface="Courier New" panose="02070309020205020404" pitchFamily="49" charset="0"/>
              </a:rPr>
              <a:t>– 345</a:t>
            </a:r>
          </a:p>
          <a:p>
            <a:pPr lvl="0" rtl="0">
              <a:buNone/>
            </a:pPr>
            <a:endParaRPr lang="pl" sz="2400" dirty="0"/>
          </a:p>
          <a:p>
            <a:pPr lvl="0" rtl="0">
              <a:buNone/>
            </a:pPr>
            <a:r>
              <a:rPr lang="pl" sz="2400" dirty="0" smtClean="0"/>
              <a:t>wynik: 12000</a:t>
            </a:r>
            <a:endParaRPr lang="pl" sz="2400" dirty="0">
              <a:solidFill>
                <a:srgbClr val="000000"/>
              </a:solidFill>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Zmienne a typy danych cd.</a:t>
            </a:r>
            <a:endParaRPr sz="3600" b="1" dirty="0"/>
          </a:p>
        </p:txBody>
      </p:sp>
      <p:sp>
        <p:nvSpPr>
          <p:cNvPr id="84" name="Shape 8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Ale: </a:t>
            </a:r>
          </a:p>
          <a:p>
            <a:pPr lvl="0"/>
            <a:r>
              <a:rPr lang="pl" sz="2400" dirty="0">
                <a:latin typeface="Courier New" panose="02070309020205020404" pitchFamily="49" charset="0"/>
                <a:cs typeface="Courier New" panose="02070309020205020404" pitchFamily="49" charset="0"/>
              </a:rPr>
              <a:t>var mojaZmienna = "12345"</a:t>
            </a:r>
          </a:p>
          <a:p>
            <a:r>
              <a:rPr lang="pl" sz="2400" dirty="0">
                <a:latin typeface="Courier New" panose="02070309020205020404" pitchFamily="49" charset="0"/>
                <a:cs typeface="Courier New" panose="02070309020205020404" pitchFamily="49" charset="0"/>
              </a:rPr>
              <a:t>mojaZmienna = mojaZmienna +</a:t>
            </a:r>
            <a:r>
              <a:rPr lang="pl" sz="2400" dirty="0" smtClean="0">
                <a:latin typeface="Courier New" panose="02070309020205020404" pitchFamily="49" charset="0"/>
                <a:cs typeface="Courier New" panose="02070309020205020404" pitchFamily="49" charset="0"/>
              </a:rPr>
              <a:t>678</a:t>
            </a:r>
          </a:p>
          <a:p>
            <a:endParaRPr lang="pl" sz="2400" dirty="0"/>
          </a:p>
          <a:p>
            <a:r>
              <a:rPr lang="pl-PL" sz="2400" dirty="0" smtClean="0"/>
              <a:t>W</a:t>
            </a:r>
            <a:r>
              <a:rPr lang="pl" sz="2400" dirty="0" smtClean="0"/>
              <a:t>ynik = „12345678”</a:t>
            </a:r>
          </a:p>
          <a:p>
            <a:endParaRPr lang="pl" sz="2400" dirty="0"/>
          </a:p>
          <a:p>
            <a:pPr lvl="0"/>
            <a:r>
              <a:rPr lang="pl" sz="2400" dirty="0">
                <a:latin typeface="Courier New" panose="02070309020205020404" pitchFamily="49" charset="0"/>
                <a:cs typeface="Courier New" panose="02070309020205020404" pitchFamily="49" charset="0"/>
              </a:rPr>
              <a:t>mojaZmienna = Number(mojaZmienna) + 678</a:t>
            </a:r>
          </a:p>
          <a:p>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Instrukcje</a:t>
            </a:r>
            <a:endParaRPr sz="3600" b="1" dirty="0"/>
          </a:p>
        </p:txBody>
      </p:sp>
      <p:sp>
        <p:nvSpPr>
          <p:cNvPr id="84" name="Shape 84"/>
          <p:cNvSpPr txBox="1">
            <a:spLocks noGrp="1"/>
          </p:cNvSpPr>
          <p:nvPr>
            <p:ph type="body" idx="4294967295"/>
          </p:nvPr>
        </p:nvSpPr>
        <p:spPr>
          <a:xfrm>
            <a:off x="1221201" y="1991152"/>
            <a:ext cx="7922799" cy="3897899"/>
          </a:xfrm>
          <a:prstGeom prst="rect">
            <a:avLst/>
          </a:prstGeom>
          <a:ln>
            <a:noFill/>
          </a:ln>
        </p:spPr>
        <p:txBody>
          <a:bodyPr lIns="91425" tIns="91425" rIns="91425" bIns="91425" anchor="t" anchorCtr="0">
            <a:noAutofit/>
          </a:bodyPr>
          <a:lstStyle/>
          <a:p>
            <a:pPr marL="0" indent="0">
              <a:buNone/>
            </a:pPr>
            <a:r>
              <a:rPr lang="pl-PL" sz="2000" dirty="0" smtClean="0"/>
              <a:t>Instrukcja to polecenie do wykonania, zakończone średnikiem.  Możemy np.</a:t>
            </a:r>
          </a:p>
          <a:p>
            <a:r>
              <a:rPr lang="pl-PL" sz="2000" dirty="0" smtClean="0"/>
              <a:t>wyświetlić okno dialogowe lub pobrać dane od użytkownika,</a:t>
            </a:r>
          </a:p>
          <a:p>
            <a:pPr marL="0" indent="0">
              <a:buNone/>
            </a:pPr>
            <a:r>
              <a:rPr lang="pl-PL" sz="2000" dirty="0" smtClean="0">
                <a:latin typeface="Courier New" panose="02070309020205020404" pitchFamily="49" charset="0"/>
                <a:cs typeface="Courier New" panose="02070309020205020404" pitchFamily="49" charset="0"/>
              </a:rPr>
              <a:t>	alert("</a:t>
            </a:r>
            <a:r>
              <a:rPr lang="pl-PL" sz="2000" dirty="0">
                <a:latin typeface="Courier New" panose="02070309020205020404" pitchFamily="49" charset="0"/>
                <a:cs typeface="Courier New" panose="02070309020205020404" pitchFamily="49" charset="0"/>
              </a:rPr>
              <a:t>Komunikat"); </a:t>
            </a:r>
            <a:endParaRPr lang="pl-PL" sz="2000" dirty="0" smtClean="0">
              <a:latin typeface="Courier New" panose="02070309020205020404" pitchFamily="49" charset="0"/>
              <a:cs typeface="Courier New" panose="02070309020205020404" pitchFamily="49" charset="0"/>
            </a:endParaRPr>
          </a:p>
          <a:p>
            <a:pPr marL="0" indent="0">
              <a:buNone/>
            </a:pPr>
            <a:r>
              <a:rPr lang="pl-PL" sz="2000" dirty="0">
                <a:latin typeface="Courier New" panose="02070309020205020404" pitchFamily="49" charset="0"/>
                <a:cs typeface="Courier New" panose="02070309020205020404" pitchFamily="49" charset="0"/>
              </a:rPr>
              <a:t>	</a:t>
            </a:r>
            <a:r>
              <a:rPr lang="pl-PL" sz="2000" dirty="0" err="1" smtClean="0">
                <a:latin typeface="Courier New" panose="02070309020205020404" pitchFamily="49" charset="0"/>
                <a:cs typeface="Courier New" panose="02070309020205020404" pitchFamily="49" charset="0"/>
              </a:rPr>
              <a:t>prompt</a:t>
            </a:r>
            <a:r>
              <a:rPr lang="pl-PL" sz="2000" dirty="0">
                <a:latin typeface="Courier New" panose="02070309020205020404" pitchFamily="49" charset="0"/>
                <a:cs typeface="Courier New" panose="02070309020205020404" pitchFamily="49" charset="0"/>
              </a:rPr>
              <a:t>("Podaj </a:t>
            </a:r>
            <a:r>
              <a:rPr lang="pl-PL" sz="2000" dirty="0" smtClean="0">
                <a:latin typeface="Courier New" panose="02070309020205020404" pitchFamily="49" charset="0"/>
                <a:cs typeface="Courier New" panose="02070309020205020404" pitchFamily="49" charset="0"/>
              </a:rPr>
              <a:t>imię: ");</a:t>
            </a:r>
          </a:p>
          <a:p>
            <a:r>
              <a:rPr lang="pl-PL" sz="2000" dirty="0" smtClean="0"/>
              <a:t>pobrać element strony</a:t>
            </a:r>
          </a:p>
          <a:p>
            <a:pPr marL="0" indent="0">
              <a:buNone/>
            </a:pPr>
            <a:r>
              <a:rPr lang="pl-PL" sz="2000" dirty="0" smtClean="0">
                <a:latin typeface="Courier New" panose="02070309020205020404" pitchFamily="49" charset="0"/>
                <a:cs typeface="Courier New" panose="02070309020205020404" pitchFamily="49" charset="0"/>
              </a:rPr>
              <a:t>	</a:t>
            </a:r>
            <a:r>
              <a:rPr lang="pl-PL" sz="2000" dirty="0" err="1" smtClean="0">
                <a:latin typeface="Courier New" panose="02070309020205020404" pitchFamily="49" charset="0"/>
                <a:cs typeface="Courier New" panose="02070309020205020404" pitchFamily="49" charset="0"/>
              </a:rPr>
              <a:t>document.getElementById</a:t>
            </a:r>
            <a:r>
              <a:rPr lang="pl-PL" sz="2000" dirty="0" smtClean="0">
                <a:latin typeface="Courier New" panose="02070309020205020404" pitchFamily="49" charset="0"/>
                <a:cs typeface="Courier New" panose="02070309020205020404" pitchFamily="49" charset="0"/>
              </a:rPr>
              <a:t>("tekst");</a:t>
            </a:r>
          </a:p>
          <a:p>
            <a:r>
              <a:rPr lang="pl-PL" sz="2000" dirty="0" smtClean="0"/>
              <a:t>umieścić treść na stronie www</a:t>
            </a:r>
          </a:p>
          <a:p>
            <a:pPr marL="457200" lvl="1" indent="0">
              <a:buNone/>
            </a:pPr>
            <a:r>
              <a:rPr lang="pl-PL" sz="2000" dirty="0" smtClean="0">
                <a:solidFill>
                  <a:srgbClr val="000000"/>
                </a:solidFill>
                <a:latin typeface="Courier New" panose="02070309020205020404" pitchFamily="49" charset="0"/>
                <a:cs typeface="Courier New" panose="02070309020205020404" pitchFamily="49" charset="0"/>
              </a:rPr>
              <a:t>	</a:t>
            </a:r>
            <a:r>
              <a:rPr lang="pl-PL" sz="2000" dirty="0" err="1" smtClean="0">
                <a:solidFill>
                  <a:srgbClr val="000000"/>
                </a:solidFill>
                <a:latin typeface="Courier New" panose="02070309020205020404" pitchFamily="49" charset="0"/>
                <a:cs typeface="Courier New" panose="02070309020205020404" pitchFamily="49" charset="0"/>
              </a:rPr>
              <a:t>document.write</a:t>
            </a:r>
            <a:r>
              <a:rPr lang="pl-PL" sz="2000" dirty="0" smtClean="0">
                <a:solidFill>
                  <a:srgbClr val="000000"/>
                </a:solidFill>
                <a:latin typeface="Courier New" panose="02070309020205020404" pitchFamily="49" charset="0"/>
                <a:cs typeface="Courier New" panose="02070309020205020404" pitchFamily="49" charset="0"/>
              </a:rPr>
              <a:t>("</a:t>
            </a:r>
            <a:r>
              <a:rPr lang="pl-PL" sz="2000" dirty="0">
                <a:solidFill>
                  <a:srgbClr val="000000"/>
                </a:solidFill>
                <a:latin typeface="Courier New" panose="02070309020205020404" pitchFamily="49" charset="0"/>
                <a:cs typeface="Courier New" panose="02070309020205020404" pitchFamily="49" charset="0"/>
              </a:rPr>
              <a:t>Komunikat</a:t>
            </a:r>
            <a:r>
              <a:rPr lang="pl-PL" sz="2000" dirty="0" smtClean="0">
                <a:solidFill>
                  <a:srgbClr val="000000"/>
                </a:solidFill>
                <a:latin typeface="Courier New" panose="02070309020205020404" pitchFamily="49" charset="0"/>
                <a:cs typeface="Courier New" panose="02070309020205020404" pitchFamily="49" charset="0"/>
              </a:rPr>
              <a:t>");</a:t>
            </a:r>
            <a:endParaRPr lang="pl-PL" sz="2000" dirty="0" smtClean="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069446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Przykłady instrukcji</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a:t>Przykładowe instrukcje:</a:t>
            </a:r>
          </a:p>
          <a:p>
            <a:pPr marL="0" indent="0">
              <a:buNone/>
            </a:pPr>
            <a:r>
              <a:rPr lang="pl-PL" sz="2400" dirty="0" err="1">
                <a:latin typeface="Courier New" panose="02070309020205020404" pitchFamily="49" charset="0"/>
                <a:cs typeface="Courier New" panose="02070309020205020404" pitchFamily="49" charset="0"/>
              </a:rPr>
              <a:t>var</a:t>
            </a:r>
            <a:r>
              <a:rPr lang="pl-PL" sz="2400" dirty="0">
                <a:latin typeface="Courier New" panose="02070309020205020404" pitchFamily="49" charset="0"/>
                <a:cs typeface="Courier New" panose="02070309020205020404" pitchFamily="49" charset="0"/>
              </a:rPr>
              <a:t> zmienna = 10;</a:t>
            </a:r>
          </a:p>
          <a:p>
            <a:pPr marL="0" indent="0">
              <a:buNone/>
            </a:pPr>
            <a:r>
              <a:rPr lang="pl-PL" sz="2400" dirty="0" err="1">
                <a:latin typeface="Courier New" panose="02070309020205020404" pitchFamily="49" charset="0"/>
                <a:cs typeface="Courier New" panose="02070309020205020404" pitchFamily="49" charset="0"/>
              </a:rPr>
              <a:t>var</a:t>
            </a:r>
            <a:r>
              <a:rPr lang="pl-PL" sz="2400" dirty="0">
                <a:latin typeface="Courier New" panose="02070309020205020404" pitchFamily="49" charset="0"/>
                <a:cs typeface="Courier New" panose="02070309020205020404" pitchFamily="49" charset="0"/>
              </a:rPr>
              <a:t> element = </a:t>
            </a:r>
            <a:r>
              <a:rPr lang="pl-PL" sz="2400" dirty="0" err="1">
                <a:latin typeface="Courier New" panose="02070309020205020404" pitchFamily="49" charset="0"/>
                <a:cs typeface="Courier New" panose="02070309020205020404" pitchFamily="49" charset="0"/>
              </a:rPr>
              <a:t>document.getElementById</a:t>
            </a:r>
            <a:r>
              <a:rPr lang="pl-PL" sz="2400" dirty="0">
                <a:latin typeface="Courier New" panose="02070309020205020404" pitchFamily="49" charset="0"/>
                <a:cs typeface="Courier New" panose="02070309020205020404" pitchFamily="49" charset="0"/>
              </a:rPr>
              <a:t>("</a:t>
            </a:r>
            <a:r>
              <a:rPr lang="pl-PL" sz="2400" dirty="0" err="1">
                <a:latin typeface="Courier New" panose="02070309020205020404" pitchFamily="49" charset="0"/>
                <a:cs typeface="Courier New" panose="02070309020205020404" pitchFamily="49" charset="0"/>
              </a:rPr>
              <a:t>content</a:t>
            </a:r>
            <a:r>
              <a:rPr lang="pl-PL" sz="2400" dirty="0">
                <a:latin typeface="Courier New" panose="02070309020205020404" pitchFamily="49" charset="0"/>
                <a:cs typeface="Courier New" panose="02070309020205020404" pitchFamily="49" charset="0"/>
              </a:rPr>
              <a:t>");</a:t>
            </a:r>
          </a:p>
          <a:p>
            <a:pPr marL="0" indent="0">
              <a:buNone/>
            </a:pPr>
            <a:r>
              <a:rPr lang="pl-PL" sz="2400" dirty="0" err="1" smtClean="0">
                <a:latin typeface="Courier New" panose="02070309020205020404" pitchFamily="49" charset="0"/>
                <a:cs typeface="Courier New" panose="02070309020205020404" pitchFamily="49" charset="0"/>
              </a:rPr>
              <a:t>content.innerHTML</a:t>
            </a:r>
            <a:r>
              <a:rPr lang="pl-PL" sz="2400" dirty="0" smtClean="0">
                <a:latin typeface="Courier New" panose="02070309020205020404" pitchFamily="49" charset="0"/>
                <a:cs typeface="Courier New" panose="02070309020205020404" pitchFamily="49" charset="0"/>
              </a:rPr>
              <a:t> </a:t>
            </a:r>
            <a:r>
              <a:rPr lang="pl-PL" sz="2400" dirty="0">
                <a:latin typeface="Courier New" panose="02070309020205020404" pitchFamily="49" charset="0"/>
                <a:cs typeface="Courier New" panose="02070309020205020404" pitchFamily="49" charset="0"/>
              </a:rPr>
              <a:t>= "Tekst";</a:t>
            </a:r>
          </a:p>
          <a:p>
            <a:pPr marL="0" indent="0">
              <a:buNone/>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0694460"/>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arytmetyczne</a:t>
            </a:r>
            <a:r>
              <a:rPr lang="pl-PL" sz="2400" dirty="0"/>
              <a:t>,</a:t>
            </a:r>
          </a:p>
          <a:p>
            <a:r>
              <a:rPr lang="pl-PL" sz="2400" dirty="0"/>
              <a:t>porównywania (relacyjne),</a:t>
            </a:r>
          </a:p>
          <a:p>
            <a:r>
              <a:rPr lang="pl-PL" sz="2400" dirty="0"/>
              <a:t>logiczne,</a:t>
            </a:r>
          </a:p>
          <a:p>
            <a:r>
              <a:rPr lang="pl-PL" sz="2400" dirty="0"/>
              <a:t>przypisania,</a:t>
            </a:r>
          </a:p>
          <a:p>
            <a:pPr marL="0" indent="0">
              <a:buNone/>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0694460"/>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arytmetyczne</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val="1438810793"/>
              </p:ext>
            </p:extLst>
          </p:nvPr>
        </p:nvGraphicFramePr>
        <p:xfrm>
          <a:off x="1691680" y="2276872"/>
          <a:ext cx="6096000" cy="311404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Dodawanie</a:t>
                      </a:r>
                      <a:endParaRPr lang="pl-PL" dirty="0"/>
                    </a:p>
                  </a:txBody>
                  <a:tcPr/>
                </a:tc>
                <a:tc>
                  <a:txBody>
                    <a:bodyPr/>
                    <a:lstStyle/>
                    <a:p>
                      <a:pPr algn="ctr"/>
                      <a:r>
                        <a:rPr lang="pl-PL" dirty="0" smtClean="0"/>
                        <a:t>3 + 11</a:t>
                      </a:r>
                      <a:endParaRPr lang="pl-PL" dirty="0"/>
                    </a:p>
                  </a:txBody>
                  <a:tcPr/>
                </a:tc>
                <a:tc>
                  <a:txBody>
                    <a:bodyPr/>
                    <a:lstStyle/>
                    <a:p>
                      <a:pPr algn="ctr"/>
                      <a:r>
                        <a:rPr lang="pl-PL" dirty="0" smtClean="0"/>
                        <a:t>14</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Odejmowanie</a:t>
                      </a:r>
                      <a:endParaRPr lang="pl-PL" dirty="0"/>
                    </a:p>
                  </a:txBody>
                  <a:tcPr/>
                </a:tc>
                <a:tc>
                  <a:txBody>
                    <a:bodyPr/>
                    <a:lstStyle/>
                    <a:p>
                      <a:pPr algn="ctr"/>
                      <a:r>
                        <a:rPr lang="pl-PL" dirty="0" smtClean="0"/>
                        <a:t>9</a:t>
                      </a:r>
                      <a:r>
                        <a:rPr lang="pl-PL" baseline="0" dirty="0" smtClean="0"/>
                        <a:t> – 4</a:t>
                      </a:r>
                      <a:endParaRPr lang="pl-PL" dirty="0"/>
                    </a:p>
                  </a:txBody>
                  <a:tcPr/>
                </a:tc>
                <a:tc>
                  <a:txBody>
                    <a:bodyPr/>
                    <a:lstStyle/>
                    <a:p>
                      <a:pPr algn="ctr"/>
                      <a:r>
                        <a:rPr lang="pl-PL" dirty="0" smtClean="0"/>
                        <a:t>5</a:t>
                      </a:r>
                      <a:endParaRPr lang="pl-PL" dirty="0"/>
                    </a:p>
                  </a:txBody>
                  <a:tcPr/>
                </a:tc>
              </a:tr>
              <a:tr h="370840">
                <a:tc>
                  <a:txBody>
                    <a:bodyPr/>
                    <a:lstStyle/>
                    <a:p>
                      <a:pPr algn="ctr"/>
                      <a:r>
                        <a:rPr lang="pl-PL" dirty="0" smtClean="0"/>
                        <a:t>* </a:t>
                      </a:r>
                      <a:endParaRPr lang="pl-PL" dirty="0"/>
                    </a:p>
                  </a:txBody>
                  <a:tcPr/>
                </a:tc>
                <a:tc>
                  <a:txBody>
                    <a:bodyPr/>
                    <a:lstStyle/>
                    <a:p>
                      <a:pPr algn="ctr"/>
                      <a:r>
                        <a:rPr lang="pl-PL" dirty="0" smtClean="0"/>
                        <a:t>Mnożenie</a:t>
                      </a:r>
                      <a:endParaRPr lang="pl-PL" dirty="0"/>
                    </a:p>
                  </a:txBody>
                  <a:tcPr/>
                </a:tc>
                <a:tc>
                  <a:txBody>
                    <a:bodyPr/>
                    <a:lstStyle/>
                    <a:p>
                      <a:pPr algn="ctr"/>
                      <a:r>
                        <a:rPr lang="pl-PL" dirty="0" smtClean="0"/>
                        <a:t>3 * 4</a:t>
                      </a:r>
                      <a:endParaRPr lang="pl-PL" dirty="0"/>
                    </a:p>
                  </a:txBody>
                  <a:tcPr/>
                </a:tc>
                <a:tc>
                  <a:txBody>
                    <a:bodyPr/>
                    <a:lstStyle/>
                    <a:p>
                      <a:pPr algn="ctr"/>
                      <a:r>
                        <a:rPr lang="pl-PL" dirty="0" smtClean="0"/>
                        <a:t>12</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Dzielenie</a:t>
                      </a:r>
                      <a:endParaRPr lang="pl-PL" dirty="0"/>
                    </a:p>
                  </a:txBody>
                  <a:tcPr/>
                </a:tc>
                <a:tc>
                  <a:txBody>
                    <a:bodyPr/>
                    <a:lstStyle/>
                    <a:p>
                      <a:pPr algn="ctr"/>
                      <a:r>
                        <a:rPr lang="pl-PL" dirty="0" smtClean="0"/>
                        <a:t>21 / 7</a:t>
                      </a:r>
                      <a:endParaRPr lang="pl-PL" dirty="0"/>
                    </a:p>
                  </a:txBody>
                  <a:tcPr/>
                </a:tc>
                <a:tc>
                  <a:txBody>
                    <a:bodyPr/>
                    <a:lstStyle/>
                    <a:p>
                      <a:pPr algn="ctr"/>
                      <a:r>
                        <a:rPr lang="pl-PL" dirty="0" smtClean="0"/>
                        <a:t>3</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Reszta</a:t>
                      </a:r>
                      <a:r>
                        <a:rPr lang="pl-PL" baseline="0" dirty="0" smtClean="0"/>
                        <a:t> z dzielenia</a:t>
                      </a:r>
                      <a:endParaRPr lang="pl-PL" dirty="0"/>
                    </a:p>
                  </a:txBody>
                  <a:tcPr/>
                </a:tc>
                <a:tc>
                  <a:txBody>
                    <a:bodyPr/>
                    <a:lstStyle/>
                    <a:p>
                      <a:pPr algn="ctr"/>
                      <a:r>
                        <a:rPr lang="pl-PL" dirty="0" smtClean="0"/>
                        <a:t>21 %</a:t>
                      </a:r>
                      <a:r>
                        <a:rPr lang="pl-PL" baseline="0" dirty="0" smtClean="0"/>
                        <a:t> 8</a:t>
                      </a:r>
                      <a:endParaRPr lang="pl-PL" dirty="0"/>
                    </a:p>
                  </a:txBody>
                  <a:tcPr/>
                </a:tc>
                <a:tc>
                  <a:txBody>
                    <a:bodyPr/>
                    <a:lstStyle/>
                    <a:p>
                      <a:pPr algn="ctr"/>
                      <a:r>
                        <a:rPr lang="pl-PL" dirty="0" smtClean="0"/>
                        <a:t>5</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Zwiększanie</a:t>
                      </a:r>
                      <a:endParaRPr lang="pl-PL" dirty="0"/>
                    </a:p>
                  </a:txBody>
                  <a:tcPr/>
                </a:tc>
                <a:tc>
                  <a:txBody>
                    <a:bodyPr/>
                    <a:lstStyle/>
                    <a:p>
                      <a:pPr algn="ctr"/>
                      <a:r>
                        <a:rPr lang="pl-PL" dirty="0" smtClean="0"/>
                        <a:t>a= 5;</a:t>
                      </a:r>
                      <a:r>
                        <a:rPr lang="pl-PL" baseline="0" dirty="0" smtClean="0"/>
                        <a:t> ++a</a:t>
                      </a:r>
                      <a:endParaRPr lang="pl-PL" dirty="0"/>
                    </a:p>
                  </a:txBody>
                  <a:tcPr/>
                </a:tc>
                <a:tc>
                  <a:txBody>
                    <a:bodyPr/>
                    <a:lstStyle/>
                    <a:p>
                      <a:pPr algn="ctr"/>
                      <a:r>
                        <a:rPr lang="pl-PL" dirty="0" smtClean="0"/>
                        <a:t>6</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Zmniejszanie</a:t>
                      </a:r>
                      <a:endParaRPr lang="pl-PL" dirty="0"/>
                    </a:p>
                  </a:txBody>
                  <a:tcPr/>
                </a:tc>
                <a:tc>
                  <a:txBody>
                    <a:bodyPr/>
                    <a:lstStyle/>
                    <a:p>
                      <a:pPr algn="ctr"/>
                      <a:r>
                        <a:rPr lang="pl-PL" dirty="0" smtClean="0"/>
                        <a:t>a=</a:t>
                      </a:r>
                      <a:r>
                        <a:rPr lang="pl-PL" baseline="0" dirty="0" smtClean="0"/>
                        <a:t> 5; --a</a:t>
                      </a:r>
                      <a:endParaRPr lang="pl-PL" dirty="0"/>
                    </a:p>
                  </a:txBody>
                  <a:tcPr/>
                </a:tc>
                <a:tc>
                  <a:txBody>
                    <a:bodyPr/>
                    <a:lstStyle/>
                    <a:p>
                      <a:pPr algn="ctr"/>
                      <a:r>
                        <a:rPr lang="pl-PL" dirty="0" smtClean="0"/>
                        <a:t>4</a:t>
                      </a:r>
                      <a:endParaRPr lang="pl-PL" dirty="0"/>
                    </a:p>
                  </a:txBody>
                  <a:tcPr/>
                </a:tc>
              </a:tr>
            </a:tbl>
          </a:graphicData>
        </a:graphic>
      </p:graphicFrame>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27320776"/>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porównania</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val="1286940032"/>
              </p:ext>
            </p:extLst>
          </p:nvPr>
        </p:nvGraphicFramePr>
        <p:xfrm>
          <a:off x="1691680" y="1916832"/>
          <a:ext cx="6096000" cy="392684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Równe</a:t>
                      </a:r>
                      <a:endParaRPr lang="pl-PL" dirty="0"/>
                    </a:p>
                  </a:txBody>
                  <a:tcPr/>
                </a:tc>
                <a:tc>
                  <a:txBody>
                    <a:bodyPr/>
                    <a:lstStyle/>
                    <a:p>
                      <a:pPr algn="ctr"/>
                      <a:r>
                        <a:rPr lang="pl-PL" dirty="0" smtClean="0"/>
                        <a:t>1</a:t>
                      </a:r>
                      <a:r>
                        <a:rPr lang="pl-PL" baseline="0" dirty="0" smtClean="0"/>
                        <a:t> ==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Równe w wartości i typie</a:t>
                      </a:r>
                      <a:endParaRPr lang="pl-PL" dirty="0"/>
                    </a:p>
                  </a:txBody>
                  <a:tcPr/>
                </a:tc>
                <a:tc>
                  <a:txBody>
                    <a:bodyPr/>
                    <a:lstStyle/>
                    <a:p>
                      <a:pPr algn="ctr"/>
                      <a:r>
                        <a:rPr lang="pl-PL" dirty="0" smtClean="0"/>
                        <a:t>1 === '1'</a:t>
                      </a:r>
                      <a:endParaRPr lang="pl-PL" dirty="0"/>
                    </a:p>
                  </a:txBody>
                  <a:tcPr/>
                </a:tc>
                <a:tc>
                  <a:txBody>
                    <a:bodyPr/>
                    <a:lstStyle/>
                    <a:p>
                      <a:pPr algn="ctr"/>
                      <a:r>
                        <a:rPr lang="pl-PL" dirty="0" smtClean="0"/>
                        <a:t>Fałsz</a:t>
                      </a:r>
                      <a:endParaRPr lang="pl-PL" dirty="0"/>
                    </a:p>
                  </a:txBody>
                  <a:tcPr/>
                </a:tc>
              </a:tr>
              <a:tr h="370840">
                <a:tc>
                  <a:txBody>
                    <a:bodyPr/>
                    <a:lstStyle/>
                    <a:p>
                      <a:pPr algn="ctr"/>
                      <a:r>
                        <a:rPr lang="pl-PL" dirty="0" smtClean="0"/>
                        <a:t>!=</a:t>
                      </a:r>
                      <a:r>
                        <a:rPr lang="pl-PL" baseline="0" dirty="0" smtClean="0"/>
                        <a:t> </a:t>
                      </a:r>
                      <a:endParaRPr lang="pl-PL" dirty="0"/>
                    </a:p>
                  </a:txBody>
                  <a:tcPr/>
                </a:tc>
                <a:tc>
                  <a:txBody>
                    <a:bodyPr/>
                    <a:lstStyle/>
                    <a:p>
                      <a:pPr algn="ctr"/>
                      <a:r>
                        <a:rPr lang="pl-PL" dirty="0" smtClean="0"/>
                        <a:t>Nie równe</a:t>
                      </a:r>
                      <a:endParaRPr lang="pl-PL" dirty="0"/>
                    </a:p>
                  </a:txBody>
                  <a:tcPr/>
                </a:tc>
                <a:tc>
                  <a:txBody>
                    <a:bodyPr/>
                    <a:lstStyle/>
                    <a:p>
                      <a:pPr algn="ctr"/>
                      <a:r>
                        <a:rPr lang="pl-PL" dirty="0" smtClean="0"/>
                        <a:t>1 !=</a:t>
                      </a:r>
                      <a:r>
                        <a:rPr lang="pl-PL" baseline="0" dirty="0" smtClean="0"/>
                        <a:t>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Nie równe</a:t>
                      </a:r>
                      <a:r>
                        <a:rPr lang="pl-PL" baseline="0" dirty="0" smtClean="0"/>
                        <a:t> w wartości i typie</a:t>
                      </a:r>
                      <a:endParaRPr lang="pl-PL" dirty="0"/>
                    </a:p>
                  </a:txBody>
                  <a:tcPr/>
                </a:tc>
                <a:tc>
                  <a:txBody>
                    <a:bodyPr/>
                    <a:lstStyle/>
                    <a:p>
                      <a:pPr algn="ctr"/>
                      <a:r>
                        <a:rPr lang="pl-PL" dirty="0" smtClean="0"/>
                        <a:t>1 !==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&gt;</a:t>
                      </a:r>
                      <a:endParaRPr lang="pl-PL" dirty="0"/>
                    </a:p>
                  </a:txBody>
                  <a:tcPr/>
                </a:tc>
                <a:tc>
                  <a:txBody>
                    <a:bodyPr/>
                    <a:lstStyle/>
                    <a:p>
                      <a:pPr algn="ctr"/>
                      <a:r>
                        <a:rPr lang="pl-PL" dirty="0" smtClean="0"/>
                        <a:t>Większe niż</a:t>
                      </a:r>
                      <a:endParaRPr lang="pl-PL" dirty="0"/>
                    </a:p>
                  </a:txBody>
                  <a:tcPr/>
                </a:tc>
                <a:tc>
                  <a:txBody>
                    <a:bodyPr/>
                    <a:lstStyle/>
                    <a:p>
                      <a:pPr algn="ctr"/>
                      <a:r>
                        <a:rPr lang="pl-PL" dirty="0" smtClean="0"/>
                        <a:t>1 &gt;</a:t>
                      </a:r>
                      <a:r>
                        <a:rPr lang="pl-PL" baseline="0" dirty="0" smtClean="0"/>
                        <a:t> 2</a:t>
                      </a:r>
                      <a:endParaRPr lang="pl-PL" dirty="0"/>
                    </a:p>
                  </a:txBody>
                  <a:tcPr/>
                </a:tc>
                <a:tc>
                  <a:txBody>
                    <a:bodyPr/>
                    <a:lstStyle/>
                    <a:p>
                      <a:pPr algn="ctr"/>
                      <a:r>
                        <a:rPr lang="pl-PL" dirty="0" smtClean="0"/>
                        <a:t>Fałsz</a:t>
                      </a:r>
                      <a:endParaRPr lang="pl-PL" dirty="0"/>
                    </a:p>
                  </a:txBody>
                  <a:tcPr/>
                </a:tc>
              </a:tr>
              <a:tr h="370840">
                <a:tc>
                  <a:txBody>
                    <a:bodyPr/>
                    <a:lstStyle/>
                    <a:p>
                      <a:pPr algn="ctr"/>
                      <a:r>
                        <a:rPr lang="pl-PL" dirty="0" smtClean="0"/>
                        <a:t>&lt;</a:t>
                      </a:r>
                      <a:endParaRPr lang="pl-PL" dirty="0"/>
                    </a:p>
                  </a:txBody>
                  <a:tcPr/>
                </a:tc>
                <a:tc>
                  <a:txBody>
                    <a:bodyPr/>
                    <a:lstStyle/>
                    <a:p>
                      <a:pPr algn="ctr"/>
                      <a:r>
                        <a:rPr lang="pl-PL" dirty="0" smtClean="0"/>
                        <a:t>Mniejsze</a:t>
                      </a:r>
                      <a:r>
                        <a:rPr lang="pl-PL" baseline="0" dirty="0" smtClean="0"/>
                        <a:t> niż</a:t>
                      </a:r>
                      <a:endParaRPr lang="pl-PL" dirty="0"/>
                    </a:p>
                  </a:txBody>
                  <a:tcPr/>
                </a:tc>
                <a:tc>
                  <a:txBody>
                    <a:bodyPr/>
                    <a:lstStyle/>
                    <a:p>
                      <a:pPr algn="ctr"/>
                      <a:r>
                        <a:rPr lang="pl-PL" dirty="0" smtClean="0"/>
                        <a:t>1 &lt;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&gt;=</a:t>
                      </a:r>
                      <a:endParaRPr lang="pl-PL" dirty="0"/>
                    </a:p>
                  </a:txBody>
                  <a:tcPr/>
                </a:tc>
                <a:tc>
                  <a:txBody>
                    <a:bodyPr/>
                    <a:lstStyle/>
                    <a:p>
                      <a:pPr algn="ctr"/>
                      <a:r>
                        <a:rPr lang="pl-PL" dirty="0" smtClean="0"/>
                        <a:t>Większe</a:t>
                      </a:r>
                      <a:r>
                        <a:rPr lang="pl-PL" baseline="0" dirty="0" smtClean="0"/>
                        <a:t> lub równe</a:t>
                      </a:r>
                      <a:endParaRPr lang="pl-PL" dirty="0"/>
                    </a:p>
                  </a:txBody>
                  <a:tcPr/>
                </a:tc>
                <a:tc>
                  <a:txBody>
                    <a:bodyPr/>
                    <a:lstStyle/>
                    <a:p>
                      <a:pPr algn="ctr"/>
                      <a:r>
                        <a:rPr lang="pl-PL" dirty="0" smtClean="0"/>
                        <a:t>1 &gt;=</a:t>
                      </a:r>
                      <a:r>
                        <a:rPr lang="pl-PL" baseline="0" dirty="0" smtClean="0"/>
                        <a:t> 1</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&lt;=</a:t>
                      </a:r>
                      <a:endParaRPr lang="pl-PL" dirty="0"/>
                    </a:p>
                  </a:txBody>
                  <a:tcPr/>
                </a:tc>
                <a:tc>
                  <a:txBody>
                    <a:bodyPr/>
                    <a:lstStyle/>
                    <a:p>
                      <a:pPr algn="ctr"/>
                      <a:r>
                        <a:rPr lang="pl-PL" dirty="0" smtClean="0"/>
                        <a:t>Mniejsze lub</a:t>
                      </a:r>
                      <a:r>
                        <a:rPr lang="pl-PL" baseline="0" dirty="0" smtClean="0"/>
                        <a:t> równe</a:t>
                      </a:r>
                      <a:endParaRPr lang="pl-PL" dirty="0"/>
                    </a:p>
                  </a:txBody>
                  <a:tcPr/>
                </a:tc>
                <a:tc>
                  <a:txBody>
                    <a:bodyPr/>
                    <a:lstStyle/>
                    <a:p>
                      <a:pPr algn="ctr"/>
                      <a:r>
                        <a:rPr lang="pl-PL" dirty="0" smtClean="0"/>
                        <a:t>2 &lt;=</a:t>
                      </a:r>
                      <a:r>
                        <a:rPr lang="pl-PL" baseline="0" dirty="0" smtClean="0"/>
                        <a:t> 1</a:t>
                      </a:r>
                      <a:endParaRPr lang="pl-PL" dirty="0"/>
                    </a:p>
                  </a:txBody>
                  <a:tcPr/>
                </a:tc>
                <a:tc>
                  <a:txBody>
                    <a:bodyPr/>
                    <a:lstStyle/>
                    <a:p>
                      <a:pPr algn="ctr"/>
                      <a:r>
                        <a:rPr lang="pl-PL" dirty="0" smtClean="0"/>
                        <a:t>Fałsz</a:t>
                      </a:r>
                      <a:endParaRPr lang="pl-PL" dirty="0"/>
                    </a:p>
                  </a:txBody>
                  <a:tcPr/>
                </a:tc>
              </a:tr>
            </a:tbl>
          </a:graphicData>
        </a:graphic>
      </p:graphicFrame>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27320776"/>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logiczne</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val="785218506"/>
              </p:ext>
            </p:extLst>
          </p:nvPr>
        </p:nvGraphicFramePr>
        <p:xfrm>
          <a:off x="1763688" y="2204864"/>
          <a:ext cx="6096000" cy="148336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a:t>
                      </a:r>
                      <a:endParaRPr lang="pl-PL" dirty="0"/>
                    </a:p>
                  </a:txBody>
                  <a:tcPr/>
                </a:tc>
              </a:tr>
              <a:tr h="370840">
                <a:tc>
                  <a:txBody>
                    <a:bodyPr/>
                    <a:lstStyle/>
                    <a:p>
                      <a:pPr algn="ctr"/>
                      <a:r>
                        <a:rPr lang="pl-PL" dirty="0" smtClean="0"/>
                        <a:t>&amp;&amp;</a:t>
                      </a:r>
                      <a:endParaRPr lang="pl-PL" dirty="0"/>
                    </a:p>
                  </a:txBody>
                  <a:tcPr/>
                </a:tc>
                <a:tc>
                  <a:txBody>
                    <a:bodyPr/>
                    <a:lstStyle/>
                    <a:p>
                      <a:pPr algn="ctr"/>
                      <a:r>
                        <a:rPr lang="pl-PL" dirty="0" smtClean="0"/>
                        <a:t>I</a:t>
                      </a:r>
                      <a:endParaRPr lang="pl-PL" dirty="0"/>
                    </a:p>
                  </a:txBody>
                  <a:tcPr/>
                </a:tc>
                <a:tc>
                  <a:txBody>
                    <a:bodyPr/>
                    <a:lstStyle/>
                    <a:p>
                      <a:pPr algn="ctr"/>
                      <a:r>
                        <a:rPr lang="pl-PL" dirty="0" smtClean="0"/>
                        <a:t>1 =</a:t>
                      </a:r>
                      <a:r>
                        <a:rPr lang="pl-PL" baseline="0" dirty="0" smtClean="0"/>
                        <a:t>= 1 &amp;&amp; 2 == 2</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Lub</a:t>
                      </a:r>
                      <a:endParaRPr lang="pl-PL" dirty="0"/>
                    </a:p>
                  </a:txBody>
                  <a:tcPr/>
                </a:tc>
                <a:tc>
                  <a:txBody>
                    <a:bodyPr/>
                    <a:lstStyle/>
                    <a:p>
                      <a:pPr algn="ctr"/>
                      <a:r>
                        <a:rPr lang="pl-PL" dirty="0" smtClean="0"/>
                        <a:t>1 == 1 || 2 ==</a:t>
                      </a:r>
                      <a:r>
                        <a:rPr lang="pl-PL" baseline="0" dirty="0" smtClean="0"/>
                        <a:t> 3</a:t>
                      </a:r>
                      <a:endParaRPr lang="pl-PL" dirty="0"/>
                    </a:p>
                  </a:txBody>
                  <a:tcPr/>
                </a:tc>
                <a:tc>
                  <a:txBody>
                    <a:bodyPr/>
                    <a:lstStyle/>
                    <a:p>
                      <a:pPr algn="ctr"/>
                      <a:r>
                        <a:rPr lang="pl-PL" dirty="0" smtClean="0"/>
                        <a:t>Prawda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Negacja</a:t>
                      </a:r>
                      <a:endParaRPr lang="pl-PL" dirty="0"/>
                    </a:p>
                  </a:txBody>
                  <a:tcPr/>
                </a:tc>
                <a:tc>
                  <a:txBody>
                    <a:bodyPr/>
                    <a:lstStyle/>
                    <a:p>
                      <a:pPr algn="ctr"/>
                      <a:r>
                        <a:rPr lang="pl-PL" dirty="0" smtClean="0"/>
                        <a:t>!(1 == 1)</a:t>
                      </a:r>
                      <a:endParaRPr lang="pl-PL" dirty="0"/>
                    </a:p>
                  </a:txBody>
                  <a:tcPr/>
                </a:tc>
                <a:tc>
                  <a:txBody>
                    <a:bodyPr/>
                    <a:lstStyle/>
                    <a:p>
                      <a:pPr algn="ctr"/>
                      <a:r>
                        <a:rPr lang="pl-PL" dirty="0" smtClean="0"/>
                        <a:t>Fałsz</a:t>
                      </a:r>
                      <a:endParaRPr lang="pl-PL" dirty="0"/>
                    </a:p>
                  </a:txBody>
                  <a:tcPr/>
                </a:tc>
              </a:tr>
            </a:tbl>
          </a:graphicData>
        </a:graphic>
      </p:graphicFrame>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27320776"/>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Operatory przypisania</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val="3913424291"/>
              </p:ext>
            </p:extLst>
          </p:nvPr>
        </p:nvGraphicFramePr>
        <p:xfrm>
          <a:off x="1475656" y="2060848"/>
          <a:ext cx="6096000" cy="3479800"/>
        </p:xfrm>
        <a:graphic>
          <a:graphicData uri="http://schemas.openxmlformats.org/drawingml/2006/table">
            <a:tbl>
              <a:tblPr firstRow="1" bandRow="1">
                <a:tableStyleId>{69C7853C-536D-4A76-A0AE-DD22124D55A5}</a:tableStyleId>
              </a:tblPr>
              <a:tblGrid>
                <a:gridCol w="1524000"/>
                <a:gridCol w="1524000"/>
                <a:gridCol w="1524000"/>
                <a:gridCol w="1524000"/>
              </a:tblGrid>
              <a:tr h="370840">
                <a:tc>
                  <a:txBody>
                    <a:bodyPr/>
                    <a:lstStyle/>
                    <a:p>
                      <a:pPr algn="ctr"/>
                      <a:r>
                        <a:rPr lang="pl-PL" dirty="0" smtClean="0"/>
                        <a:t>Operator</a:t>
                      </a:r>
                      <a:endParaRPr lang="pl-PL" dirty="0"/>
                    </a:p>
                  </a:txBody>
                  <a:tcPr/>
                </a:tc>
                <a:tc>
                  <a:txBody>
                    <a:bodyPr/>
                    <a:lstStyle/>
                    <a:p>
                      <a:pPr algn="ctr"/>
                      <a:r>
                        <a:rPr lang="pl-PL" dirty="0" smtClean="0"/>
                        <a:t>Opis</a:t>
                      </a:r>
                      <a:endParaRPr lang="pl-PL" dirty="0"/>
                    </a:p>
                  </a:txBody>
                  <a:tcPr/>
                </a:tc>
                <a:tc>
                  <a:txBody>
                    <a:bodyPr/>
                    <a:lstStyle/>
                    <a:p>
                      <a:pPr algn="ctr"/>
                      <a:r>
                        <a:rPr lang="pl-PL" dirty="0" smtClean="0"/>
                        <a:t>Przykład</a:t>
                      </a:r>
                      <a:endParaRPr lang="pl-PL" dirty="0"/>
                    </a:p>
                  </a:txBody>
                  <a:tcPr/>
                </a:tc>
                <a:tc>
                  <a:txBody>
                    <a:bodyPr/>
                    <a:lstStyle/>
                    <a:p>
                      <a:pPr algn="ctr"/>
                      <a:r>
                        <a:rPr lang="pl-PL" dirty="0" smtClean="0"/>
                        <a:t>Wynik w a</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Proste przypisanie</a:t>
                      </a:r>
                      <a:endParaRPr lang="pl-PL" dirty="0"/>
                    </a:p>
                  </a:txBody>
                  <a:tcPr/>
                </a:tc>
                <a:tc>
                  <a:txBody>
                    <a:bodyPr/>
                    <a:lstStyle/>
                    <a:p>
                      <a:pPr algn="ctr"/>
                      <a:r>
                        <a:rPr lang="pl-PL" dirty="0" smtClean="0"/>
                        <a:t>a = 42</a:t>
                      </a:r>
                      <a:endParaRPr lang="pl-PL" dirty="0"/>
                    </a:p>
                  </a:txBody>
                  <a:tcPr/>
                </a:tc>
                <a:tc>
                  <a:txBody>
                    <a:bodyPr/>
                    <a:lstStyle/>
                    <a:p>
                      <a:pPr algn="ctr"/>
                      <a:r>
                        <a:rPr lang="pl-PL" dirty="0" smtClean="0"/>
                        <a:t>42</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a:t>
                      </a:r>
                      <a:r>
                        <a:rPr lang="pl-PL" baseline="0" dirty="0" smtClean="0"/>
                        <a:t> z dodawaniem</a:t>
                      </a:r>
                      <a:endParaRPr lang="pl-PL" dirty="0"/>
                    </a:p>
                  </a:txBody>
                  <a:tcPr/>
                </a:tc>
                <a:tc>
                  <a:txBody>
                    <a:bodyPr/>
                    <a:lstStyle/>
                    <a:p>
                      <a:pPr algn="ctr"/>
                      <a:r>
                        <a:rPr lang="pl-PL" dirty="0" smtClean="0"/>
                        <a:t>a</a:t>
                      </a:r>
                      <a:r>
                        <a:rPr lang="pl-PL" baseline="0" dirty="0" smtClean="0"/>
                        <a:t> += 5</a:t>
                      </a:r>
                      <a:endParaRPr lang="pl-PL" dirty="0"/>
                    </a:p>
                  </a:txBody>
                  <a:tcPr/>
                </a:tc>
                <a:tc>
                  <a:txBody>
                    <a:bodyPr/>
                    <a:lstStyle/>
                    <a:p>
                      <a:pPr algn="ctr"/>
                      <a:r>
                        <a:rPr lang="pl-PL" dirty="0" smtClean="0"/>
                        <a:t>47</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a:t>
                      </a:r>
                      <a:r>
                        <a:rPr lang="pl-PL" baseline="0" dirty="0" smtClean="0"/>
                        <a:t> odejmowaniem</a:t>
                      </a:r>
                      <a:endParaRPr lang="pl-PL" dirty="0"/>
                    </a:p>
                  </a:txBody>
                  <a:tcPr/>
                </a:tc>
                <a:tc>
                  <a:txBody>
                    <a:bodyPr/>
                    <a:lstStyle/>
                    <a:p>
                      <a:pPr algn="ctr"/>
                      <a:r>
                        <a:rPr lang="pl-PL" dirty="0" smtClean="0"/>
                        <a:t>a -=</a:t>
                      </a:r>
                      <a:r>
                        <a:rPr lang="pl-PL" baseline="0" dirty="0" smtClean="0"/>
                        <a:t> 2</a:t>
                      </a:r>
                      <a:endParaRPr lang="pl-PL" dirty="0"/>
                    </a:p>
                  </a:txBody>
                  <a:tcPr/>
                </a:tc>
                <a:tc>
                  <a:txBody>
                    <a:bodyPr/>
                    <a:lstStyle/>
                    <a:p>
                      <a:pPr algn="ctr"/>
                      <a:r>
                        <a:rPr lang="pl-PL" dirty="0" smtClean="0"/>
                        <a:t>45</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 mnożeniem</a:t>
                      </a:r>
                      <a:endParaRPr lang="pl-PL" dirty="0"/>
                    </a:p>
                  </a:txBody>
                  <a:tcPr/>
                </a:tc>
                <a:tc>
                  <a:txBody>
                    <a:bodyPr/>
                    <a:lstStyle/>
                    <a:p>
                      <a:pPr algn="ctr"/>
                      <a:r>
                        <a:rPr lang="pl-PL" dirty="0" smtClean="0"/>
                        <a:t>a</a:t>
                      </a:r>
                      <a:r>
                        <a:rPr lang="pl-PL" baseline="0" dirty="0" smtClean="0"/>
                        <a:t> *= 2</a:t>
                      </a:r>
                      <a:endParaRPr lang="pl-PL" dirty="0"/>
                    </a:p>
                  </a:txBody>
                  <a:tcPr/>
                </a:tc>
                <a:tc>
                  <a:txBody>
                    <a:bodyPr/>
                    <a:lstStyle/>
                    <a:p>
                      <a:pPr algn="ctr"/>
                      <a:r>
                        <a:rPr lang="pl-PL" dirty="0" smtClean="0"/>
                        <a:t>90</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 z dzieleniem</a:t>
                      </a:r>
                      <a:endParaRPr lang="pl-PL" dirty="0"/>
                    </a:p>
                  </a:txBody>
                  <a:tcPr/>
                </a:tc>
                <a:tc>
                  <a:txBody>
                    <a:bodyPr/>
                    <a:lstStyle/>
                    <a:p>
                      <a:pPr algn="ctr"/>
                      <a:r>
                        <a:rPr lang="pl-PL" dirty="0" smtClean="0"/>
                        <a:t>a /=</a:t>
                      </a:r>
                      <a:r>
                        <a:rPr lang="pl-PL" baseline="0" dirty="0" smtClean="0"/>
                        <a:t> 10</a:t>
                      </a:r>
                      <a:endParaRPr lang="pl-PL" dirty="0"/>
                    </a:p>
                  </a:txBody>
                  <a:tcPr/>
                </a:tc>
                <a:tc>
                  <a:txBody>
                    <a:bodyPr/>
                    <a:lstStyle/>
                    <a:p>
                      <a:pPr algn="ctr"/>
                      <a:r>
                        <a:rPr lang="pl-PL" dirty="0" smtClean="0"/>
                        <a:t>9</a:t>
                      </a:r>
                      <a:endParaRPr lang="pl-PL" dirty="0"/>
                    </a:p>
                  </a:txBody>
                  <a:tcPr/>
                </a:tc>
              </a:tr>
              <a:tr h="370840">
                <a:tc>
                  <a:txBody>
                    <a:bodyPr/>
                    <a:lstStyle/>
                    <a:p>
                      <a:pPr algn="ctr"/>
                      <a:r>
                        <a:rPr lang="pl-PL" dirty="0" smtClean="0"/>
                        <a:t>%=</a:t>
                      </a:r>
                      <a:endParaRPr lang="pl-PL" dirty="0"/>
                    </a:p>
                  </a:txBody>
                  <a:tcPr/>
                </a:tc>
                <a:tc>
                  <a:txBody>
                    <a:bodyPr/>
                    <a:lstStyle/>
                    <a:p>
                      <a:pPr algn="ctr"/>
                      <a:r>
                        <a:rPr lang="pl-PL" dirty="0" smtClean="0"/>
                        <a:t>Przypisanie</a:t>
                      </a:r>
                      <a:r>
                        <a:rPr lang="pl-PL" baseline="0" dirty="0" smtClean="0"/>
                        <a:t> z modulo</a:t>
                      </a:r>
                      <a:endParaRPr lang="pl-PL" dirty="0"/>
                    </a:p>
                  </a:txBody>
                  <a:tcPr/>
                </a:tc>
                <a:tc>
                  <a:txBody>
                    <a:bodyPr/>
                    <a:lstStyle/>
                    <a:p>
                      <a:pPr algn="ctr"/>
                      <a:r>
                        <a:rPr lang="pl-PL" dirty="0" smtClean="0"/>
                        <a:t>a %=</a:t>
                      </a:r>
                      <a:r>
                        <a:rPr lang="pl-PL" baseline="0" dirty="0" smtClean="0"/>
                        <a:t> 4</a:t>
                      </a:r>
                      <a:endParaRPr lang="pl-PL" dirty="0"/>
                    </a:p>
                  </a:txBody>
                  <a:tcPr/>
                </a:tc>
                <a:tc>
                  <a:txBody>
                    <a:bodyPr/>
                    <a:lstStyle/>
                    <a:p>
                      <a:pPr algn="ctr"/>
                      <a:r>
                        <a:rPr lang="pl-PL" dirty="0" smtClean="0"/>
                        <a:t>1</a:t>
                      </a:r>
                      <a:endParaRPr lang="pl-PL" dirty="0"/>
                    </a:p>
                  </a:txBody>
                  <a:tcPr/>
                </a:tc>
              </a:tr>
            </a:tbl>
          </a:graphicData>
        </a:graphic>
      </p:graphicFrame>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27320776"/>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Kolejność operatorów</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graphicFrame>
        <p:nvGraphicFramePr>
          <p:cNvPr id="2" name="Tabela 1"/>
          <p:cNvGraphicFramePr>
            <a:graphicFrameLocks noGrp="1"/>
          </p:cNvGraphicFramePr>
          <p:nvPr>
            <p:extLst>
              <p:ext uri="{D42A27DB-BD31-4B8C-83A1-F6EECF244321}">
                <p14:modId xmlns:p14="http://schemas.microsoft.com/office/powerpoint/2010/main" val="2493660971"/>
              </p:ext>
            </p:extLst>
          </p:nvPr>
        </p:nvGraphicFramePr>
        <p:xfrm>
          <a:off x="1835696" y="2060848"/>
          <a:ext cx="6840760" cy="3901440"/>
        </p:xfrm>
        <a:graphic>
          <a:graphicData uri="http://schemas.openxmlformats.org/drawingml/2006/table">
            <a:tbl>
              <a:tblPr firstRow="1" bandRow="1">
                <a:tableStyleId>{69C7853C-536D-4A76-A0AE-DD22124D55A5}</a:tableStyleId>
              </a:tblPr>
              <a:tblGrid>
                <a:gridCol w="1443058"/>
                <a:gridCol w="1443058"/>
                <a:gridCol w="1443058"/>
                <a:gridCol w="2511586"/>
              </a:tblGrid>
              <a:tr h="276672">
                <a:tc>
                  <a:txBody>
                    <a:bodyPr/>
                    <a:lstStyle/>
                    <a:p>
                      <a:pPr algn="ctr"/>
                      <a:r>
                        <a:rPr lang="pl-PL" dirty="0" smtClean="0"/>
                        <a:t>Priorytet</a:t>
                      </a:r>
                      <a:endParaRPr lang="pl-PL" dirty="0"/>
                    </a:p>
                  </a:txBody>
                  <a:tcPr/>
                </a:tc>
                <a:tc>
                  <a:txBody>
                    <a:bodyPr/>
                    <a:lstStyle/>
                    <a:p>
                      <a:r>
                        <a:rPr lang="pl-PL" dirty="0" smtClean="0"/>
                        <a:t>Operatory</a:t>
                      </a:r>
                      <a:endParaRPr lang="pl-PL" dirty="0"/>
                    </a:p>
                  </a:txBody>
                  <a:tcPr/>
                </a:tc>
                <a:tc>
                  <a:txBody>
                    <a:bodyPr/>
                    <a:lstStyle/>
                    <a:p>
                      <a:r>
                        <a:rPr lang="pl-PL" dirty="0" smtClean="0"/>
                        <a:t>Priorytet</a:t>
                      </a:r>
                      <a:endParaRPr lang="pl-PL" dirty="0"/>
                    </a:p>
                  </a:txBody>
                  <a:tcPr/>
                </a:tc>
                <a:tc>
                  <a:txBody>
                    <a:bodyPr/>
                    <a:lstStyle/>
                    <a:p>
                      <a:r>
                        <a:rPr lang="pl-PL" dirty="0" smtClean="0"/>
                        <a:t>Operatory</a:t>
                      </a:r>
                      <a:endParaRPr lang="pl-PL" dirty="0"/>
                    </a:p>
                  </a:txBody>
                  <a:tcPr/>
                </a:tc>
              </a:tr>
              <a:tr h="276672">
                <a:tc>
                  <a:txBody>
                    <a:bodyPr/>
                    <a:lstStyle/>
                    <a:p>
                      <a:pPr algn="ctr"/>
                      <a:r>
                        <a:rPr lang="pl-PL" dirty="0" smtClean="0"/>
                        <a:t>1</a:t>
                      </a:r>
                      <a:endParaRPr lang="pl-PL" dirty="0"/>
                    </a:p>
                  </a:txBody>
                  <a:tcPr/>
                </a:tc>
                <a:tc>
                  <a:txBody>
                    <a:bodyPr/>
                    <a:lstStyle/>
                    <a:p>
                      <a:pPr algn="ctr"/>
                      <a:r>
                        <a:rPr lang="pl-PL" dirty="0" smtClean="0"/>
                        <a:t>. [</a:t>
                      </a:r>
                      <a:r>
                        <a:rPr lang="pl-PL" baseline="0" dirty="0" smtClean="0"/>
                        <a:t> ] </a:t>
                      </a:r>
                      <a:r>
                        <a:rPr lang="pl-PL" baseline="0" dirty="0" err="1" smtClean="0"/>
                        <a:t>new</a:t>
                      </a:r>
                      <a:endParaRPr lang="pl-PL" dirty="0"/>
                    </a:p>
                  </a:txBody>
                  <a:tcPr/>
                </a:tc>
                <a:tc>
                  <a:txBody>
                    <a:bodyPr/>
                    <a:lstStyle/>
                    <a:p>
                      <a:pPr algn="ctr"/>
                      <a:r>
                        <a:rPr lang="pl-PL" dirty="0" smtClean="0"/>
                        <a:t>10</a:t>
                      </a:r>
                      <a:endParaRPr lang="pl-PL" dirty="0"/>
                    </a:p>
                  </a:txBody>
                  <a:tcPr/>
                </a:tc>
                <a:tc>
                  <a:txBody>
                    <a:bodyPr/>
                    <a:lstStyle/>
                    <a:p>
                      <a:pPr algn="ctr"/>
                      <a:r>
                        <a:rPr lang="pl-PL" dirty="0" smtClean="0"/>
                        <a:t>&amp;</a:t>
                      </a:r>
                      <a:endParaRPr lang="pl-PL" dirty="0"/>
                    </a:p>
                  </a:txBody>
                  <a:tcPr/>
                </a:tc>
              </a:tr>
              <a:tr h="276672">
                <a:tc>
                  <a:txBody>
                    <a:bodyPr/>
                    <a:lstStyle/>
                    <a:p>
                      <a:pPr algn="ctr"/>
                      <a:r>
                        <a:rPr lang="pl-PL" dirty="0" smtClean="0"/>
                        <a:t>2</a:t>
                      </a:r>
                      <a:endParaRPr lang="pl-PL" dirty="0"/>
                    </a:p>
                  </a:txBody>
                  <a:tcPr/>
                </a:tc>
                <a:tc>
                  <a:txBody>
                    <a:bodyPr/>
                    <a:lstStyle/>
                    <a:p>
                      <a:pPr algn="ctr"/>
                      <a:r>
                        <a:rPr lang="pl-PL" dirty="0" smtClean="0"/>
                        <a:t>()</a:t>
                      </a:r>
                      <a:endParaRPr lang="pl-PL" dirty="0"/>
                    </a:p>
                  </a:txBody>
                  <a:tcPr/>
                </a:tc>
                <a:tc>
                  <a:txBody>
                    <a:bodyPr/>
                    <a:lstStyle/>
                    <a:p>
                      <a:pPr algn="ctr"/>
                      <a:r>
                        <a:rPr lang="pl-PL" dirty="0" smtClean="0"/>
                        <a:t>11</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3</a:t>
                      </a:r>
                      <a:endParaRPr lang="pl-PL" dirty="0"/>
                    </a:p>
                  </a:txBody>
                  <a:tcPr/>
                </a:tc>
                <a:tc>
                  <a:txBody>
                    <a:bodyPr/>
                    <a:lstStyle/>
                    <a:p>
                      <a:pPr algn="ctr"/>
                      <a:r>
                        <a:rPr lang="pl-PL" dirty="0" smtClean="0"/>
                        <a:t>++ --</a:t>
                      </a:r>
                      <a:endParaRPr lang="pl-PL" dirty="0"/>
                    </a:p>
                  </a:txBody>
                  <a:tcPr/>
                </a:tc>
                <a:tc>
                  <a:txBody>
                    <a:bodyPr/>
                    <a:lstStyle/>
                    <a:p>
                      <a:pPr algn="ctr"/>
                      <a:r>
                        <a:rPr lang="pl-PL" dirty="0" smtClean="0"/>
                        <a:t>12</a:t>
                      </a:r>
                      <a:endParaRPr lang="pl-PL" dirty="0"/>
                    </a:p>
                  </a:txBody>
                  <a:tcPr/>
                </a:tc>
                <a:tc>
                  <a:txBody>
                    <a:bodyPr/>
                    <a:lstStyle/>
                    <a:p>
                      <a:pPr algn="ctr"/>
                      <a:r>
                        <a:rPr lang="pl-PL" dirty="0" smtClean="0"/>
                        <a:t>|</a:t>
                      </a:r>
                      <a:endParaRPr lang="pl-PL" dirty="0"/>
                    </a:p>
                  </a:txBody>
                  <a:tcPr/>
                </a:tc>
              </a:tr>
              <a:tr h="664013">
                <a:tc>
                  <a:txBody>
                    <a:bodyPr/>
                    <a:lstStyle/>
                    <a:p>
                      <a:pPr algn="ctr"/>
                      <a:r>
                        <a:rPr lang="pl-PL" dirty="0" smtClean="0"/>
                        <a:t>4</a:t>
                      </a:r>
                      <a:endParaRPr lang="pl-PL" dirty="0"/>
                    </a:p>
                  </a:txBody>
                  <a:tcPr/>
                </a:tc>
                <a:tc>
                  <a:txBody>
                    <a:bodyPr/>
                    <a:lstStyle/>
                    <a:p>
                      <a:pPr algn="ctr"/>
                      <a:r>
                        <a:rPr lang="pl-PL" dirty="0" smtClean="0"/>
                        <a:t>! ~ </a:t>
                      </a:r>
                      <a:r>
                        <a:rPr lang="pl-PL" dirty="0" err="1" smtClean="0"/>
                        <a:t>unary</a:t>
                      </a:r>
                      <a:r>
                        <a:rPr lang="pl-PL" dirty="0" smtClean="0"/>
                        <a:t>+ </a:t>
                      </a:r>
                      <a:r>
                        <a:rPr lang="pl-PL" dirty="0" err="1" smtClean="0"/>
                        <a:t>unary</a:t>
                      </a:r>
                      <a:r>
                        <a:rPr lang="pl-PL" dirty="0" smtClean="0"/>
                        <a:t>- </a:t>
                      </a:r>
                      <a:r>
                        <a:rPr lang="pl-PL" dirty="0" err="1" smtClean="0"/>
                        <a:t>typeof</a:t>
                      </a:r>
                      <a:r>
                        <a:rPr lang="pl-PL" dirty="0" smtClean="0"/>
                        <a:t> </a:t>
                      </a:r>
                      <a:r>
                        <a:rPr lang="pl-PL" dirty="0" err="1" smtClean="0"/>
                        <a:t>void</a:t>
                      </a:r>
                      <a:r>
                        <a:rPr lang="pl-PL" dirty="0" smtClean="0"/>
                        <a:t> </a:t>
                      </a:r>
                      <a:r>
                        <a:rPr lang="pl-PL" dirty="0" err="1" smtClean="0"/>
                        <a:t>delete</a:t>
                      </a:r>
                      <a:endParaRPr lang="pl-PL" dirty="0"/>
                    </a:p>
                  </a:txBody>
                  <a:tcPr/>
                </a:tc>
                <a:tc>
                  <a:txBody>
                    <a:bodyPr/>
                    <a:lstStyle/>
                    <a:p>
                      <a:pPr algn="ctr"/>
                      <a:r>
                        <a:rPr lang="pl-PL" dirty="0" smtClean="0"/>
                        <a:t>13</a:t>
                      </a:r>
                      <a:endParaRPr lang="pl-PL" dirty="0"/>
                    </a:p>
                  </a:txBody>
                  <a:tcPr/>
                </a:tc>
                <a:tc>
                  <a:txBody>
                    <a:bodyPr/>
                    <a:lstStyle/>
                    <a:p>
                      <a:pPr algn="ctr"/>
                      <a:r>
                        <a:rPr lang="pl-PL" dirty="0" smtClean="0"/>
                        <a:t>&amp;&amp;</a:t>
                      </a:r>
                      <a:endParaRPr lang="pl-PL" dirty="0"/>
                    </a:p>
                  </a:txBody>
                  <a:tcPr/>
                </a:tc>
              </a:tr>
              <a:tr h="276672">
                <a:tc>
                  <a:txBody>
                    <a:bodyPr/>
                    <a:lstStyle/>
                    <a:p>
                      <a:pPr algn="ctr"/>
                      <a:r>
                        <a:rPr lang="pl-PL" dirty="0" smtClean="0"/>
                        <a:t>5</a:t>
                      </a:r>
                      <a:endParaRPr lang="pl-PL" dirty="0"/>
                    </a:p>
                  </a:txBody>
                  <a:tcPr/>
                </a:tc>
                <a:tc>
                  <a:txBody>
                    <a:bodyPr/>
                    <a:lstStyle/>
                    <a:p>
                      <a:pPr algn="ctr"/>
                      <a:r>
                        <a:rPr lang="pl-PL" dirty="0" smtClean="0"/>
                        <a:t>*  / %</a:t>
                      </a:r>
                      <a:endParaRPr lang="pl-PL" dirty="0"/>
                    </a:p>
                  </a:txBody>
                  <a:tcPr/>
                </a:tc>
                <a:tc>
                  <a:txBody>
                    <a:bodyPr/>
                    <a:lstStyle/>
                    <a:p>
                      <a:pPr algn="ctr"/>
                      <a:r>
                        <a:rPr lang="pl-PL" dirty="0" smtClean="0"/>
                        <a:t>14</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6</a:t>
                      </a:r>
                      <a:endParaRPr lang="pl-PL" dirty="0"/>
                    </a:p>
                  </a:txBody>
                  <a:tcPr/>
                </a:tc>
                <a:tc>
                  <a:txBody>
                    <a:bodyPr/>
                    <a:lstStyle/>
                    <a:p>
                      <a:pPr algn="ctr"/>
                      <a:r>
                        <a:rPr lang="pl-PL" dirty="0" smtClean="0"/>
                        <a:t>+ -</a:t>
                      </a:r>
                      <a:endParaRPr lang="pl-PL" dirty="0"/>
                    </a:p>
                  </a:txBody>
                  <a:tcPr/>
                </a:tc>
                <a:tc>
                  <a:txBody>
                    <a:bodyPr/>
                    <a:lstStyle/>
                    <a:p>
                      <a:pPr algn="ctr"/>
                      <a:r>
                        <a:rPr lang="pl-PL" dirty="0" smtClean="0"/>
                        <a:t>15</a:t>
                      </a:r>
                      <a:endParaRPr lang="pl-PL" dirty="0"/>
                    </a:p>
                  </a:txBody>
                  <a:tcPr/>
                </a:tc>
                <a:tc>
                  <a:txBody>
                    <a:bodyPr/>
                    <a:lstStyle/>
                    <a:p>
                      <a:pPr algn="ctr"/>
                      <a:r>
                        <a:rPr lang="pl-PL" dirty="0" smtClean="0"/>
                        <a:t>?:</a:t>
                      </a:r>
                      <a:endParaRPr lang="pl-PL" dirty="0"/>
                    </a:p>
                  </a:txBody>
                  <a:tcPr/>
                </a:tc>
              </a:tr>
              <a:tr h="470342">
                <a:tc>
                  <a:txBody>
                    <a:bodyPr/>
                    <a:lstStyle/>
                    <a:p>
                      <a:pPr algn="ctr"/>
                      <a:r>
                        <a:rPr lang="pl-PL" dirty="0" smtClean="0"/>
                        <a:t>7</a:t>
                      </a:r>
                      <a:endParaRPr lang="pl-PL" dirty="0"/>
                    </a:p>
                  </a:txBody>
                  <a:tcPr/>
                </a:tc>
                <a:tc>
                  <a:txBody>
                    <a:bodyPr/>
                    <a:lstStyle/>
                    <a:p>
                      <a:pPr algn="ctr"/>
                      <a:r>
                        <a:rPr lang="pl-PL" dirty="0" smtClean="0"/>
                        <a:t>&lt;&lt; &gt;&gt; &gt;&gt;&gt;</a:t>
                      </a:r>
                      <a:endParaRPr lang="pl-PL" dirty="0"/>
                    </a:p>
                  </a:txBody>
                  <a:tcPr/>
                </a:tc>
                <a:tc>
                  <a:txBody>
                    <a:bodyPr/>
                    <a:lstStyle/>
                    <a:p>
                      <a:pPr algn="ctr"/>
                      <a:r>
                        <a:rPr lang="pl-PL" dirty="0" smtClean="0"/>
                        <a:t>16</a:t>
                      </a:r>
                      <a:endParaRPr lang="pl-PL" dirty="0"/>
                    </a:p>
                  </a:txBody>
                  <a:tcPr/>
                </a:tc>
                <a:tc>
                  <a:txBody>
                    <a:bodyPr/>
                    <a:lstStyle/>
                    <a:p>
                      <a:pPr algn="ctr"/>
                      <a:r>
                        <a:rPr lang="pl-PL" dirty="0" smtClean="0"/>
                        <a:t>= += -= *= /=</a:t>
                      </a:r>
                      <a:r>
                        <a:rPr lang="pl-PL" baseline="0" dirty="0" smtClean="0"/>
                        <a:t> %= &lt;&lt;= &gt;&gt;= &gt;&gt;&gt;= &amp;= ^= !=</a:t>
                      </a:r>
                      <a:endParaRPr lang="pl-PL" dirty="0"/>
                    </a:p>
                  </a:txBody>
                  <a:tcPr/>
                </a:tc>
              </a:tr>
              <a:tr h="470342">
                <a:tc>
                  <a:txBody>
                    <a:bodyPr/>
                    <a:lstStyle/>
                    <a:p>
                      <a:pPr algn="ctr"/>
                      <a:r>
                        <a:rPr lang="pl-PL" dirty="0" smtClean="0"/>
                        <a:t>8</a:t>
                      </a:r>
                      <a:endParaRPr lang="pl-PL" dirty="0"/>
                    </a:p>
                  </a:txBody>
                  <a:tcPr/>
                </a:tc>
                <a:tc>
                  <a:txBody>
                    <a:bodyPr/>
                    <a:lstStyle/>
                    <a:p>
                      <a:pPr algn="ctr"/>
                      <a:r>
                        <a:rPr lang="pl-PL" dirty="0" smtClean="0"/>
                        <a:t>&lt;</a:t>
                      </a:r>
                      <a:r>
                        <a:rPr lang="pl-PL" baseline="0" dirty="0" smtClean="0"/>
                        <a:t> &lt;= &gt; &gt;= in </a:t>
                      </a:r>
                      <a:r>
                        <a:rPr lang="pl-PL" baseline="0" dirty="0" err="1" smtClean="0"/>
                        <a:t>instanceof</a:t>
                      </a:r>
                      <a:endParaRPr lang="pl-PL" dirty="0"/>
                    </a:p>
                  </a:txBody>
                  <a:tcPr/>
                </a:tc>
                <a:tc>
                  <a:txBody>
                    <a:bodyPr/>
                    <a:lstStyle/>
                    <a:p>
                      <a:pPr algn="ctr"/>
                      <a:r>
                        <a:rPr lang="pl-PL" dirty="0" smtClean="0"/>
                        <a:t>17</a:t>
                      </a:r>
                      <a:endParaRPr lang="pl-PL" dirty="0"/>
                    </a:p>
                  </a:txBody>
                  <a:tcPr/>
                </a:tc>
                <a:tc>
                  <a:txBody>
                    <a:bodyPr/>
                    <a:lstStyle/>
                    <a:p>
                      <a:pPr algn="ctr"/>
                      <a:r>
                        <a:rPr lang="pl-PL" dirty="0" smtClean="0"/>
                        <a:t>,</a:t>
                      </a:r>
                      <a:endParaRPr lang="pl-PL" dirty="0"/>
                    </a:p>
                  </a:txBody>
                  <a:tcPr/>
                </a:tc>
              </a:tr>
              <a:tr h="276672">
                <a:tc>
                  <a:txBody>
                    <a:bodyPr/>
                    <a:lstStyle/>
                    <a:p>
                      <a:pPr algn="ctr"/>
                      <a:r>
                        <a:rPr lang="pl-PL" dirty="0" smtClean="0"/>
                        <a:t>9</a:t>
                      </a:r>
                      <a:endParaRPr lang="pl-PL" dirty="0"/>
                    </a:p>
                  </a:txBody>
                  <a:tcPr/>
                </a:tc>
                <a:tc>
                  <a:txBody>
                    <a:bodyPr/>
                    <a:lstStyle/>
                    <a:p>
                      <a:pPr algn="ctr"/>
                      <a:r>
                        <a:rPr lang="pl-PL" dirty="0" smtClean="0"/>
                        <a:t>== != === !==</a:t>
                      </a:r>
                      <a:endParaRPr lang="pl-PL" dirty="0"/>
                    </a:p>
                  </a:txBody>
                  <a:tcPr/>
                </a:tc>
                <a:tc>
                  <a:txBody>
                    <a:bodyPr/>
                    <a:lstStyle/>
                    <a:p>
                      <a:pPr algn="ctr"/>
                      <a:endParaRPr lang="pl-PL"/>
                    </a:p>
                  </a:txBody>
                  <a:tcPr/>
                </a:tc>
                <a:tc>
                  <a:txBody>
                    <a:bodyPr/>
                    <a:lstStyle/>
                    <a:p>
                      <a:pPr algn="ctr"/>
                      <a:endParaRPr lang="pl-PL" dirty="0"/>
                    </a:p>
                  </a:txBody>
                  <a:tcPr/>
                </a:tc>
              </a:tr>
            </a:tbl>
          </a:graphicData>
        </a:graphic>
      </p:graphicFrame>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27320776"/>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a:buNone/>
            </a:pPr>
            <a:r>
              <a:rPr lang="pl"/>
              <a:t>Zmienna</a:t>
            </a:r>
          </a:p>
        </p:txBody>
      </p:sp>
      <p:sp>
        <p:nvSpPr>
          <p:cNvPr id="30" name="Shape 30"/>
          <p:cNvSpPr txBox="1">
            <a:spLocks noGrp="1"/>
          </p:cNvSpPr>
          <p:nvPr>
            <p:ph type="body" idx="1"/>
          </p:nvPr>
        </p:nvSpPr>
        <p:spPr>
          <a:xfrm>
            <a:off x="1221201" y="1991152"/>
            <a:ext cx="7922799" cy="3897899"/>
          </a:xfrm>
          <a:prstGeom prst="rect">
            <a:avLst/>
          </a:prstGeom>
          <a:ln>
            <a:noFill/>
          </a:ln>
        </p:spPr>
        <p:txBody>
          <a:bodyPr lIns="91425" tIns="91425" rIns="91425" bIns="91425" anchor="t" anchorCtr="0">
            <a:noAutofit/>
          </a:bodyPr>
          <a:lstStyle/>
          <a:p>
            <a:r>
              <a:rPr lang="pl" sz="2400" dirty="0"/>
              <a:t>S</a:t>
            </a:r>
            <a:r>
              <a:rPr lang="pl" sz="2400" dirty="0" smtClean="0"/>
              <a:t>ymboliczna </a:t>
            </a:r>
            <a:r>
              <a:rPr lang="pl" sz="2400" dirty="0"/>
              <a:t>nazwa dla wartości w </a:t>
            </a:r>
            <a:r>
              <a:rPr lang="pl" sz="2400" dirty="0" smtClean="0"/>
              <a:t>aplikacji</a:t>
            </a:r>
          </a:p>
          <a:p>
            <a:r>
              <a:rPr lang="pl" sz="2400" dirty="0" smtClean="0"/>
              <a:t>Musi </a:t>
            </a:r>
            <a:r>
              <a:rPr lang="pl" sz="2400" dirty="0"/>
              <a:t>zaczynać się literą, podkreśleniem lub znakiem </a:t>
            </a:r>
            <a:r>
              <a:rPr lang="pl" sz="2400" dirty="0" smtClean="0"/>
              <a:t>$</a:t>
            </a:r>
          </a:p>
          <a:p>
            <a:r>
              <a:rPr lang="pl" sz="2400" dirty="0"/>
              <a:t>R</a:t>
            </a:r>
            <a:r>
              <a:rPr lang="pl" sz="2400" dirty="0" smtClean="0"/>
              <a:t>ozróżniana </a:t>
            </a:r>
            <a:r>
              <a:rPr lang="pl" sz="2400" dirty="0"/>
              <a:t>jest wielkość znaków</a:t>
            </a:r>
          </a:p>
          <a:p>
            <a:pPr>
              <a:buNone/>
            </a:pPr>
            <a:r>
              <a:rPr lang="pl" sz="2400" dirty="0"/>
              <a:t>   liczba != Liczba</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dirty="0" smtClean="0"/>
              <a:t>Ćwiczenia</a:t>
            </a:r>
            <a:endParaRPr lang="pl-PL" dirty="0"/>
          </a:p>
        </p:txBody>
      </p:sp>
      <p:sp>
        <p:nvSpPr>
          <p:cNvPr id="3" name="Podtytuł 2"/>
          <p:cNvSpPr>
            <a:spLocks noGrp="1"/>
          </p:cNvSpPr>
          <p:nvPr>
            <p:ph type="subTitle" idx="1"/>
          </p:nvPr>
        </p:nvSpPr>
        <p:spPr/>
        <p:txBody>
          <a:bodyPr/>
          <a:lstStyle/>
          <a:p>
            <a:endParaRPr lang="pl-PL"/>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379195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Zadanie	</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Napisz skrypt wyświetlający na ekranie wynik działania podstawowych operacji na liczbach (dodawanie, odejmowanie, mnożenie, dzielenie). Liczby do działań pobierz od użytkownika</a:t>
            </a:r>
          </a:p>
          <a:p>
            <a:pPr marL="0" indent="0">
              <a:buNone/>
            </a:pP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655073648"/>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Przykładowe rozwiązanie	</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smtClean="0">
                <a:latin typeface="Courier New" panose="02070309020205020404" pitchFamily="49" charset="0"/>
                <a:cs typeface="Courier New" panose="02070309020205020404" pitchFamily="49" charset="0"/>
              </a:rPr>
              <a:t>&lt;</a:t>
            </a:r>
            <a:r>
              <a:rPr lang="pl-PL" sz="1200" dirty="0" err="1" smtClean="0">
                <a:latin typeface="Courier New" panose="02070309020205020404" pitchFamily="49" charset="0"/>
                <a:cs typeface="Courier New" panose="02070309020205020404" pitchFamily="49" charset="0"/>
              </a:rPr>
              <a:t>script</a:t>
            </a:r>
            <a:r>
              <a:rPr lang="pl-PL" sz="1200" dirty="0" smtClean="0">
                <a:latin typeface="Courier New" panose="02070309020205020404" pitchFamily="49" charset="0"/>
                <a:cs typeface="Courier New" panose="02070309020205020404" pitchFamily="49" charset="0"/>
              </a:rPr>
              <a:t> </a:t>
            </a:r>
            <a:r>
              <a:rPr lang="pl-PL" sz="1200" dirty="0" err="1" smtClean="0">
                <a:latin typeface="Courier New" panose="02070309020205020404" pitchFamily="49" charset="0"/>
                <a:cs typeface="Courier New" panose="02070309020205020404" pitchFamily="49" charset="0"/>
              </a:rPr>
              <a:t>type</a:t>
            </a:r>
            <a:r>
              <a:rPr lang="pl-PL" sz="1200" dirty="0" smtClean="0">
                <a:latin typeface="Courier New" panose="02070309020205020404" pitchFamily="49" charset="0"/>
                <a:cs typeface="Courier New" panose="02070309020205020404" pitchFamily="49" charset="0"/>
              </a:rPr>
              <a:t>="</a:t>
            </a:r>
            <a:r>
              <a:rPr lang="pl-PL" sz="1200" dirty="0" err="1" smtClean="0">
                <a:latin typeface="Courier New" panose="02070309020205020404" pitchFamily="49" charset="0"/>
                <a:cs typeface="Courier New" panose="02070309020205020404" pitchFamily="49" charset="0"/>
              </a:rPr>
              <a:t>text</a:t>
            </a:r>
            <a:r>
              <a:rPr lang="pl-PL" sz="1200" dirty="0" smtClean="0">
                <a:latin typeface="Courier New" panose="02070309020205020404" pitchFamily="49" charset="0"/>
                <a:cs typeface="Courier New" panose="02070309020205020404" pitchFamily="49" charset="0"/>
              </a:rPr>
              <a:t>/</a:t>
            </a:r>
            <a:r>
              <a:rPr lang="pl-PL" sz="1200" dirty="0" err="1" smtClean="0">
                <a:latin typeface="Courier New" panose="02070309020205020404" pitchFamily="49" charset="0"/>
                <a:cs typeface="Courier New" panose="02070309020205020404" pitchFamily="49" charset="0"/>
              </a:rPr>
              <a:t>javascript</a:t>
            </a:r>
            <a:r>
              <a:rPr lang="pl-PL" sz="1200" dirty="0" smtClean="0">
                <a:latin typeface="Courier New" panose="02070309020205020404" pitchFamily="49" charset="0"/>
                <a:cs typeface="Courier New" panose="02070309020205020404" pitchFamily="49" charset="0"/>
              </a:rPr>
              <a:t>"&gt;</a:t>
            </a:r>
          </a:p>
          <a:p>
            <a:pPr lvl="0">
              <a:buNone/>
            </a:pP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a = </a:t>
            </a:r>
            <a:r>
              <a:rPr lang="pl-PL" sz="1200" dirty="0" err="1">
                <a:latin typeface="Courier New" panose="02070309020205020404" pitchFamily="49" charset="0"/>
                <a:cs typeface="Courier New" panose="02070309020205020404" pitchFamily="49" charset="0"/>
              </a:rPr>
              <a:t>prompt</a:t>
            </a:r>
            <a:r>
              <a:rPr lang="pl-PL" sz="1200" dirty="0">
                <a:latin typeface="Courier New" panose="02070309020205020404" pitchFamily="49" charset="0"/>
                <a:cs typeface="Courier New" panose="02070309020205020404" pitchFamily="49" charset="0"/>
              </a:rPr>
              <a:t>("Podaj pierwszą liczbę: ");</a:t>
            </a:r>
          </a:p>
          <a:p>
            <a:pPr lvl="0">
              <a:buNone/>
            </a:pP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b = </a:t>
            </a:r>
            <a:r>
              <a:rPr lang="pl-PL" sz="1200" dirty="0" err="1">
                <a:latin typeface="Courier New" panose="02070309020205020404" pitchFamily="49" charset="0"/>
                <a:cs typeface="Courier New" panose="02070309020205020404" pitchFamily="49" charset="0"/>
              </a:rPr>
              <a:t>prompt</a:t>
            </a:r>
            <a:r>
              <a:rPr lang="pl-PL" sz="1200" dirty="0">
                <a:latin typeface="Courier New" panose="02070309020205020404" pitchFamily="49" charset="0"/>
                <a:cs typeface="Courier New" panose="02070309020205020404" pitchFamily="49" charset="0"/>
              </a:rPr>
              <a:t>("Podaj drugą liczbę: </a:t>
            </a:r>
            <a:r>
              <a:rPr lang="pl-PL" sz="1200" dirty="0" smtClean="0">
                <a:latin typeface="Courier New" panose="02070309020205020404" pitchFamily="49" charset="0"/>
                <a:cs typeface="Courier New" panose="02070309020205020404" pitchFamily="49" charset="0"/>
              </a:rPr>
              <a:t>");</a:t>
            </a:r>
            <a:endParaRPr lang="pl-PL" sz="1200" dirty="0">
              <a:latin typeface="Courier New" panose="02070309020205020404" pitchFamily="49" charset="0"/>
              <a:cs typeface="Courier New" panose="02070309020205020404" pitchFamily="49" charset="0"/>
            </a:endParaRPr>
          </a:p>
          <a:p>
            <a:pPr lvl="0">
              <a:buNone/>
            </a:pPr>
            <a:r>
              <a:rPr lang="pl-PL" sz="1200" dirty="0">
                <a:latin typeface="Courier New" panose="02070309020205020404" pitchFamily="49" charset="0"/>
                <a:cs typeface="Courier New" panose="02070309020205020404" pitchFamily="49" charset="0"/>
              </a:rPr>
              <a:t>a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(a);</a:t>
            </a:r>
          </a:p>
          <a:p>
            <a:pPr lvl="0">
              <a:buNone/>
            </a:pPr>
            <a:r>
              <a:rPr lang="pl-PL" sz="1200" dirty="0">
                <a:latin typeface="Courier New" panose="02070309020205020404" pitchFamily="49" charset="0"/>
                <a:cs typeface="Courier New" panose="02070309020205020404" pitchFamily="49" charset="0"/>
              </a:rPr>
              <a:t>b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(b</a:t>
            </a:r>
            <a:r>
              <a:rPr lang="pl-PL" sz="1200" dirty="0" smtClean="0">
                <a:latin typeface="Courier New" panose="02070309020205020404" pitchFamily="49" charset="0"/>
                <a:cs typeface="Courier New" panose="02070309020205020404" pitchFamily="49" charset="0"/>
              </a:rPr>
              <a:t>);</a:t>
            </a:r>
            <a:endParaRPr lang="pl-PL" sz="1200" dirty="0">
              <a:latin typeface="Courier New" panose="02070309020205020404" pitchFamily="49" charset="0"/>
              <a:cs typeface="Courier New" panose="02070309020205020404" pitchFamily="49" charset="0"/>
            </a:endParaRPr>
          </a:p>
          <a:p>
            <a:pPr lvl="0">
              <a:buNone/>
            </a:pP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tekst = "Suma liczb "+ a + " i " + b + " wynosi " + (</a:t>
            </a:r>
            <a:r>
              <a:rPr lang="pl-PL" sz="1200" dirty="0" err="1">
                <a:latin typeface="Courier New" panose="02070309020205020404" pitchFamily="49" charset="0"/>
                <a:cs typeface="Courier New" panose="02070309020205020404" pitchFamily="49" charset="0"/>
              </a:rPr>
              <a:t>a+b</a:t>
            </a:r>
            <a:r>
              <a:rPr lang="pl-PL" sz="1200" dirty="0">
                <a:latin typeface="Courier New" panose="02070309020205020404" pitchFamily="49" charset="0"/>
                <a:cs typeface="Courier New" panose="02070309020205020404" pitchFamily="49" charset="0"/>
              </a:rPr>
              <a:t>);// + "&lt;</a:t>
            </a:r>
            <a:r>
              <a:rPr lang="pl-PL" sz="1200" dirty="0" err="1">
                <a:latin typeface="Courier New" panose="02070309020205020404" pitchFamily="49" charset="0"/>
                <a:cs typeface="Courier New" panose="02070309020205020404" pitchFamily="49" charset="0"/>
              </a:rPr>
              <a:t>br</a:t>
            </a:r>
            <a:r>
              <a:rPr lang="pl-PL" sz="1200" dirty="0">
                <a:latin typeface="Courier New" panose="02070309020205020404" pitchFamily="49" charset="0"/>
                <a:cs typeface="Courier New" panose="02070309020205020404" pitchFamily="49" charset="0"/>
              </a:rPr>
              <a:t>&gt;";</a:t>
            </a:r>
          </a:p>
          <a:p>
            <a:pPr lvl="0">
              <a:buNone/>
            </a:pPr>
            <a:r>
              <a:rPr lang="pl-PL" sz="1200" dirty="0" err="1">
                <a:latin typeface="Courier New" panose="02070309020205020404" pitchFamily="49" charset="0"/>
                <a:cs typeface="Courier New" panose="02070309020205020404" pitchFamily="49" charset="0"/>
              </a:rPr>
              <a:t>document.writeln</a:t>
            </a:r>
            <a:r>
              <a:rPr lang="pl-PL" sz="1200" dirty="0">
                <a:latin typeface="Courier New" panose="02070309020205020404" pitchFamily="49" charset="0"/>
                <a:cs typeface="Courier New" panose="02070309020205020404" pitchFamily="49" charset="0"/>
              </a:rPr>
              <a:t>(tekst);</a:t>
            </a:r>
          </a:p>
          <a:p>
            <a:pPr lvl="0">
              <a:buNone/>
            </a:pPr>
            <a:r>
              <a:rPr lang="pl-PL" sz="1200" dirty="0">
                <a:latin typeface="Courier New" panose="02070309020205020404" pitchFamily="49" charset="0"/>
                <a:cs typeface="Courier New" panose="02070309020205020404" pitchFamily="49" charset="0"/>
              </a:rPr>
              <a:t>tekst = "Różnica liczb " + a + " i " + b + " wynosi " + (a-b);// + "&lt;</a:t>
            </a:r>
            <a:r>
              <a:rPr lang="pl-PL" sz="1200" dirty="0" err="1">
                <a:latin typeface="Courier New" panose="02070309020205020404" pitchFamily="49" charset="0"/>
                <a:cs typeface="Courier New" panose="02070309020205020404" pitchFamily="49" charset="0"/>
              </a:rPr>
              <a:t>br</a:t>
            </a:r>
            <a:r>
              <a:rPr lang="pl-PL" sz="1200" dirty="0">
                <a:latin typeface="Courier New" panose="02070309020205020404" pitchFamily="49" charset="0"/>
                <a:cs typeface="Courier New" panose="02070309020205020404" pitchFamily="49" charset="0"/>
              </a:rPr>
              <a:t>&gt;";</a:t>
            </a:r>
          </a:p>
          <a:p>
            <a:pPr lvl="0">
              <a:buNone/>
            </a:pPr>
            <a:r>
              <a:rPr lang="pl-PL" sz="1200" dirty="0" err="1">
                <a:latin typeface="Courier New" panose="02070309020205020404" pitchFamily="49" charset="0"/>
                <a:cs typeface="Courier New" panose="02070309020205020404" pitchFamily="49" charset="0"/>
              </a:rPr>
              <a:t>document.writeln</a:t>
            </a:r>
            <a:r>
              <a:rPr lang="pl-PL" sz="1200" dirty="0">
                <a:latin typeface="Courier New" panose="02070309020205020404" pitchFamily="49" charset="0"/>
                <a:cs typeface="Courier New" panose="02070309020205020404" pitchFamily="49" charset="0"/>
              </a:rPr>
              <a:t>(tekst);</a:t>
            </a:r>
          </a:p>
          <a:p>
            <a:pPr lvl="0">
              <a:buNone/>
            </a:pPr>
            <a:r>
              <a:rPr lang="pl-PL" sz="1200" dirty="0">
                <a:latin typeface="Courier New" panose="02070309020205020404" pitchFamily="49" charset="0"/>
                <a:cs typeface="Courier New" panose="02070309020205020404" pitchFamily="49" charset="0"/>
              </a:rPr>
              <a:t>tekst = "Iloczyn liczb " + a + " i " + b + " wynosi " + (a * b);// + "&lt;</a:t>
            </a:r>
            <a:r>
              <a:rPr lang="pl-PL" sz="1200" dirty="0" err="1">
                <a:latin typeface="Courier New" panose="02070309020205020404" pitchFamily="49" charset="0"/>
                <a:cs typeface="Courier New" panose="02070309020205020404" pitchFamily="49" charset="0"/>
              </a:rPr>
              <a:t>br</a:t>
            </a:r>
            <a:r>
              <a:rPr lang="pl-PL" sz="1200" dirty="0">
                <a:latin typeface="Courier New" panose="02070309020205020404" pitchFamily="49" charset="0"/>
                <a:cs typeface="Courier New" panose="02070309020205020404" pitchFamily="49" charset="0"/>
              </a:rPr>
              <a:t>&gt;";</a:t>
            </a:r>
          </a:p>
          <a:p>
            <a:pPr lvl="0">
              <a:buNone/>
            </a:pPr>
            <a:r>
              <a:rPr lang="pl-PL" sz="1200" dirty="0" err="1">
                <a:latin typeface="Courier New" panose="02070309020205020404" pitchFamily="49" charset="0"/>
                <a:cs typeface="Courier New" panose="02070309020205020404" pitchFamily="49" charset="0"/>
              </a:rPr>
              <a:t>document.writeln</a:t>
            </a:r>
            <a:r>
              <a:rPr lang="pl-PL" sz="1200" dirty="0">
                <a:latin typeface="Courier New" panose="02070309020205020404" pitchFamily="49" charset="0"/>
                <a:cs typeface="Courier New" panose="02070309020205020404" pitchFamily="49" charset="0"/>
              </a:rPr>
              <a:t>(tekst);</a:t>
            </a:r>
          </a:p>
          <a:p>
            <a:pPr lvl="0">
              <a:buNone/>
            </a:pPr>
            <a:r>
              <a:rPr lang="pl-PL" sz="1200" dirty="0">
                <a:latin typeface="Courier New" panose="02070309020205020404" pitchFamily="49" charset="0"/>
                <a:cs typeface="Courier New" panose="02070309020205020404" pitchFamily="49" charset="0"/>
              </a:rPr>
              <a:t>tekst = "Iloraz liczb " + a + " i " + b  + " wynosi " + (a/b);// + "&lt;</a:t>
            </a:r>
            <a:r>
              <a:rPr lang="pl-PL" sz="1200" dirty="0" err="1">
                <a:latin typeface="Courier New" panose="02070309020205020404" pitchFamily="49" charset="0"/>
                <a:cs typeface="Courier New" panose="02070309020205020404" pitchFamily="49" charset="0"/>
              </a:rPr>
              <a:t>br</a:t>
            </a:r>
            <a:r>
              <a:rPr lang="pl-PL" sz="1200" dirty="0">
                <a:latin typeface="Courier New" panose="02070309020205020404" pitchFamily="49" charset="0"/>
                <a:cs typeface="Courier New" panose="02070309020205020404" pitchFamily="49" charset="0"/>
              </a:rPr>
              <a:t>&gt;";</a:t>
            </a:r>
          </a:p>
          <a:p>
            <a:pPr lvl="0">
              <a:buNone/>
            </a:pPr>
            <a:r>
              <a:rPr lang="pl-PL" sz="1200" dirty="0" err="1">
                <a:latin typeface="Courier New" panose="02070309020205020404" pitchFamily="49" charset="0"/>
                <a:cs typeface="Courier New" panose="02070309020205020404" pitchFamily="49" charset="0"/>
              </a:rPr>
              <a:t>document.writeln</a:t>
            </a:r>
            <a:r>
              <a:rPr lang="pl-PL" sz="1200" dirty="0">
                <a:latin typeface="Courier New" panose="02070309020205020404" pitchFamily="49" charset="0"/>
                <a:cs typeface="Courier New" panose="02070309020205020404" pitchFamily="49" charset="0"/>
              </a:rPr>
              <a:t>(tekst);</a:t>
            </a:r>
          </a:p>
          <a:p>
            <a:pPr marL="0" indent="0">
              <a:buNone/>
            </a:pPr>
            <a:r>
              <a:rPr lang="pl-PL" sz="1200" dirty="0" smtClean="0">
                <a:latin typeface="Courier New" panose="02070309020205020404" pitchFamily="49" charset="0"/>
                <a:cs typeface="Courier New" panose="02070309020205020404" pitchFamily="49" charset="0"/>
              </a:rPr>
              <a:t>&lt;/</a:t>
            </a:r>
            <a:r>
              <a:rPr lang="pl-PL" sz="1200" dirty="0" err="1" smtClean="0">
                <a:latin typeface="Courier New" panose="02070309020205020404" pitchFamily="49" charset="0"/>
                <a:cs typeface="Courier New" panose="02070309020205020404" pitchFamily="49" charset="0"/>
              </a:rPr>
              <a:t>script</a:t>
            </a:r>
            <a:r>
              <a:rPr lang="pl-PL" sz="1200" dirty="0" smtClean="0">
                <a:latin typeface="Courier New" panose="02070309020205020404" pitchFamily="49" charset="0"/>
                <a:cs typeface="Courier New" panose="02070309020205020404" pitchFamily="49" charset="0"/>
              </a:rPr>
              <a:t>&gt;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025617746"/>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Ćwiczenia:	</a:t>
            </a:r>
            <a:endParaRPr sz="3600" b="1" dirty="0"/>
          </a:p>
        </p:txBody>
      </p:sp>
      <p:sp>
        <p:nvSpPr>
          <p:cNvPr id="84" name="Shape 84"/>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Ćwiczenie1</a:t>
            </a:r>
          </a:p>
          <a:p>
            <a:pPr marL="0" indent="0">
              <a:buNone/>
            </a:pPr>
            <a:r>
              <a:rPr lang="pl-PL" sz="2000" dirty="0" smtClean="0"/>
              <a:t>Napisz skrypt wyświetlający na ekranie napis Witaj i Twoje imię.</a:t>
            </a:r>
          </a:p>
          <a:p>
            <a:pPr marL="0" indent="0">
              <a:buNone/>
            </a:pPr>
            <a:endParaRPr lang="pl-PL" sz="2000" dirty="0" smtClean="0"/>
          </a:p>
          <a:p>
            <a:pPr marL="0" indent="0">
              <a:buNone/>
            </a:pPr>
            <a:r>
              <a:rPr lang="pl-PL" sz="2000" dirty="0" smtClean="0"/>
              <a:t>Ćwiczenie 2:</a:t>
            </a:r>
          </a:p>
          <a:p>
            <a:pPr marL="0" indent="0">
              <a:buNone/>
            </a:pPr>
            <a:r>
              <a:rPr lang="pl-PL" sz="2000" dirty="0" smtClean="0"/>
              <a:t>Zmodyfikuj skrypt z poprzedniego ćwiczenia w taki sposób, aby przed wyświetleniem pojawiło się okno dialogowe z prośbą o podanie imienia. Wyświetl wpisane dane na ekranie</a:t>
            </a:r>
          </a:p>
        </p:txBody>
      </p:sp>
      <p:pic>
        <p:nvPicPr>
          <p:cNvPr id="4" name="Obraz 3"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014761226"/>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Deklaracja zmiennych</a:t>
            </a:r>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Zmienną można zadeklarować na 2 </a:t>
            </a:r>
            <a:r>
              <a:rPr lang="pl" sz="2400" dirty="0" smtClean="0"/>
              <a:t>sposoby:</a:t>
            </a:r>
            <a:endParaRPr lang="pl" sz="2400" dirty="0"/>
          </a:p>
          <a:p>
            <a:pPr marL="342900" lvl="0" indent="-342900" rtl="0">
              <a:buFont typeface="Arial" panose="020B0604020202020204" pitchFamily="34" charset="0"/>
              <a:buChar char="•"/>
            </a:pPr>
            <a:r>
              <a:rPr lang="pl-PL" sz="2400" dirty="0" smtClean="0"/>
              <a:t>Z</a:t>
            </a:r>
            <a:r>
              <a:rPr lang="pl" sz="2400" dirty="0" smtClean="0"/>
              <a:t>mienne lokalne: za </a:t>
            </a:r>
            <a:r>
              <a:rPr lang="pl" sz="2400" dirty="0"/>
              <a:t>pomocą słowa kluczowego var. Na </a:t>
            </a:r>
            <a:r>
              <a:rPr lang="pl" sz="2400" dirty="0" smtClean="0"/>
              <a:t>przykład:</a:t>
            </a:r>
            <a:br>
              <a:rPr lang="pl" sz="2400" dirty="0" smtClean="0"/>
            </a:br>
            <a:r>
              <a:rPr lang="pl" sz="2400" dirty="0" smtClean="0">
                <a:latin typeface="Courier New" panose="02070309020205020404" pitchFamily="49" charset="0"/>
                <a:cs typeface="Courier New" panose="02070309020205020404" pitchFamily="49" charset="0"/>
              </a:rPr>
              <a:t>var </a:t>
            </a:r>
            <a:r>
              <a:rPr lang="pl" sz="2400" dirty="0">
                <a:latin typeface="Courier New" panose="02070309020205020404" pitchFamily="49" charset="0"/>
                <a:cs typeface="Courier New" panose="02070309020205020404" pitchFamily="49" charset="0"/>
              </a:rPr>
              <a:t>liczba = 10, </a:t>
            </a:r>
            <a:r>
              <a:rPr lang="pl" sz="2400" dirty="0" smtClean="0">
                <a:latin typeface="Courier New" panose="02070309020205020404" pitchFamily="49" charset="0"/>
                <a:cs typeface="Courier New" panose="02070309020205020404" pitchFamily="49" charset="0"/>
              </a:rPr>
              <a:t/>
            </a:r>
            <a:br>
              <a:rPr lang="pl" sz="2400" dirty="0" smtClean="0">
                <a:latin typeface="Courier New" panose="02070309020205020404" pitchFamily="49" charset="0"/>
                <a:cs typeface="Courier New" panose="02070309020205020404" pitchFamily="49" charset="0"/>
              </a:rPr>
            </a:br>
            <a:r>
              <a:rPr lang="pl" sz="2400" dirty="0" smtClean="0">
                <a:latin typeface="Courier New" panose="02070309020205020404" pitchFamily="49" charset="0"/>
                <a:cs typeface="Courier New" panose="02070309020205020404" pitchFamily="49" charset="0"/>
              </a:rPr>
              <a:t>var </a:t>
            </a:r>
            <a:r>
              <a:rPr lang="pl" sz="2400" dirty="0">
                <a:latin typeface="Courier New" panose="02070309020205020404" pitchFamily="49" charset="0"/>
                <a:cs typeface="Courier New" panose="02070309020205020404" pitchFamily="49" charset="0"/>
              </a:rPr>
              <a:t>nazwisko = "</a:t>
            </a:r>
            <a:r>
              <a:rPr lang="pl" sz="2400" dirty="0" smtClean="0">
                <a:latin typeface="Courier New" panose="02070309020205020404" pitchFamily="49" charset="0"/>
                <a:cs typeface="Courier New" panose="02070309020205020404" pitchFamily="49" charset="0"/>
              </a:rPr>
              <a:t>Kowalski"</a:t>
            </a:r>
          </a:p>
          <a:p>
            <a:pPr marL="342900" lvl="0" indent="-342900" rtl="0">
              <a:buFont typeface="Arial" panose="020B0604020202020204" pitchFamily="34" charset="0"/>
              <a:buChar char="•"/>
            </a:pPr>
            <a:r>
              <a:rPr lang="pl" sz="2400" dirty="0" smtClean="0"/>
              <a:t>Zmienne globalne: za </a:t>
            </a:r>
            <a:r>
              <a:rPr lang="pl" sz="2400" dirty="0"/>
              <a:t>pomocą prostego przypisania wartości. Na </a:t>
            </a:r>
            <a:r>
              <a:rPr lang="pl" sz="2400" dirty="0" smtClean="0"/>
              <a:t>przykład: </a:t>
            </a:r>
            <a:br>
              <a:rPr lang="pl" sz="2400" dirty="0" smtClean="0"/>
            </a:br>
            <a:r>
              <a:rPr lang="pl" sz="2400" dirty="0" smtClean="0">
                <a:latin typeface="Courier New" panose="02070309020205020404" pitchFamily="49" charset="0"/>
                <a:cs typeface="Courier New" panose="02070309020205020404" pitchFamily="49" charset="0"/>
              </a:rPr>
              <a:t>liczba </a:t>
            </a:r>
            <a:r>
              <a:rPr lang="pl" sz="2400" dirty="0">
                <a:latin typeface="Courier New" panose="02070309020205020404" pitchFamily="49" charset="0"/>
                <a:cs typeface="Courier New" panose="02070309020205020404" pitchFamily="49" charset="0"/>
              </a:rPr>
              <a:t>= 10, nazwisko = "Kowalski"</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Typy danych</a:t>
            </a:r>
          </a:p>
        </p:txBody>
      </p:sp>
      <p:sp>
        <p:nvSpPr>
          <p:cNvPr id="42" name="Shape 4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457200" lvl="0" indent="-298450" rtl="0">
              <a:lnSpc>
                <a:spcPct val="115000"/>
              </a:lnSpc>
              <a:spcBef>
                <a:spcPts val="0"/>
              </a:spcBef>
              <a:buClr>
                <a:srgbClr val="000000"/>
              </a:buClr>
              <a:buSzPct val="76388"/>
              <a:buFont typeface="Arial"/>
              <a:buChar char="•"/>
            </a:pPr>
            <a:r>
              <a:rPr lang="pl" sz="2400" dirty="0" smtClean="0"/>
              <a:t>typ </a:t>
            </a:r>
            <a:r>
              <a:rPr lang="pl" sz="2400" dirty="0"/>
              <a:t>liczbowy</a:t>
            </a:r>
          </a:p>
          <a:p>
            <a:pPr marL="457200" lvl="0" indent="-298450" rtl="0">
              <a:lnSpc>
                <a:spcPct val="115000"/>
              </a:lnSpc>
              <a:spcBef>
                <a:spcPts val="0"/>
              </a:spcBef>
              <a:buClr>
                <a:srgbClr val="000000"/>
              </a:buClr>
              <a:buSzPct val="76388"/>
              <a:buFont typeface="Arial"/>
              <a:buChar char="•"/>
            </a:pPr>
            <a:r>
              <a:rPr lang="pl" sz="2400" dirty="0"/>
              <a:t>typ łańcuchowy</a:t>
            </a:r>
          </a:p>
          <a:p>
            <a:pPr marL="457200" lvl="0" indent="-298450" rtl="0">
              <a:lnSpc>
                <a:spcPct val="115000"/>
              </a:lnSpc>
              <a:spcBef>
                <a:spcPts val="0"/>
              </a:spcBef>
              <a:buClr>
                <a:srgbClr val="000000"/>
              </a:buClr>
              <a:buSzPct val="76388"/>
              <a:buFont typeface="Arial"/>
              <a:buChar char="•"/>
            </a:pPr>
            <a:r>
              <a:rPr lang="pl" sz="2400" dirty="0"/>
              <a:t>typ logiczny</a:t>
            </a:r>
          </a:p>
          <a:p>
            <a:pPr marL="457200" lvl="0" indent="-298450" rtl="0">
              <a:lnSpc>
                <a:spcPct val="115000"/>
              </a:lnSpc>
              <a:spcBef>
                <a:spcPts val="0"/>
              </a:spcBef>
              <a:buClr>
                <a:srgbClr val="000000"/>
              </a:buClr>
              <a:buSzPct val="76388"/>
              <a:buFont typeface="Arial"/>
              <a:buChar char="•"/>
            </a:pPr>
            <a:r>
              <a:rPr lang="pl" sz="2400" dirty="0"/>
              <a:t>typ specjalny</a:t>
            </a:r>
          </a:p>
          <a:p>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liczbowy</a:t>
            </a:r>
          </a:p>
        </p:txBody>
      </p:sp>
      <p:sp>
        <p:nvSpPr>
          <p:cNvPr id="48" name="Shape 48"/>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t>służy </a:t>
            </a:r>
            <a:r>
              <a:rPr lang="pl" sz="2400" dirty="0"/>
              <a:t>do reprezentacji liczb.</a:t>
            </a:r>
          </a:p>
          <a:p>
            <a:pPr marL="342900" lvl="0" indent="-342900" rtl="0">
              <a:buFont typeface="Arial" pitchFamily="34" charset="0"/>
              <a:buChar char="•"/>
            </a:pPr>
            <a:r>
              <a:rPr lang="pl" sz="2400" dirty="0" smtClean="0"/>
              <a:t>liczby </a:t>
            </a:r>
            <a:r>
              <a:rPr lang="pl" sz="2400" dirty="0"/>
              <a:t>zapisywane są za pomocą literałów liczbowych, czyli ciągów znaków składających się na liczbę</a:t>
            </a:r>
          </a:p>
          <a:p>
            <a:endParaRPr lang="pl" sz="2400" dirty="0"/>
          </a:p>
          <a:p>
            <a:pPr lvl="0" rtl="0">
              <a:buNone/>
            </a:pPr>
            <a:r>
              <a:rPr lang="pl" sz="2400" dirty="0">
                <a:latin typeface="Courier New" panose="02070309020205020404" pitchFamily="49" charset="0"/>
                <a:cs typeface="Courier New" panose="02070309020205020404" pitchFamily="49" charset="0"/>
              </a:rPr>
              <a:t>var pi = </a:t>
            </a:r>
            <a:r>
              <a:rPr lang="pl" sz="2400" dirty="0" smtClean="0">
                <a:latin typeface="Courier New" panose="02070309020205020404" pitchFamily="49" charset="0"/>
                <a:cs typeface="Courier New" panose="02070309020205020404" pitchFamily="49" charset="0"/>
              </a:rPr>
              <a:t>3.1415</a:t>
            </a:r>
            <a:r>
              <a:rPr lang="pl" sz="2400" dirty="0">
                <a:latin typeface="Courier New" panose="02070309020205020404" pitchFamily="49" charset="0"/>
                <a:cs typeface="Courier New" panose="02070309020205020404" pitchFamily="49" charset="0"/>
              </a:rPr>
              <a:t>;</a:t>
            </a:r>
          </a:p>
          <a:p>
            <a:pPr lvl="0" rtl="0">
              <a:buNone/>
            </a:pPr>
            <a:r>
              <a:rPr lang="pl" sz="2400" dirty="0">
                <a:latin typeface="Courier New" panose="02070309020205020404" pitchFamily="49" charset="0"/>
                <a:cs typeface="Courier New" panose="02070309020205020404" pitchFamily="49" charset="0"/>
              </a:rPr>
              <a:t>var licznik = 10;</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łańcuchowy</a:t>
            </a:r>
          </a:p>
        </p:txBody>
      </p:sp>
      <p:sp>
        <p:nvSpPr>
          <p:cNvPr id="54" name="Shape 54"/>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spcBef>
                <a:spcPts val="0"/>
              </a:spcBef>
              <a:buFont typeface="Arial" pitchFamily="34" charset="0"/>
              <a:buChar char="•"/>
            </a:pPr>
            <a:r>
              <a:rPr lang="pl" sz="2400" dirty="0" smtClean="0">
                <a:solidFill>
                  <a:srgbClr val="000000"/>
                </a:solidFill>
              </a:rPr>
              <a:t>służy </a:t>
            </a:r>
            <a:r>
              <a:rPr lang="pl" sz="2400" dirty="0">
                <a:solidFill>
                  <a:srgbClr val="000000"/>
                </a:solidFill>
              </a:rPr>
              <a:t>do reprezentacji ciągów znaków (napisów). </a:t>
            </a:r>
          </a:p>
          <a:p>
            <a:pPr marL="342900" lvl="0" indent="-342900" rtl="0">
              <a:spcBef>
                <a:spcPts val="0"/>
              </a:spcBef>
              <a:buFont typeface="Arial" pitchFamily="34" charset="0"/>
              <a:buChar char="•"/>
            </a:pPr>
            <a:r>
              <a:rPr lang="pl" sz="2400" dirty="0" smtClean="0">
                <a:solidFill>
                  <a:srgbClr val="000000"/>
                </a:solidFill>
              </a:rPr>
              <a:t>powinien </a:t>
            </a:r>
            <a:r>
              <a:rPr lang="pl" sz="2400" dirty="0">
                <a:solidFill>
                  <a:srgbClr val="000000"/>
                </a:solidFill>
              </a:rPr>
              <a:t>być ujęty w znaki cudzysłowu, aczkolwiek dopuszczalne jest również wykorzystanie znaków apostrofu.</a:t>
            </a:r>
          </a:p>
          <a:p>
            <a:endParaRPr lang="pl" sz="2400" dirty="0">
              <a:solidFill>
                <a:srgbClr val="000000"/>
              </a:solidFill>
            </a:endParaRPr>
          </a:p>
          <a:p>
            <a:pPr lvl="0" rtl="0">
              <a:spcBef>
                <a:spcPts val="0"/>
              </a:spcBef>
              <a:buNone/>
            </a:pPr>
            <a:r>
              <a:rPr lang="pl" sz="2400" dirty="0">
                <a:solidFill>
                  <a:srgbClr val="000000"/>
                </a:solidFill>
                <a:latin typeface="Courier New" panose="02070309020205020404" pitchFamily="49" charset="0"/>
                <a:cs typeface="Courier New" panose="02070309020205020404" pitchFamily="49" charset="0"/>
              </a:rPr>
              <a:t>var napis = "Witaj świecie!"</a:t>
            </a:r>
          </a:p>
          <a:p>
            <a:pPr lvl="0" rtl="0">
              <a:spcBef>
                <a:spcPts val="0"/>
              </a:spcBef>
              <a:buNone/>
            </a:pPr>
            <a:r>
              <a:rPr lang="pl" sz="2400" dirty="0">
                <a:latin typeface="Courier New" panose="02070309020205020404" pitchFamily="49" charset="0"/>
                <a:cs typeface="Courier New" panose="02070309020205020404" pitchFamily="49" charset="0"/>
              </a:rPr>
              <a:t>var nazwisko = </a:t>
            </a:r>
            <a:r>
              <a:rPr lang="pl" sz="2400" dirty="0" smtClean="0">
                <a:latin typeface="Courier New" panose="02070309020205020404" pitchFamily="49" charset="0"/>
                <a:cs typeface="Courier New" panose="02070309020205020404" pitchFamily="49" charset="0"/>
              </a:rPr>
              <a:t>'Kowalski</a:t>
            </a:r>
            <a:r>
              <a:rPr lang="pl" sz="2400" dirty="0">
                <a:latin typeface="Courier New" panose="02070309020205020404" pitchFamily="49" charset="0"/>
                <a:cs typeface="Courier New" panose="02070309020205020404" pitchFamily="49" charset="0"/>
              </a:rPr>
              <a:t>'</a:t>
            </a:r>
            <a:r>
              <a:rPr lang="pl" sz="2400" dirty="0" smtClean="0">
                <a:latin typeface="Courier New" panose="02070309020205020404" pitchFamily="49" charset="0"/>
                <a:cs typeface="Courier New" panose="02070309020205020404" pitchFamily="49" charset="0"/>
              </a:rPr>
              <a:t>;</a:t>
            </a:r>
            <a:endParaRPr lang="pl" sz="24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łańcuchowy</a:t>
            </a:r>
          </a:p>
        </p:txBody>
      </p:sp>
      <p:sp>
        <p:nvSpPr>
          <p:cNvPr id="60" name="Shape 60"/>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spcBef>
                <a:spcPts val="0"/>
              </a:spcBef>
              <a:buClr>
                <a:srgbClr val="000000"/>
              </a:buClr>
              <a:buSzPct val="61111"/>
              <a:buFont typeface="Arial"/>
              <a:buNone/>
            </a:pPr>
            <a:r>
              <a:rPr lang="pl" sz="1800" dirty="0">
                <a:solidFill>
                  <a:srgbClr val="000000"/>
                </a:solidFill>
              </a:rPr>
              <a:t>Ciągi mogą też zawierać poniższe znaki specjalne</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\b - backspace</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\n - nowa linia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\r - powrót karetki</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\f - nowa strona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\t - tabulacja</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cudzysłów</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apostrof</a:t>
            </a:r>
          </a:p>
          <a:p>
            <a:pPr marL="457200" lvl="0" indent="-342900" rtl="0">
              <a:lnSpc>
                <a:spcPct val="115000"/>
              </a:lnSpc>
              <a:spcBef>
                <a:spcPts val="0"/>
              </a:spcBef>
              <a:buClr>
                <a:srgbClr val="000000"/>
              </a:buClr>
              <a:buSzPct val="166666"/>
              <a:buFont typeface="Arial"/>
              <a:buChar char="•"/>
            </a:pPr>
            <a:r>
              <a:rPr lang="pl" sz="1800" dirty="0">
                <a:solidFill>
                  <a:srgbClr val="000000"/>
                </a:solidFill>
              </a:rPr>
              <a:t>\\ - lewy ukośnik</a:t>
            </a:r>
          </a:p>
          <a:p>
            <a:pPr lvl="0" rtl="0">
              <a:buNone/>
            </a:pPr>
            <a:r>
              <a:rPr lang="pl" sz="1800" dirty="0"/>
              <a:t>  var cytat = "Marcin powiedział: \"Jedziemy na wycieczkę\"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logiczny</a:t>
            </a:r>
          </a:p>
        </p:txBody>
      </p:sp>
      <p:sp>
        <p:nvSpPr>
          <p:cNvPr id="66" name="Shape 6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lvl="0" indent="-342900" rtl="0">
              <a:buFont typeface="Arial" pitchFamily="34" charset="0"/>
              <a:buChar char="•"/>
            </a:pPr>
            <a:r>
              <a:rPr lang="pl" sz="2400" dirty="0" smtClean="0">
                <a:solidFill>
                  <a:srgbClr val="000000"/>
                </a:solidFill>
              </a:rPr>
              <a:t>pozwala </a:t>
            </a:r>
            <a:r>
              <a:rPr lang="pl" sz="2400" dirty="0">
                <a:solidFill>
                  <a:srgbClr val="000000"/>
                </a:solidFill>
              </a:rPr>
              <a:t>na określenie dwóch wartości logicznych: prawda i </a:t>
            </a:r>
            <a:r>
              <a:rPr lang="pl" sz="2400" dirty="0" smtClean="0">
                <a:solidFill>
                  <a:srgbClr val="000000"/>
                </a:solidFill>
              </a:rPr>
              <a:t>fałsz.</a:t>
            </a:r>
          </a:p>
          <a:p>
            <a:pPr marL="342900" lvl="0" indent="-342900" rtl="0">
              <a:buFont typeface="Arial" pitchFamily="34" charset="0"/>
              <a:buChar char="•"/>
            </a:pPr>
            <a:r>
              <a:rPr lang="pl" sz="2400" dirty="0" smtClean="0"/>
              <a:t>wartości </a:t>
            </a:r>
            <a:r>
              <a:rPr lang="pl" sz="2400" dirty="0"/>
              <a:t>tego typu są wykorzystywane przy konstruowaniu wyrażeń logicznych, porównywaniu danych itp.</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pPr lvl="0" rtl="0">
              <a:buNone/>
            </a:pPr>
            <a:r>
              <a:rPr lang="pl" sz="3600" b="1" dirty="0"/>
              <a:t>Typ specjalny</a:t>
            </a:r>
          </a:p>
        </p:txBody>
      </p:sp>
      <p:sp>
        <p:nvSpPr>
          <p:cNvPr id="72" name="Shape 72"/>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lvl="0" rtl="0">
              <a:buNone/>
            </a:pPr>
            <a:r>
              <a:rPr lang="pl" sz="2400" dirty="0"/>
              <a:t>2 wartości: </a:t>
            </a:r>
            <a:endParaRPr lang="pl" sz="2400" dirty="0" smtClean="0"/>
          </a:p>
          <a:p>
            <a:pPr marL="342900" lvl="0" indent="-342900" rtl="0">
              <a:buFont typeface="Arial" pitchFamily="34" charset="0"/>
              <a:buChar char="•"/>
            </a:pPr>
            <a:r>
              <a:rPr lang="pl-PL" sz="2400" dirty="0" smtClean="0"/>
              <a:t>n</a:t>
            </a:r>
            <a:r>
              <a:rPr lang="pl" sz="2400" dirty="0" smtClean="0"/>
              <a:t>ull</a:t>
            </a:r>
          </a:p>
          <a:p>
            <a:pPr marL="342900" lvl="0" indent="-342900" rtl="0">
              <a:buFont typeface="Arial" pitchFamily="34" charset="0"/>
              <a:buChar char="•"/>
            </a:pPr>
            <a:r>
              <a:rPr lang="pl" sz="2400" dirty="0" smtClean="0"/>
              <a:t>undefined</a:t>
            </a:r>
            <a:endParaRPr lang="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584</TotalTime>
  <Words>2413</Words>
  <Application>Microsoft Office PowerPoint</Application>
  <PresentationFormat>Pokaz na ekranie (4:3)</PresentationFormat>
  <Paragraphs>395</Paragraphs>
  <Slides>23</Slides>
  <Notes>22</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23</vt:i4>
      </vt:variant>
    </vt:vector>
  </HeadingPairs>
  <TitlesOfParts>
    <vt:vector size="27" baseType="lpstr">
      <vt:lpstr>Arial</vt:lpstr>
      <vt:lpstr>Courier New</vt:lpstr>
      <vt:lpstr>Wingdings</vt:lpstr>
      <vt:lpstr/>
      <vt:lpstr>JavaScript</vt:lpstr>
      <vt:lpstr>Zmienna</vt:lpstr>
      <vt:lpstr>Deklaracja zmiennych</vt:lpstr>
      <vt:lpstr>Typy danych</vt:lpstr>
      <vt:lpstr>Typ liczbowy</vt:lpstr>
      <vt:lpstr>Typ łańcuchowy</vt:lpstr>
      <vt:lpstr>Typ łańcuchowy</vt:lpstr>
      <vt:lpstr>Typ logiczny</vt:lpstr>
      <vt:lpstr>Typ specjalny</vt:lpstr>
      <vt:lpstr>Zmienne a typy danych</vt:lpstr>
      <vt:lpstr>Zmienne a typy danych cd.</vt:lpstr>
      <vt:lpstr>Instrukcje</vt:lpstr>
      <vt:lpstr>Przykłady instrukcji</vt:lpstr>
      <vt:lpstr>Operatory</vt:lpstr>
      <vt:lpstr>Operatory arytmetyczne</vt:lpstr>
      <vt:lpstr>Operatory porównania</vt:lpstr>
      <vt:lpstr>Operatory logiczne</vt:lpstr>
      <vt:lpstr>Operatory przypisania</vt:lpstr>
      <vt:lpstr>Kolejność operatorów</vt:lpstr>
      <vt:lpstr>Ćwiczenia</vt:lpstr>
      <vt:lpstr>Zadanie </vt:lpstr>
      <vt:lpstr>Przykładowe rozwiązanie </vt:lpstr>
      <vt:lpstr>Ćwiczenia: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cp:lastModifiedBy>Michał Galas</cp:lastModifiedBy>
  <cp:revision>25</cp:revision>
  <dcterms:modified xsi:type="dcterms:W3CDTF">2014-11-27T10:39:38Z</dcterms:modified>
</cp:coreProperties>
</file>