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17"/>
  </p:notesMasterIdLst>
  <p:sldIdLst>
    <p:sldId id="256" r:id="rId2"/>
    <p:sldId id="276" r:id="rId3"/>
    <p:sldId id="274" r:id="rId4"/>
    <p:sldId id="275" r:id="rId5"/>
    <p:sldId id="277" r:id="rId6"/>
    <p:sldId id="273" r:id="rId7"/>
    <p:sldId id="272" r:id="rId8"/>
    <p:sldId id="278" r:id="rId9"/>
    <p:sldId id="271" r:id="rId10"/>
    <p:sldId id="270" r:id="rId11"/>
    <p:sldId id="269" r:id="rId12"/>
    <p:sldId id="279" r:id="rId13"/>
    <p:sldId id="280" r:id="rId14"/>
    <p:sldId id="281" r:id="rId15"/>
    <p:sldId id="282" r:id="rId16"/>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34825" autoAdjust="0"/>
  </p:normalViewPr>
  <p:slideViewPr>
    <p:cSldViewPr>
      <p:cViewPr varScale="1">
        <p:scale>
          <a:sx n="31" d="100"/>
          <a:sy n="31" d="100"/>
        </p:scale>
        <p:origin x="2966" y="2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123062416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 każdym programie</a:t>
            </a:r>
            <a:r>
              <a:rPr lang="pl-PL" baseline="0" dirty="0" smtClean="0"/>
              <a:t> występują błędy. Nawet najlepsi programiści popełniają błędy. W języku JavaScript oprócz typowych błędów popełnianych przez programistę, możliwe są także błędy związane z różną interpretacją standardu </a:t>
            </a:r>
            <a:r>
              <a:rPr lang="pl-PL" baseline="0" dirty="0" err="1" smtClean="0"/>
              <a:t>ECMAScript</a:t>
            </a:r>
            <a:r>
              <a:rPr lang="pl-PL" baseline="0" dirty="0" smtClean="0"/>
              <a:t> w przeglądarkach internetowych. Np. funkcja, która zadziała w przeglądarce Google Chrome, niekoniecznie musi działać tak samo w przeglądarce </a:t>
            </a:r>
            <a:r>
              <a:rPr lang="pl-PL" baseline="0" dirty="0" err="1" smtClean="0"/>
              <a:t>Firefox</a:t>
            </a:r>
            <a:r>
              <a:rPr lang="pl-PL" baseline="0" dirty="0" smtClean="0"/>
              <a:t>.</a:t>
            </a:r>
          </a:p>
          <a:p>
            <a:r>
              <a:rPr lang="pl-PL" baseline="0" dirty="0" smtClean="0"/>
              <a:t>Do obsługi błędów w języku JavaScript wykorzystywane są przeniesione z języka C++ instrukcje </a:t>
            </a:r>
            <a:r>
              <a:rPr lang="pl-PL" baseline="0" dirty="0" err="1" smtClean="0"/>
              <a:t>try</a:t>
            </a:r>
            <a:r>
              <a:rPr lang="pl-PL" baseline="0" dirty="0" smtClean="0"/>
              <a:t> </a:t>
            </a:r>
            <a:r>
              <a:rPr lang="pl-PL" baseline="0" dirty="0" err="1" smtClean="0"/>
              <a:t>catch</a:t>
            </a:r>
            <a:r>
              <a:rPr lang="pl-PL" baseline="0" dirty="0" smtClean="0"/>
              <a:t>, oraz obiekty typu Error. Program może wskazać nieprawidłowe działanie przez zgłoszenie (rzucenie) wyjątku.</a:t>
            </a:r>
            <a:endParaRPr dirty="0"/>
          </a:p>
        </p:txBody>
      </p:sp>
    </p:spTree>
    <p:extLst>
      <p:ext uri="{BB962C8B-B14F-4D97-AF65-F5344CB8AC3E}">
        <p14:creationId xmlns:p14="http://schemas.microsoft.com/office/powerpoint/2010/main" val="30193270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Oprócz typu Error</a:t>
            </a:r>
            <a:r>
              <a:rPr lang="pl-PL" baseline="0" dirty="0" smtClean="0"/>
              <a:t> </a:t>
            </a:r>
            <a:r>
              <a:rPr lang="pl-PL" dirty="0" err="1" smtClean="0"/>
              <a:t>ECMAScript</a:t>
            </a:r>
            <a:r>
              <a:rPr lang="pl-PL" dirty="0" smtClean="0"/>
              <a:t> v3</a:t>
            </a:r>
            <a:r>
              <a:rPr lang="pl-PL" baseline="0" dirty="0" smtClean="0"/>
              <a:t> </a:t>
            </a:r>
            <a:r>
              <a:rPr lang="pl-PL" dirty="0" smtClean="0"/>
              <a:t>definiuje jeszcze 6 innych: </a:t>
            </a:r>
            <a:r>
              <a:rPr lang="pl-PL" dirty="0" err="1" smtClean="0"/>
              <a:t>EvalError</a:t>
            </a:r>
            <a:r>
              <a:rPr lang="pl-PL" dirty="0" smtClean="0"/>
              <a:t>, </a:t>
            </a:r>
            <a:r>
              <a:rPr lang="pl-PL" dirty="0" err="1" smtClean="0"/>
              <a:t>RangeError</a:t>
            </a:r>
            <a:r>
              <a:rPr lang="pl-PL" dirty="0" smtClean="0"/>
              <a:t>, </a:t>
            </a:r>
            <a:r>
              <a:rPr lang="pl-PL" dirty="0" err="1" smtClean="0"/>
              <a:t>ReferenceError</a:t>
            </a:r>
            <a:r>
              <a:rPr lang="pl-PL" dirty="0" smtClean="0"/>
              <a:t>, </a:t>
            </a:r>
            <a:r>
              <a:rPr lang="pl-PL" dirty="0" err="1" smtClean="0"/>
              <a:t>SyntaxError</a:t>
            </a:r>
            <a:r>
              <a:rPr lang="pl-PL" dirty="0" smtClean="0"/>
              <a:t>,</a:t>
            </a:r>
          </a:p>
          <a:p>
            <a:r>
              <a:rPr lang="pl-PL" dirty="0" err="1" smtClean="0"/>
              <a:t>TypeError</a:t>
            </a:r>
            <a:r>
              <a:rPr lang="pl-PL" dirty="0" smtClean="0"/>
              <a:t> i </a:t>
            </a:r>
            <a:r>
              <a:rPr lang="pl-PL" dirty="0" err="1" smtClean="0"/>
              <a:t>URIError</a:t>
            </a:r>
            <a:r>
              <a:rPr lang="pl-PL" dirty="0" smtClean="0"/>
              <a:t>. Są dostępne od wersji 1.5 </a:t>
            </a:r>
            <a:r>
              <a:rPr lang="pl-PL" dirty="0" err="1" smtClean="0"/>
              <a:t>JavaScriptu</a:t>
            </a:r>
            <a:r>
              <a:rPr lang="pl-PL" dirty="0" smtClean="0"/>
              <a:t>. Sposób tworzenia</a:t>
            </a:r>
            <a:r>
              <a:rPr lang="pl-PL" baseline="0" dirty="0" smtClean="0"/>
              <a:t> </a:t>
            </a:r>
            <a:r>
              <a:rPr lang="pl-PL" dirty="0" smtClean="0"/>
              <a:t>obiektów tych typów jest taki sam jak obiektu Error.</a:t>
            </a:r>
          </a:p>
          <a:p>
            <a:endParaRPr lang="pl-PL" dirty="0" smtClean="0"/>
          </a:p>
          <a:p>
            <a:r>
              <a:rPr lang="pl-PL" dirty="0" smtClean="0"/>
              <a:t> </a:t>
            </a:r>
            <a:r>
              <a:rPr lang="pl-PL" dirty="0" err="1" smtClean="0"/>
              <a:t>EvalError</a:t>
            </a:r>
            <a:r>
              <a:rPr lang="pl-PL" dirty="0" smtClean="0"/>
              <a:t> jest wykorzystywany</a:t>
            </a:r>
            <a:r>
              <a:rPr lang="pl-PL" baseline="0" dirty="0" smtClean="0"/>
              <a:t> </a:t>
            </a:r>
            <a:r>
              <a:rPr lang="pl-PL" dirty="0" smtClean="0"/>
              <a:t>w przypadku nieprawidłowego użycia</a:t>
            </a:r>
            <a:r>
              <a:rPr lang="pl-PL" baseline="0" dirty="0" smtClean="0"/>
              <a:t> </a:t>
            </a:r>
            <a:r>
              <a:rPr lang="pl-PL" dirty="0" smtClean="0"/>
              <a:t>funkcji </a:t>
            </a:r>
            <a:r>
              <a:rPr lang="pl-PL" dirty="0" err="1" smtClean="0"/>
              <a:t>eval</a:t>
            </a:r>
            <a:r>
              <a:rPr lang="pl-PL" dirty="0" smtClean="0"/>
              <a:t>.</a:t>
            </a:r>
          </a:p>
          <a:p>
            <a:r>
              <a:rPr lang="pl-PL" dirty="0" smtClean="0"/>
              <a:t> </a:t>
            </a:r>
            <a:r>
              <a:rPr lang="pl-PL" dirty="0" err="1" smtClean="0"/>
              <a:t>RangeError</a:t>
            </a:r>
            <a:r>
              <a:rPr lang="pl-PL" dirty="0" smtClean="0"/>
              <a:t> jest wykorzystywany</a:t>
            </a:r>
            <a:r>
              <a:rPr lang="pl-PL" baseline="0" dirty="0" smtClean="0"/>
              <a:t> </a:t>
            </a:r>
            <a:r>
              <a:rPr lang="pl-PL" dirty="0" smtClean="0"/>
              <a:t>, gdy wartość numeryczna przekracza</a:t>
            </a:r>
            <a:r>
              <a:rPr lang="pl-PL" baseline="0" dirty="0" smtClean="0"/>
              <a:t> </a:t>
            </a:r>
            <a:r>
              <a:rPr lang="pl-PL" dirty="0" smtClean="0"/>
              <a:t>dopuszczalny zakres.</a:t>
            </a:r>
          </a:p>
          <a:p>
            <a:r>
              <a:rPr lang="pl-PL" dirty="0" smtClean="0"/>
              <a:t> </a:t>
            </a:r>
            <a:r>
              <a:rPr lang="pl-PL" dirty="0" err="1" smtClean="0"/>
              <a:t>ReferenceError</a:t>
            </a:r>
            <a:r>
              <a:rPr lang="pl-PL" dirty="0" smtClean="0"/>
              <a:t> jest wykorzystywany</a:t>
            </a:r>
            <a:r>
              <a:rPr lang="pl-PL" baseline="0" dirty="0" smtClean="0"/>
              <a:t> </a:t>
            </a:r>
            <a:r>
              <a:rPr lang="pl-PL" dirty="0" smtClean="0"/>
              <a:t>przy próbie odczytu nieistniejących</a:t>
            </a:r>
            <a:r>
              <a:rPr lang="pl-PL" baseline="0" dirty="0" smtClean="0"/>
              <a:t> </a:t>
            </a:r>
            <a:r>
              <a:rPr lang="pl-PL" dirty="0" smtClean="0"/>
              <a:t>zmiennych.</a:t>
            </a:r>
          </a:p>
          <a:p>
            <a:r>
              <a:rPr lang="pl-PL" dirty="0" smtClean="0"/>
              <a:t> </a:t>
            </a:r>
            <a:r>
              <a:rPr lang="pl-PL" dirty="0" err="1" smtClean="0"/>
              <a:t>SyntaxError</a:t>
            </a:r>
            <a:r>
              <a:rPr lang="pl-PL" dirty="0" smtClean="0"/>
              <a:t> jest wykorzystywany</a:t>
            </a:r>
            <a:r>
              <a:rPr lang="pl-PL" baseline="0" dirty="0" smtClean="0"/>
              <a:t> </a:t>
            </a:r>
            <a:r>
              <a:rPr lang="pl-PL" dirty="0" smtClean="0"/>
              <a:t>po wykryciu błędu składniowego, np. przez metodę </a:t>
            </a:r>
            <a:r>
              <a:rPr lang="pl-PL" dirty="0" err="1" smtClean="0"/>
              <a:t>eval</a:t>
            </a:r>
            <a:r>
              <a:rPr lang="pl-PL" dirty="0" smtClean="0"/>
              <a:t> oraz </a:t>
            </a:r>
            <a:r>
              <a:rPr lang="pl-PL" dirty="0" err="1" smtClean="0"/>
              <a:t>konstruktory</a:t>
            </a:r>
            <a:r>
              <a:rPr lang="pl-PL" dirty="0" smtClean="0"/>
              <a:t> </a:t>
            </a:r>
            <a:r>
              <a:rPr lang="pl-PL" dirty="0" err="1" smtClean="0"/>
              <a:t>Function</a:t>
            </a:r>
            <a:r>
              <a:rPr lang="pl-PL" dirty="0" smtClean="0"/>
              <a:t> i </a:t>
            </a:r>
            <a:r>
              <a:rPr lang="pl-PL" dirty="0" err="1" smtClean="0"/>
              <a:t>RegExp</a:t>
            </a:r>
            <a:r>
              <a:rPr lang="pl-PL" dirty="0" smtClean="0"/>
              <a:t>.</a:t>
            </a:r>
          </a:p>
          <a:p>
            <a:r>
              <a:rPr lang="pl-PL" dirty="0" smtClean="0"/>
              <a:t> </a:t>
            </a:r>
            <a:r>
              <a:rPr lang="pl-PL" dirty="0" err="1" smtClean="0"/>
              <a:t>TypeError</a:t>
            </a:r>
            <a:r>
              <a:rPr lang="pl-PL" dirty="0" smtClean="0"/>
              <a:t> jest wykorzystywany</a:t>
            </a:r>
            <a:r>
              <a:rPr lang="pl-PL" baseline="0" dirty="0" smtClean="0"/>
              <a:t> </a:t>
            </a:r>
            <a:r>
              <a:rPr lang="pl-PL" dirty="0" smtClean="0"/>
              <a:t>, gdy wartość jest typu innego niż oczekiwany.</a:t>
            </a:r>
            <a:r>
              <a:rPr lang="pl-PL" baseline="0" dirty="0" smtClean="0"/>
              <a:t> </a:t>
            </a:r>
            <a:r>
              <a:rPr lang="pl-PL" dirty="0" smtClean="0"/>
              <a:t>Może tak być przy próbie dostępu do właściwości o wartości </a:t>
            </a:r>
            <a:r>
              <a:rPr lang="pl-PL" dirty="0" err="1" smtClean="0"/>
              <a:t>null</a:t>
            </a:r>
            <a:r>
              <a:rPr lang="pl-PL" dirty="0" smtClean="0"/>
              <a:t> bądź</a:t>
            </a:r>
            <a:r>
              <a:rPr lang="pl-PL" baseline="0" dirty="0" smtClean="0"/>
              <a:t> </a:t>
            </a:r>
            <a:r>
              <a:rPr lang="pl-PL" dirty="0" err="1" smtClean="0"/>
              <a:t>undefined</a:t>
            </a:r>
            <a:r>
              <a:rPr lang="pl-PL" dirty="0" smtClean="0"/>
              <a:t>, użycia operatora </a:t>
            </a:r>
            <a:r>
              <a:rPr lang="pl-PL" dirty="0" err="1" smtClean="0"/>
              <a:t>new</a:t>
            </a:r>
            <a:r>
              <a:rPr lang="pl-PL" dirty="0" smtClean="0"/>
              <a:t> i argumentu niebędącego</a:t>
            </a:r>
            <a:r>
              <a:rPr lang="pl-PL" baseline="0" dirty="0" smtClean="0"/>
              <a:t> </a:t>
            </a:r>
            <a:r>
              <a:rPr lang="pl-PL" dirty="0" smtClean="0"/>
              <a:t>konstruktorem,</a:t>
            </a:r>
            <a:r>
              <a:rPr lang="pl-PL" baseline="0" dirty="0" smtClean="0"/>
              <a:t> </a:t>
            </a:r>
            <a:r>
              <a:rPr lang="pl-PL" dirty="0" smtClean="0"/>
              <a:t>próbie wywołania nieistniejącej metody obiektu itp.</a:t>
            </a:r>
          </a:p>
          <a:p>
            <a:r>
              <a:rPr lang="pl-PL" dirty="0" smtClean="0"/>
              <a:t> </a:t>
            </a:r>
            <a:r>
              <a:rPr lang="pl-PL" dirty="0" err="1" smtClean="0"/>
              <a:t>URIError</a:t>
            </a:r>
            <a:r>
              <a:rPr lang="pl-PL" dirty="0" smtClean="0"/>
              <a:t> jest wykorzystywany</a:t>
            </a:r>
            <a:r>
              <a:rPr lang="pl-PL" baseline="0" dirty="0" smtClean="0"/>
              <a:t> </a:t>
            </a:r>
            <a:r>
              <a:rPr lang="pl-PL" dirty="0" smtClean="0"/>
              <a:t>przez metody kodujące bądź dekodujące</a:t>
            </a:r>
            <a:r>
              <a:rPr lang="pl-PL" baseline="0" dirty="0" smtClean="0"/>
              <a:t> </a:t>
            </a:r>
            <a:r>
              <a:rPr lang="pl-PL" dirty="0" smtClean="0"/>
              <a:t>adresy URI, gdy wykryte zostaną nieprawidłowo sformowane dane.</a:t>
            </a:r>
          </a:p>
          <a:p>
            <a:endParaRPr dirty="0"/>
          </a:p>
        </p:txBody>
      </p:sp>
    </p:spTree>
    <p:extLst>
      <p:ext uri="{BB962C8B-B14F-4D97-AF65-F5344CB8AC3E}">
        <p14:creationId xmlns:p14="http://schemas.microsoft.com/office/powerpoint/2010/main" val="35222610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a:t>
            </a:r>
            <a:r>
              <a:rPr lang="pl-PL" baseline="0" dirty="0" smtClean="0"/>
              <a:t> klauzuli </a:t>
            </a:r>
            <a:r>
              <a:rPr lang="pl-PL" baseline="0" dirty="0" err="1" smtClean="0"/>
              <a:t>catch</a:t>
            </a:r>
            <a:r>
              <a:rPr lang="pl-PL" baseline="0" dirty="0" smtClean="0"/>
              <a:t> nie musimy tylko informować użytkownika o napotkanym błędzie, tylko dodać np. </a:t>
            </a:r>
            <a:r>
              <a:rPr lang="pl-PL" baseline="0" smtClean="0"/>
              <a:t>inne instrukcje </a:t>
            </a:r>
            <a:r>
              <a:rPr lang="pl-PL" sz="1100" kern="1200" smtClean="0">
                <a:solidFill>
                  <a:schemeClr val="tx1"/>
                </a:solidFill>
                <a:effectLst/>
                <a:latin typeface="+mn-lt"/>
                <a:ea typeface="+mn-ea"/>
                <a:cs typeface="+mn-cs"/>
              </a:rPr>
              <a:t>i kontynuować wykonanie programu</a:t>
            </a:r>
            <a:r>
              <a:rPr lang="pl-PL" baseline="0" smtClean="0"/>
              <a:t>. </a:t>
            </a:r>
            <a:r>
              <a:rPr lang="pl-PL" baseline="0" dirty="0" smtClean="0"/>
              <a:t>Jest to mechanizm przydatny przy tworzeniu wersji skryptu działającej w wielu przeglądarkach. W przykładzie pokazano utworzenie obiektu AJAX dla różnych przeglądarek, Jeśli korzystamy z nowszych przeglądarek wykonana zostanie instrukcja pierwsza, natomiast jeśli korzystamy z przeglądarki </a:t>
            </a:r>
            <a:r>
              <a:rPr lang="pl-PL" baseline="0" dirty="0" err="1" smtClean="0"/>
              <a:t>internet</a:t>
            </a:r>
            <a:r>
              <a:rPr lang="pl-PL" baseline="0" dirty="0" smtClean="0"/>
              <a:t> explorer 7 to 1 instrukcja zgłosi błąd i w obsłudze błędu spróbuje wykonać instrukcję tworzącą obiekt żądania za pomocą metody specyficznej dla </a:t>
            </a:r>
            <a:r>
              <a:rPr lang="pl-PL" baseline="0" dirty="0" err="1" smtClean="0"/>
              <a:t>internet</a:t>
            </a:r>
            <a:r>
              <a:rPr lang="pl-PL" baseline="0" dirty="0" smtClean="0"/>
              <a:t> explorera.</a:t>
            </a:r>
            <a:endParaRPr dirty="0"/>
          </a:p>
        </p:txBody>
      </p:sp>
    </p:spTree>
    <p:extLst>
      <p:ext uri="{BB962C8B-B14F-4D97-AF65-F5344CB8AC3E}">
        <p14:creationId xmlns:p14="http://schemas.microsoft.com/office/powerpoint/2010/main" val="41087390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None/>
            </a:pPr>
            <a:r>
              <a:rPr lang="pl-PL" sz="1100" dirty="0" smtClean="0"/>
              <a:t>Napisz skrypt pobierający od użytkownika informacje o dacie (wykorzystaj instrukcję </a:t>
            </a:r>
            <a:r>
              <a:rPr lang="pl-PL" sz="1100" dirty="0" err="1" smtClean="0"/>
              <a:t>prompt</a:t>
            </a:r>
            <a:r>
              <a:rPr lang="pl-PL" sz="1100" dirty="0" smtClean="0"/>
              <a:t>, lub przygotowany przez siebie formularz). Zgłoś wyjątki jeśli wprowadzone dane są niepoprawne.</a:t>
            </a:r>
          </a:p>
          <a:p>
            <a:pPr marL="0" indent="0">
              <a:buNone/>
            </a:pPr>
            <a:r>
              <a:rPr lang="pl-PL" sz="1100" dirty="0" smtClean="0"/>
              <a:t>Wyjątki powinny</a:t>
            </a:r>
            <a:r>
              <a:rPr lang="pl-PL" sz="1100" baseline="0" dirty="0" smtClean="0"/>
              <a:t> być zgłoszone w przypadku podania nieprawidłowej cyfry (w przypadku miesiąca spoza zakresu 1-12 itd.) lub w przypadku wpisania w pole tekstu.</a:t>
            </a:r>
          </a:p>
          <a:p>
            <a:pPr marL="0" indent="0">
              <a:buNone/>
            </a:pPr>
            <a:r>
              <a:rPr lang="pl-PL" sz="1100" baseline="0" dirty="0" smtClean="0"/>
              <a:t>Jeśli data zostanie wprowadzona poprawnie wypisz ją na ekranie.</a:t>
            </a:r>
            <a:endParaRPr lang="pl-PL" sz="1100" dirty="0"/>
          </a:p>
        </p:txBody>
      </p:sp>
    </p:spTree>
    <p:extLst>
      <p:ext uri="{BB962C8B-B14F-4D97-AF65-F5344CB8AC3E}">
        <p14:creationId xmlns:p14="http://schemas.microsoft.com/office/powerpoint/2010/main" val="12254773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None/>
            </a:pPr>
            <a:endParaRPr lang="pl-PL" sz="1100" dirty="0"/>
          </a:p>
        </p:txBody>
      </p:sp>
    </p:spTree>
    <p:extLst>
      <p:ext uri="{BB962C8B-B14F-4D97-AF65-F5344CB8AC3E}">
        <p14:creationId xmlns:p14="http://schemas.microsoft.com/office/powerpoint/2010/main" val="41840422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100" smtClean="0"/>
              <a:t>Zmodyfikuj poprzedni przykład dodając własny wyjątek i dodaj jego wykorzystanie,</a:t>
            </a:r>
          </a:p>
          <a:p>
            <a:pPr marL="0" indent="0">
              <a:buNone/>
            </a:pPr>
            <a:endParaRPr lang="pl-PL" sz="1100" dirty="0"/>
          </a:p>
        </p:txBody>
      </p:sp>
    </p:spTree>
    <p:extLst>
      <p:ext uri="{BB962C8B-B14F-4D97-AF65-F5344CB8AC3E}">
        <p14:creationId xmlns:p14="http://schemas.microsoft.com/office/powerpoint/2010/main" val="3542004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None/>
            </a:pPr>
            <a:r>
              <a:rPr lang="pl-PL" sz="1100" dirty="0" err="1" smtClean="0">
                <a:latin typeface="+mn-lt"/>
                <a:cs typeface="Courier New" panose="02070309020205020404" pitchFamily="49" charset="0"/>
              </a:rPr>
              <a:t>function</a:t>
            </a:r>
            <a:r>
              <a:rPr lang="pl-PL" sz="1100" dirty="0" smtClean="0">
                <a:latin typeface="+mn-lt"/>
                <a:cs typeface="Courier New" panose="02070309020205020404" pitchFamily="49" charset="0"/>
              </a:rPr>
              <a:t> </a:t>
            </a:r>
            <a:r>
              <a:rPr lang="pl-PL" sz="1100" dirty="0" err="1" smtClean="0">
                <a:latin typeface="+mn-lt"/>
                <a:cs typeface="Courier New" panose="02070309020205020404" pitchFamily="49" charset="0"/>
              </a:rPr>
              <a:t>Blad</a:t>
            </a:r>
            <a:r>
              <a:rPr lang="pl-PL" sz="1100" dirty="0" smtClean="0">
                <a:latin typeface="+mn-lt"/>
                <a:cs typeface="Courier New" panose="02070309020205020404" pitchFamily="49" charset="0"/>
              </a:rPr>
              <a:t>(</a:t>
            </a:r>
            <a:r>
              <a:rPr lang="pl-PL" sz="1100" dirty="0" err="1" smtClean="0">
                <a:latin typeface="+mn-lt"/>
                <a:cs typeface="Courier New" panose="02070309020205020404" pitchFamily="49" charset="0"/>
              </a:rPr>
              <a:t>type,msg</a:t>
            </a:r>
            <a:r>
              <a:rPr lang="pl-PL" sz="1100" dirty="0" smtClean="0">
                <a:latin typeface="+mn-lt"/>
                <a:cs typeface="Courier New" panose="02070309020205020404" pitchFamily="49" charset="0"/>
              </a:rPr>
              <a:t>) {</a:t>
            </a:r>
          </a:p>
          <a:p>
            <a:pPr marL="0" indent="0">
              <a:buNone/>
            </a:pPr>
            <a:r>
              <a:rPr lang="pl-PL" sz="1100" dirty="0" smtClean="0">
                <a:latin typeface="+mn-lt"/>
                <a:cs typeface="Courier New" panose="02070309020205020404" pitchFamily="49" charset="0"/>
              </a:rPr>
              <a:t>  </a:t>
            </a:r>
            <a:r>
              <a:rPr lang="pl-PL" sz="1100" dirty="0" err="1" smtClean="0">
                <a:latin typeface="+mn-lt"/>
                <a:cs typeface="Courier New" panose="02070309020205020404" pitchFamily="49" charset="0"/>
              </a:rPr>
              <a:t>this.type</a:t>
            </a:r>
            <a:r>
              <a:rPr lang="pl-PL" sz="1100" dirty="0" smtClean="0">
                <a:latin typeface="+mn-lt"/>
                <a:cs typeface="Courier New" panose="02070309020205020404" pitchFamily="49" charset="0"/>
              </a:rPr>
              <a:t> = </a:t>
            </a:r>
            <a:r>
              <a:rPr lang="pl-PL" sz="1100" dirty="0" err="1" smtClean="0">
                <a:latin typeface="+mn-lt"/>
                <a:cs typeface="Courier New" panose="02070309020205020404" pitchFamily="49" charset="0"/>
              </a:rPr>
              <a:t>type</a:t>
            </a:r>
            <a:r>
              <a:rPr lang="pl-PL" sz="1100" dirty="0" smtClean="0">
                <a:latin typeface="+mn-lt"/>
                <a:cs typeface="Courier New" panose="02070309020205020404" pitchFamily="49" charset="0"/>
              </a:rPr>
              <a:t>;</a:t>
            </a:r>
          </a:p>
          <a:p>
            <a:pPr marL="0" indent="0">
              <a:buNone/>
            </a:pPr>
            <a:r>
              <a:rPr lang="pl-PL" sz="1100" dirty="0" smtClean="0">
                <a:latin typeface="+mn-lt"/>
                <a:cs typeface="Courier New" panose="02070309020205020404" pitchFamily="49" charset="0"/>
              </a:rPr>
              <a:t>  </a:t>
            </a:r>
            <a:r>
              <a:rPr lang="pl-PL" sz="1100" dirty="0" err="1" smtClean="0">
                <a:latin typeface="+mn-lt"/>
                <a:cs typeface="Courier New" panose="02070309020205020404" pitchFamily="49" charset="0"/>
              </a:rPr>
              <a:t>this.message</a:t>
            </a:r>
            <a:r>
              <a:rPr lang="pl-PL" sz="1100" dirty="0" smtClean="0">
                <a:latin typeface="+mn-lt"/>
                <a:cs typeface="Courier New" panose="02070309020205020404" pitchFamily="49" charset="0"/>
              </a:rPr>
              <a:t> = </a:t>
            </a:r>
            <a:r>
              <a:rPr lang="pl-PL" sz="1100" dirty="0" err="1" smtClean="0">
                <a:latin typeface="+mn-lt"/>
                <a:cs typeface="Courier New" panose="02070309020205020404" pitchFamily="49" charset="0"/>
              </a:rPr>
              <a:t>msg</a:t>
            </a:r>
            <a:r>
              <a:rPr lang="pl-PL" sz="1100" dirty="0" smtClean="0">
                <a:latin typeface="+mn-lt"/>
                <a:cs typeface="Courier New" panose="02070309020205020404" pitchFamily="49" charset="0"/>
              </a:rPr>
              <a:t>;</a:t>
            </a:r>
          </a:p>
          <a:p>
            <a:pPr marL="0" indent="0">
              <a:buNone/>
            </a:pPr>
            <a:r>
              <a:rPr lang="pl-PL" sz="1100" dirty="0" smtClean="0">
                <a:latin typeface="+mn-lt"/>
                <a:cs typeface="Courier New" panose="02070309020205020404" pitchFamily="49" charset="0"/>
              </a:rPr>
              <a:t>  </a:t>
            </a:r>
            <a:r>
              <a:rPr lang="pl-PL" sz="1100" dirty="0" err="1" smtClean="0">
                <a:latin typeface="+mn-lt"/>
                <a:cs typeface="Courier New" panose="02070309020205020404" pitchFamily="49" charset="0"/>
              </a:rPr>
              <a:t>this.toString</a:t>
            </a:r>
            <a:r>
              <a:rPr lang="pl-PL" sz="1100" dirty="0" smtClean="0">
                <a:latin typeface="+mn-lt"/>
                <a:cs typeface="Courier New" panose="02070309020205020404" pitchFamily="49" charset="0"/>
              </a:rPr>
              <a:t> = </a:t>
            </a:r>
            <a:r>
              <a:rPr lang="pl-PL" sz="1100" dirty="0" err="1" smtClean="0">
                <a:latin typeface="+mn-lt"/>
                <a:cs typeface="Courier New" panose="02070309020205020404" pitchFamily="49" charset="0"/>
              </a:rPr>
              <a:t>function</a:t>
            </a:r>
            <a:r>
              <a:rPr lang="pl-PL" sz="1100" dirty="0" smtClean="0">
                <a:latin typeface="+mn-lt"/>
                <a:cs typeface="Courier New" panose="02070309020205020404" pitchFamily="49" charset="0"/>
              </a:rPr>
              <a:t>() {</a:t>
            </a:r>
          </a:p>
          <a:p>
            <a:pPr marL="0" indent="0">
              <a:buNone/>
            </a:pPr>
            <a:r>
              <a:rPr lang="pl-PL" sz="1100" dirty="0" smtClean="0">
                <a:latin typeface="+mn-lt"/>
                <a:cs typeface="Courier New" panose="02070309020205020404" pitchFamily="49" charset="0"/>
              </a:rPr>
              <a:t>   return "Nasz </a:t>
            </a:r>
            <a:r>
              <a:rPr lang="pl-PL" sz="1100" dirty="0" err="1" smtClean="0">
                <a:latin typeface="+mn-lt"/>
                <a:cs typeface="Courier New" panose="02070309020205020404" pitchFamily="49" charset="0"/>
              </a:rPr>
              <a:t>blad</a:t>
            </a:r>
            <a:r>
              <a:rPr lang="pl-PL" sz="1100" dirty="0" smtClean="0">
                <a:latin typeface="+mn-lt"/>
                <a:cs typeface="Courier New" panose="02070309020205020404" pitchFamily="49" charset="0"/>
              </a:rPr>
              <a:t> to " + </a:t>
            </a:r>
            <a:r>
              <a:rPr lang="pl-PL" sz="1100" dirty="0" err="1" smtClean="0">
                <a:latin typeface="+mn-lt"/>
                <a:cs typeface="Courier New" panose="02070309020205020404" pitchFamily="49" charset="0"/>
              </a:rPr>
              <a:t>this.message</a:t>
            </a:r>
            <a:r>
              <a:rPr lang="pl-PL" sz="1100" dirty="0" smtClean="0">
                <a:latin typeface="+mn-lt"/>
                <a:cs typeface="Courier New" panose="02070309020205020404" pitchFamily="49" charset="0"/>
              </a:rPr>
              <a:t>+ "typ: "+ </a:t>
            </a:r>
            <a:r>
              <a:rPr lang="pl-PL" sz="1100" dirty="0" err="1" smtClean="0">
                <a:latin typeface="+mn-lt"/>
                <a:cs typeface="Courier New" panose="02070309020205020404" pitchFamily="49" charset="0"/>
              </a:rPr>
              <a:t>this.type</a:t>
            </a:r>
            <a:r>
              <a:rPr lang="pl-PL" sz="1100" dirty="0" smtClean="0">
                <a:latin typeface="+mn-lt"/>
                <a:cs typeface="Courier New" panose="02070309020205020404" pitchFamily="49" charset="0"/>
              </a:rPr>
              <a:t>;</a:t>
            </a:r>
          </a:p>
          <a:p>
            <a:pPr marL="0" indent="0">
              <a:buNone/>
            </a:pPr>
            <a:r>
              <a:rPr lang="pl-PL" sz="1100" dirty="0" smtClean="0">
                <a:latin typeface="+mn-lt"/>
                <a:cs typeface="Courier New" panose="02070309020205020404" pitchFamily="49" charset="0"/>
              </a:rPr>
              <a:t>   }</a:t>
            </a:r>
          </a:p>
          <a:p>
            <a:pPr marL="0" indent="0">
              <a:buNone/>
            </a:pPr>
            <a:r>
              <a:rPr lang="pl-PL" sz="1100" dirty="0" smtClean="0">
                <a:latin typeface="+mn-lt"/>
                <a:cs typeface="Courier New" panose="02070309020205020404" pitchFamily="49" charset="0"/>
              </a:rPr>
              <a:t>}</a:t>
            </a:r>
          </a:p>
          <a:p>
            <a:pPr marL="0" indent="0">
              <a:buNone/>
            </a:pPr>
            <a:endParaRPr lang="pl-PL" sz="1100" dirty="0" smtClean="0">
              <a:latin typeface="+mn-lt"/>
              <a:cs typeface="Courier New" panose="02070309020205020404" pitchFamily="49" charset="0"/>
            </a:endParaRPr>
          </a:p>
          <a:p>
            <a:pPr marL="0" indent="0">
              <a:buNone/>
            </a:pPr>
            <a:r>
              <a:rPr lang="pl-PL" sz="1100" dirty="0" err="1" smtClean="0">
                <a:latin typeface="+mn-lt"/>
                <a:cs typeface="Courier New" panose="02070309020205020404" pitchFamily="49" charset="0"/>
              </a:rPr>
              <a:t>var</a:t>
            </a:r>
            <a:r>
              <a:rPr lang="pl-PL" sz="1100" dirty="0" smtClean="0">
                <a:latin typeface="+mn-lt"/>
                <a:cs typeface="Courier New" panose="02070309020205020404" pitchFamily="49" charset="0"/>
              </a:rPr>
              <a:t> </a:t>
            </a:r>
            <a:r>
              <a:rPr lang="pl-PL" sz="1100" dirty="0" err="1" smtClean="0">
                <a:latin typeface="+mn-lt"/>
                <a:cs typeface="Courier New" panose="02070309020205020404" pitchFamily="49" charset="0"/>
              </a:rPr>
              <a:t>dzien</a:t>
            </a:r>
            <a:r>
              <a:rPr lang="pl-PL" sz="1100" dirty="0" smtClean="0">
                <a:latin typeface="+mn-lt"/>
                <a:cs typeface="Courier New" panose="02070309020205020404" pitchFamily="49" charset="0"/>
              </a:rPr>
              <a:t> = </a:t>
            </a:r>
            <a:r>
              <a:rPr lang="pl-PL" sz="1100" dirty="0" err="1" smtClean="0">
                <a:latin typeface="+mn-lt"/>
                <a:cs typeface="Courier New" panose="02070309020205020404" pitchFamily="49" charset="0"/>
              </a:rPr>
              <a:t>prompt</a:t>
            </a:r>
            <a:r>
              <a:rPr lang="pl-PL" sz="1100" dirty="0" smtClean="0">
                <a:latin typeface="+mn-lt"/>
                <a:cs typeface="Courier New" panose="02070309020205020404" pitchFamily="49" charset="0"/>
              </a:rPr>
              <a:t>("Podaj dzień");</a:t>
            </a:r>
          </a:p>
          <a:p>
            <a:pPr marL="0" indent="0">
              <a:buNone/>
            </a:pPr>
            <a:r>
              <a:rPr lang="pl-PL" sz="1100" dirty="0" smtClean="0">
                <a:latin typeface="+mn-lt"/>
                <a:cs typeface="Courier New" panose="02070309020205020404" pitchFamily="49" charset="0"/>
              </a:rPr>
              <a:t>   </a:t>
            </a:r>
            <a:r>
              <a:rPr lang="pl-PL" sz="1100" dirty="0" err="1" smtClean="0">
                <a:latin typeface="+mn-lt"/>
                <a:cs typeface="Courier New" panose="02070309020205020404" pitchFamily="49" charset="0"/>
              </a:rPr>
              <a:t>if</a:t>
            </a:r>
            <a:r>
              <a:rPr lang="pl-PL" sz="1100" dirty="0" smtClean="0">
                <a:latin typeface="+mn-lt"/>
                <a:cs typeface="Courier New" panose="02070309020205020404" pitchFamily="49" charset="0"/>
              </a:rPr>
              <a:t> (</a:t>
            </a:r>
            <a:r>
              <a:rPr lang="pl-PL" sz="1100" dirty="0" err="1" smtClean="0">
                <a:latin typeface="+mn-lt"/>
                <a:cs typeface="Courier New" panose="02070309020205020404" pitchFamily="49" charset="0"/>
              </a:rPr>
              <a:t>isNaN</a:t>
            </a:r>
            <a:r>
              <a:rPr lang="pl-PL" sz="1100" dirty="0" smtClean="0">
                <a:latin typeface="+mn-lt"/>
                <a:cs typeface="Courier New" panose="02070309020205020404" pitchFamily="49" charset="0"/>
              </a:rPr>
              <a:t>(</a:t>
            </a:r>
            <a:r>
              <a:rPr lang="pl-PL" sz="1100" dirty="0" err="1" smtClean="0">
                <a:latin typeface="+mn-lt"/>
                <a:cs typeface="Courier New" panose="02070309020205020404" pitchFamily="49" charset="0"/>
              </a:rPr>
              <a:t>dzien</a:t>
            </a:r>
            <a:r>
              <a:rPr lang="pl-PL" sz="1100" dirty="0" smtClean="0">
                <a:latin typeface="+mn-lt"/>
                <a:cs typeface="Courier New" panose="02070309020205020404" pitchFamily="49" charset="0"/>
              </a:rPr>
              <a:t>) || </a:t>
            </a:r>
            <a:r>
              <a:rPr lang="pl-PL" sz="1100" dirty="0" err="1" smtClean="0">
                <a:latin typeface="+mn-lt"/>
                <a:cs typeface="Courier New" panose="02070309020205020404" pitchFamily="49" charset="0"/>
              </a:rPr>
              <a:t>Number</a:t>
            </a:r>
            <a:r>
              <a:rPr lang="pl-PL" sz="1100" dirty="0" smtClean="0">
                <a:latin typeface="+mn-lt"/>
                <a:cs typeface="Courier New" panose="02070309020205020404" pitchFamily="49" charset="0"/>
              </a:rPr>
              <a:t>(</a:t>
            </a:r>
            <a:r>
              <a:rPr lang="pl-PL" sz="1100" dirty="0" err="1" smtClean="0">
                <a:latin typeface="+mn-lt"/>
                <a:cs typeface="Courier New" panose="02070309020205020404" pitchFamily="49" charset="0"/>
              </a:rPr>
              <a:t>dzien</a:t>
            </a:r>
            <a:r>
              <a:rPr lang="pl-PL" sz="1100" dirty="0" smtClean="0">
                <a:latin typeface="+mn-lt"/>
                <a:cs typeface="Courier New" panose="02070309020205020404" pitchFamily="49" charset="0"/>
              </a:rPr>
              <a:t>)&lt;0 || </a:t>
            </a:r>
            <a:r>
              <a:rPr lang="pl-PL" sz="1100" dirty="0" err="1" smtClean="0">
                <a:latin typeface="+mn-lt"/>
                <a:cs typeface="Courier New" panose="02070309020205020404" pitchFamily="49" charset="0"/>
              </a:rPr>
              <a:t>Number</a:t>
            </a:r>
            <a:r>
              <a:rPr lang="pl-PL" sz="1100" dirty="0" smtClean="0">
                <a:latin typeface="+mn-lt"/>
                <a:cs typeface="Courier New" panose="02070309020205020404" pitchFamily="49" charset="0"/>
              </a:rPr>
              <a:t>(</a:t>
            </a:r>
            <a:r>
              <a:rPr lang="pl-PL" sz="1100" dirty="0" err="1" smtClean="0">
                <a:latin typeface="+mn-lt"/>
                <a:cs typeface="Courier New" panose="02070309020205020404" pitchFamily="49" charset="0"/>
              </a:rPr>
              <a:t>dzien</a:t>
            </a:r>
            <a:r>
              <a:rPr lang="pl-PL" sz="1100" dirty="0" smtClean="0">
                <a:latin typeface="+mn-lt"/>
                <a:cs typeface="Courier New" panose="02070309020205020404" pitchFamily="49" charset="0"/>
              </a:rPr>
              <a:t>) &gt; 31) </a:t>
            </a:r>
            <a:r>
              <a:rPr lang="pl-PL" sz="1100" dirty="0" err="1" smtClean="0">
                <a:latin typeface="+mn-lt"/>
                <a:cs typeface="Courier New" panose="02070309020205020404" pitchFamily="49" charset="0"/>
              </a:rPr>
              <a:t>throw</a:t>
            </a:r>
            <a:r>
              <a:rPr lang="pl-PL" sz="1100" dirty="0" smtClean="0">
                <a:latin typeface="+mn-lt"/>
                <a:cs typeface="Courier New" panose="02070309020205020404" pitchFamily="49" charset="0"/>
              </a:rPr>
              <a:t> </a:t>
            </a:r>
            <a:r>
              <a:rPr lang="pl-PL" sz="1100" dirty="0" err="1" smtClean="0">
                <a:latin typeface="+mn-lt"/>
                <a:cs typeface="Courier New" panose="02070309020205020404" pitchFamily="49" charset="0"/>
              </a:rPr>
              <a:t>new</a:t>
            </a:r>
            <a:r>
              <a:rPr lang="pl-PL" sz="1100" dirty="0" smtClean="0">
                <a:latin typeface="+mn-lt"/>
                <a:cs typeface="Courier New" panose="02070309020205020404" pitchFamily="49" charset="0"/>
              </a:rPr>
              <a:t> </a:t>
            </a:r>
            <a:r>
              <a:rPr lang="pl-PL" sz="1100" dirty="0" err="1" smtClean="0">
                <a:latin typeface="+mn-lt"/>
                <a:cs typeface="Courier New" panose="02070309020205020404" pitchFamily="49" charset="0"/>
              </a:rPr>
              <a:t>Blad</a:t>
            </a:r>
            <a:r>
              <a:rPr lang="pl-PL" sz="1100" dirty="0" smtClean="0">
                <a:latin typeface="+mn-lt"/>
                <a:cs typeface="Courier New" panose="02070309020205020404" pitchFamily="49" charset="0"/>
              </a:rPr>
              <a:t>("Nasz", "Nieprawidłowy dzień");</a:t>
            </a:r>
          </a:p>
          <a:p>
            <a:pPr marL="0" indent="0">
              <a:buNone/>
            </a:pPr>
            <a:endParaRPr lang="pl-PL" sz="1100" dirty="0"/>
          </a:p>
        </p:txBody>
      </p:sp>
    </p:spTree>
    <p:extLst>
      <p:ext uri="{BB962C8B-B14F-4D97-AF65-F5344CB8AC3E}">
        <p14:creationId xmlns:p14="http://schemas.microsoft.com/office/powerpoint/2010/main" val="2761116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Wyjątki (</a:t>
            </a:r>
            <a:r>
              <a:rPr lang="pl-PL" dirty="0" err="1" smtClean="0"/>
              <a:t>ang</a:t>
            </a:r>
            <a:r>
              <a:rPr lang="pl-PL" dirty="0" smtClean="0"/>
              <a:t> </a:t>
            </a:r>
            <a:r>
              <a:rPr lang="pl-PL" dirty="0" err="1" smtClean="0"/>
              <a:t>exceptions</a:t>
            </a:r>
            <a:r>
              <a:rPr lang="pl-PL" dirty="0" smtClean="0"/>
              <a:t>) to</a:t>
            </a:r>
            <a:r>
              <a:rPr lang="pl-PL" baseline="0" dirty="0" smtClean="0"/>
              <a:t> konstrukcje służące do obsługi błędów. Obsługują one sytuacje, w których program nie zadziałał tak jak założył programista. Np. użytkownik przekazał tekst w polu przeznaczonym na liczbę; nie zadziałało pobranie danych itp. </a:t>
            </a:r>
          </a:p>
          <a:p>
            <a:r>
              <a:rPr lang="pl-PL" baseline="0" dirty="0" smtClean="0"/>
              <a:t>Wyjątki są informacją od programu, że dana instrukcja się nie powiodła. Część wyjątków zgłaszana jest przez funkcje systemowe (np. konwersje typów, próby odczytania nieistniejącej właściwości itp.), ale nic nie stoi na przeszkodzie aby zgłaszać własne typy wyjątków w tworzonych przez nas funkcjach i metodach. Służy do tego instrukcja </a:t>
            </a:r>
            <a:r>
              <a:rPr lang="pl-PL" baseline="0" dirty="0" err="1" smtClean="0"/>
              <a:t>throw</a:t>
            </a:r>
            <a:r>
              <a:rPr lang="pl-PL" baseline="0" dirty="0" smtClean="0"/>
              <a:t>, której postać to: </a:t>
            </a:r>
            <a:r>
              <a:rPr lang="pl-PL" baseline="0" dirty="0" err="1" smtClean="0"/>
              <a:t>throw</a:t>
            </a:r>
            <a:r>
              <a:rPr lang="pl-PL" baseline="0" dirty="0" smtClean="0"/>
              <a:t> wyrażenie. Spowoduje to wypisanie na konsoli przeglądarki tekstu zawartego w wyrażeniu.</a:t>
            </a:r>
            <a:endParaRPr dirty="0"/>
          </a:p>
        </p:txBody>
      </p:sp>
    </p:spTree>
    <p:extLst>
      <p:ext uri="{BB962C8B-B14F-4D97-AF65-F5344CB8AC3E}">
        <p14:creationId xmlns:p14="http://schemas.microsoft.com/office/powerpoint/2010/main" val="23134034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dirty="0" smtClean="0"/>
              <a:t>Najprostszą metodą obsługi błędu to podłączenie funkcji do zdarzenia </a:t>
            </a:r>
            <a:r>
              <a:rPr lang="pl-PL" sz="1100" dirty="0" err="1" smtClean="0"/>
              <a:t>onError</a:t>
            </a:r>
            <a:r>
              <a:rPr lang="pl-PL" sz="1100" dirty="0" smtClean="0"/>
              <a:t>. Zdarzenie</a:t>
            </a:r>
            <a:r>
              <a:rPr lang="pl-PL" sz="1100" baseline="0" dirty="0" smtClean="0"/>
              <a:t> </a:t>
            </a:r>
            <a:r>
              <a:rPr lang="pl-PL" sz="1100" baseline="0" dirty="0" err="1" smtClean="0"/>
              <a:t>onErrror</a:t>
            </a:r>
            <a:r>
              <a:rPr lang="pl-PL" sz="1100" baseline="0" dirty="0" smtClean="0"/>
              <a:t> przekazuje 3 parametry do funkcji obsługującej: komunikat o błędzie, adres </a:t>
            </a:r>
            <a:r>
              <a:rPr lang="pl-PL" sz="1100" baseline="0" dirty="0" err="1" smtClean="0"/>
              <a:t>url</a:t>
            </a:r>
            <a:r>
              <a:rPr lang="pl-PL" sz="1100" baseline="0" dirty="0" smtClean="0"/>
              <a:t> strony oraz numer linii w której wystąpił błąd.</a:t>
            </a:r>
            <a:endParaRPr lang="pl-PL" sz="1100" dirty="0" smtClean="0"/>
          </a:p>
        </p:txBody>
      </p:sp>
    </p:spTree>
    <p:extLst>
      <p:ext uri="{BB962C8B-B14F-4D97-AF65-F5344CB8AC3E}">
        <p14:creationId xmlns:p14="http://schemas.microsoft.com/office/powerpoint/2010/main" val="33836014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Zamiast jednak stosować typy</a:t>
            </a:r>
            <a:r>
              <a:rPr lang="pl-PL" baseline="0" dirty="0" smtClean="0"/>
              <a:t> proste przy tworzeniu wyjątków należy skorzystać z obiektu opisującego błąd. W języku JavaScript jest to obiekt Error. Jako parametr wywołania konstruktora możemy podać treść komunikatu o błędzie. Utworzony obiekt ma 2 główne właściwości: </a:t>
            </a:r>
            <a:r>
              <a:rPr lang="pl-PL" baseline="0" dirty="0" err="1" smtClean="0"/>
              <a:t>name</a:t>
            </a:r>
            <a:r>
              <a:rPr lang="pl-PL" baseline="0" dirty="0" smtClean="0"/>
              <a:t> (to nazwa konstruktora wykorzystanego do utworzenia obiektu) oraz </a:t>
            </a:r>
            <a:r>
              <a:rPr lang="pl-PL" baseline="0" dirty="0" err="1" smtClean="0"/>
              <a:t>message</a:t>
            </a:r>
            <a:r>
              <a:rPr lang="pl-PL" baseline="0" dirty="0" smtClean="0"/>
              <a:t> – treść komunikatu podana w konstruktorze. Obiekt Error zawiera metodę </a:t>
            </a:r>
            <a:r>
              <a:rPr lang="pl-PL" baseline="0" dirty="0" err="1" smtClean="0"/>
              <a:t>toString</a:t>
            </a:r>
            <a:r>
              <a:rPr lang="pl-PL" baseline="0" dirty="0" smtClean="0"/>
              <a:t>(), która może się różnić w zależności od przeglądarki – Mozilla </a:t>
            </a:r>
            <a:r>
              <a:rPr lang="pl-PL" baseline="0" dirty="0" err="1" smtClean="0"/>
              <a:t>Firefox</a:t>
            </a:r>
            <a:r>
              <a:rPr lang="pl-PL" baseline="0" dirty="0" smtClean="0"/>
              <a:t> wyświetla domyślnie właściwości </a:t>
            </a:r>
            <a:r>
              <a:rPr lang="pl-PL" baseline="0" dirty="0" err="1" smtClean="0"/>
              <a:t>name</a:t>
            </a:r>
            <a:r>
              <a:rPr lang="pl-PL" baseline="0" dirty="0" smtClean="0"/>
              <a:t> i </a:t>
            </a:r>
            <a:r>
              <a:rPr lang="pl-PL" baseline="0" dirty="0" err="1" smtClean="0"/>
              <a:t>message</a:t>
            </a:r>
            <a:r>
              <a:rPr lang="pl-PL" baseline="0" dirty="0" smtClean="0"/>
              <a:t> oddzielone dwukropkiem.</a:t>
            </a:r>
            <a:endParaRPr dirty="0"/>
          </a:p>
        </p:txBody>
      </p:sp>
    </p:spTree>
    <p:extLst>
      <p:ext uri="{BB962C8B-B14F-4D97-AF65-F5344CB8AC3E}">
        <p14:creationId xmlns:p14="http://schemas.microsoft.com/office/powerpoint/2010/main" val="8030248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Wcześniej</a:t>
            </a:r>
            <a:r>
              <a:rPr lang="pl-PL" baseline="0" dirty="0" smtClean="0"/>
              <a:t>sze przykłady pokazywały sposoby zgłaszania wyjątków, które nie były w żaden sposób obsługiwane w naszym skrypcie. Wynikiem było wiec wypisanie wyjątku na konsoli przeglądarki. Zamiast wypisywać komunikaty o błędach należy odpowiednio zareagować w kodzie naszego programu. </a:t>
            </a:r>
            <a:r>
              <a:rPr lang="pl-PL" dirty="0" smtClean="0"/>
              <a:t>W</a:t>
            </a:r>
            <a:r>
              <a:rPr lang="pl-PL" baseline="0" dirty="0" smtClean="0"/>
              <a:t> języku JavaScript do obsługi wyjątków wykorzystywane są instrukcje zapożyczone z innych języków programowania takich jak C++ i Java. Są to instrukcje </a:t>
            </a:r>
            <a:r>
              <a:rPr lang="pl-PL" baseline="0" dirty="0" err="1" smtClean="0"/>
              <a:t>try</a:t>
            </a:r>
            <a:r>
              <a:rPr lang="pl-PL" baseline="0" dirty="0" smtClean="0"/>
              <a:t> </a:t>
            </a:r>
            <a:r>
              <a:rPr lang="pl-PL" baseline="0" dirty="0" err="1" smtClean="0"/>
              <a:t>catch</a:t>
            </a:r>
            <a:r>
              <a:rPr lang="pl-PL" baseline="0" dirty="0" smtClean="0"/>
              <a:t>, </a:t>
            </a:r>
            <a:r>
              <a:rPr lang="pl-PL" baseline="0" dirty="0" err="1" smtClean="0"/>
              <a:t>try</a:t>
            </a:r>
            <a:r>
              <a:rPr lang="pl-PL" baseline="0" dirty="0" smtClean="0"/>
              <a:t> </a:t>
            </a:r>
            <a:r>
              <a:rPr lang="pl-PL" baseline="0" dirty="0" err="1" smtClean="0"/>
              <a:t>catch</a:t>
            </a:r>
            <a:r>
              <a:rPr lang="pl-PL" baseline="0" dirty="0" smtClean="0"/>
              <a:t> z dodatkową klauzulą </a:t>
            </a:r>
            <a:r>
              <a:rPr lang="pl-PL" baseline="0" dirty="0" err="1" smtClean="0"/>
              <a:t>finally</a:t>
            </a:r>
            <a:r>
              <a:rPr lang="pl-PL" baseline="0" dirty="0" smtClean="0"/>
              <a:t>, oraz zdarzenie </a:t>
            </a:r>
            <a:r>
              <a:rPr lang="pl-PL" baseline="0" dirty="0" err="1" smtClean="0"/>
              <a:t>onerror</a:t>
            </a:r>
            <a:endParaRPr dirty="0"/>
          </a:p>
        </p:txBody>
      </p:sp>
    </p:spTree>
    <p:extLst>
      <p:ext uri="{BB962C8B-B14F-4D97-AF65-F5344CB8AC3E}">
        <p14:creationId xmlns:p14="http://schemas.microsoft.com/office/powerpoint/2010/main" val="24480410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Instrukcja </a:t>
            </a:r>
            <a:r>
              <a:rPr lang="pl-PL" dirty="0" err="1" smtClean="0"/>
              <a:t>try</a:t>
            </a:r>
            <a:r>
              <a:rPr lang="pl-PL" dirty="0" smtClean="0"/>
              <a:t> </a:t>
            </a:r>
            <a:r>
              <a:rPr lang="pl-PL" dirty="0" err="1" smtClean="0"/>
              <a:t>catch</a:t>
            </a:r>
            <a:r>
              <a:rPr lang="pl-PL" dirty="0" smtClean="0"/>
              <a:t> ma</a:t>
            </a:r>
            <a:r>
              <a:rPr lang="pl-PL" baseline="0" dirty="0" smtClean="0"/>
              <a:t> następującą postać: </a:t>
            </a:r>
          </a:p>
          <a:p>
            <a:r>
              <a:rPr lang="pl-PL" baseline="0" dirty="0" smtClean="0"/>
              <a:t> w bloku </a:t>
            </a:r>
            <a:r>
              <a:rPr lang="pl-PL" baseline="0" dirty="0" err="1" smtClean="0"/>
              <a:t>try</a:t>
            </a:r>
            <a:r>
              <a:rPr lang="pl-PL" baseline="0" dirty="0" smtClean="0"/>
              <a:t> umieszczamy kod, który chcemy wykonać i w którym może wystąpić błąd, następnie umieszczamy instrukcję </a:t>
            </a:r>
            <a:r>
              <a:rPr lang="pl-PL" baseline="0" dirty="0" err="1" smtClean="0"/>
              <a:t>catch</a:t>
            </a:r>
            <a:r>
              <a:rPr lang="pl-PL" baseline="0" dirty="0" smtClean="0"/>
              <a:t> z parametrem, w którym zostanie przekazany obiekt naszego wyjątku. Dzięki temu będziemy mieć dostęp do typu wyjątku, i komunikatu, który został w nim zdefiniowany</a:t>
            </a:r>
            <a:endParaRPr dirty="0"/>
          </a:p>
        </p:txBody>
      </p:sp>
    </p:spTree>
    <p:extLst>
      <p:ext uri="{BB962C8B-B14F-4D97-AF65-F5344CB8AC3E}">
        <p14:creationId xmlns:p14="http://schemas.microsoft.com/office/powerpoint/2010/main" val="17588779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Instrukcje </a:t>
            </a:r>
            <a:r>
              <a:rPr lang="pl-PL" dirty="0" err="1" smtClean="0"/>
              <a:t>try</a:t>
            </a:r>
            <a:r>
              <a:rPr lang="pl-PL" dirty="0" smtClean="0"/>
              <a:t> </a:t>
            </a:r>
            <a:r>
              <a:rPr lang="pl-PL" dirty="0" err="1" smtClean="0"/>
              <a:t>catch</a:t>
            </a:r>
            <a:r>
              <a:rPr lang="pl-PL" dirty="0" smtClean="0"/>
              <a:t> możemy rozszerzyć</a:t>
            </a:r>
            <a:r>
              <a:rPr lang="pl-PL" baseline="0" dirty="0" smtClean="0"/>
              <a:t> o opcjonalną instrukcję </a:t>
            </a:r>
            <a:r>
              <a:rPr lang="pl-PL" baseline="0" dirty="0" err="1" smtClean="0"/>
              <a:t>finally</a:t>
            </a:r>
            <a:r>
              <a:rPr lang="pl-PL" baseline="0" dirty="0" smtClean="0"/>
              <a:t>. Dodanie tej klauzuli spowoduje że instrukcje wpisane w tej klauzuli zostaną wykonane zawsze, nawet gdy zostanie zgłoszony wyjątek.</a:t>
            </a:r>
          </a:p>
          <a:p>
            <a:endParaRPr dirty="0"/>
          </a:p>
        </p:txBody>
      </p:sp>
    </p:spTree>
    <p:extLst>
      <p:ext uri="{BB962C8B-B14F-4D97-AF65-F5344CB8AC3E}">
        <p14:creationId xmlns:p14="http://schemas.microsoft.com/office/powerpoint/2010/main" val="5369818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None/>
            </a:pPr>
            <a:r>
              <a:rPr lang="pl-PL" sz="1100" dirty="0" smtClean="0"/>
              <a:t>Instrukcje </a:t>
            </a:r>
            <a:r>
              <a:rPr lang="pl-PL" sz="1100" dirty="0" err="1" smtClean="0"/>
              <a:t>try</a:t>
            </a:r>
            <a:r>
              <a:rPr lang="pl-PL" sz="1100" dirty="0" smtClean="0"/>
              <a:t> </a:t>
            </a:r>
            <a:r>
              <a:rPr lang="pl-PL" sz="1100" dirty="0" err="1" smtClean="0"/>
              <a:t>catch</a:t>
            </a:r>
            <a:r>
              <a:rPr lang="pl-PL" sz="1100" dirty="0" smtClean="0"/>
              <a:t> można zagnieżdżać. </a:t>
            </a:r>
            <a:r>
              <a:rPr lang="pl-PL" sz="1100" dirty="0" err="1" smtClean="0"/>
              <a:t>Tzn</a:t>
            </a:r>
            <a:r>
              <a:rPr lang="pl-PL" sz="1100" dirty="0" smtClean="0"/>
              <a:t>, wewnątrz instrukcji </a:t>
            </a:r>
            <a:r>
              <a:rPr lang="pl-PL" sz="1100" dirty="0" err="1" smtClean="0"/>
              <a:t>try</a:t>
            </a:r>
            <a:r>
              <a:rPr lang="pl-PL" sz="1100" dirty="0" smtClean="0"/>
              <a:t> możemy umieścić kolejny blok obsługujący inny wyjątek naszego programu.</a:t>
            </a:r>
          </a:p>
          <a:p>
            <a:endParaRPr dirty="0"/>
          </a:p>
        </p:txBody>
      </p:sp>
    </p:spTree>
    <p:extLst>
      <p:ext uri="{BB962C8B-B14F-4D97-AF65-F5344CB8AC3E}">
        <p14:creationId xmlns:p14="http://schemas.microsoft.com/office/powerpoint/2010/main" val="40348667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 momencie</a:t>
            </a:r>
            <a:r>
              <a:rPr lang="pl-PL" baseline="0" dirty="0" smtClean="0"/>
              <a:t> wystąpienia wyjątku wstrzymywane jest wykonywanie kodu skryptu, a sterowanie zostanie przekazane do najbliższego bloku obsługi wyjątku. Jeśli definicja funkcji nie zawiera obsługi błędów wyjątek jest przekazywany do miejsca wywołania funkcji. Po obsłużeniu błędu wykonywanie programu jest kontynuowane, a jeśli w całym skrypcie nie znajdzie się blok obsługi wyjątku to działanie skryptu zostanie przerwane i komunikat o błędzie będzie wypisany na konsoli.</a:t>
            </a:r>
            <a:endParaRPr dirty="0"/>
          </a:p>
        </p:txBody>
      </p:sp>
    </p:spTree>
    <p:extLst>
      <p:ext uri="{BB962C8B-B14F-4D97-AF65-F5344CB8AC3E}">
        <p14:creationId xmlns:p14="http://schemas.microsoft.com/office/powerpoint/2010/main" val="29884318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685800" y="2111123"/>
            <a:ext cx="7772400" cy="1546474"/>
          </a:xfrm>
          <a:prstGeom prst="rect">
            <a:avLst/>
          </a:prstGeom>
        </p:spPr>
        <p:txBody>
          <a:bodyPr lIns="91425" tIns="91425" rIns="91425" bIns="91425" anchor="b" anchorCtr="0">
            <a:noAutofit/>
          </a:bodyPr>
          <a:lstStyle/>
          <a:p>
            <a:pPr>
              <a:buNone/>
            </a:pPr>
            <a:r>
              <a:rPr lang="pl" dirty="0"/>
              <a:t>JavaScript</a:t>
            </a:r>
          </a:p>
        </p:txBody>
      </p:sp>
      <p:sp>
        <p:nvSpPr>
          <p:cNvPr id="24" name="Shape 24"/>
          <p:cNvSpPr txBox="1">
            <a:spLocks noGrp="1"/>
          </p:cNvSpPr>
          <p:nvPr>
            <p:ph type="subTitle" idx="1"/>
          </p:nvPr>
        </p:nvSpPr>
        <p:spPr>
          <a:xfrm>
            <a:off x="685800" y="3786737"/>
            <a:ext cx="7772400" cy="1046317"/>
          </a:xfrm>
          <a:prstGeom prst="rect">
            <a:avLst/>
          </a:prstGeom>
        </p:spPr>
        <p:txBody>
          <a:bodyPr lIns="91425" tIns="91425" rIns="91425" bIns="91425" anchor="t" anchorCtr="0">
            <a:noAutofit/>
          </a:bodyPr>
          <a:lstStyle/>
          <a:p>
            <a:pPr>
              <a:buNone/>
            </a:pPr>
            <a:r>
              <a:rPr lang="pl" dirty="0" smtClean="0"/>
              <a:t>Obsługa błędów</a:t>
            </a:r>
            <a:endParaRPr lang="pl" dirty="0"/>
          </a:p>
        </p:txBody>
      </p:sp>
      <p:pic>
        <p:nvPicPr>
          <p:cNvPr id="4" name="Obraz 3" descr="PO KL_z podpisem_kolor.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95450" y="4653136"/>
            <a:ext cx="5753100" cy="1085850"/>
          </a:xfrm>
          <a:prstGeom prst="rect">
            <a:avLst/>
          </a:prstGeom>
          <a:noFill/>
          <a:ln>
            <a:noFill/>
          </a:ln>
        </p:spPr>
      </p:pic>
      <p:sp>
        <p:nvSpPr>
          <p:cNvPr id="5" name="pole tekstowe 4"/>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Predefiniowane obiekty wyjątków</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Oprócz typu Error w trzeciej wersji specyfikacji </a:t>
            </a:r>
            <a:r>
              <a:rPr lang="pl-PL" sz="2400" dirty="0" err="1" smtClean="0"/>
              <a:t>ECMAScript</a:t>
            </a:r>
            <a:r>
              <a:rPr lang="pl-PL" sz="2400" dirty="0" smtClean="0"/>
              <a:t> wprowadzono dodatkowe typy błędów:</a:t>
            </a:r>
            <a:endParaRPr lang="pl-PL" sz="2400" dirty="0"/>
          </a:p>
          <a:p>
            <a:pPr marL="342900" indent="-342900">
              <a:buFontTx/>
              <a:buChar char="-"/>
            </a:pPr>
            <a:r>
              <a:rPr lang="pl-PL" sz="2400" dirty="0" err="1" smtClean="0"/>
              <a:t>EvalError</a:t>
            </a:r>
            <a:endParaRPr lang="pl-PL" sz="2400" dirty="0" smtClean="0"/>
          </a:p>
          <a:p>
            <a:pPr marL="342900" indent="-342900">
              <a:buFontTx/>
              <a:buChar char="-"/>
            </a:pPr>
            <a:r>
              <a:rPr lang="pl-PL" sz="2400" dirty="0" err="1" smtClean="0"/>
              <a:t>RangeError</a:t>
            </a:r>
            <a:endParaRPr lang="pl-PL" sz="2400" dirty="0" smtClean="0"/>
          </a:p>
          <a:p>
            <a:pPr marL="342900" indent="-342900">
              <a:buFontTx/>
              <a:buChar char="-"/>
            </a:pPr>
            <a:r>
              <a:rPr lang="pl-PL" sz="2400" dirty="0" err="1" smtClean="0"/>
              <a:t>ReferenceErrror</a:t>
            </a:r>
            <a:endParaRPr lang="pl-PL" sz="2400" dirty="0" smtClean="0"/>
          </a:p>
          <a:p>
            <a:pPr marL="342900" indent="-342900">
              <a:buFontTx/>
              <a:buChar char="-"/>
            </a:pPr>
            <a:r>
              <a:rPr lang="pl-PL" sz="2400" dirty="0" err="1" smtClean="0"/>
              <a:t>SyntaxError</a:t>
            </a:r>
            <a:endParaRPr lang="pl-PL" sz="2400" dirty="0" smtClean="0"/>
          </a:p>
          <a:p>
            <a:pPr marL="342900" indent="-342900">
              <a:buFontTx/>
              <a:buChar char="-"/>
            </a:pPr>
            <a:r>
              <a:rPr lang="pl-PL" sz="2400" dirty="0" err="1" smtClean="0"/>
              <a:t>TypeError</a:t>
            </a:r>
            <a:endParaRPr lang="pl-PL" sz="2400" dirty="0" smtClean="0"/>
          </a:p>
          <a:p>
            <a:pPr marL="342900" indent="-342900">
              <a:buFontTx/>
              <a:buChar char="-"/>
            </a:pPr>
            <a:r>
              <a:rPr lang="pl-PL" sz="2400" dirty="0" err="1" smtClean="0"/>
              <a:t>URIError</a:t>
            </a:r>
            <a:endParaRPr lang="pl-PL" sz="2400" dirty="0" smtClean="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2653970930"/>
      </p:ext>
    </p:extLst>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Ignorowanie błędów</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1100" dirty="0" err="1"/>
              <a:t>try</a:t>
            </a:r>
            <a:r>
              <a:rPr lang="pl-PL" sz="1100" dirty="0"/>
              <a:t/>
            </a:r>
            <a:br>
              <a:rPr lang="pl-PL" sz="1100" dirty="0"/>
            </a:br>
            <a:r>
              <a:rPr lang="pl-PL" sz="1100" dirty="0"/>
              <a:t>{</a:t>
            </a:r>
            <a:br>
              <a:rPr lang="pl-PL" sz="1100" dirty="0"/>
            </a:br>
            <a:r>
              <a:rPr lang="pl-PL" sz="1100" dirty="0"/>
              <a:t>   </a:t>
            </a:r>
            <a:r>
              <a:rPr lang="pl-PL" sz="1100" dirty="0" err="1"/>
              <a:t>var</a:t>
            </a:r>
            <a:r>
              <a:rPr lang="pl-PL" sz="1100" dirty="0"/>
              <a:t> </a:t>
            </a:r>
            <a:r>
              <a:rPr lang="pl-PL" sz="1100" dirty="0" err="1"/>
              <a:t>ajax</a:t>
            </a:r>
            <a:r>
              <a:rPr lang="pl-PL" sz="1100" dirty="0"/>
              <a:t> = </a:t>
            </a:r>
            <a:r>
              <a:rPr lang="pl-PL" sz="1100" dirty="0" err="1"/>
              <a:t>new</a:t>
            </a:r>
            <a:r>
              <a:rPr lang="pl-PL" sz="1100" dirty="0"/>
              <a:t> </a:t>
            </a:r>
            <a:r>
              <a:rPr lang="pl-PL" sz="1100" dirty="0" err="1"/>
              <a:t>XMLHttpRequest</a:t>
            </a:r>
            <a:r>
              <a:rPr lang="pl-PL" sz="1100" dirty="0"/>
              <a:t>()</a:t>
            </a:r>
            <a:br>
              <a:rPr lang="pl-PL" sz="1100" dirty="0"/>
            </a:br>
            <a:r>
              <a:rPr lang="pl-PL" sz="1100" dirty="0"/>
              <a:t>}</a:t>
            </a:r>
            <a:br>
              <a:rPr lang="pl-PL" sz="1100" dirty="0"/>
            </a:br>
            <a:r>
              <a:rPr lang="pl-PL" sz="1100" dirty="0" err="1"/>
              <a:t>catch</a:t>
            </a:r>
            <a:r>
              <a:rPr lang="pl-PL" sz="1100" dirty="0"/>
              <a:t>(e1)</a:t>
            </a:r>
            <a:br>
              <a:rPr lang="pl-PL" sz="1100" dirty="0"/>
            </a:br>
            <a:r>
              <a:rPr lang="pl-PL" sz="1100" dirty="0"/>
              <a:t>{</a:t>
            </a:r>
            <a:br>
              <a:rPr lang="pl-PL" sz="1100" dirty="0"/>
            </a:br>
            <a:r>
              <a:rPr lang="pl-PL" sz="1100" dirty="0"/>
              <a:t>   </a:t>
            </a:r>
            <a:r>
              <a:rPr lang="pl-PL" sz="1100" dirty="0" err="1"/>
              <a:t>try</a:t>
            </a:r>
            <a:r>
              <a:rPr lang="pl-PL" sz="1100" dirty="0"/>
              <a:t/>
            </a:r>
            <a:br>
              <a:rPr lang="pl-PL" sz="1100" dirty="0"/>
            </a:br>
            <a:r>
              <a:rPr lang="pl-PL" sz="1100" dirty="0"/>
              <a:t>   {</a:t>
            </a:r>
            <a:br>
              <a:rPr lang="pl-PL" sz="1100" dirty="0"/>
            </a:br>
            <a:r>
              <a:rPr lang="pl-PL" sz="1100" dirty="0"/>
              <a:t>      </a:t>
            </a:r>
            <a:r>
              <a:rPr lang="pl-PL" sz="1100" dirty="0" err="1"/>
              <a:t>ajax</a:t>
            </a:r>
            <a:r>
              <a:rPr lang="pl-PL" sz="1100" dirty="0"/>
              <a:t> = </a:t>
            </a:r>
            <a:r>
              <a:rPr lang="pl-PL" sz="1100" dirty="0" err="1"/>
              <a:t>new</a:t>
            </a:r>
            <a:r>
              <a:rPr lang="pl-PL" sz="1100" dirty="0"/>
              <a:t> </a:t>
            </a:r>
            <a:r>
              <a:rPr lang="pl-PL" sz="1100" dirty="0" err="1"/>
              <a:t>ActiveXObject</a:t>
            </a:r>
            <a:r>
              <a:rPr lang="pl-PL" sz="1100" dirty="0"/>
              <a:t>("Msxml2.XMLHTTP")</a:t>
            </a:r>
            <a:br>
              <a:rPr lang="pl-PL" sz="1100" dirty="0"/>
            </a:br>
            <a:r>
              <a:rPr lang="pl-PL" sz="1100" dirty="0"/>
              <a:t>   }</a:t>
            </a:r>
            <a:br>
              <a:rPr lang="pl-PL" sz="1100" dirty="0"/>
            </a:br>
            <a:r>
              <a:rPr lang="pl-PL" sz="1100" dirty="0"/>
              <a:t>   </a:t>
            </a:r>
            <a:r>
              <a:rPr lang="pl-PL" sz="1100" dirty="0" err="1"/>
              <a:t>catch</a:t>
            </a:r>
            <a:r>
              <a:rPr lang="pl-PL" sz="1100" dirty="0"/>
              <a:t>(e2)</a:t>
            </a:r>
            <a:br>
              <a:rPr lang="pl-PL" sz="1100" dirty="0"/>
            </a:br>
            <a:r>
              <a:rPr lang="pl-PL" sz="1100" dirty="0"/>
              <a:t>   {</a:t>
            </a:r>
            <a:br>
              <a:rPr lang="pl-PL" sz="1100" dirty="0"/>
            </a:br>
            <a:r>
              <a:rPr lang="pl-PL" sz="1100" dirty="0"/>
              <a:t>      </a:t>
            </a:r>
            <a:r>
              <a:rPr lang="pl-PL" sz="1100" dirty="0" err="1"/>
              <a:t>try</a:t>
            </a:r>
            <a:r>
              <a:rPr lang="pl-PL" sz="1100" dirty="0"/>
              <a:t/>
            </a:r>
            <a:br>
              <a:rPr lang="pl-PL" sz="1100" dirty="0"/>
            </a:br>
            <a:r>
              <a:rPr lang="pl-PL" sz="1100" dirty="0"/>
              <a:t>      {</a:t>
            </a:r>
            <a:br>
              <a:rPr lang="pl-PL" sz="1100" dirty="0"/>
            </a:br>
            <a:r>
              <a:rPr lang="pl-PL" sz="1100" dirty="0"/>
              <a:t>         </a:t>
            </a:r>
            <a:r>
              <a:rPr lang="pl-PL" sz="1100" dirty="0" err="1"/>
              <a:t>ajax</a:t>
            </a:r>
            <a:r>
              <a:rPr lang="pl-PL" sz="1100" dirty="0"/>
              <a:t> = </a:t>
            </a:r>
            <a:r>
              <a:rPr lang="pl-PL" sz="1100" dirty="0" err="1"/>
              <a:t>new</a:t>
            </a:r>
            <a:r>
              <a:rPr lang="pl-PL" sz="1100" dirty="0"/>
              <a:t> </a:t>
            </a:r>
            <a:r>
              <a:rPr lang="pl-PL" sz="1100" dirty="0" err="1"/>
              <a:t>ActiveXObject</a:t>
            </a:r>
            <a:r>
              <a:rPr lang="pl-PL" sz="1100" dirty="0"/>
              <a:t>("</a:t>
            </a:r>
            <a:r>
              <a:rPr lang="pl-PL" sz="1100" dirty="0" err="1"/>
              <a:t>Microsoft.XMLHTTP</a:t>
            </a:r>
            <a:r>
              <a:rPr lang="pl-PL" sz="1100" dirty="0"/>
              <a:t>")</a:t>
            </a:r>
            <a:br>
              <a:rPr lang="pl-PL" sz="1100" dirty="0"/>
            </a:br>
            <a:r>
              <a:rPr lang="pl-PL" sz="1100" dirty="0"/>
              <a:t>      }</a:t>
            </a:r>
            <a:br>
              <a:rPr lang="pl-PL" sz="1100" dirty="0"/>
            </a:br>
            <a:r>
              <a:rPr lang="pl-PL" sz="1100" dirty="0"/>
              <a:t>      </a:t>
            </a:r>
            <a:r>
              <a:rPr lang="pl-PL" sz="1100" dirty="0" err="1"/>
              <a:t>catch</a:t>
            </a:r>
            <a:r>
              <a:rPr lang="pl-PL" sz="1100" dirty="0"/>
              <a:t>(e3)</a:t>
            </a:r>
            <a:br>
              <a:rPr lang="pl-PL" sz="1100" dirty="0"/>
            </a:br>
            <a:r>
              <a:rPr lang="pl-PL" sz="1100" dirty="0"/>
              <a:t>      {</a:t>
            </a:r>
            <a:br>
              <a:rPr lang="pl-PL" sz="1100" dirty="0"/>
            </a:br>
            <a:r>
              <a:rPr lang="pl-PL" sz="1100" dirty="0"/>
              <a:t>         </a:t>
            </a:r>
            <a:r>
              <a:rPr lang="pl-PL" sz="1100" dirty="0" err="1"/>
              <a:t>ajax</a:t>
            </a:r>
            <a:r>
              <a:rPr lang="pl-PL" sz="1100" dirty="0"/>
              <a:t> = </a:t>
            </a:r>
            <a:r>
              <a:rPr lang="pl-PL" sz="1100" dirty="0" err="1"/>
              <a:t>false</a:t>
            </a:r>
            <a:r>
              <a:rPr lang="pl-PL" sz="1100" dirty="0"/>
              <a:t/>
            </a:r>
            <a:br>
              <a:rPr lang="pl-PL" sz="1100" dirty="0"/>
            </a:br>
            <a:r>
              <a:rPr lang="pl-PL" sz="1100" dirty="0"/>
              <a:t>      }</a:t>
            </a:r>
            <a:br>
              <a:rPr lang="pl-PL" sz="1100" dirty="0"/>
            </a:br>
            <a:r>
              <a:rPr lang="pl-PL" sz="1100" dirty="0"/>
              <a:t>   }</a:t>
            </a:r>
            <a:br>
              <a:rPr lang="pl-PL" sz="1100" dirty="0"/>
            </a:br>
            <a:r>
              <a:rPr lang="pl-PL" sz="1100" dirty="0"/>
              <a:t>}</a:t>
            </a:r>
            <a:endParaRPr sz="11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133852619"/>
      </p:ext>
    </p:extLst>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dirty="0" smtClean="0"/>
              <a:t>Ćwiczenie</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Napisz skrypt pobierający od użytkownika informacje o dacie, w kolejnych pytaniach o rok, miesiąc i dzień (wykorzystaj instrukcję </a:t>
            </a:r>
            <a:r>
              <a:rPr lang="pl-PL" sz="2400" dirty="0" err="1" smtClean="0"/>
              <a:t>prompt</a:t>
            </a:r>
            <a:r>
              <a:rPr lang="pl-PL" sz="2400" dirty="0" smtClean="0"/>
              <a:t>, lub przygotowany przez siebie formularz). Zgłoś wyjątki, jeśli wprowadzone dane są niepoprawne (podane są wartości tekstowe, lub liczby wychodzą poza zakres). </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2149404236"/>
      </p:ext>
    </p:extLst>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dirty="0" smtClean="0"/>
              <a:t>Przykładowe rozwiązanie</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1200" dirty="0" err="1">
                <a:latin typeface="Courier New" panose="02070309020205020404" pitchFamily="49" charset="0"/>
                <a:cs typeface="Courier New" panose="02070309020205020404" pitchFamily="49" charset="0"/>
              </a:rPr>
              <a:t>function</a:t>
            </a: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pobierzDane</a:t>
            </a:r>
            <a:r>
              <a:rPr lang="pl-PL" sz="1200" dirty="0">
                <a:latin typeface="Courier New" panose="02070309020205020404" pitchFamily="49" charset="0"/>
                <a:cs typeface="Courier New" panose="02070309020205020404" pitchFamily="49" charset="0"/>
              </a:rPr>
              <a:t>() {</a:t>
            </a:r>
          </a:p>
          <a:p>
            <a:pPr marL="0" indent="0">
              <a:buNone/>
            </a:pPr>
            <a:r>
              <a:rPr lang="pl-PL" sz="1200" dirty="0" err="1">
                <a:latin typeface="Courier New" panose="02070309020205020404" pitchFamily="49" charset="0"/>
                <a:cs typeface="Courier New" panose="02070309020205020404" pitchFamily="49" charset="0"/>
              </a:rPr>
              <a:t>try</a:t>
            </a:r>
            <a:r>
              <a:rPr lang="pl-PL" sz="1200" dirty="0">
                <a:latin typeface="Courier New" panose="02070309020205020404" pitchFamily="49" charset="0"/>
                <a:cs typeface="Courier New" panose="02070309020205020404" pitchFamily="49" charset="0"/>
              </a:rPr>
              <a:t> {</a:t>
            </a:r>
          </a:p>
          <a:p>
            <a:pPr marL="0" indent="0">
              <a:buNone/>
            </a:pP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var</a:t>
            </a: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dzien</a:t>
            </a:r>
            <a:r>
              <a:rPr lang="pl-PL" sz="1200" dirty="0">
                <a:latin typeface="Courier New" panose="02070309020205020404" pitchFamily="49" charset="0"/>
                <a:cs typeface="Courier New" panose="02070309020205020404" pitchFamily="49" charset="0"/>
              </a:rPr>
              <a:t> = </a:t>
            </a:r>
            <a:r>
              <a:rPr lang="pl-PL" sz="1200" dirty="0" err="1">
                <a:latin typeface="Courier New" panose="02070309020205020404" pitchFamily="49" charset="0"/>
                <a:cs typeface="Courier New" panose="02070309020205020404" pitchFamily="49" charset="0"/>
              </a:rPr>
              <a:t>prompt</a:t>
            </a:r>
            <a:r>
              <a:rPr lang="pl-PL" sz="1200" dirty="0">
                <a:latin typeface="Courier New" panose="02070309020205020404" pitchFamily="49" charset="0"/>
                <a:cs typeface="Courier New" panose="02070309020205020404" pitchFamily="49" charset="0"/>
              </a:rPr>
              <a:t>("Podaj </a:t>
            </a:r>
            <a:r>
              <a:rPr lang="pl-PL" sz="1200" dirty="0" smtClean="0">
                <a:latin typeface="Courier New" panose="02070309020205020404" pitchFamily="49" charset="0"/>
                <a:cs typeface="Courier New" panose="02070309020205020404" pitchFamily="49" charset="0"/>
              </a:rPr>
              <a:t>dzień");</a:t>
            </a:r>
            <a:endParaRPr lang="pl-PL" sz="1200" dirty="0">
              <a:latin typeface="Courier New" panose="02070309020205020404" pitchFamily="49" charset="0"/>
              <a:cs typeface="Courier New" panose="02070309020205020404" pitchFamily="49" charset="0"/>
            </a:endParaRPr>
          </a:p>
          <a:p>
            <a:pPr marL="0" indent="0">
              <a:buNone/>
            </a:pP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if</a:t>
            </a: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isNaN</a:t>
            </a:r>
            <a:r>
              <a:rPr lang="pl-PL" sz="1200" dirty="0">
                <a:latin typeface="Courier New" panose="02070309020205020404" pitchFamily="49" charset="0"/>
                <a:cs typeface="Courier New" panose="02070309020205020404" pitchFamily="49" charset="0"/>
              </a:rPr>
              <a:t>(</a:t>
            </a:r>
            <a:r>
              <a:rPr lang="pl-PL" sz="1200" dirty="0" err="1">
                <a:latin typeface="Courier New" panose="02070309020205020404" pitchFamily="49" charset="0"/>
                <a:cs typeface="Courier New" panose="02070309020205020404" pitchFamily="49" charset="0"/>
              </a:rPr>
              <a:t>dzien</a:t>
            </a:r>
            <a:r>
              <a:rPr lang="pl-PL" sz="1200" dirty="0">
                <a:latin typeface="Courier New" panose="02070309020205020404" pitchFamily="49" charset="0"/>
                <a:cs typeface="Courier New" panose="02070309020205020404" pitchFamily="49" charset="0"/>
              </a:rPr>
              <a:t>) || </a:t>
            </a:r>
            <a:r>
              <a:rPr lang="pl-PL" sz="1200" dirty="0" err="1">
                <a:latin typeface="Courier New" panose="02070309020205020404" pitchFamily="49" charset="0"/>
                <a:cs typeface="Courier New" panose="02070309020205020404" pitchFamily="49" charset="0"/>
              </a:rPr>
              <a:t>Number</a:t>
            </a:r>
            <a:r>
              <a:rPr lang="pl-PL" sz="1200" dirty="0">
                <a:latin typeface="Courier New" panose="02070309020205020404" pitchFamily="49" charset="0"/>
                <a:cs typeface="Courier New" panose="02070309020205020404" pitchFamily="49" charset="0"/>
              </a:rPr>
              <a:t>(</a:t>
            </a:r>
            <a:r>
              <a:rPr lang="pl-PL" sz="1200" dirty="0" err="1">
                <a:latin typeface="Courier New" panose="02070309020205020404" pitchFamily="49" charset="0"/>
                <a:cs typeface="Courier New" panose="02070309020205020404" pitchFamily="49" charset="0"/>
              </a:rPr>
              <a:t>dzien</a:t>
            </a:r>
            <a:r>
              <a:rPr lang="pl-PL" sz="1200" dirty="0">
                <a:latin typeface="Courier New" panose="02070309020205020404" pitchFamily="49" charset="0"/>
                <a:cs typeface="Courier New" panose="02070309020205020404" pitchFamily="49" charset="0"/>
              </a:rPr>
              <a:t>)&lt;0 || </a:t>
            </a:r>
            <a:r>
              <a:rPr lang="pl-PL" sz="1200" dirty="0" err="1">
                <a:latin typeface="Courier New" panose="02070309020205020404" pitchFamily="49" charset="0"/>
                <a:cs typeface="Courier New" panose="02070309020205020404" pitchFamily="49" charset="0"/>
              </a:rPr>
              <a:t>Number</a:t>
            </a:r>
            <a:r>
              <a:rPr lang="pl-PL" sz="1200" dirty="0">
                <a:latin typeface="Courier New" panose="02070309020205020404" pitchFamily="49" charset="0"/>
                <a:cs typeface="Courier New" panose="02070309020205020404" pitchFamily="49" charset="0"/>
              </a:rPr>
              <a:t>(</a:t>
            </a:r>
            <a:r>
              <a:rPr lang="pl-PL" sz="1200" dirty="0" err="1">
                <a:latin typeface="Courier New" panose="02070309020205020404" pitchFamily="49" charset="0"/>
                <a:cs typeface="Courier New" panose="02070309020205020404" pitchFamily="49" charset="0"/>
              </a:rPr>
              <a:t>dzien</a:t>
            </a:r>
            <a:r>
              <a:rPr lang="pl-PL" sz="1200" dirty="0">
                <a:latin typeface="Courier New" panose="02070309020205020404" pitchFamily="49" charset="0"/>
                <a:cs typeface="Courier New" panose="02070309020205020404" pitchFamily="49" charset="0"/>
              </a:rPr>
              <a:t>) &gt; 31) </a:t>
            </a:r>
            <a:r>
              <a:rPr lang="pl-PL" sz="1200" dirty="0" err="1">
                <a:latin typeface="Courier New" panose="02070309020205020404" pitchFamily="49" charset="0"/>
                <a:cs typeface="Courier New" panose="02070309020205020404" pitchFamily="49" charset="0"/>
              </a:rPr>
              <a:t>throw</a:t>
            </a: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new</a:t>
            </a:r>
            <a:r>
              <a:rPr lang="pl-PL" sz="1200" dirty="0">
                <a:latin typeface="Courier New" panose="02070309020205020404" pitchFamily="49" charset="0"/>
                <a:cs typeface="Courier New" panose="02070309020205020404" pitchFamily="49" charset="0"/>
              </a:rPr>
              <a:t> </a:t>
            </a:r>
            <a:r>
              <a:rPr lang="pl-PL" sz="1200" dirty="0" smtClean="0">
                <a:latin typeface="Courier New" panose="02070309020205020404" pitchFamily="49" charset="0"/>
                <a:cs typeface="Courier New" panose="02070309020205020404" pitchFamily="49" charset="0"/>
              </a:rPr>
              <a:t>Error("</a:t>
            </a:r>
            <a:r>
              <a:rPr lang="pl-PL" sz="1200" dirty="0">
                <a:latin typeface="Courier New" panose="02070309020205020404" pitchFamily="49" charset="0"/>
                <a:cs typeface="Courier New" panose="02070309020205020404" pitchFamily="49" charset="0"/>
              </a:rPr>
              <a:t>Nieprawidłowy </a:t>
            </a:r>
            <a:r>
              <a:rPr lang="pl-PL" sz="1200" dirty="0" smtClean="0">
                <a:latin typeface="Courier New" panose="02070309020205020404" pitchFamily="49" charset="0"/>
                <a:cs typeface="Courier New" panose="02070309020205020404" pitchFamily="49" charset="0"/>
              </a:rPr>
              <a:t>dzień");</a:t>
            </a:r>
            <a:endParaRPr lang="pl-PL" sz="1200" dirty="0">
              <a:latin typeface="Courier New" panose="02070309020205020404" pitchFamily="49" charset="0"/>
              <a:cs typeface="Courier New" panose="02070309020205020404" pitchFamily="49" charset="0"/>
            </a:endParaRPr>
          </a:p>
          <a:p>
            <a:pPr marL="0" indent="0">
              <a:buNone/>
            </a:pP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var</a:t>
            </a: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miesiac</a:t>
            </a:r>
            <a:r>
              <a:rPr lang="pl-PL" sz="1200" dirty="0">
                <a:latin typeface="Courier New" panose="02070309020205020404" pitchFamily="49" charset="0"/>
                <a:cs typeface="Courier New" panose="02070309020205020404" pitchFamily="49" charset="0"/>
              </a:rPr>
              <a:t> = </a:t>
            </a:r>
            <a:r>
              <a:rPr lang="pl-PL" sz="1200" dirty="0" err="1">
                <a:latin typeface="Courier New" panose="02070309020205020404" pitchFamily="49" charset="0"/>
                <a:cs typeface="Courier New" panose="02070309020205020404" pitchFamily="49" charset="0"/>
              </a:rPr>
              <a:t>prompt</a:t>
            </a:r>
            <a:r>
              <a:rPr lang="pl-PL" sz="1200" dirty="0">
                <a:latin typeface="Courier New" panose="02070309020205020404" pitchFamily="49" charset="0"/>
                <a:cs typeface="Courier New" panose="02070309020205020404" pitchFamily="49" charset="0"/>
              </a:rPr>
              <a:t>("Podaj </a:t>
            </a:r>
            <a:r>
              <a:rPr lang="pl-PL" sz="1200" dirty="0" smtClean="0">
                <a:latin typeface="Courier New" panose="02070309020205020404" pitchFamily="49" charset="0"/>
                <a:cs typeface="Courier New" panose="02070309020205020404" pitchFamily="49" charset="0"/>
              </a:rPr>
              <a:t>miesiąc");</a:t>
            </a:r>
            <a:endParaRPr lang="pl-PL" sz="1200" dirty="0">
              <a:latin typeface="Courier New" panose="02070309020205020404" pitchFamily="49" charset="0"/>
              <a:cs typeface="Courier New" panose="02070309020205020404" pitchFamily="49" charset="0"/>
            </a:endParaRPr>
          </a:p>
          <a:p>
            <a:pPr marL="0" indent="0">
              <a:buNone/>
            </a:pP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if</a:t>
            </a: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isNaN</a:t>
            </a:r>
            <a:r>
              <a:rPr lang="pl-PL" sz="1200" dirty="0">
                <a:latin typeface="Courier New" panose="02070309020205020404" pitchFamily="49" charset="0"/>
                <a:cs typeface="Courier New" panose="02070309020205020404" pitchFamily="49" charset="0"/>
              </a:rPr>
              <a:t>(</a:t>
            </a:r>
            <a:r>
              <a:rPr lang="pl-PL" sz="1200" dirty="0" err="1">
                <a:latin typeface="Courier New" panose="02070309020205020404" pitchFamily="49" charset="0"/>
                <a:cs typeface="Courier New" panose="02070309020205020404" pitchFamily="49" charset="0"/>
              </a:rPr>
              <a:t>miesiac</a:t>
            </a:r>
            <a:r>
              <a:rPr lang="pl-PL" sz="1200" dirty="0">
                <a:latin typeface="Courier New" panose="02070309020205020404" pitchFamily="49" charset="0"/>
                <a:cs typeface="Courier New" panose="02070309020205020404" pitchFamily="49" charset="0"/>
              </a:rPr>
              <a:t>) || </a:t>
            </a:r>
            <a:r>
              <a:rPr lang="pl-PL" sz="1200" dirty="0" err="1">
                <a:latin typeface="Courier New" panose="02070309020205020404" pitchFamily="49" charset="0"/>
                <a:cs typeface="Courier New" panose="02070309020205020404" pitchFamily="49" charset="0"/>
              </a:rPr>
              <a:t>Number</a:t>
            </a:r>
            <a:r>
              <a:rPr lang="pl-PL" sz="1200" dirty="0">
                <a:latin typeface="Courier New" panose="02070309020205020404" pitchFamily="49" charset="0"/>
                <a:cs typeface="Courier New" panose="02070309020205020404" pitchFamily="49" charset="0"/>
              </a:rPr>
              <a:t>(</a:t>
            </a:r>
            <a:r>
              <a:rPr lang="pl-PL" sz="1200" dirty="0" err="1">
                <a:latin typeface="Courier New" panose="02070309020205020404" pitchFamily="49" charset="0"/>
                <a:cs typeface="Courier New" panose="02070309020205020404" pitchFamily="49" charset="0"/>
              </a:rPr>
              <a:t>miesiac</a:t>
            </a:r>
            <a:r>
              <a:rPr lang="pl-PL" sz="1200" dirty="0">
                <a:latin typeface="Courier New" panose="02070309020205020404" pitchFamily="49" charset="0"/>
                <a:cs typeface="Courier New" panose="02070309020205020404" pitchFamily="49" charset="0"/>
              </a:rPr>
              <a:t>)&lt;0 || </a:t>
            </a:r>
            <a:r>
              <a:rPr lang="pl-PL" sz="1200" dirty="0" err="1">
                <a:latin typeface="Courier New" panose="02070309020205020404" pitchFamily="49" charset="0"/>
                <a:cs typeface="Courier New" panose="02070309020205020404" pitchFamily="49" charset="0"/>
              </a:rPr>
              <a:t>Number</a:t>
            </a:r>
            <a:r>
              <a:rPr lang="pl-PL" sz="1200" dirty="0">
                <a:latin typeface="Courier New" panose="02070309020205020404" pitchFamily="49" charset="0"/>
                <a:cs typeface="Courier New" panose="02070309020205020404" pitchFamily="49" charset="0"/>
              </a:rPr>
              <a:t>(</a:t>
            </a:r>
            <a:r>
              <a:rPr lang="pl-PL" sz="1200" dirty="0" err="1">
                <a:latin typeface="Courier New" panose="02070309020205020404" pitchFamily="49" charset="0"/>
                <a:cs typeface="Courier New" panose="02070309020205020404" pitchFamily="49" charset="0"/>
              </a:rPr>
              <a:t>miesiac</a:t>
            </a:r>
            <a:r>
              <a:rPr lang="pl-PL" sz="1200" dirty="0">
                <a:latin typeface="Courier New" panose="02070309020205020404" pitchFamily="49" charset="0"/>
                <a:cs typeface="Courier New" panose="02070309020205020404" pitchFamily="49" charset="0"/>
              </a:rPr>
              <a:t>) &gt; 12) </a:t>
            </a:r>
            <a:r>
              <a:rPr lang="pl-PL" sz="1200" dirty="0" err="1">
                <a:latin typeface="Courier New" panose="02070309020205020404" pitchFamily="49" charset="0"/>
                <a:cs typeface="Courier New" panose="02070309020205020404" pitchFamily="49" charset="0"/>
              </a:rPr>
              <a:t>throw</a:t>
            </a: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new</a:t>
            </a:r>
            <a:r>
              <a:rPr lang="pl-PL" sz="1200" dirty="0">
                <a:latin typeface="Courier New" panose="02070309020205020404" pitchFamily="49" charset="0"/>
                <a:cs typeface="Courier New" panose="02070309020205020404" pitchFamily="49" charset="0"/>
              </a:rPr>
              <a:t> Error("Nieprawidłowy </a:t>
            </a:r>
            <a:r>
              <a:rPr lang="pl-PL" sz="1200" dirty="0" smtClean="0">
                <a:latin typeface="Courier New" panose="02070309020205020404" pitchFamily="49" charset="0"/>
                <a:cs typeface="Courier New" panose="02070309020205020404" pitchFamily="49" charset="0"/>
              </a:rPr>
              <a:t>miesiąc");</a:t>
            </a:r>
            <a:endParaRPr lang="pl-PL" sz="1200" dirty="0">
              <a:latin typeface="Courier New" panose="02070309020205020404" pitchFamily="49" charset="0"/>
              <a:cs typeface="Courier New" panose="02070309020205020404" pitchFamily="49" charset="0"/>
            </a:endParaRPr>
          </a:p>
          <a:p>
            <a:pPr marL="0" indent="0">
              <a:buNone/>
            </a:pP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var</a:t>
            </a:r>
            <a:r>
              <a:rPr lang="pl-PL" sz="1200" dirty="0">
                <a:latin typeface="Courier New" panose="02070309020205020404" pitchFamily="49" charset="0"/>
                <a:cs typeface="Courier New" panose="02070309020205020404" pitchFamily="49" charset="0"/>
              </a:rPr>
              <a:t> rok = </a:t>
            </a:r>
            <a:r>
              <a:rPr lang="pl-PL" sz="1200" dirty="0" err="1">
                <a:latin typeface="Courier New" panose="02070309020205020404" pitchFamily="49" charset="0"/>
                <a:cs typeface="Courier New" panose="02070309020205020404" pitchFamily="49" charset="0"/>
              </a:rPr>
              <a:t>prompt</a:t>
            </a:r>
            <a:r>
              <a:rPr lang="pl-PL" sz="1200" dirty="0">
                <a:latin typeface="Courier New" panose="02070309020205020404" pitchFamily="49" charset="0"/>
                <a:cs typeface="Courier New" panose="02070309020205020404" pitchFamily="49" charset="0"/>
              </a:rPr>
              <a:t>("Podaj rok");</a:t>
            </a:r>
          </a:p>
          <a:p>
            <a:pPr marL="0" indent="0">
              <a:buNone/>
            </a:pP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if</a:t>
            </a: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isNaN</a:t>
            </a:r>
            <a:r>
              <a:rPr lang="pl-PL" sz="1200" dirty="0">
                <a:latin typeface="Courier New" panose="02070309020205020404" pitchFamily="49" charset="0"/>
                <a:cs typeface="Courier New" panose="02070309020205020404" pitchFamily="49" charset="0"/>
              </a:rPr>
              <a:t>(rok) || </a:t>
            </a:r>
            <a:r>
              <a:rPr lang="pl-PL" sz="1200" dirty="0" err="1">
                <a:latin typeface="Courier New" panose="02070309020205020404" pitchFamily="49" charset="0"/>
                <a:cs typeface="Courier New" panose="02070309020205020404" pitchFamily="49" charset="0"/>
              </a:rPr>
              <a:t>Number</a:t>
            </a:r>
            <a:r>
              <a:rPr lang="pl-PL" sz="1200" dirty="0">
                <a:latin typeface="Courier New" panose="02070309020205020404" pitchFamily="49" charset="0"/>
                <a:cs typeface="Courier New" panose="02070309020205020404" pitchFamily="49" charset="0"/>
              </a:rPr>
              <a:t>(rok)&lt;2000 || </a:t>
            </a:r>
            <a:r>
              <a:rPr lang="pl-PL" sz="1200" dirty="0" err="1">
                <a:latin typeface="Courier New" panose="02070309020205020404" pitchFamily="49" charset="0"/>
                <a:cs typeface="Courier New" panose="02070309020205020404" pitchFamily="49" charset="0"/>
              </a:rPr>
              <a:t>Number</a:t>
            </a:r>
            <a:r>
              <a:rPr lang="pl-PL" sz="1200" dirty="0">
                <a:latin typeface="Courier New" panose="02070309020205020404" pitchFamily="49" charset="0"/>
                <a:cs typeface="Courier New" panose="02070309020205020404" pitchFamily="49" charset="0"/>
              </a:rPr>
              <a:t>(rok) &gt; 2020) </a:t>
            </a:r>
            <a:r>
              <a:rPr lang="pl-PL" sz="1200" dirty="0" err="1">
                <a:latin typeface="Courier New" panose="02070309020205020404" pitchFamily="49" charset="0"/>
                <a:cs typeface="Courier New" panose="02070309020205020404" pitchFamily="49" charset="0"/>
              </a:rPr>
              <a:t>throw</a:t>
            </a:r>
            <a:r>
              <a:rPr lang="pl-PL" sz="1200" dirty="0">
                <a:latin typeface="Courier New" panose="02070309020205020404" pitchFamily="49" charset="0"/>
                <a:cs typeface="Courier New" panose="02070309020205020404" pitchFamily="49" charset="0"/>
              </a:rPr>
              <a:t> </a:t>
            </a:r>
            <a:r>
              <a:rPr lang="pl-PL" sz="1200" dirty="0" err="1">
                <a:latin typeface="Courier New" panose="02070309020205020404" pitchFamily="49" charset="0"/>
                <a:cs typeface="Courier New" panose="02070309020205020404" pitchFamily="49" charset="0"/>
              </a:rPr>
              <a:t>new</a:t>
            </a:r>
            <a:r>
              <a:rPr lang="pl-PL" sz="1200" dirty="0">
                <a:latin typeface="Courier New" panose="02070309020205020404" pitchFamily="49" charset="0"/>
                <a:cs typeface="Courier New" panose="02070309020205020404" pitchFamily="49" charset="0"/>
              </a:rPr>
              <a:t> Error("Nieprawidłowy rok");</a:t>
            </a:r>
          </a:p>
          <a:p>
            <a:pPr marL="0" indent="0">
              <a:buNone/>
            </a:pPr>
            <a:r>
              <a:rPr lang="pl-PL" sz="1200" dirty="0">
                <a:latin typeface="Courier New" panose="02070309020205020404" pitchFamily="49" charset="0"/>
                <a:cs typeface="Courier New" panose="02070309020205020404" pitchFamily="49" charset="0"/>
              </a:rPr>
              <a:t>   alert(rok+"-"+</a:t>
            </a:r>
            <a:r>
              <a:rPr lang="pl-PL" sz="1200" dirty="0" err="1">
                <a:latin typeface="Courier New" panose="02070309020205020404" pitchFamily="49" charset="0"/>
                <a:cs typeface="Courier New" panose="02070309020205020404" pitchFamily="49" charset="0"/>
              </a:rPr>
              <a:t>miesiac</a:t>
            </a:r>
            <a:r>
              <a:rPr lang="pl-PL" sz="1200" dirty="0">
                <a:latin typeface="Courier New" panose="02070309020205020404" pitchFamily="49" charset="0"/>
                <a:cs typeface="Courier New" panose="02070309020205020404" pitchFamily="49" charset="0"/>
              </a:rPr>
              <a:t>+"-"+</a:t>
            </a:r>
            <a:r>
              <a:rPr lang="pl-PL" sz="1200" dirty="0" err="1">
                <a:latin typeface="Courier New" panose="02070309020205020404" pitchFamily="49" charset="0"/>
                <a:cs typeface="Courier New" panose="02070309020205020404" pitchFamily="49" charset="0"/>
              </a:rPr>
              <a:t>dzien</a:t>
            </a:r>
            <a:r>
              <a:rPr lang="pl-PL" sz="1200" dirty="0">
                <a:latin typeface="Courier New" panose="02070309020205020404" pitchFamily="49" charset="0"/>
                <a:cs typeface="Courier New" panose="02070309020205020404" pitchFamily="49" charset="0"/>
              </a:rPr>
              <a:t>); }</a:t>
            </a:r>
          </a:p>
          <a:p>
            <a:pPr marL="0" indent="0">
              <a:buNone/>
            </a:pPr>
            <a:r>
              <a:rPr lang="pl-PL" sz="1200" dirty="0" err="1">
                <a:latin typeface="Courier New" panose="02070309020205020404" pitchFamily="49" charset="0"/>
                <a:cs typeface="Courier New" panose="02070309020205020404" pitchFamily="49" charset="0"/>
              </a:rPr>
              <a:t>catch</a:t>
            </a:r>
            <a:r>
              <a:rPr lang="pl-PL" sz="1200" dirty="0">
                <a:latin typeface="Courier New" panose="02070309020205020404" pitchFamily="49" charset="0"/>
                <a:cs typeface="Courier New" panose="02070309020205020404" pitchFamily="49" charset="0"/>
              </a:rPr>
              <a:t> (error) {</a:t>
            </a:r>
          </a:p>
          <a:p>
            <a:pPr marL="0" indent="0">
              <a:buNone/>
            </a:pPr>
            <a:r>
              <a:rPr lang="pl-PL" sz="1200" dirty="0">
                <a:latin typeface="Courier New" panose="02070309020205020404" pitchFamily="49" charset="0"/>
                <a:cs typeface="Courier New" panose="02070309020205020404" pitchFamily="49" charset="0"/>
              </a:rPr>
              <a:t>	alert(</a:t>
            </a:r>
            <a:r>
              <a:rPr lang="pl-PL" sz="1200" dirty="0" err="1">
                <a:latin typeface="Courier New" panose="02070309020205020404" pitchFamily="49" charset="0"/>
                <a:cs typeface="Courier New" panose="02070309020205020404" pitchFamily="49" charset="0"/>
              </a:rPr>
              <a:t>error.toString</a:t>
            </a:r>
            <a:r>
              <a:rPr lang="pl-PL" sz="1200" dirty="0">
                <a:latin typeface="Courier New" panose="02070309020205020404" pitchFamily="49" charset="0"/>
                <a:cs typeface="Courier New" panose="02070309020205020404" pitchFamily="49" charset="0"/>
              </a:rPr>
              <a:t>()); }</a:t>
            </a:r>
          </a:p>
          <a:p>
            <a:pPr marL="0" indent="0">
              <a:buNone/>
            </a:pPr>
            <a:r>
              <a:rPr lang="pl-PL" sz="1200" dirty="0">
                <a:latin typeface="Courier New" panose="02070309020205020404" pitchFamily="49" charset="0"/>
                <a:cs typeface="Courier New" panose="02070309020205020404" pitchFamily="49" charset="0"/>
              </a:rPr>
              <a:t>}</a:t>
            </a:r>
            <a:endParaRPr sz="1200" dirty="0">
              <a:latin typeface="Courier New" panose="02070309020205020404" pitchFamily="49" charset="0"/>
              <a:cs typeface="Courier New" panose="02070309020205020404" pitchFamily="49" charset="0"/>
            </a:endParaRP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2879273389"/>
      </p:ext>
    </p:extLst>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dirty="0"/>
              <a:t>Ć</a:t>
            </a:r>
            <a:r>
              <a:rPr lang="pl-PL" dirty="0" smtClean="0"/>
              <a:t>wiczenie</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Zmodyfikuj poprzedni przykład dodając własny wyjątek i dodaj jego wykorzystanie.</a:t>
            </a:r>
            <a:endParaRPr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186922646"/>
      </p:ext>
    </p:extLst>
  </p:cSld>
  <p:clrMapOvr>
    <a:masterClrMapping/>
  </p:clrMapOvr>
  <p:transition spd="slow">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dirty="0" smtClean="0"/>
              <a:t>Przykładowe rozwiązanie</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1400" dirty="0" err="1" smtClean="0">
                <a:latin typeface="Courier New" panose="02070309020205020404" pitchFamily="49" charset="0"/>
                <a:cs typeface="Courier New" panose="02070309020205020404" pitchFamily="49" charset="0"/>
              </a:rPr>
              <a:t>function</a:t>
            </a:r>
            <a:r>
              <a:rPr lang="pl-PL" sz="1400" dirty="0" smtClean="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Blad</a:t>
            </a:r>
            <a:r>
              <a:rPr lang="pl-PL" sz="1400" dirty="0">
                <a:latin typeface="Courier New" panose="02070309020205020404" pitchFamily="49" charset="0"/>
                <a:cs typeface="Courier New" panose="02070309020205020404" pitchFamily="49" charset="0"/>
              </a:rPr>
              <a:t>(</a:t>
            </a:r>
            <a:r>
              <a:rPr lang="pl-PL" sz="1400" dirty="0" err="1">
                <a:latin typeface="Courier New" panose="02070309020205020404" pitchFamily="49" charset="0"/>
                <a:cs typeface="Courier New" panose="02070309020205020404" pitchFamily="49" charset="0"/>
              </a:rPr>
              <a:t>type,msg</a:t>
            </a:r>
            <a:r>
              <a:rPr lang="pl-PL" sz="1400" dirty="0">
                <a:latin typeface="Courier New" panose="02070309020205020404" pitchFamily="49" charset="0"/>
                <a:cs typeface="Courier New" panose="02070309020205020404" pitchFamily="49" charset="0"/>
              </a:rPr>
              <a:t>) {</a:t>
            </a:r>
          </a:p>
          <a:p>
            <a:pPr marL="0" indent="0">
              <a:buNone/>
            </a:pPr>
            <a:r>
              <a:rPr lang="pl-PL" sz="1400" dirty="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this.type</a:t>
            </a:r>
            <a:r>
              <a:rPr lang="pl-PL" sz="1400" dirty="0">
                <a:latin typeface="Courier New" panose="02070309020205020404" pitchFamily="49" charset="0"/>
                <a:cs typeface="Courier New" panose="02070309020205020404" pitchFamily="49" charset="0"/>
              </a:rPr>
              <a:t> = </a:t>
            </a:r>
            <a:r>
              <a:rPr lang="pl-PL" sz="1400" dirty="0" err="1">
                <a:latin typeface="Courier New" panose="02070309020205020404" pitchFamily="49" charset="0"/>
                <a:cs typeface="Courier New" panose="02070309020205020404" pitchFamily="49" charset="0"/>
              </a:rPr>
              <a:t>type</a:t>
            </a:r>
            <a:r>
              <a:rPr lang="pl-PL" sz="1400" dirty="0">
                <a:latin typeface="Courier New" panose="02070309020205020404" pitchFamily="49" charset="0"/>
                <a:cs typeface="Courier New" panose="02070309020205020404" pitchFamily="49" charset="0"/>
              </a:rPr>
              <a:t>;</a:t>
            </a:r>
          </a:p>
          <a:p>
            <a:pPr marL="0" indent="0">
              <a:buNone/>
            </a:pPr>
            <a:r>
              <a:rPr lang="pl-PL" sz="1400" dirty="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this.message</a:t>
            </a:r>
            <a:r>
              <a:rPr lang="pl-PL" sz="1400" dirty="0">
                <a:latin typeface="Courier New" panose="02070309020205020404" pitchFamily="49" charset="0"/>
                <a:cs typeface="Courier New" panose="02070309020205020404" pitchFamily="49" charset="0"/>
              </a:rPr>
              <a:t> = </a:t>
            </a:r>
            <a:r>
              <a:rPr lang="pl-PL" sz="1400" dirty="0" err="1">
                <a:latin typeface="Courier New" panose="02070309020205020404" pitchFamily="49" charset="0"/>
                <a:cs typeface="Courier New" panose="02070309020205020404" pitchFamily="49" charset="0"/>
              </a:rPr>
              <a:t>msg</a:t>
            </a:r>
            <a:r>
              <a:rPr lang="pl-PL" sz="1400" dirty="0">
                <a:latin typeface="Courier New" panose="02070309020205020404" pitchFamily="49" charset="0"/>
                <a:cs typeface="Courier New" panose="02070309020205020404" pitchFamily="49" charset="0"/>
              </a:rPr>
              <a:t>;</a:t>
            </a:r>
          </a:p>
          <a:p>
            <a:pPr marL="0" indent="0">
              <a:buNone/>
            </a:pPr>
            <a:r>
              <a:rPr lang="pl-PL" sz="1400" dirty="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this.toString</a:t>
            </a:r>
            <a:r>
              <a:rPr lang="pl-PL" sz="1400" dirty="0">
                <a:latin typeface="Courier New" panose="02070309020205020404" pitchFamily="49" charset="0"/>
                <a:cs typeface="Courier New" panose="02070309020205020404" pitchFamily="49" charset="0"/>
              </a:rPr>
              <a:t> = </a:t>
            </a:r>
            <a:r>
              <a:rPr lang="pl-PL" sz="1400" dirty="0" err="1">
                <a:latin typeface="Courier New" panose="02070309020205020404" pitchFamily="49" charset="0"/>
                <a:cs typeface="Courier New" panose="02070309020205020404" pitchFamily="49" charset="0"/>
              </a:rPr>
              <a:t>function</a:t>
            </a:r>
            <a:r>
              <a:rPr lang="pl-PL" sz="1400" dirty="0">
                <a:latin typeface="Courier New" panose="02070309020205020404" pitchFamily="49" charset="0"/>
                <a:cs typeface="Courier New" panose="02070309020205020404" pitchFamily="49" charset="0"/>
              </a:rPr>
              <a:t>() {</a:t>
            </a:r>
          </a:p>
          <a:p>
            <a:pPr marL="0" indent="0">
              <a:buNone/>
            </a:pPr>
            <a:r>
              <a:rPr lang="pl-PL" sz="1400" dirty="0">
                <a:latin typeface="Courier New" panose="02070309020205020404" pitchFamily="49" charset="0"/>
                <a:cs typeface="Courier New" panose="02070309020205020404" pitchFamily="49" charset="0"/>
              </a:rPr>
              <a:t>   return "Nasz </a:t>
            </a:r>
            <a:r>
              <a:rPr lang="pl-PL" sz="1400" dirty="0" err="1">
                <a:latin typeface="Courier New" panose="02070309020205020404" pitchFamily="49" charset="0"/>
                <a:cs typeface="Courier New" panose="02070309020205020404" pitchFamily="49" charset="0"/>
              </a:rPr>
              <a:t>blad</a:t>
            </a:r>
            <a:r>
              <a:rPr lang="pl-PL" sz="1400" dirty="0">
                <a:latin typeface="Courier New" panose="02070309020205020404" pitchFamily="49" charset="0"/>
                <a:cs typeface="Courier New" panose="02070309020205020404" pitchFamily="49" charset="0"/>
              </a:rPr>
              <a:t> to " + </a:t>
            </a:r>
            <a:r>
              <a:rPr lang="pl-PL" sz="1400" dirty="0" err="1">
                <a:latin typeface="Courier New" panose="02070309020205020404" pitchFamily="49" charset="0"/>
                <a:cs typeface="Courier New" panose="02070309020205020404" pitchFamily="49" charset="0"/>
              </a:rPr>
              <a:t>this.message</a:t>
            </a:r>
            <a:r>
              <a:rPr lang="pl-PL" sz="1400" dirty="0">
                <a:latin typeface="Courier New" panose="02070309020205020404" pitchFamily="49" charset="0"/>
                <a:cs typeface="Courier New" panose="02070309020205020404" pitchFamily="49" charset="0"/>
              </a:rPr>
              <a:t>+ "typ: "+ </a:t>
            </a:r>
            <a:r>
              <a:rPr lang="pl-PL" sz="1400" dirty="0" err="1">
                <a:latin typeface="Courier New" panose="02070309020205020404" pitchFamily="49" charset="0"/>
                <a:cs typeface="Courier New" panose="02070309020205020404" pitchFamily="49" charset="0"/>
              </a:rPr>
              <a:t>this.type</a:t>
            </a:r>
            <a:r>
              <a:rPr lang="pl-PL" sz="1400" dirty="0">
                <a:latin typeface="Courier New" panose="02070309020205020404" pitchFamily="49" charset="0"/>
                <a:cs typeface="Courier New" panose="02070309020205020404" pitchFamily="49" charset="0"/>
              </a:rPr>
              <a:t>;</a:t>
            </a:r>
          </a:p>
          <a:p>
            <a:pPr marL="0" indent="0">
              <a:buNone/>
            </a:pPr>
            <a:r>
              <a:rPr lang="pl-PL" sz="1400" dirty="0">
                <a:latin typeface="Courier New" panose="02070309020205020404" pitchFamily="49" charset="0"/>
                <a:cs typeface="Courier New" panose="02070309020205020404" pitchFamily="49" charset="0"/>
              </a:rPr>
              <a:t>   }</a:t>
            </a:r>
          </a:p>
          <a:p>
            <a:pPr marL="0" indent="0">
              <a:buNone/>
            </a:pPr>
            <a:r>
              <a:rPr lang="pl-PL" sz="1400" dirty="0" smtClean="0">
                <a:latin typeface="Courier New" panose="02070309020205020404" pitchFamily="49" charset="0"/>
                <a:cs typeface="Courier New" panose="02070309020205020404" pitchFamily="49" charset="0"/>
              </a:rPr>
              <a:t>}</a:t>
            </a:r>
          </a:p>
          <a:p>
            <a:pPr marL="0" indent="0">
              <a:buNone/>
            </a:pPr>
            <a:r>
              <a:rPr lang="pl-PL" sz="1400" dirty="0" err="1" smtClean="0">
                <a:latin typeface="Courier New" panose="02070309020205020404" pitchFamily="49" charset="0"/>
                <a:cs typeface="Courier New" panose="02070309020205020404" pitchFamily="49" charset="0"/>
              </a:rPr>
              <a:t>var</a:t>
            </a:r>
            <a:r>
              <a:rPr lang="pl-PL" sz="1400" dirty="0" smtClean="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dzien</a:t>
            </a:r>
            <a:r>
              <a:rPr lang="pl-PL" sz="1400" dirty="0">
                <a:latin typeface="Courier New" panose="02070309020205020404" pitchFamily="49" charset="0"/>
                <a:cs typeface="Courier New" panose="02070309020205020404" pitchFamily="49" charset="0"/>
              </a:rPr>
              <a:t> = </a:t>
            </a:r>
            <a:r>
              <a:rPr lang="pl-PL" sz="1400" dirty="0" err="1">
                <a:latin typeface="Courier New" panose="02070309020205020404" pitchFamily="49" charset="0"/>
                <a:cs typeface="Courier New" panose="02070309020205020404" pitchFamily="49" charset="0"/>
              </a:rPr>
              <a:t>prompt</a:t>
            </a:r>
            <a:r>
              <a:rPr lang="pl-PL" sz="1400" dirty="0">
                <a:latin typeface="Courier New" panose="02070309020205020404" pitchFamily="49" charset="0"/>
                <a:cs typeface="Courier New" panose="02070309020205020404" pitchFamily="49" charset="0"/>
              </a:rPr>
              <a:t>("Podaj </a:t>
            </a:r>
            <a:r>
              <a:rPr lang="pl-PL" sz="1400" dirty="0" smtClean="0">
                <a:latin typeface="Courier New" panose="02070309020205020404" pitchFamily="49" charset="0"/>
                <a:cs typeface="Courier New" panose="02070309020205020404" pitchFamily="49" charset="0"/>
              </a:rPr>
              <a:t>dzień");</a:t>
            </a:r>
            <a:endParaRPr lang="pl-PL" sz="1400" dirty="0">
              <a:latin typeface="Courier New" panose="02070309020205020404" pitchFamily="49" charset="0"/>
              <a:cs typeface="Courier New" panose="02070309020205020404" pitchFamily="49" charset="0"/>
            </a:endParaRPr>
          </a:p>
          <a:p>
            <a:pPr marL="0" indent="0">
              <a:buNone/>
            </a:pPr>
            <a:r>
              <a:rPr lang="pl-PL" sz="1400" dirty="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if</a:t>
            </a:r>
            <a:r>
              <a:rPr lang="pl-PL" sz="1400" dirty="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isNaN</a:t>
            </a:r>
            <a:r>
              <a:rPr lang="pl-PL" sz="1400" dirty="0">
                <a:latin typeface="Courier New" panose="02070309020205020404" pitchFamily="49" charset="0"/>
                <a:cs typeface="Courier New" panose="02070309020205020404" pitchFamily="49" charset="0"/>
              </a:rPr>
              <a:t>(</a:t>
            </a:r>
            <a:r>
              <a:rPr lang="pl-PL" sz="1400" dirty="0" err="1">
                <a:latin typeface="Courier New" panose="02070309020205020404" pitchFamily="49" charset="0"/>
                <a:cs typeface="Courier New" panose="02070309020205020404" pitchFamily="49" charset="0"/>
              </a:rPr>
              <a:t>dzien</a:t>
            </a:r>
            <a:r>
              <a:rPr lang="pl-PL" sz="1400" dirty="0">
                <a:latin typeface="Courier New" panose="02070309020205020404" pitchFamily="49" charset="0"/>
                <a:cs typeface="Courier New" panose="02070309020205020404" pitchFamily="49" charset="0"/>
              </a:rPr>
              <a:t>) || </a:t>
            </a:r>
            <a:r>
              <a:rPr lang="pl-PL" sz="1400" dirty="0" err="1">
                <a:latin typeface="Courier New" panose="02070309020205020404" pitchFamily="49" charset="0"/>
                <a:cs typeface="Courier New" panose="02070309020205020404" pitchFamily="49" charset="0"/>
              </a:rPr>
              <a:t>Number</a:t>
            </a:r>
            <a:r>
              <a:rPr lang="pl-PL" sz="1400" dirty="0">
                <a:latin typeface="Courier New" panose="02070309020205020404" pitchFamily="49" charset="0"/>
                <a:cs typeface="Courier New" panose="02070309020205020404" pitchFamily="49" charset="0"/>
              </a:rPr>
              <a:t>(</a:t>
            </a:r>
            <a:r>
              <a:rPr lang="pl-PL" sz="1400" dirty="0" err="1">
                <a:latin typeface="Courier New" panose="02070309020205020404" pitchFamily="49" charset="0"/>
                <a:cs typeface="Courier New" panose="02070309020205020404" pitchFamily="49" charset="0"/>
              </a:rPr>
              <a:t>dzien</a:t>
            </a:r>
            <a:r>
              <a:rPr lang="pl-PL" sz="1400" dirty="0">
                <a:latin typeface="Courier New" panose="02070309020205020404" pitchFamily="49" charset="0"/>
                <a:cs typeface="Courier New" panose="02070309020205020404" pitchFamily="49" charset="0"/>
              </a:rPr>
              <a:t>)&lt;0 || </a:t>
            </a:r>
            <a:r>
              <a:rPr lang="pl-PL" sz="1400" dirty="0" err="1">
                <a:latin typeface="Courier New" panose="02070309020205020404" pitchFamily="49" charset="0"/>
                <a:cs typeface="Courier New" panose="02070309020205020404" pitchFamily="49" charset="0"/>
              </a:rPr>
              <a:t>Number</a:t>
            </a:r>
            <a:r>
              <a:rPr lang="pl-PL" sz="1400" dirty="0">
                <a:latin typeface="Courier New" panose="02070309020205020404" pitchFamily="49" charset="0"/>
                <a:cs typeface="Courier New" panose="02070309020205020404" pitchFamily="49" charset="0"/>
              </a:rPr>
              <a:t>(</a:t>
            </a:r>
            <a:r>
              <a:rPr lang="pl-PL" sz="1400" dirty="0" err="1">
                <a:latin typeface="Courier New" panose="02070309020205020404" pitchFamily="49" charset="0"/>
                <a:cs typeface="Courier New" panose="02070309020205020404" pitchFamily="49" charset="0"/>
              </a:rPr>
              <a:t>dzien</a:t>
            </a:r>
            <a:r>
              <a:rPr lang="pl-PL" sz="1400" dirty="0">
                <a:latin typeface="Courier New" panose="02070309020205020404" pitchFamily="49" charset="0"/>
                <a:cs typeface="Courier New" panose="02070309020205020404" pitchFamily="49" charset="0"/>
              </a:rPr>
              <a:t>) &gt; 31) </a:t>
            </a:r>
            <a:r>
              <a:rPr lang="pl-PL" sz="1400" dirty="0" err="1">
                <a:latin typeface="Courier New" panose="02070309020205020404" pitchFamily="49" charset="0"/>
                <a:cs typeface="Courier New" panose="02070309020205020404" pitchFamily="49" charset="0"/>
              </a:rPr>
              <a:t>throw</a:t>
            </a:r>
            <a:r>
              <a:rPr lang="pl-PL" sz="1400" dirty="0">
                <a:latin typeface="Courier New" panose="02070309020205020404" pitchFamily="49" charset="0"/>
                <a:cs typeface="Courier New" panose="02070309020205020404" pitchFamily="49" charset="0"/>
              </a:rPr>
              <a:t> </a:t>
            </a:r>
            <a:r>
              <a:rPr lang="pl-PL" sz="1400" dirty="0" err="1">
                <a:latin typeface="Courier New" panose="02070309020205020404" pitchFamily="49" charset="0"/>
                <a:cs typeface="Courier New" panose="02070309020205020404" pitchFamily="49" charset="0"/>
              </a:rPr>
              <a:t>new</a:t>
            </a:r>
            <a:r>
              <a:rPr lang="pl-PL" sz="1400" dirty="0">
                <a:latin typeface="Courier New" panose="02070309020205020404" pitchFamily="49" charset="0"/>
                <a:cs typeface="Courier New" panose="02070309020205020404" pitchFamily="49" charset="0"/>
              </a:rPr>
              <a:t> </a:t>
            </a:r>
            <a:r>
              <a:rPr lang="pl-PL" sz="1400" dirty="0" err="1" smtClean="0">
                <a:latin typeface="Courier New" panose="02070309020205020404" pitchFamily="49" charset="0"/>
                <a:cs typeface="Courier New" panose="02070309020205020404" pitchFamily="49" charset="0"/>
              </a:rPr>
              <a:t>Blad</a:t>
            </a:r>
            <a:r>
              <a:rPr lang="pl-PL" sz="1400" dirty="0" smtClean="0">
                <a:latin typeface="Courier New" panose="02070309020205020404" pitchFamily="49" charset="0"/>
                <a:cs typeface="Courier New" panose="02070309020205020404" pitchFamily="49" charset="0"/>
              </a:rPr>
              <a:t>("Nasz", "Nieprawidłowy dzień");</a:t>
            </a:r>
            <a:endParaRPr lang="pl-PL" sz="1400" dirty="0">
              <a:latin typeface="Courier New" panose="02070309020205020404" pitchFamily="49" charset="0"/>
              <a:cs typeface="Courier New" panose="02070309020205020404" pitchFamily="49" charset="0"/>
            </a:endParaRPr>
          </a:p>
          <a:p>
            <a:pPr marL="0" indent="0">
              <a:buNone/>
            </a:pPr>
            <a:endParaRPr sz="1400" dirty="0"/>
          </a:p>
        </p:txBody>
      </p:sp>
      <p:pic>
        <p:nvPicPr>
          <p:cNvPr id="5" name="Obraz 4" descr="PO KL_z podpisem_kolor.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21250" y="4803201"/>
            <a:ext cx="5753100" cy="1085850"/>
          </a:xfrm>
          <a:prstGeom prst="rect">
            <a:avLst/>
          </a:prstGeom>
          <a:noFill/>
          <a:ln>
            <a:noFill/>
          </a:ln>
        </p:spPr>
      </p:pic>
      <p:sp>
        <p:nvSpPr>
          <p:cNvPr id="6" name="pole tekstowe 5"/>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1639422391"/>
      </p:ext>
    </p:extLst>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Zgłaszanie błędów</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Instrukcja </a:t>
            </a:r>
            <a:r>
              <a:rPr lang="pl-PL" sz="2400" dirty="0" err="1" smtClean="0"/>
              <a:t>throw</a:t>
            </a:r>
            <a:endParaRPr lang="pl-PL" sz="2400" dirty="0" smtClean="0"/>
          </a:p>
          <a:p>
            <a:pPr marL="0" indent="0">
              <a:buNone/>
            </a:pPr>
            <a:r>
              <a:rPr lang="pl-PL" sz="2400" dirty="0" smtClean="0"/>
              <a:t>	</a:t>
            </a:r>
            <a:r>
              <a:rPr lang="pl-PL" sz="2400" dirty="0" err="1" smtClean="0"/>
              <a:t>throw</a:t>
            </a:r>
            <a:r>
              <a:rPr lang="pl-PL" sz="2400" dirty="0" smtClean="0"/>
              <a:t> wyrażenie; </a:t>
            </a:r>
          </a:p>
          <a:p>
            <a:pPr marL="0" indent="0">
              <a:buNone/>
            </a:pPr>
            <a:r>
              <a:rPr lang="pl-PL" sz="2400" dirty="0"/>
              <a:t>	</a:t>
            </a:r>
            <a:r>
              <a:rPr lang="pl-PL" sz="2400" dirty="0" err="1" smtClean="0"/>
              <a:t>throw</a:t>
            </a:r>
            <a:r>
              <a:rPr lang="pl-PL" sz="2400" dirty="0" smtClean="0"/>
              <a:t> "Wystąpił błąd!";</a:t>
            </a:r>
            <a:endParaRPr sz="2400" dirty="0"/>
          </a:p>
        </p:txBody>
      </p:sp>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7599" y="3717032"/>
            <a:ext cx="4457700" cy="1400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pole tekstowe 4"/>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1363351320"/>
      </p:ext>
    </p:extLst>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Zdarzenie </a:t>
            </a:r>
            <a:r>
              <a:rPr lang="pl-PL" sz="3600" b="1" dirty="0" err="1" smtClean="0"/>
              <a:t>onerror</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Najprostszą metodą obsługi błędu to podłączenie funkcji do zdarzenia </a:t>
            </a:r>
            <a:r>
              <a:rPr lang="pl-PL" sz="2400" dirty="0" err="1" smtClean="0"/>
              <a:t>onError</a:t>
            </a:r>
            <a:endParaRPr lang="pl-PL" sz="2400" dirty="0" smtClean="0"/>
          </a:p>
          <a:p>
            <a:pPr marL="0" indent="0">
              <a:buNone/>
            </a:pPr>
            <a:r>
              <a:rPr lang="pl-PL" sz="1800" dirty="0" smtClean="0"/>
              <a:t>	</a:t>
            </a:r>
          </a:p>
          <a:p>
            <a:pPr marL="0" indent="0">
              <a:buNone/>
            </a:pPr>
            <a:r>
              <a:rPr lang="pl-PL" sz="1800" dirty="0"/>
              <a:t>	</a:t>
            </a:r>
            <a:r>
              <a:rPr lang="pl-PL" sz="1800" dirty="0" err="1" smtClean="0"/>
              <a:t>window.onerror</a:t>
            </a:r>
            <a:r>
              <a:rPr lang="pl-PL" sz="1800" dirty="0" smtClean="0"/>
              <a:t> = </a:t>
            </a:r>
            <a:r>
              <a:rPr lang="pl-PL" sz="1800" dirty="0" err="1" smtClean="0"/>
              <a:t>function</a:t>
            </a:r>
            <a:r>
              <a:rPr lang="pl-PL" sz="1800" dirty="0" smtClean="0"/>
              <a:t>(komunikat, </a:t>
            </a:r>
            <a:r>
              <a:rPr lang="pl-PL" sz="1800" dirty="0" err="1" smtClean="0"/>
              <a:t>url</a:t>
            </a:r>
            <a:r>
              <a:rPr lang="pl-PL" sz="1800" dirty="0" smtClean="0"/>
              <a:t>, linia) {</a:t>
            </a:r>
          </a:p>
          <a:p>
            <a:pPr marL="0" indent="0">
              <a:buNone/>
            </a:pPr>
            <a:r>
              <a:rPr lang="pl-PL" sz="1800" dirty="0"/>
              <a:t>	</a:t>
            </a:r>
            <a:r>
              <a:rPr lang="pl-PL" sz="1800" dirty="0" smtClean="0"/>
              <a:t>	instrukcje;</a:t>
            </a:r>
          </a:p>
          <a:p>
            <a:pPr marL="0" indent="0">
              <a:buNone/>
            </a:pPr>
            <a:r>
              <a:rPr lang="pl-PL" sz="1800" dirty="0" smtClean="0"/>
              <a:t>	}</a:t>
            </a:r>
          </a:p>
          <a:p>
            <a:endParaRPr sz="18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524198773"/>
      </p:ext>
    </p:extLst>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Obsługa błędów</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Obiekt Error</a:t>
            </a:r>
            <a:endParaRPr lang="pl-PL" sz="2400" dirty="0"/>
          </a:p>
          <a:p>
            <a:pPr marL="0" indent="0">
              <a:buNone/>
            </a:pPr>
            <a:r>
              <a:rPr lang="pl-PL" sz="2400" dirty="0"/>
              <a:t>	</a:t>
            </a:r>
            <a:r>
              <a:rPr lang="pl-PL" sz="2400" dirty="0" err="1" smtClean="0"/>
              <a:t>throw</a:t>
            </a:r>
            <a:r>
              <a:rPr lang="pl-PL" sz="2400" dirty="0" smtClean="0"/>
              <a:t> </a:t>
            </a:r>
            <a:r>
              <a:rPr lang="pl-PL" sz="2400" dirty="0" err="1" smtClean="0"/>
              <a:t>new</a:t>
            </a:r>
            <a:r>
              <a:rPr lang="pl-PL" sz="2400" dirty="0" smtClean="0"/>
              <a:t> Error(); </a:t>
            </a:r>
          </a:p>
          <a:p>
            <a:pPr marL="0" indent="0">
              <a:buNone/>
            </a:pPr>
            <a:r>
              <a:rPr lang="pl-PL" sz="2400" dirty="0"/>
              <a:t>	</a:t>
            </a:r>
            <a:r>
              <a:rPr lang="pl-PL" sz="2400" dirty="0" err="1" smtClean="0"/>
              <a:t>throw</a:t>
            </a:r>
            <a:r>
              <a:rPr lang="pl-PL" sz="2400" dirty="0" smtClean="0"/>
              <a:t> </a:t>
            </a:r>
            <a:r>
              <a:rPr lang="pl-PL" sz="2400" dirty="0" err="1" smtClean="0"/>
              <a:t>new</a:t>
            </a:r>
            <a:r>
              <a:rPr lang="pl-PL" sz="2400" dirty="0" smtClean="0"/>
              <a:t> Error("Wystąpił błąd!");</a:t>
            </a:r>
          </a:p>
          <a:p>
            <a:endParaRPr lang="pl-PL" sz="2400" dirty="0"/>
          </a:p>
          <a:p>
            <a:endParaRPr lang="pl-PL" sz="2400" dirty="0" smtClean="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52675" y="3717032"/>
            <a:ext cx="443865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pole tekstowe 4"/>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655064711"/>
      </p:ext>
    </p:extLst>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Obsługa błędów</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Instrukcje do przechwytywania błędów:</a:t>
            </a:r>
          </a:p>
          <a:p>
            <a:pPr marL="342900" indent="-342900">
              <a:buFontTx/>
              <a:buChar char="-"/>
            </a:pPr>
            <a:r>
              <a:rPr lang="pl-PL" sz="2400" dirty="0" err="1" smtClean="0"/>
              <a:t>try</a:t>
            </a:r>
            <a:r>
              <a:rPr lang="pl-PL" sz="2400" dirty="0" smtClean="0"/>
              <a:t> … </a:t>
            </a:r>
            <a:r>
              <a:rPr lang="pl-PL" sz="2400" dirty="0" err="1" smtClean="0"/>
              <a:t>catch</a:t>
            </a:r>
            <a:endParaRPr lang="pl-PL" sz="2400" dirty="0" smtClean="0"/>
          </a:p>
          <a:p>
            <a:pPr marL="342900" indent="-342900">
              <a:buFontTx/>
              <a:buChar char="-"/>
            </a:pPr>
            <a:r>
              <a:rPr lang="pl-PL" sz="2400" dirty="0" err="1" smtClean="0"/>
              <a:t>try</a:t>
            </a:r>
            <a:r>
              <a:rPr lang="pl-PL" sz="2400" dirty="0" smtClean="0"/>
              <a:t> … </a:t>
            </a:r>
            <a:r>
              <a:rPr lang="pl-PL" sz="2400" dirty="0" err="1" smtClean="0"/>
              <a:t>catch</a:t>
            </a:r>
            <a:r>
              <a:rPr lang="pl-PL" sz="2400" dirty="0"/>
              <a:t> </a:t>
            </a:r>
            <a:r>
              <a:rPr lang="pl-PL" sz="2400" dirty="0" smtClean="0"/>
              <a:t>… </a:t>
            </a:r>
            <a:r>
              <a:rPr lang="pl-PL" sz="2400" dirty="0" err="1" smtClean="0"/>
              <a:t>finally</a:t>
            </a:r>
            <a:endParaRPr lang="pl-PL" sz="2400" dirty="0" smtClean="0"/>
          </a:p>
          <a:p>
            <a:pPr>
              <a:buFontTx/>
              <a:buChar char="-"/>
            </a:pPr>
            <a:r>
              <a:rPr lang="pl-PL" sz="2400" dirty="0" smtClean="0"/>
              <a:t>zdarzenie </a:t>
            </a:r>
            <a:r>
              <a:rPr lang="pl-PL" sz="2400" dirty="0" err="1" smtClean="0"/>
              <a:t>onerror</a:t>
            </a:r>
            <a:endParaRPr lang="pl-PL" sz="2400" dirty="0"/>
          </a:p>
          <a:p>
            <a:pPr marL="342900" indent="-342900">
              <a:buFontTx/>
              <a:buChar char="-"/>
            </a:pPr>
            <a:endParaRPr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103625959"/>
      </p:ext>
    </p:extLst>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Instrukcja </a:t>
            </a:r>
            <a:r>
              <a:rPr lang="pl-PL" sz="3600" b="1" dirty="0" err="1" smtClean="0"/>
              <a:t>try</a:t>
            </a:r>
            <a:r>
              <a:rPr lang="pl-PL" sz="3600" b="1" dirty="0" smtClean="0"/>
              <a:t> … </a:t>
            </a:r>
            <a:r>
              <a:rPr lang="pl-PL" sz="3600" b="1" dirty="0" err="1" smtClean="0"/>
              <a:t>catch</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Instrukcja </a:t>
            </a:r>
            <a:r>
              <a:rPr lang="pl-PL" sz="2400" dirty="0" err="1" smtClean="0"/>
              <a:t>try</a:t>
            </a:r>
            <a:r>
              <a:rPr lang="pl-PL" sz="2400" dirty="0" smtClean="0"/>
              <a:t> … </a:t>
            </a:r>
            <a:r>
              <a:rPr lang="pl-PL" sz="2400" dirty="0" err="1" smtClean="0"/>
              <a:t>catch</a:t>
            </a:r>
            <a:r>
              <a:rPr lang="pl-PL" sz="2400" dirty="0" smtClean="0"/>
              <a:t> ma następującą postać</a:t>
            </a:r>
          </a:p>
          <a:p>
            <a:pPr marL="0" indent="0">
              <a:buNone/>
            </a:pPr>
            <a:r>
              <a:rPr lang="pl-PL" sz="2400" dirty="0">
                <a:latin typeface="Courier New" panose="02070309020205020404" pitchFamily="49" charset="0"/>
                <a:cs typeface="Courier New" panose="02070309020205020404" pitchFamily="49" charset="0"/>
              </a:rPr>
              <a:t>	</a:t>
            </a:r>
            <a:r>
              <a:rPr lang="pl-PL" sz="2400" dirty="0" err="1" smtClean="0">
                <a:latin typeface="Courier New" panose="02070309020205020404" pitchFamily="49" charset="0"/>
                <a:cs typeface="Courier New" panose="02070309020205020404" pitchFamily="49" charset="0"/>
              </a:rPr>
              <a:t>try</a:t>
            </a:r>
            <a:r>
              <a:rPr lang="pl-PL" sz="2400" dirty="0" smtClean="0">
                <a:latin typeface="Courier New" panose="02070309020205020404" pitchFamily="49" charset="0"/>
                <a:cs typeface="Courier New" panose="02070309020205020404" pitchFamily="49" charset="0"/>
              </a:rPr>
              <a:t> {</a:t>
            </a:r>
          </a:p>
          <a:p>
            <a:pPr marL="0" indent="0">
              <a:buNone/>
            </a:pPr>
            <a:r>
              <a:rPr lang="pl-PL" sz="2400" dirty="0">
                <a:latin typeface="Courier New" panose="02070309020205020404" pitchFamily="49" charset="0"/>
                <a:cs typeface="Courier New" panose="02070309020205020404" pitchFamily="49" charset="0"/>
              </a:rPr>
              <a:t>	</a:t>
            </a:r>
            <a:r>
              <a:rPr lang="pl-PL" sz="2400" dirty="0" smtClean="0">
                <a:latin typeface="Courier New" panose="02070309020205020404" pitchFamily="49" charset="0"/>
                <a:cs typeface="Courier New" panose="02070309020205020404" pitchFamily="49" charset="0"/>
              </a:rPr>
              <a:t>	instrukcje;</a:t>
            </a:r>
          </a:p>
          <a:p>
            <a:pPr marL="0" indent="0">
              <a:buNone/>
            </a:pPr>
            <a:r>
              <a:rPr lang="pl-PL" sz="2400" dirty="0">
                <a:latin typeface="Courier New" panose="02070309020205020404" pitchFamily="49" charset="0"/>
                <a:cs typeface="Courier New" panose="02070309020205020404" pitchFamily="49" charset="0"/>
              </a:rPr>
              <a:t>	</a:t>
            </a:r>
            <a:r>
              <a:rPr lang="pl-PL" sz="2400" dirty="0" smtClean="0">
                <a:latin typeface="Courier New" panose="02070309020205020404" pitchFamily="49" charset="0"/>
                <a:cs typeface="Courier New" panose="02070309020205020404" pitchFamily="49" charset="0"/>
              </a:rPr>
              <a:t>}</a:t>
            </a:r>
          </a:p>
          <a:p>
            <a:pPr marL="0" indent="0">
              <a:buNone/>
            </a:pPr>
            <a:r>
              <a:rPr lang="pl-PL" sz="2400" dirty="0">
                <a:latin typeface="Courier New" panose="02070309020205020404" pitchFamily="49" charset="0"/>
                <a:cs typeface="Courier New" panose="02070309020205020404" pitchFamily="49" charset="0"/>
              </a:rPr>
              <a:t>	</a:t>
            </a:r>
            <a:r>
              <a:rPr lang="pl-PL" sz="2400" dirty="0" err="1" smtClean="0">
                <a:latin typeface="Courier New" panose="02070309020205020404" pitchFamily="49" charset="0"/>
                <a:cs typeface="Courier New" panose="02070309020205020404" pitchFamily="49" charset="0"/>
              </a:rPr>
              <a:t>catch</a:t>
            </a:r>
            <a:r>
              <a:rPr lang="pl-PL" sz="2400" dirty="0" smtClean="0">
                <a:latin typeface="Courier New" panose="02070309020205020404" pitchFamily="49" charset="0"/>
                <a:cs typeface="Courier New" panose="02070309020205020404" pitchFamily="49" charset="0"/>
              </a:rPr>
              <a:t> (wyjątek) {</a:t>
            </a:r>
          </a:p>
          <a:p>
            <a:pPr marL="0" indent="0">
              <a:buNone/>
            </a:pPr>
            <a:r>
              <a:rPr lang="pl-PL" sz="2400" dirty="0">
                <a:latin typeface="Courier New" panose="02070309020205020404" pitchFamily="49" charset="0"/>
                <a:cs typeface="Courier New" panose="02070309020205020404" pitchFamily="49" charset="0"/>
              </a:rPr>
              <a:t>	</a:t>
            </a:r>
            <a:r>
              <a:rPr lang="pl-PL" sz="2400" dirty="0" smtClean="0">
                <a:latin typeface="Courier New" panose="02070309020205020404" pitchFamily="49" charset="0"/>
                <a:cs typeface="Courier New" panose="02070309020205020404" pitchFamily="49" charset="0"/>
              </a:rPr>
              <a:t>	obsługa wyjątku</a:t>
            </a:r>
          </a:p>
          <a:p>
            <a:pPr marL="0" indent="0">
              <a:buNone/>
            </a:pPr>
            <a:r>
              <a:rPr lang="pl-PL" sz="2400" dirty="0" smtClean="0">
                <a:latin typeface="Courier New" panose="02070309020205020404" pitchFamily="49" charset="0"/>
                <a:cs typeface="Courier New" panose="02070309020205020404" pitchFamily="49" charset="0"/>
              </a:rPr>
              <a:t>	}</a:t>
            </a:r>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2015444177"/>
      </p:ext>
    </p:extLst>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Instrukcja </a:t>
            </a:r>
            <a:r>
              <a:rPr lang="pl-PL" sz="3600" b="1" dirty="0" err="1" smtClean="0"/>
              <a:t>finally</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2400" dirty="0" smtClean="0"/>
              <a:t>Instrukcje </a:t>
            </a:r>
            <a:r>
              <a:rPr lang="pl-PL" sz="2400" dirty="0" err="1" smtClean="0"/>
              <a:t>try</a:t>
            </a:r>
            <a:r>
              <a:rPr lang="pl-PL" sz="2400" dirty="0" smtClean="0"/>
              <a:t> </a:t>
            </a:r>
            <a:r>
              <a:rPr lang="pl-PL" sz="2400" dirty="0" err="1" smtClean="0"/>
              <a:t>catch</a:t>
            </a:r>
            <a:r>
              <a:rPr lang="pl-PL" sz="2400" dirty="0" smtClean="0"/>
              <a:t> można rozszerzyć o opcjonalną instrukcję </a:t>
            </a:r>
            <a:r>
              <a:rPr lang="pl-PL" sz="2400" dirty="0" err="1" smtClean="0"/>
              <a:t>finally</a:t>
            </a:r>
            <a:r>
              <a:rPr lang="pl-PL" sz="2400" dirty="0" smtClean="0"/>
              <a:t>.</a:t>
            </a:r>
          </a:p>
          <a:p>
            <a:pPr marL="0" indent="0">
              <a:buNone/>
            </a:pPr>
            <a:r>
              <a:rPr lang="pl-PL" sz="2000" dirty="0" err="1" smtClean="0"/>
              <a:t>try</a:t>
            </a:r>
            <a:r>
              <a:rPr lang="pl-PL" sz="2000" dirty="0"/>
              <a:t> </a:t>
            </a:r>
            <a:r>
              <a:rPr lang="pl-PL" sz="2000" dirty="0" smtClean="0"/>
              <a:t>{</a:t>
            </a:r>
          </a:p>
          <a:p>
            <a:pPr marL="0" indent="0">
              <a:buNone/>
            </a:pPr>
            <a:r>
              <a:rPr lang="pl-PL" sz="2000" dirty="0" smtClean="0"/>
              <a:t>	instrukcje;</a:t>
            </a:r>
          </a:p>
          <a:p>
            <a:pPr marL="0" indent="0">
              <a:buNone/>
            </a:pPr>
            <a:r>
              <a:rPr lang="pl-PL" sz="2000" dirty="0" smtClean="0"/>
              <a:t>}</a:t>
            </a:r>
          </a:p>
          <a:p>
            <a:pPr marL="0" indent="0">
              <a:buNone/>
            </a:pPr>
            <a:r>
              <a:rPr lang="pl-PL" sz="2000" dirty="0" err="1" smtClean="0"/>
              <a:t>catch</a:t>
            </a:r>
            <a:r>
              <a:rPr lang="pl-PL" sz="2000" dirty="0" smtClean="0"/>
              <a:t> (wyjątek) {</a:t>
            </a:r>
          </a:p>
          <a:p>
            <a:pPr marL="0" indent="0">
              <a:buNone/>
            </a:pPr>
            <a:r>
              <a:rPr lang="pl-PL" sz="2000" dirty="0"/>
              <a:t>	</a:t>
            </a:r>
            <a:r>
              <a:rPr lang="pl-PL" sz="2000" dirty="0" smtClean="0"/>
              <a:t>kod obsługi wyjątku;</a:t>
            </a:r>
          </a:p>
          <a:p>
            <a:pPr marL="0" indent="0">
              <a:buNone/>
            </a:pPr>
            <a:r>
              <a:rPr lang="pl-PL" sz="2000" dirty="0" smtClean="0"/>
              <a:t>}</a:t>
            </a:r>
          </a:p>
          <a:p>
            <a:pPr marL="0" indent="0">
              <a:buNone/>
            </a:pPr>
            <a:r>
              <a:rPr lang="pl-PL" sz="2000" dirty="0" err="1" smtClean="0"/>
              <a:t>finally</a:t>
            </a:r>
            <a:r>
              <a:rPr lang="pl-PL" sz="2000" dirty="0" smtClean="0"/>
              <a:t> {</a:t>
            </a:r>
          </a:p>
          <a:p>
            <a:pPr marL="0" indent="0">
              <a:buNone/>
            </a:pPr>
            <a:r>
              <a:rPr lang="pl-PL" sz="2000" dirty="0" smtClean="0"/>
              <a:t>	instrukcje;</a:t>
            </a:r>
          </a:p>
          <a:p>
            <a:pPr marL="0" indent="0">
              <a:buNone/>
            </a:pPr>
            <a:r>
              <a:rPr lang="pl-PL" sz="2000" dirty="0"/>
              <a:t>}</a:t>
            </a:r>
            <a:endParaRPr lang="pl-PL" sz="2000" dirty="0" smtClean="0"/>
          </a:p>
          <a:p>
            <a:endParaRPr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696262300"/>
      </p:ext>
    </p:extLst>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Zagnieżdżanie instrukcji </a:t>
            </a:r>
            <a:r>
              <a:rPr lang="pl-PL" sz="3600" b="1" dirty="0" err="1" smtClean="0"/>
              <a:t>try</a:t>
            </a:r>
            <a:r>
              <a:rPr lang="pl-PL" sz="3600" b="1" dirty="0" smtClean="0"/>
              <a:t> </a:t>
            </a:r>
            <a:r>
              <a:rPr lang="pl-PL" sz="3600" b="1" dirty="0" err="1" smtClean="0"/>
              <a:t>catch</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pPr marL="0" indent="0">
              <a:buNone/>
            </a:pPr>
            <a:r>
              <a:rPr lang="pl-PL" sz="1600" dirty="0" err="1" smtClean="0">
                <a:latin typeface="Courier New" panose="02070309020205020404" pitchFamily="49" charset="0"/>
                <a:cs typeface="Courier New" panose="02070309020205020404" pitchFamily="49" charset="0"/>
              </a:rPr>
              <a:t>try</a:t>
            </a:r>
            <a:r>
              <a:rPr lang="pl-PL" sz="1600" dirty="0" smtClean="0">
                <a:latin typeface="Courier New" panose="02070309020205020404" pitchFamily="49" charset="0"/>
                <a:cs typeface="Courier New" panose="02070309020205020404" pitchFamily="49" charset="0"/>
              </a:rPr>
              <a:t>{</a:t>
            </a:r>
          </a:p>
          <a:p>
            <a:pPr marL="0" indent="0">
              <a:buNone/>
            </a:pPr>
            <a:r>
              <a:rPr lang="pl-PL" sz="1600" dirty="0">
                <a:latin typeface="Courier New" panose="02070309020205020404" pitchFamily="49" charset="0"/>
                <a:cs typeface="Courier New" panose="02070309020205020404" pitchFamily="49" charset="0"/>
              </a:rPr>
              <a:t> </a:t>
            </a:r>
            <a:r>
              <a:rPr lang="pl-PL" sz="1600" dirty="0" smtClean="0">
                <a:latin typeface="Courier New" panose="02070309020205020404" pitchFamily="49" charset="0"/>
                <a:cs typeface="Courier New" panose="02070309020205020404" pitchFamily="49" charset="0"/>
              </a:rPr>
              <a:t>   //instrukcje, które mogą spowodować </a:t>
            </a:r>
            <a:r>
              <a:rPr lang="pl-PL" sz="1600" dirty="0">
                <a:latin typeface="Courier New" panose="02070309020205020404" pitchFamily="49" charset="0"/>
                <a:cs typeface="Courier New" panose="02070309020205020404" pitchFamily="49" charset="0"/>
              </a:rPr>
              <a:t>wyjątek 1</a:t>
            </a:r>
          </a:p>
          <a:p>
            <a:pPr marL="0" indent="0">
              <a:buNone/>
            </a:pPr>
            <a:r>
              <a:rPr lang="pl-PL" sz="1600" dirty="0" smtClean="0">
                <a:latin typeface="Courier New" panose="02070309020205020404" pitchFamily="49" charset="0"/>
                <a:cs typeface="Courier New" panose="02070309020205020404" pitchFamily="49" charset="0"/>
              </a:rPr>
              <a:t>    </a:t>
            </a:r>
            <a:r>
              <a:rPr lang="pl-PL" sz="1600" dirty="0" err="1" smtClean="0">
                <a:latin typeface="Courier New" panose="02070309020205020404" pitchFamily="49" charset="0"/>
                <a:cs typeface="Courier New" panose="02070309020205020404" pitchFamily="49" charset="0"/>
              </a:rPr>
              <a:t>try</a:t>
            </a:r>
            <a:r>
              <a:rPr lang="pl-PL" sz="1600" dirty="0">
                <a:latin typeface="Courier New" panose="02070309020205020404" pitchFamily="49" charset="0"/>
                <a:cs typeface="Courier New" panose="02070309020205020404" pitchFamily="49" charset="0"/>
              </a:rPr>
              <a:t>{</a:t>
            </a:r>
          </a:p>
          <a:p>
            <a:pPr marL="0" indent="0">
              <a:buNone/>
            </a:pPr>
            <a:r>
              <a:rPr lang="pl-PL" sz="1600" dirty="0" smtClean="0">
                <a:latin typeface="Courier New" panose="02070309020205020404" pitchFamily="49" charset="0"/>
                <a:cs typeface="Courier New" panose="02070309020205020404" pitchFamily="49" charset="0"/>
              </a:rPr>
              <a:t>     //instrukcje, </a:t>
            </a:r>
            <a:r>
              <a:rPr lang="pl-PL" sz="1600" dirty="0">
                <a:latin typeface="Courier New" panose="02070309020205020404" pitchFamily="49" charset="0"/>
                <a:cs typeface="Courier New" panose="02070309020205020404" pitchFamily="49" charset="0"/>
              </a:rPr>
              <a:t>które mogą </a:t>
            </a:r>
            <a:r>
              <a:rPr lang="pl-PL" sz="1600" dirty="0" smtClean="0">
                <a:latin typeface="Courier New" panose="02070309020205020404" pitchFamily="49" charset="0"/>
                <a:cs typeface="Courier New" panose="02070309020205020404" pitchFamily="49" charset="0"/>
              </a:rPr>
              <a:t>spowodować </a:t>
            </a:r>
            <a:r>
              <a:rPr lang="pl-PL" sz="1600" dirty="0">
                <a:latin typeface="Courier New" panose="02070309020205020404" pitchFamily="49" charset="0"/>
                <a:cs typeface="Courier New" panose="02070309020205020404" pitchFamily="49" charset="0"/>
              </a:rPr>
              <a:t>wyjątek 2</a:t>
            </a:r>
          </a:p>
          <a:p>
            <a:pPr marL="0" indent="0">
              <a:buNone/>
            </a:pPr>
            <a:r>
              <a:rPr lang="pl-PL" sz="1600" dirty="0" smtClean="0">
                <a:latin typeface="Courier New" panose="02070309020205020404" pitchFamily="49" charset="0"/>
                <a:cs typeface="Courier New" panose="02070309020205020404" pitchFamily="49" charset="0"/>
              </a:rPr>
              <a:t>    }</a:t>
            </a:r>
            <a:endParaRPr lang="pl-PL" sz="1600" dirty="0">
              <a:latin typeface="Courier New" panose="02070309020205020404" pitchFamily="49" charset="0"/>
              <a:cs typeface="Courier New" panose="02070309020205020404" pitchFamily="49" charset="0"/>
            </a:endParaRPr>
          </a:p>
          <a:p>
            <a:pPr marL="0" indent="0">
              <a:buNone/>
            </a:pPr>
            <a:r>
              <a:rPr lang="pl-PL" sz="1600" dirty="0" smtClean="0">
                <a:latin typeface="Courier New" panose="02070309020205020404" pitchFamily="49" charset="0"/>
                <a:cs typeface="Courier New" panose="02070309020205020404" pitchFamily="49" charset="0"/>
              </a:rPr>
              <a:t>    </a:t>
            </a:r>
            <a:r>
              <a:rPr lang="pl-PL" sz="1600" dirty="0" err="1" smtClean="0">
                <a:latin typeface="Courier New" panose="02070309020205020404" pitchFamily="49" charset="0"/>
                <a:cs typeface="Courier New" panose="02070309020205020404" pitchFamily="49" charset="0"/>
              </a:rPr>
              <a:t>catch</a:t>
            </a:r>
            <a:r>
              <a:rPr lang="pl-PL" sz="1600" dirty="0" smtClean="0">
                <a:latin typeface="Courier New" panose="02070309020205020404" pitchFamily="49" charset="0"/>
                <a:cs typeface="Courier New" panose="02070309020205020404" pitchFamily="49" charset="0"/>
              </a:rPr>
              <a:t> (wyjątek2){</a:t>
            </a:r>
            <a:endParaRPr lang="pl-PL" sz="1600" dirty="0">
              <a:latin typeface="Courier New" panose="02070309020205020404" pitchFamily="49" charset="0"/>
              <a:cs typeface="Courier New" panose="02070309020205020404" pitchFamily="49" charset="0"/>
            </a:endParaRPr>
          </a:p>
          <a:p>
            <a:pPr marL="0" indent="0">
              <a:buNone/>
            </a:pPr>
            <a:r>
              <a:rPr lang="pl-PL" sz="1600" dirty="0" smtClean="0">
                <a:latin typeface="Courier New" panose="02070309020205020404" pitchFamily="49" charset="0"/>
                <a:cs typeface="Courier New" panose="02070309020205020404" pitchFamily="49" charset="0"/>
              </a:rPr>
              <a:t>         //</a:t>
            </a:r>
            <a:r>
              <a:rPr lang="pl-PL" sz="1600" dirty="0">
                <a:latin typeface="Courier New" panose="02070309020205020404" pitchFamily="49" charset="0"/>
                <a:cs typeface="Courier New" panose="02070309020205020404" pitchFamily="49" charset="0"/>
              </a:rPr>
              <a:t>obsługa wyjątku 2</a:t>
            </a:r>
          </a:p>
          <a:p>
            <a:pPr marL="0" indent="0">
              <a:buNone/>
            </a:pPr>
            <a:r>
              <a:rPr lang="pl-PL" sz="1600" dirty="0" smtClean="0">
                <a:latin typeface="Courier New" panose="02070309020205020404" pitchFamily="49" charset="0"/>
                <a:cs typeface="Courier New" panose="02070309020205020404" pitchFamily="49" charset="0"/>
              </a:rPr>
              <a:t>    }</a:t>
            </a:r>
            <a:endParaRPr lang="pl-PL" sz="1600" dirty="0">
              <a:latin typeface="Courier New" panose="02070309020205020404" pitchFamily="49" charset="0"/>
              <a:cs typeface="Courier New" panose="02070309020205020404" pitchFamily="49" charset="0"/>
            </a:endParaRPr>
          </a:p>
          <a:p>
            <a:pPr marL="0" indent="0">
              <a:buNone/>
            </a:pPr>
            <a:r>
              <a:rPr lang="pl-PL" sz="1600" dirty="0">
                <a:latin typeface="Courier New" panose="02070309020205020404" pitchFamily="49" charset="0"/>
                <a:cs typeface="Courier New" panose="02070309020205020404" pitchFamily="49" charset="0"/>
              </a:rPr>
              <a:t>}</a:t>
            </a:r>
          </a:p>
          <a:p>
            <a:pPr marL="0" indent="0">
              <a:buNone/>
            </a:pPr>
            <a:r>
              <a:rPr lang="pl-PL" sz="1600" dirty="0" err="1">
                <a:latin typeface="Courier New" panose="02070309020205020404" pitchFamily="49" charset="0"/>
                <a:cs typeface="Courier New" panose="02070309020205020404" pitchFamily="49" charset="0"/>
              </a:rPr>
              <a:t>catch</a:t>
            </a:r>
            <a:r>
              <a:rPr lang="pl-PL" sz="1600" dirty="0">
                <a:latin typeface="Courier New" panose="02070309020205020404" pitchFamily="49" charset="0"/>
                <a:cs typeface="Courier New" panose="02070309020205020404" pitchFamily="49" charset="0"/>
              </a:rPr>
              <a:t> </a:t>
            </a:r>
            <a:r>
              <a:rPr lang="pl-PL" sz="1600" dirty="0" smtClean="0">
                <a:latin typeface="Courier New" panose="02070309020205020404" pitchFamily="49" charset="0"/>
                <a:cs typeface="Courier New" panose="02070309020205020404" pitchFamily="49" charset="0"/>
              </a:rPr>
              <a:t>(wyjątek1){</a:t>
            </a:r>
            <a:endParaRPr lang="pl-PL" sz="1600" dirty="0">
              <a:latin typeface="Courier New" panose="02070309020205020404" pitchFamily="49" charset="0"/>
              <a:cs typeface="Courier New" panose="02070309020205020404" pitchFamily="49" charset="0"/>
            </a:endParaRPr>
          </a:p>
          <a:p>
            <a:pPr marL="0" indent="0">
              <a:buNone/>
            </a:pPr>
            <a:r>
              <a:rPr lang="pl-PL" sz="1600" dirty="0">
                <a:latin typeface="Courier New" panose="02070309020205020404" pitchFamily="49" charset="0"/>
                <a:cs typeface="Courier New" panose="02070309020205020404" pitchFamily="49" charset="0"/>
              </a:rPr>
              <a:t> </a:t>
            </a:r>
            <a:r>
              <a:rPr lang="pl-PL" sz="1600" dirty="0" smtClean="0">
                <a:latin typeface="Courier New" panose="02070309020205020404" pitchFamily="49" charset="0"/>
                <a:cs typeface="Courier New" panose="02070309020205020404" pitchFamily="49" charset="0"/>
              </a:rPr>
              <a:t>   //obsługa 1 wyjątku </a:t>
            </a:r>
          </a:p>
          <a:p>
            <a:pPr marL="0" indent="0">
              <a:buNone/>
            </a:pPr>
            <a:r>
              <a:rPr lang="pl-PL" sz="1600" dirty="0">
                <a:latin typeface="Courier New" panose="02070309020205020404" pitchFamily="49" charset="0"/>
                <a:cs typeface="Courier New" panose="02070309020205020404" pitchFamily="49" charset="0"/>
              </a:rPr>
              <a:t>}</a:t>
            </a:r>
          </a:p>
          <a:p>
            <a:pPr marL="0" indent="0">
              <a:buNone/>
            </a:pPr>
            <a:endParaRPr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2332889708"/>
      </p:ext>
    </p:extLst>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a:spLocks noGrp="1"/>
          </p:cNvSpPr>
          <p:nvPr>
            <p:ph type="title" idx="4294967295"/>
          </p:nvPr>
        </p:nvSpPr>
        <p:spPr>
          <a:xfrm>
            <a:off x="1221201" y="1329352"/>
            <a:ext cx="7753199" cy="585599"/>
          </a:xfrm>
          <a:prstGeom prst="rect">
            <a:avLst/>
          </a:prstGeom>
          <a:noFill/>
        </p:spPr>
        <p:txBody>
          <a:bodyPr lIns="91425" tIns="91425" rIns="91425" bIns="91425" anchor="b" anchorCtr="0">
            <a:noAutofit/>
          </a:bodyPr>
          <a:lstStyle/>
          <a:p>
            <a:r>
              <a:rPr lang="pl-PL" sz="3600" b="1" dirty="0" smtClean="0"/>
              <a:t>Propagacja wyjątków</a:t>
            </a:r>
            <a:endParaRPr sz="3600" b="1" dirty="0"/>
          </a:p>
        </p:txBody>
      </p:sp>
      <p:sp>
        <p:nvSpPr>
          <p:cNvPr id="36" name="Shape 36"/>
          <p:cNvSpPr txBox="1">
            <a:spLocks noGrp="1"/>
          </p:cNvSpPr>
          <p:nvPr>
            <p:ph type="body" idx="4294967295"/>
          </p:nvPr>
        </p:nvSpPr>
        <p:spPr>
          <a:xfrm>
            <a:off x="1221201" y="1991152"/>
            <a:ext cx="7753199" cy="3897899"/>
          </a:xfrm>
          <a:prstGeom prst="rect">
            <a:avLst/>
          </a:prstGeom>
          <a:ln>
            <a:noFill/>
          </a:ln>
        </p:spPr>
        <p:txBody>
          <a:bodyPr lIns="91425" tIns="91425" rIns="91425" bIns="91425" anchor="t" anchorCtr="0">
            <a:noAutofit/>
          </a:bodyPr>
          <a:lstStyle/>
          <a:p>
            <a:r>
              <a:rPr lang="pl-PL" sz="2400" dirty="0" smtClean="0"/>
              <a:t>W przypadku wystąpienia wyjątku jest on przekazywany do najbliższego bloku obsługi błędów. Jeśli funkcja nie zawiera obsługi błędów to wyjątek przekazywany jest do miejsca wywołania funkcji. </a:t>
            </a:r>
            <a:endParaRPr lang="pl-PL" sz="2400" dirty="0"/>
          </a:p>
          <a:p>
            <a:r>
              <a:rPr lang="pl-PL" sz="2400" dirty="0" smtClean="0"/>
              <a:t>Po obsłużeniu wyjątku działanie programu jest wznawiane.</a:t>
            </a:r>
          </a:p>
          <a:p>
            <a:r>
              <a:rPr lang="pl-PL" sz="2400" dirty="0" smtClean="0"/>
              <a:t>Jeśli program nie zawiera obsługi błędu, działanie całego skryptu jest zatrzymywane i informacja o błędzie wpisywana jest na konsoli przeglądarki</a:t>
            </a:r>
            <a:endParaRPr sz="2400" dirty="0"/>
          </a:p>
        </p:txBody>
      </p:sp>
      <p:sp>
        <p:nvSpPr>
          <p:cNvPr id="4" name="pole tekstowe 3"/>
          <p:cNvSpPr txBox="1"/>
          <p:nvPr/>
        </p:nvSpPr>
        <p:spPr>
          <a:xfrm>
            <a:off x="7036390" y="332656"/>
            <a:ext cx="1351652" cy="369332"/>
          </a:xfrm>
          <a:prstGeom prst="rect">
            <a:avLst/>
          </a:prstGeom>
          <a:noFill/>
        </p:spPr>
        <p:txBody>
          <a:bodyPr wrap="none" rtlCol="0">
            <a:spAutoFit/>
          </a:bodyPr>
          <a:lstStyle/>
          <a:p>
            <a:pPr algn="ctr"/>
            <a:r>
              <a:rPr lang="pl-PL" sz="1800" b="1" dirty="0" err="1" smtClean="0"/>
              <a:t>JavaScript</a:t>
            </a:r>
            <a:endParaRPr lang="pl-PL" sz="1800" b="1" dirty="0" smtClean="0"/>
          </a:p>
        </p:txBody>
      </p:sp>
    </p:spTree>
    <p:extLst>
      <p:ext uri="{BB962C8B-B14F-4D97-AF65-F5344CB8AC3E}">
        <p14:creationId xmlns:p14="http://schemas.microsoft.com/office/powerpoint/2010/main" val="3404620122"/>
      </p:ext>
    </p:extLst>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289</TotalTime>
  <Words>1435</Words>
  <Application>Microsoft Office PowerPoint</Application>
  <PresentationFormat>Pokaz na ekranie (4:3)</PresentationFormat>
  <Paragraphs>145</Paragraphs>
  <Slides>15</Slides>
  <Notes>15</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15</vt:i4>
      </vt:variant>
    </vt:vector>
  </HeadingPairs>
  <TitlesOfParts>
    <vt:vector size="19" baseType="lpstr">
      <vt:lpstr>Arial</vt:lpstr>
      <vt:lpstr>Courier New</vt:lpstr>
      <vt:lpstr>Wingdings</vt:lpstr>
      <vt:lpstr/>
      <vt:lpstr>JavaScript</vt:lpstr>
      <vt:lpstr>Zgłaszanie błędów</vt:lpstr>
      <vt:lpstr>Zdarzenie onerror</vt:lpstr>
      <vt:lpstr>Obsługa błędów</vt:lpstr>
      <vt:lpstr>Obsługa błędów</vt:lpstr>
      <vt:lpstr>Instrukcja try … catch</vt:lpstr>
      <vt:lpstr>Instrukcja finally</vt:lpstr>
      <vt:lpstr>Zagnieżdżanie instrukcji try catch</vt:lpstr>
      <vt:lpstr>Propagacja wyjątków</vt:lpstr>
      <vt:lpstr>Predefiniowane obiekty wyjątków</vt:lpstr>
      <vt:lpstr>Ignorowanie błędów</vt:lpstr>
      <vt:lpstr>Ćwiczenie</vt:lpstr>
      <vt:lpstr>Przykładowe rozwiązanie</vt:lpstr>
      <vt:lpstr>Ćwiczenie</vt:lpstr>
      <vt:lpstr>Przykładowe rozwiązanie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JavaScript</dc:title>
  <dc:creator>Tomek</dc:creator>
  <cp:lastModifiedBy>Michał Galas</cp:lastModifiedBy>
  <cp:revision>32</cp:revision>
  <dcterms:modified xsi:type="dcterms:W3CDTF">2014-11-27T10:46:19Z</dcterms:modified>
</cp:coreProperties>
</file>