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  <p:sldMasterId id="2147483655" r:id="rId2"/>
  </p:sldMasterIdLst>
  <p:notesMasterIdLst>
    <p:notesMasterId r:id="rId34"/>
  </p:notesMasterIdLst>
  <p:sldIdLst>
    <p:sldId id="256" r:id="rId3"/>
    <p:sldId id="261" r:id="rId4"/>
    <p:sldId id="260" r:id="rId5"/>
    <p:sldId id="259" r:id="rId6"/>
    <p:sldId id="258" r:id="rId7"/>
    <p:sldId id="262" r:id="rId8"/>
    <p:sldId id="263" r:id="rId9"/>
    <p:sldId id="264" r:id="rId10"/>
    <p:sldId id="265" r:id="rId11"/>
    <p:sldId id="286" r:id="rId12"/>
    <p:sldId id="290" r:id="rId13"/>
    <p:sldId id="291" r:id="rId14"/>
    <p:sldId id="267" r:id="rId15"/>
    <p:sldId id="268" r:id="rId16"/>
    <p:sldId id="266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87" r:id="rId26"/>
    <p:sldId id="277" r:id="rId27"/>
    <p:sldId id="280" r:id="rId28"/>
    <p:sldId id="292" r:id="rId29"/>
    <p:sldId id="293" r:id="rId30"/>
    <p:sldId id="285" r:id="rId31"/>
    <p:sldId id="283" r:id="rId32"/>
    <p:sldId id="282" r:id="rId3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955" autoAdjust="0"/>
  </p:normalViewPr>
  <p:slideViewPr>
    <p:cSldViewPr>
      <p:cViewPr varScale="1">
        <p:scale>
          <a:sx n="56" d="100"/>
          <a:sy n="56" d="100"/>
        </p:scale>
        <p:origin x="-7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8036906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</a:t>
            </a:r>
            <a:r>
              <a:rPr lang="pl-PL" baseline="0" dirty="0" smtClean="0"/>
              <a:t> poprzednich lekcjach korzystaliśmy tylko z pojedynczych zmiennych. Często jednak potrzebujemy mechanizmu, który pozwoli nam na pogrupowanie zmiennych, albo nawet na zmienną do której możemy wpisać więcej niż jedną wartość. Do tego celu służą tablice.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848846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100" dirty="0" smtClean="0"/>
              <a:t>Na poprzednim ekranie utworzyliśmy 1 elementową tablicę z wartościami.</a:t>
            </a:r>
          </a:p>
          <a:p>
            <a:pPr marL="0" indent="0">
              <a:buNone/>
            </a:pPr>
            <a:r>
              <a:rPr lang="pl-PL" sz="1100" dirty="0" smtClean="0"/>
              <a:t>Dostęp do poszczególnych elementów możliwy jest z wykorzystaniem nawiasów [] i podaniem indeksu elementu w tabeli oraz nazwy właściwości.</a:t>
            </a:r>
          </a:p>
          <a:p>
            <a:pPr marL="0" indent="0">
              <a:buNone/>
            </a:pPr>
            <a:r>
              <a:rPr lang="pl-PL" sz="1100" dirty="0" smtClean="0"/>
              <a:t>np. </a:t>
            </a:r>
            <a:r>
              <a:rPr lang="pl-PL" sz="1100" dirty="0" err="1" smtClean="0"/>
              <a:t>wyplaty</a:t>
            </a:r>
            <a:r>
              <a:rPr lang="pl-PL" sz="1100" dirty="0" smtClean="0"/>
              <a:t>[0]['Janek'],</a:t>
            </a:r>
            <a:r>
              <a:rPr lang="pl-PL" sz="1100" baseline="0" dirty="0" smtClean="0"/>
              <a:t> gdzie 0 oznacza 1 element w tablicy.</a:t>
            </a:r>
            <a:endParaRPr lang="pl-PL" sz="1100" dirty="0"/>
          </a:p>
        </p:txBody>
      </p:sp>
    </p:spTree>
    <p:extLst>
      <p:ext uri="{BB962C8B-B14F-4D97-AF65-F5344CB8AC3E}">
        <p14:creationId xmlns:p14="http://schemas.microsoft.com/office/powerpoint/2010/main" xmlns="" val="18920768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pl-PL" sz="1100" dirty="0"/>
          </a:p>
        </p:txBody>
      </p:sp>
    </p:spTree>
    <p:extLst>
      <p:ext uri="{BB962C8B-B14F-4D97-AF65-F5344CB8AC3E}">
        <p14:creationId xmlns:p14="http://schemas.microsoft.com/office/powerpoint/2010/main" xmlns="" val="18920768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pl-PL" sz="1100" dirty="0"/>
          </a:p>
        </p:txBody>
      </p:sp>
    </p:spTree>
    <p:extLst>
      <p:ext uri="{BB962C8B-B14F-4D97-AF65-F5344CB8AC3E}">
        <p14:creationId xmlns:p14="http://schemas.microsoft.com/office/powerpoint/2010/main" xmlns="" val="18920768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1588268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Do tej pory wszystkie pokazane tablice miały tylko 1 wymiar. Można je było przedstawić za pomocą wektora z wartościami komórek tabeli. </a:t>
            </a:r>
          </a:p>
          <a:p>
            <a:r>
              <a:rPr lang="pl-PL" baseline="0" dirty="0" smtClean="0"/>
              <a:t>Do pojedynczej wartości można było dostać się podając jej indeks.</a:t>
            </a:r>
          </a:p>
          <a:p>
            <a:r>
              <a:rPr lang="pl-PL" baseline="0" dirty="0" smtClean="0"/>
              <a:t>Czy możliwe jest zatem podanie więcej niż jednego indeksu, aby wskazać element tablicy? </a:t>
            </a:r>
          </a:p>
          <a:p>
            <a:r>
              <a:rPr lang="pl-PL" baseline="0" dirty="0" err="1" smtClean="0"/>
              <a:t>JavaScript</a:t>
            </a:r>
            <a:r>
              <a:rPr lang="pl-PL" baseline="0" dirty="0" smtClean="0"/>
              <a:t> nie wspiera niestety wielowymiarowych tablic, ale jest sposób na zasymulowanie takiej funkcjonalności.</a:t>
            </a:r>
          </a:p>
          <a:p>
            <a:endParaRPr lang="pl-PL" baseline="0" dirty="0" smtClean="0"/>
          </a:p>
          <a:p>
            <a:r>
              <a:rPr lang="pl-PL" baseline="0" dirty="0" smtClean="0"/>
              <a:t>W języku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wartością komórek tablicy mogą być inne tablice. Możemy utworzyć tabele zawierające w komórkach inne tabele, które mogą zawierać kolejne tabele itd.</a:t>
            </a:r>
          </a:p>
          <a:p>
            <a:r>
              <a:rPr lang="pl-PL" baseline="0" dirty="0" smtClean="0"/>
              <a:t>Dostęp do elementów w takich tabelach jest następujący: tablica[x][y] – Z tablicy pobierz wartość komórki oznaczonej indeksem x a z niej wartość komórki oznaczonej Y </a:t>
            </a:r>
          </a:p>
        </p:txBody>
      </p:sp>
    </p:spTree>
    <p:extLst>
      <p:ext uri="{BB962C8B-B14F-4D97-AF65-F5344CB8AC3E}">
        <p14:creationId xmlns:p14="http://schemas.microsoft.com/office/powerpoint/2010/main" xmlns="" val="41842971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Bezpośrednie odwołania do elementów tablicy za pomocą indeksu są wystarczające tylko w przypadku, gdy tablica zawiera niewiele elementów. Jeśli danych jest dużo, lub z góry nie wiemy ile (częsta sytuacja, gdy nasz program otrzyma dane z zewnątrz) wymagane będzie wprowadzenie automatycznego przetwarzania tablicy. W takim celu możemy wykorzystać pętle.</a:t>
            </a:r>
          </a:p>
          <a:p>
            <a:r>
              <a:rPr lang="pl-PL" baseline="0" dirty="0" smtClean="0"/>
              <a:t>Pierwsza przedstawiona pętla dodaje 100 elementów do nowo utworzonej tablicy.</a:t>
            </a:r>
          </a:p>
          <a:p>
            <a:r>
              <a:rPr lang="pl-PL" baseline="0" dirty="0" smtClean="0"/>
              <a:t>Odczyt danych z tablicy możliwy jest w następujący sposób.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Pętla for może zostać wykorzystana w przypadku gdy znamy długość tablicy. W przypadku tablic z indeksem numerycznym długość tablicy możemy pobrać za pomocą właściwości </a:t>
            </a:r>
            <a:r>
              <a:rPr lang="pl-PL" baseline="0" dirty="0" err="1" smtClean="0"/>
              <a:t>length</a:t>
            </a:r>
            <a:r>
              <a:rPr lang="pl-PL" baseline="0" dirty="0" smtClean="0"/>
              <a:t>. Właściwość ta przyjmuje wartość najwyższego indeksu w tablicy + 1. </a:t>
            </a:r>
          </a:p>
          <a:p>
            <a:r>
              <a:rPr lang="pl-PL" baseline="0" dirty="0" smtClean="0"/>
              <a:t>Tworząc pętle warto obliczyć długość tablicy przed wywołaniem pętli. Przypisując liczbę elementów w tablicy do zmiennej operacja obliczenia wartości właściwości </a:t>
            </a:r>
            <a:r>
              <a:rPr lang="pl-PL" baseline="0" dirty="0" err="1" smtClean="0"/>
              <a:t>tablica.length</a:t>
            </a:r>
            <a:r>
              <a:rPr lang="pl-PL" baseline="0" dirty="0" smtClean="0"/>
              <a:t> wykonywana jest tylko raz, gdybyśmy w definicji pętli ustawili warunek i &lt; </a:t>
            </a:r>
            <a:r>
              <a:rPr lang="pl-PL" baseline="0" dirty="0" err="1" smtClean="0"/>
              <a:t>tablica.length</a:t>
            </a:r>
            <a:r>
              <a:rPr lang="pl-PL" baseline="0" dirty="0" smtClean="0"/>
              <a:t> długość tablicy sprawdzana byłaby za każdą iteracją.</a:t>
            </a:r>
          </a:p>
        </p:txBody>
      </p:sp>
    </p:spTree>
    <p:extLst>
      <p:ext uri="{BB962C8B-B14F-4D97-AF65-F5344CB8AC3E}">
        <p14:creationId xmlns:p14="http://schemas.microsoft.com/office/powerpoint/2010/main" xmlns="" val="1582834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Jeśli nie znamy długości tablicy, lub jeśli wiemy że zawiera ona komórki niezdefiniowane możemy wykorzystać pętlę specjalną for …. in. Definicja pętli jest następująca:</a:t>
            </a:r>
          </a:p>
          <a:p>
            <a:r>
              <a:rPr lang="pl-PL" baseline="0" dirty="0" smtClean="0"/>
              <a:t>for (</a:t>
            </a:r>
            <a:r>
              <a:rPr lang="pl-PL" baseline="0" dirty="0" err="1" smtClean="0"/>
              <a:t>var</a:t>
            </a:r>
            <a:r>
              <a:rPr lang="pl-PL" baseline="0" dirty="0" smtClean="0"/>
              <a:t> indeks in tablica) {</a:t>
            </a:r>
          </a:p>
          <a:p>
            <a:r>
              <a:rPr lang="pl-PL" baseline="0" dirty="0" smtClean="0"/>
              <a:t>   instrukcje</a:t>
            </a:r>
          </a:p>
          <a:p>
            <a:r>
              <a:rPr lang="pl-PL" baseline="0" dirty="0" smtClean="0"/>
              <a:t>}</a:t>
            </a:r>
          </a:p>
          <a:p>
            <a:r>
              <a:rPr lang="pl-PL" baseline="0" dirty="0" smtClean="0"/>
              <a:t>Wynikiem działania funkcji jest przejście po wszystkich zdefiniowanych indeksach (funkcja wyświetli tylko komórki mające wartość) oraz dodanych do obiektu właściwościach.</a:t>
            </a:r>
          </a:p>
        </p:txBody>
      </p:sp>
    </p:spTree>
    <p:extLst>
      <p:ext uri="{BB962C8B-B14F-4D97-AF65-F5344CB8AC3E}">
        <p14:creationId xmlns:p14="http://schemas.microsoft.com/office/powerpoint/2010/main" xmlns="" val="40865129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100" dirty="0" smtClean="0"/>
              <a:t>Tablice są obiektami w </a:t>
            </a:r>
            <a:r>
              <a:rPr lang="pl-PL" sz="1100" dirty="0" err="1" smtClean="0"/>
              <a:t>JavaScipt</a:t>
            </a:r>
            <a:r>
              <a:rPr lang="pl-PL" sz="1100" dirty="0" smtClean="0"/>
              <a:t>, zawierającymi kilka predefiniowanych metod umożliwiających m.in:</a:t>
            </a:r>
          </a:p>
          <a:p>
            <a:pPr marL="171450" indent="-171450">
              <a:buFontTx/>
              <a:buChar char="-"/>
            </a:pPr>
            <a:r>
              <a:rPr lang="pl-PL" sz="1100" baseline="0" dirty="0" err="1" smtClean="0"/>
              <a:t>concat</a:t>
            </a:r>
            <a:r>
              <a:rPr lang="pl-PL" sz="1100" baseline="0" dirty="0" smtClean="0"/>
              <a:t>. Tablice zostaną dodane do siebie a powstały wynik zwrócony w wyniku działania funkcji</a:t>
            </a:r>
          </a:p>
          <a:p>
            <a:pPr marL="171450" indent="-171450">
              <a:buFontTx/>
              <a:buChar char="-"/>
            </a:pPr>
            <a:r>
              <a:rPr lang="pl-PL" sz="1100" baseline="0" dirty="0" err="1" smtClean="0"/>
              <a:t>reverse</a:t>
            </a:r>
            <a:r>
              <a:rPr lang="pl-PL" sz="1100" baseline="0" dirty="0" smtClean="0"/>
              <a:t> – odwraca kolejność elementów w tablicy</a:t>
            </a:r>
          </a:p>
          <a:p>
            <a:pPr marL="171450" indent="-171450">
              <a:buFontTx/>
              <a:buChar char="-"/>
            </a:pPr>
            <a:r>
              <a:rPr lang="pl-PL" sz="1100" baseline="0" dirty="0" smtClean="0"/>
              <a:t>pop – pobiera i usuwa z tablicy ostatni element</a:t>
            </a:r>
          </a:p>
          <a:p>
            <a:pPr marL="171450" indent="-171450">
              <a:buFontTx/>
              <a:buChar char="-"/>
            </a:pPr>
            <a:r>
              <a:rPr lang="pl-PL" sz="1100" baseline="0" dirty="0" err="1" smtClean="0"/>
              <a:t>push</a:t>
            </a:r>
            <a:r>
              <a:rPr lang="pl-PL" sz="1100" baseline="0" dirty="0" smtClean="0"/>
              <a:t> - dodaje na końcu tablicy nowy element</a:t>
            </a:r>
          </a:p>
          <a:p>
            <a:pPr marL="171450" indent="-171450">
              <a:buFontTx/>
              <a:buChar char="-"/>
            </a:pPr>
            <a:r>
              <a:rPr lang="pl-PL" sz="1100" baseline="0" dirty="0" err="1" smtClean="0"/>
              <a:t>shift</a:t>
            </a:r>
            <a:r>
              <a:rPr lang="pl-PL" sz="1100" baseline="0" dirty="0" smtClean="0"/>
              <a:t> – pobiera i usuwa pierwszy element z tablicy</a:t>
            </a:r>
          </a:p>
          <a:p>
            <a:pPr marL="171450" indent="-171450">
              <a:buFontTx/>
              <a:buChar char="-"/>
            </a:pPr>
            <a:r>
              <a:rPr lang="pl-PL" sz="1100" baseline="0" dirty="0" err="1" smtClean="0"/>
              <a:t>unshift</a:t>
            </a:r>
            <a:r>
              <a:rPr lang="pl-PL" sz="1100" baseline="0" dirty="0" smtClean="0"/>
              <a:t> – wstawia element na początku tablicy (odwrotność </a:t>
            </a:r>
            <a:r>
              <a:rPr lang="pl-PL" sz="1100" baseline="0" dirty="0" err="1" smtClean="0"/>
              <a:t>shift</a:t>
            </a:r>
            <a:r>
              <a:rPr lang="pl-PL" sz="1100" baseline="0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pl-PL" sz="1100" baseline="0" dirty="0" smtClean="0"/>
              <a:t>sort – sortuje tablicę. Jako element należy podać nazwę </a:t>
            </a:r>
            <a:r>
              <a:rPr lang="pl-PL" sz="1100" baseline="0" dirty="0" err="1" smtClean="0"/>
              <a:t>fukcji</a:t>
            </a:r>
            <a:r>
              <a:rPr lang="pl-PL" sz="1100" baseline="0" dirty="0" smtClean="0"/>
              <a:t> porównującej 2 elementy</a:t>
            </a:r>
          </a:p>
          <a:p>
            <a:pPr marL="171450" indent="-171450">
              <a:buFontTx/>
              <a:buChar char="-"/>
            </a:pPr>
            <a:r>
              <a:rPr lang="pl-PL" sz="1100" baseline="0" dirty="0" err="1" smtClean="0"/>
              <a:t>join</a:t>
            </a:r>
            <a:r>
              <a:rPr lang="pl-PL" sz="1100" baseline="0" dirty="0" smtClean="0"/>
              <a:t> – zwraca łańcuch znaków z zawartością wszystkich komórek oddzielonych znakiem separatora</a:t>
            </a:r>
            <a:endParaRPr lang="pl-PL" sz="1100" dirty="0" smtClean="0"/>
          </a:p>
        </p:txBody>
      </p:sp>
    </p:spTree>
    <p:extLst>
      <p:ext uri="{BB962C8B-B14F-4D97-AF65-F5344CB8AC3E}">
        <p14:creationId xmlns:p14="http://schemas.microsoft.com/office/powerpoint/2010/main" xmlns="" val="14756012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Wynikiem połączenia tablic jest nowa tablica składająca się z wszystkich elementów tablicy </a:t>
            </a:r>
            <a:r>
              <a:rPr lang="pl-PL" baseline="0" dirty="0" err="1" smtClean="0"/>
              <a:t>dni_tygodnia</a:t>
            </a:r>
            <a:r>
              <a:rPr lang="pl-PL" baseline="0" dirty="0" smtClean="0"/>
              <a:t> oraz wszystkich elementów tablicy </a:t>
            </a:r>
            <a:r>
              <a:rPr lang="pl-PL" baseline="0" dirty="0" err="1" smtClean="0"/>
              <a:t>miesiace</a:t>
            </a:r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xmlns="" val="23337208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Do odwracania tablic służy funkcja </a:t>
            </a:r>
            <a:r>
              <a:rPr lang="pl-PL" baseline="0" dirty="0" err="1" smtClean="0"/>
              <a:t>reverse</a:t>
            </a:r>
            <a:r>
              <a:rPr lang="pl-PL" baseline="0" dirty="0" smtClean="0"/>
              <a:t>. Nie przyjmuje ona żadnych argumentów i w działa na tablicy, na rzecz której została wywołana (nie jest tworzona tablica wynikowa)</a:t>
            </a:r>
          </a:p>
        </p:txBody>
      </p:sp>
    </p:spTree>
    <p:extLst>
      <p:ext uri="{BB962C8B-B14F-4D97-AF65-F5344CB8AC3E}">
        <p14:creationId xmlns:p14="http://schemas.microsoft.com/office/powerpoint/2010/main" xmlns="" val="1966775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</a:t>
            </a:r>
            <a:r>
              <a:rPr lang="pl-PL" baseline="0" dirty="0" smtClean="0"/>
              <a:t> </a:t>
            </a:r>
            <a:r>
              <a:rPr lang="pl-PL" baseline="0" dirty="0" err="1" smtClean="0"/>
              <a:t>JavaScripcie</a:t>
            </a:r>
            <a:r>
              <a:rPr lang="pl-PL" baseline="0" dirty="0" smtClean="0"/>
              <a:t> możemy zarządzać danymi w sposób bardziej zaawansowany niż za pomocą zmiennych. Jednym z przykładów są tablice – można powiedzieć, że są to kolekcje zmiennych uporządkowane i pogrupowane razem. </a:t>
            </a:r>
          </a:p>
          <a:p>
            <a:r>
              <a:rPr lang="pl-PL" baseline="0" dirty="0" smtClean="0"/>
              <a:t>Poszczególne elementy w tabeli nazywamy komórkami,  adres każdej komórki indeksem.</a:t>
            </a:r>
          </a:p>
          <a:p>
            <a:r>
              <a:rPr lang="pl-PL" baseline="0" dirty="0" smtClean="0"/>
              <a:t>Prostą tablicę można sobie wyobrazić jako szafkę, w której każda szuflada jest komórką a numer tej szuflady indeksem komórki. Indeksy w tabelach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numerowane są od 0 – pierwsza komórka w tabeli ma indeks 0, druga 1 itd..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4935929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Metoda pop pobiera ostatni element z tablicy i zwraca jego wartość. Tablica zostaje zmniejszona o 1.</a:t>
            </a:r>
          </a:p>
          <a:p>
            <a:r>
              <a:rPr lang="pl-PL" baseline="0" dirty="0" smtClean="0"/>
              <a:t>Metoda </a:t>
            </a:r>
            <a:r>
              <a:rPr lang="pl-PL" baseline="0" dirty="0" err="1" smtClean="0"/>
              <a:t>push</a:t>
            </a:r>
            <a:r>
              <a:rPr lang="pl-PL" baseline="0" dirty="0" smtClean="0"/>
              <a:t> dodaje elementy przekazane jako parametr na końcu tablicy</a:t>
            </a:r>
          </a:p>
          <a:p>
            <a:r>
              <a:rPr lang="pl-PL" baseline="0" dirty="0" smtClean="0"/>
              <a:t>Metoda </a:t>
            </a:r>
            <a:r>
              <a:rPr lang="pl-PL" baseline="0" dirty="0" err="1" smtClean="0"/>
              <a:t>shift</a:t>
            </a:r>
            <a:r>
              <a:rPr lang="pl-PL" baseline="0" dirty="0" smtClean="0"/>
              <a:t> działa tak samo jak pop – tylko że pobiera pierwszy element z tablicy.</a:t>
            </a:r>
          </a:p>
          <a:p>
            <a:r>
              <a:rPr lang="pl-PL" baseline="0" dirty="0" err="1" smtClean="0"/>
              <a:t>Metods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unshift</a:t>
            </a:r>
            <a:r>
              <a:rPr lang="pl-PL" baseline="0" dirty="0" smtClean="0"/>
              <a:t> dodaje listę elementów na początku tablicy. Tablica zostanie wtedy od nowa przenumerowana</a:t>
            </a:r>
          </a:p>
          <a:p>
            <a:endParaRPr lang="pl-PL" baseline="0" dirty="0" smtClean="0"/>
          </a:p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xmlns="" val="40246654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Sortowanie tablicy to uporządkowanie jej elementów. Funkcja zmienia porządek elementów w tablicy nadpisując oryginalną wersję.</a:t>
            </a:r>
          </a:p>
          <a:p>
            <a:r>
              <a:rPr lang="pl-PL" baseline="0" dirty="0" smtClean="0"/>
              <a:t>Tablice zawierające liczby zostaną uporządkowane rosnąco, natomiast tablice zawierające ciągi znaków – alfabetycznie.</a:t>
            </a:r>
          </a:p>
        </p:txBody>
      </p:sp>
    </p:spTree>
    <p:extLst>
      <p:ext uri="{BB962C8B-B14F-4D97-AF65-F5344CB8AC3E}">
        <p14:creationId xmlns:p14="http://schemas.microsoft.com/office/powerpoint/2010/main" xmlns="" val="28769938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Jeśli będziemy chcieli posortować tablice w sposób odmienny od domyślnego do wywołania metody sort należy przekazać nazwę funkcji porównującej 2 elementy.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Taka funkcja będzie otrzymywać 2 elementy tablicy, jako wynik musi zwracać: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 wartość mniejszą od 0, jeśli pierwszy argument jest mniejszy od drugiego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 wartość równą 0, jeśli argumenty są równe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 wartość większą od 0, jeśli pierwszy argument jest większy od drugiego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Aby odwrócić kolejność sortowania możemy albo zmodyfikować funkcję porównującą, albo na wyniku sortowania zastosować metodę </a:t>
            </a:r>
            <a:r>
              <a:rPr lang="pl-PL" baseline="0" dirty="0" err="1" smtClean="0"/>
              <a:t>reverse</a:t>
            </a:r>
            <a:r>
              <a:rPr lang="pl-PL" baseline="0" dirty="0" smtClean="0"/>
              <a:t>()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 smtClean="0"/>
          </a:p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xmlns="" val="15482478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Czasem przydatna jest możliwość zmiany wszystkich elementów tablicy w jeden łańcuch znaków. Można do tego wykorzystać metodę </a:t>
            </a:r>
            <a:r>
              <a:rPr lang="pl-PL" baseline="0" dirty="0" err="1" smtClean="0"/>
              <a:t>join</a:t>
            </a:r>
            <a:r>
              <a:rPr lang="pl-PL" baseline="0" dirty="0" smtClean="0"/>
              <a:t>() jako argument podając separator rozdzielający poszczególne elementy tablicy. W podanym przykładzie jako separator wykorzystaliśmy łańcuch składający się ze znaku spacji na początku i końcu oraz spójnika i. Wynikiem działania skryptu będzie tekst: Janek i Franek i Bronek. Jeśli nie podamy żadnego separatora domyślnie zostanie przyjęty znak ,</a:t>
            </a:r>
          </a:p>
        </p:txBody>
      </p:sp>
    </p:spTree>
    <p:extLst>
      <p:ext uri="{BB962C8B-B14F-4D97-AF65-F5344CB8AC3E}">
        <p14:creationId xmlns:p14="http://schemas.microsoft.com/office/powerpoint/2010/main" xmlns="" val="34005256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Odwrotną metodą jest metoda </a:t>
            </a:r>
            <a:r>
              <a:rPr lang="pl-PL" baseline="0" dirty="0" err="1" smtClean="0"/>
              <a:t>split</a:t>
            </a:r>
            <a:r>
              <a:rPr lang="pl-PL" baseline="0" dirty="0" smtClean="0"/>
              <a:t>() – operująca na ciągu znaków. Wynikiem działania jest tablica elementów powstałych z podzielenia ciągu wejściowego na fragmenty oddzielone </a:t>
            </a:r>
            <a:r>
              <a:rPr lang="pl-PL" baseline="0" smtClean="0"/>
              <a:t>znakiem separatora.</a:t>
            </a:r>
          </a:p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xmlns="" val="32609725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xmlns="" val="22203196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xmlns="" val="25258660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xmlns="" val="25258660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xmlns="" val="25258660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xmlns="" val="1733709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100" dirty="0" smtClean="0"/>
              <a:t>Tworzenie nazw tablic</a:t>
            </a:r>
          </a:p>
          <a:p>
            <a:r>
              <a:rPr lang="pl-PL" sz="1100" dirty="0" smtClean="0"/>
              <a:t>rozpoczyna się od małej lub wielkiej litery, znaku_ lub znaku $</a:t>
            </a:r>
          </a:p>
          <a:p>
            <a:r>
              <a:rPr lang="pl-PL" sz="1100" dirty="0" smtClean="0"/>
              <a:t>nie może zawierać operatorów matematycznych </a:t>
            </a:r>
            <a:br>
              <a:rPr lang="pl-PL" sz="1100" dirty="0" smtClean="0"/>
            </a:br>
            <a:r>
              <a:rPr lang="pl-PL" sz="1100" dirty="0" smtClean="0"/>
              <a:t>(+ -), znaków punktacyjnych (takich jak !, &amp;) albo spacji</a:t>
            </a:r>
            <a:endParaRPr lang="pl-PL" sz="1100" dirty="0" smtClean="0">
              <a:sym typeface="Wingdings" pitchFamily="2" charset="2"/>
            </a:endParaRPr>
          </a:p>
          <a:p>
            <a:r>
              <a:rPr lang="pl-PL" sz="1100" dirty="0" smtClean="0">
                <a:sym typeface="Wingdings" pitchFamily="2" charset="2"/>
              </a:rPr>
              <a:t>na drugim i dalszych miejscach może zawierać cyfry</a:t>
            </a:r>
          </a:p>
          <a:p>
            <a:r>
              <a:rPr lang="pl-PL" sz="1100" dirty="0" smtClean="0">
                <a:sym typeface="Wingdings" pitchFamily="2" charset="2"/>
              </a:rPr>
              <a:t>słowa kluczowe języka nie mogą być użyte jako nazwa</a:t>
            </a:r>
            <a:endParaRPr lang="pl-PL" sz="1100" dirty="0" smtClean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6012595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xmlns="" val="223844698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xmlns="" val="1389698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Tablicę</a:t>
            </a:r>
            <a:r>
              <a:rPr lang="pl-PL" baseline="0" dirty="0" smtClean="0"/>
              <a:t> możemy utworzyć na dwa sposoby – za pomocą nawiasów kwadratowych podając wewnątrz nawiasów komórki tablicy, lub wywołując konstruktor obiektu </a:t>
            </a:r>
            <a:r>
              <a:rPr lang="pl-PL" baseline="0" dirty="0" err="1" smtClean="0"/>
              <a:t>Array</a:t>
            </a:r>
            <a:r>
              <a:rPr lang="pl-PL" baseline="0" dirty="0" smtClean="0"/>
              <a:t>, który jest reprezentacją tablicy w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(o obiektach i konstruktorach powiemy sobie później). Efektem działania obu instrukcji będzie zmienna tablica zawierająca 3 imiona – Janek, Franek i Bronek.</a:t>
            </a:r>
          </a:p>
        </p:txBody>
      </p:sp>
    </p:spTree>
    <p:extLst>
      <p:ext uri="{BB962C8B-B14F-4D97-AF65-F5344CB8AC3E}">
        <p14:creationId xmlns:p14="http://schemas.microsoft.com/office/powerpoint/2010/main" xmlns="" val="3568470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Wartość każdej komórki może być dowolnego typu.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Przykładowo możemy utworzyć tablicę zawierającą liczby całkowite od 1 do 10, wcześniej widzieliśmy przykład deklaracji tablicy zawierającej ciągi znaków.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W tablicy możemy też umieścić elementy różnego typu – np. liczby i ciągi znaków.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Notacja z wykorzystaniem nawiasów kwadratowych umożliwia pomijanie elementów w tablicy – komórki pominięte będą miały wartość </a:t>
            </a:r>
            <a:r>
              <a:rPr lang="pl-PL" baseline="0" dirty="0" err="1" smtClean="0"/>
              <a:t>undefined</a:t>
            </a:r>
            <a:r>
              <a:rPr lang="pl-PL" baseline="0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Możemy także utworzyć pustą tablicę i dodawać do niej elementy w trakcie działania programu.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750107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</a:t>
            </a:r>
            <a:r>
              <a:rPr lang="pl-PL" baseline="0" dirty="0" smtClean="0"/>
              <a:t> konstruktorze tablicy możemy nie podawać żadnych argumentów – zostanie wtedy utworzona pusta tablica,</a:t>
            </a:r>
          </a:p>
          <a:p>
            <a:r>
              <a:rPr lang="pl-PL" baseline="0" dirty="0" smtClean="0"/>
              <a:t>możemy podać argumenty oddzielone przecinkami – zostaną one wtedy wpisane jako wartości komórek tablicy.</a:t>
            </a:r>
          </a:p>
          <a:p>
            <a:r>
              <a:rPr lang="pl-PL" baseline="0" dirty="0" smtClean="0"/>
              <a:t>Trzecia przykładowa konstrukcja ma trochę inne działanie. Zamiast spodziewanego utworzenia tablicy z jedną komórką o wartości 5, zostanie utworzona tablica pięcioelementowa w której komórki będą miały wartość </a:t>
            </a:r>
            <a:r>
              <a:rPr lang="pl-PL" baseline="0" dirty="0" err="1" smtClean="0"/>
              <a:t>undefined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4247684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Odczyt danych z tablicy jest prosty. Aby przypisać wartość z danej komórki tablicy wystarczy podać jej indeks.</a:t>
            </a:r>
          </a:p>
          <a:p>
            <a:r>
              <a:rPr lang="pl-PL" baseline="0" dirty="0" smtClean="0"/>
              <a:t>Nie musimy oczywiście korzystać z dodatkowych zmiennych aby wyświetlić lub wykorzystać wartość komórki. Możliwe jest bezpośrednie operowanie na komórkach tabeli.</a:t>
            </a:r>
          </a:p>
          <a:p>
            <a:r>
              <a:rPr lang="pl-PL" baseline="0" dirty="0" smtClean="0"/>
              <a:t>Aby zapisać wartość do komórki tablicy wykonujemy operację przypisania na tablicy z wykorzystaniem indeksu komórki, którą chcemy zmodyfikować.</a:t>
            </a:r>
          </a:p>
          <a:p>
            <a:r>
              <a:rPr lang="pl-PL" baseline="0" dirty="0" smtClean="0"/>
              <a:t>Wartości indeksu nie musimy podawać  w trakcie pisania kodu – możemy wykorzystać do tego zmienną i ustawić wartość w trakcie działania programu.</a:t>
            </a:r>
          </a:p>
          <a:p>
            <a:r>
              <a:rPr lang="pl-PL" baseline="0" dirty="0" smtClean="0"/>
              <a:t>Możemy jako indeks tablicy wykorzystać komórkę innej tablicy</a:t>
            </a:r>
          </a:p>
        </p:txBody>
      </p:sp>
    </p:spTree>
    <p:extLst>
      <p:ext uri="{BB962C8B-B14F-4D97-AF65-F5344CB8AC3E}">
        <p14:creationId xmlns:p14="http://schemas.microsoft.com/office/powerpoint/2010/main" xmlns="" val="9181767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Używanie indeksów numerycznych jest dobre, jeśli operujemy na niewielkiej liczbie danych. </a:t>
            </a:r>
          </a:p>
          <a:p>
            <a:r>
              <a:rPr lang="pl-PL" baseline="0" dirty="0" smtClean="0"/>
              <a:t>Jeśli danych jest więcej lub jeśli dane mają dodatkowe znaczenie, użycie numerów aby pobrać wartość z tabeli zaczyna robić się kłopotliwe.</a:t>
            </a:r>
          </a:p>
          <a:p>
            <a:r>
              <a:rPr lang="pl-PL" baseline="0" dirty="0" smtClean="0"/>
              <a:t>Rozważmy tablicę z wypłatami w następującej postaci: w pierwszej komórce jest identyfikator osoby (imię) a w kolejnej jego zarobki. Możliwe jest wyszukanie zarobków Franka w następujący sposób – sprawdź, czy wartość pierwszej komórki to „Franek” – jeśli tak to pobierz i wyświetl wartość kolejnej komórki. W przeciwnym wypadku przeskocz o 2 komórki i wykonaj sprawdzenie ponownie.</a:t>
            </a:r>
          </a:p>
          <a:p>
            <a:endParaRPr lang="pl-PL" baseline="0" dirty="0" smtClean="0"/>
          </a:p>
          <a:p>
            <a:r>
              <a:rPr lang="pl-PL" baseline="0" dirty="0" smtClean="0"/>
              <a:t>Na szczęście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wspiera przypisywanie nazw elementom komórek. Możemy zatem utworzyć następującą tablicę, gdzie jako indeksy pól podamy identyfikatory osób a jako wartość ich wypłatę. Wyświetlenie dochodów Franka to w tym przypadku proste zapytanie </a:t>
            </a:r>
            <a:r>
              <a:rPr lang="pl-PL" baseline="0" dirty="0" err="1" smtClean="0"/>
              <a:t>wyplaty</a:t>
            </a:r>
            <a:r>
              <a:rPr lang="pl-PL" baseline="0" dirty="0" smtClean="0"/>
              <a:t>[„Franek”].</a:t>
            </a:r>
          </a:p>
          <a:p>
            <a:r>
              <a:rPr lang="pl-PL" baseline="0" dirty="0" err="1" smtClean="0"/>
              <a:t>JavaScript</a:t>
            </a:r>
            <a:r>
              <a:rPr lang="pl-PL" baseline="0" dirty="0" smtClean="0"/>
              <a:t> nie tworzy w tym przypadku nowych elementów tablicy tylko dodaje nowe właściwości (pary typu klucz – wartość) do obiektu przechowującego tablicę. Zapytanie o długość tablicy zwróci w tym przypadku 0 – bo utworzyliśmy pustą tablicę i dodaliśmy do niej 3 właściwości</a:t>
            </a:r>
          </a:p>
        </p:txBody>
      </p:sp>
    </p:spTree>
    <p:extLst>
      <p:ext uri="{BB962C8B-B14F-4D97-AF65-F5344CB8AC3E}">
        <p14:creationId xmlns:p14="http://schemas.microsoft.com/office/powerpoint/2010/main" xmlns="" val="2730853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Tworząc tabelę asocjacyjną zainicjowaną początkowym zestawem danych do konstruktora obiektu przekazujemy definicję wartości, które chcemy utworzyć.</a:t>
            </a:r>
          </a:p>
          <a:p>
            <a:r>
              <a:rPr lang="pl-PL" baseline="0" dirty="0" smtClean="0"/>
              <a:t>Definicja zawiera pary klucz wartość (oddzielone dwukropkiem, a nie znakiem równości) umieszczone w nawiasach klamrowych</a:t>
            </a:r>
          </a:p>
        </p:txBody>
      </p:sp>
    </p:spTree>
    <p:extLst>
      <p:ext uri="{BB962C8B-B14F-4D97-AF65-F5344CB8AC3E}">
        <p14:creationId xmlns:p14="http://schemas.microsoft.com/office/powerpoint/2010/main" xmlns="" val="4073441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453898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304422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937074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698372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434317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84110251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 dirty="0"/>
              <a:t>JavaScript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pl" dirty="0" smtClean="0"/>
              <a:t>Tablice</a:t>
            </a:r>
            <a:endParaRPr lang="pl" dirty="0"/>
          </a:p>
        </p:txBody>
      </p:sp>
      <p:pic>
        <p:nvPicPr>
          <p:cNvPr id="4" name="Obraz 3" descr="PO KL_z podpisem_kolo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5450" y="4653136"/>
            <a:ext cx="57531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ole tekstowe 4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Tablice asocjacyjne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Na poprzednim ekranie utworzyliśmy 1 elementową tablicę z wartościami.</a:t>
            </a:r>
          </a:p>
          <a:p>
            <a:pPr marL="0" indent="0">
              <a:buNone/>
            </a:pPr>
            <a:r>
              <a:rPr lang="pl-PL" sz="2400" dirty="0" smtClean="0"/>
              <a:t>Dostęp do poszczególnych elementów możliwy jest z wykorzystaniem nawiasów [] i podaniem indeksu elementu w tabeli oraz nazwy właściwości.</a:t>
            </a:r>
          </a:p>
          <a:p>
            <a:pPr marL="0" indent="0">
              <a:buNone/>
            </a:pPr>
            <a:r>
              <a:rPr lang="pl-PL" sz="2400" dirty="0" smtClean="0"/>
              <a:t>np. </a:t>
            </a:r>
            <a:r>
              <a:rPr lang="pl-PL" sz="2400" dirty="0" err="1" smtClean="0"/>
              <a:t>wyplaty</a:t>
            </a:r>
            <a:r>
              <a:rPr lang="pl-PL" sz="2400" dirty="0" smtClean="0"/>
              <a:t>[0]['Janek']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41867197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  <p:sp>
        <p:nvSpPr>
          <p:cNvPr id="6" name="Shape 29"/>
          <p:cNvSpPr txBox="1">
            <a:spLocks/>
          </p:cNvSpPr>
          <p:nvPr/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Ćwiczenie 1</a:t>
            </a:r>
            <a:endParaRPr kumimoji="0" lang="pl-PL" sz="3600" b="1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Shape 30"/>
          <p:cNvSpPr txBox="1">
            <a:spLocks/>
          </p:cNvSpPr>
          <p:nvPr/>
        </p:nvSpPr>
        <p:spPr>
          <a:xfrm>
            <a:off x="1221201" y="1991152"/>
            <a:ext cx="7753199" cy="389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None/>
              <a:tabLst/>
              <a:defRPr/>
            </a:pPr>
            <a:r>
              <a:rPr kumimoji="0" lang="pl-PL" sz="2400" b="0" i="0" u="none" strike="noStrike" kern="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Utwórz tablicę przechowującą liczby od 1 – 100 w taki sposób, że w komórkach od 0-49 będą wartości 1-50 a w komórkach od 50-99 wartości 100 – 51.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None/>
              <a:tabLst/>
              <a:defRPr/>
            </a:pPr>
            <a:r>
              <a:rPr kumimoji="0" lang="pl-PL" sz="2400" b="0" i="0" u="none" strike="noStrike" kern="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Wyświetl zawartość tabeli na ekranie.</a:t>
            </a:r>
            <a:endParaRPr kumimoji="0" lang="pl-PL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867197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  <p:sp>
        <p:nvSpPr>
          <p:cNvPr id="5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Ćwiczenie 1</a:t>
            </a:r>
            <a:endParaRPr dirty="0"/>
          </a:p>
        </p:txBody>
      </p:sp>
      <p:sp>
        <p:nvSpPr>
          <p:cNvPr id="7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800" dirty="0"/>
              <a:t>for (i = 0; i&lt;100; i++) {</a:t>
            </a:r>
          </a:p>
          <a:p>
            <a:pPr marL="0" indent="0">
              <a:buNone/>
            </a:pPr>
            <a:r>
              <a:rPr lang="pl-PL" sz="1800" dirty="0"/>
              <a:t>   </a:t>
            </a:r>
            <a:r>
              <a:rPr lang="pl-PL" sz="1800" dirty="0" err="1"/>
              <a:t>if</a:t>
            </a:r>
            <a:r>
              <a:rPr lang="pl-PL" sz="1800" dirty="0"/>
              <a:t> (i&lt;50) {</a:t>
            </a:r>
          </a:p>
          <a:p>
            <a:pPr marL="0" indent="0">
              <a:buNone/>
            </a:pPr>
            <a:r>
              <a:rPr lang="pl-PL" sz="1800" dirty="0"/>
              <a:t>      tablica[i] = i+1;</a:t>
            </a:r>
          </a:p>
          <a:p>
            <a:pPr marL="0" indent="0">
              <a:buNone/>
            </a:pPr>
            <a:r>
              <a:rPr lang="pl-PL" sz="1800" dirty="0"/>
              <a:t>    }</a:t>
            </a:r>
          </a:p>
          <a:p>
            <a:pPr marL="0" indent="0">
              <a:buNone/>
            </a:pPr>
            <a:r>
              <a:rPr lang="pl-PL" sz="1800" dirty="0"/>
              <a:t>   </a:t>
            </a:r>
            <a:r>
              <a:rPr lang="pl-PL" sz="1800" dirty="0" err="1"/>
              <a:t>else</a:t>
            </a:r>
            <a:r>
              <a:rPr lang="pl-PL" sz="1800" dirty="0"/>
              <a:t> {</a:t>
            </a:r>
          </a:p>
          <a:p>
            <a:pPr marL="0" indent="0">
              <a:buNone/>
            </a:pPr>
            <a:r>
              <a:rPr lang="pl-PL" sz="1800" dirty="0"/>
              <a:t>      tablica[i] = 100 - (i - 50);</a:t>
            </a:r>
          </a:p>
          <a:p>
            <a:pPr marL="0" indent="0">
              <a:buNone/>
            </a:pPr>
            <a:r>
              <a:rPr lang="pl-PL" sz="1800" dirty="0"/>
              <a:t>   }</a:t>
            </a:r>
          </a:p>
          <a:p>
            <a:pPr marL="0" indent="0">
              <a:buNone/>
            </a:pPr>
            <a:r>
              <a:rPr lang="pl-PL" sz="1800" dirty="0" smtClean="0"/>
              <a:t>}</a:t>
            </a:r>
          </a:p>
          <a:p>
            <a:pPr marL="0" indent="0">
              <a:buNone/>
            </a:pPr>
            <a:r>
              <a:rPr lang="pl-PL" sz="1800" dirty="0" smtClean="0"/>
              <a:t>for(i </a:t>
            </a:r>
            <a:r>
              <a:rPr lang="pl-PL" sz="1800" dirty="0"/>
              <a:t>= 0; i&lt;100; i++) {</a:t>
            </a:r>
          </a:p>
          <a:p>
            <a:pPr marL="0" indent="0">
              <a:buNone/>
            </a:pPr>
            <a:r>
              <a:rPr lang="pl-PL" sz="1800" dirty="0"/>
              <a:t>   </a:t>
            </a:r>
            <a:r>
              <a:rPr lang="pl-PL" sz="1800" dirty="0" err="1" smtClean="0"/>
              <a:t>document.write</a:t>
            </a:r>
            <a:r>
              <a:rPr lang="pl-PL" sz="1800" dirty="0" smtClean="0"/>
              <a:t>(tablica[i</a:t>
            </a:r>
            <a:r>
              <a:rPr lang="pl-PL" sz="1800" dirty="0"/>
              <a:t>] + "&lt;</a:t>
            </a:r>
            <a:r>
              <a:rPr lang="pl-PL" sz="1800" dirty="0" err="1"/>
              <a:t>br</a:t>
            </a:r>
            <a:r>
              <a:rPr lang="pl-PL" sz="1800" dirty="0"/>
              <a:t> </a:t>
            </a:r>
            <a:r>
              <a:rPr lang="pl-PL" sz="1800" dirty="0" smtClean="0"/>
              <a:t>/&gt;");</a:t>
            </a:r>
          </a:p>
          <a:p>
            <a:pPr marL="0" indent="0">
              <a:buNone/>
            </a:pPr>
            <a:r>
              <a:rPr lang="pl-PL" sz="1800" dirty="0" smtClean="0"/>
              <a:t>}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xmlns="" val="341867197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 dirty="0"/>
              <a:t>JavaScript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pl" dirty="0" smtClean="0"/>
              <a:t>Tablice wielowymiarowe</a:t>
            </a:r>
            <a:endParaRPr lang="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05235215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Tablice wielowymiarowe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[1,2,3];</a:t>
            </a:r>
          </a:p>
          <a:p>
            <a:pPr marL="0" indent="0">
              <a:buNone/>
            </a:pPr>
            <a:r>
              <a:rPr lang="pl-PL" sz="2400" dirty="0" smtClean="0"/>
              <a:t>tablica[x]</a:t>
            </a:r>
          </a:p>
          <a:p>
            <a:pPr marL="0" indent="0">
              <a:buNone/>
            </a:pPr>
            <a:endParaRPr lang="pl-PL" sz="2400" dirty="0" smtClean="0"/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[ </a:t>
            </a:r>
            <a:br>
              <a:rPr lang="pl-PL" sz="2400" dirty="0" smtClean="0"/>
            </a:br>
            <a:r>
              <a:rPr lang="pl-PL" sz="2400" dirty="0" smtClean="0"/>
              <a:t>    ["A1", "B1", "C1"],</a:t>
            </a:r>
            <a:br>
              <a:rPr lang="pl-PL" sz="2400" dirty="0" smtClean="0"/>
            </a:br>
            <a:r>
              <a:rPr lang="pl-PL" sz="2400" dirty="0" smtClean="0"/>
              <a:t>    ["A2", "B2", "C2"]</a:t>
            </a:r>
            <a:br>
              <a:rPr lang="pl-PL" sz="2400" dirty="0" smtClean="0"/>
            </a:br>
            <a:r>
              <a:rPr lang="pl-PL" sz="2400" dirty="0" smtClean="0"/>
              <a:t>];</a:t>
            </a:r>
          </a:p>
          <a:p>
            <a:pPr marL="0" indent="0">
              <a:buNone/>
            </a:pPr>
            <a:r>
              <a:rPr lang="pl-PL" sz="2400" dirty="0" smtClean="0"/>
              <a:t>tablica[x][y]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96199204"/>
              </p:ext>
            </p:extLst>
          </p:nvPr>
        </p:nvGraphicFramePr>
        <p:xfrm>
          <a:off x="5292080" y="3284984"/>
          <a:ext cx="1944216" cy="1080120"/>
        </p:xfrm>
        <a:graphic>
          <a:graphicData uri="http://schemas.openxmlformats.org/drawingml/2006/table">
            <a:tbl>
              <a:tblPr firstRow="1" bandRow="1"/>
              <a:tblGrid>
                <a:gridCol w="648072"/>
                <a:gridCol w="648072"/>
                <a:gridCol w="648072"/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A1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B1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C1</a:t>
                      </a:r>
                      <a:endParaRPr lang="pl-PL" dirty="0"/>
                    </a:p>
                  </a:txBody>
                  <a:tcPr anchor="ctr"/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A2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B2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C2</a:t>
                      </a:r>
                      <a:endParaRPr lang="pl-PL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97185122"/>
              </p:ext>
            </p:extLst>
          </p:nvPr>
        </p:nvGraphicFramePr>
        <p:xfrm>
          <a:off x="5220072" y="2276872"/>
          <a:ext cx="1944216" cy="360040"/>
        </p:xfrm>
        <a:graphic>
          <a:graphicData uri="http://schemas.openxmlformats.org/drawingml/2006/table">
            <a:tbl>
              <a:tblPr firstRow="1" bandRow="1"/>
              <a:tblGrid>
                <a:gridCol w="648072"/>
                <a:gridCol w="648072"/>
                <a:gridCol w="648072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</a:t>
                      </a:r>
                      <a:endParaRPr lang="pl-PL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629153924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Użycie pętli for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tablica = [];</a:t>
            </a:r>
            <a:b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(</a:t>
            </a:r>
            <a:r>
              <a:rPr lang="pl-PL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 = 0; i &lt; 100; i++) {</a:t>
            </a:r>
            <a:b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tablica[i] = "wartość "+i;</a:t>
            </a:r>
            <a:b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pl-PL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dlugosc_tablicy</a:t>
            </a: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pl-PL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tablica.length</a:t>
            </a: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(</a:t>
            </a:r>
            <a:r>
              <a:rPr lang="pl-PL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 = 0; i &lt; </a:t>
            </a:r>
            <a:r>
              <a:rPr lang="pl-PL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dlugosc_tablicy</a:t>
            </a: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i++) {</a:t>
            </a:r>
            <a:b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pl-PL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(tablica[i] + "&lt;</a:t>
            </a:r>
            <a:r>
              <a:rPr lang="pl-PL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/&gt;");</a:t>
            </a:r>
            <a:b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71249712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Pętla for …. in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(</a:t>
            </a:r>
            <a:r>
              <a:rPr lang="pl-PL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indeks in tablica) {</a:t>
            </a:r>
            <a:b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l-PL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(tablica[indeks] + "&lt;</a:t>
            </a:r>
            <a:r>
              <a:rPr lang="pl-PL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/&gt;");</a:t>
            </a:r>
            <a:b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pl-PL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36217378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Operacje na tablicach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Tablice są obiektami w </a:t>
            </a:r>
            <a:r>
              <a:rPr lang="pl-PL" sz="2400" dirty="0" err="1" smtClean="0"/>
              <a:t>JavaScipt</a:t>
            </a:r>
            <a:r>
              <a:rPr lang="pl-PL" sz="2400" dirty="0" smtClean="0"/>
              <a:t>, zawierającymi kilka predefiniowanych metod umożliwiających m.in:</a:t>
            </a:r>
          </a:p>
          <a:p>
            <a:r>
              <a:rPr lang="pl-PL" sz="2400" dirty="0" smtClean="0"/>
              <a:t>Łączenie tablic (</a:t>
            </a:r>
            <a:r>
              <a:rPr lang="pl-PL" sz="2400" dirty="0" err="1" smtClean="0"/>
              <a:t>concat</a:t>
            </a:r>
            <a:r>
              <a:rPr lang="pl-PL" sz="2400" dirty="0" smtClean="0"/>
              <a:t>)</a:t>
            </a:r>
          </a:p>
          <a:p>
            <a:r>
              <a:rPr lang="pl-PL" sz="2400" dirty="0" smtClean="0"/>
              <a:t>Odwrócenie kolejności elementów (</a:t>
            </a:r>
            <a:r>
              <a:rPr lang="pl-PL" sz="2400" dirty="0" err="1" smtClean="0"/>
              <a:t>reverse</a:t>
            </a:r>
            <a:r>
              <a:rPr lang="pl-PL" sz="2400" dirty="0" smtClean="0"/>
              <a:t>)</a:t>
            </a:r>
          </a:p>
          <a:p>
            <a:r>
              <a:rPr lang="pl-PL" sz="2400" dirty="0" smtClean="0"/>
              <a:t>Dodawanie i usuwanie elementów (pop, </a:t>
            </a:r>
            <a:r>
              <a:rPr lang="pl-PL" sz="2400" dirty="0" err="1" smtClean="0"/>
              <a:t>push</a:t>
            </a:r>
            <a:r>
              <a:rPr lang="pl-PL" sz="2400" dirty="0" smtClean="0"/>
              <a:t>, </a:t>
            </a:r>
            <a:r>
              <a:rPr lang="pl-PL" sz="2400" dirty="0" err="1" smtClean="0"/>
              <a:t>shift</a:t>
            </a:r>
            <a:r>
              <a:rPr lang="pl-PL" sz="2400" dirty="0" smtClean="0"/>
              <a:t>, </a:t>
            </a:r>
            <a:r>
              <a:rPr lang="pl-PL" sz="2400" dirty="0" err="1" smtClean="0"/>
              <a:t>unshift</a:t>
            </a:r>
            <a:r>
              <a:rPr lang="pl-PL" sz="2400" dirty="0" smtClean="0"/>
              <a:t>)</a:t>
            </a:r>
          </a:p>
          <a:p>
            <a:r>
              <a:rPr lang="pl-PL" sz="2400" dirty="0" smtClean="0"/>
              <a:t>sortowanie (sort)</a:t>
            </a:r>
          </a:p>
          <a:p>
            <a:r>
              <a:rPr lang="pl-PL" sz="2400" dirty="0" smtClean="0"/>
              <a:t>sklejanie (</a:t>
            </a:r>
            <a:r>
              <a:rPr lang="pl-PL" sz="2400" dirty="0" err="1" smtClean="0"/>
              <a:t>join</a:t>
            </a:r>
            <a:r>
              <a:rPr lang="pl-PL" sz="2400" dirty="0" smtClean="0"/>
              <a:t>)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64009986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Łączenie tablic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tablica2 = </a:t>
            </a:r>
            <a:r>
              <a:rPr lang="pl-PL" sz="2400" dirty="0" err="1" smtClean="0"/>
              <a:t>tablica.concat</a:t>
            </a:r>
            <a:r>
              <a:rPr lang="pl-PL" sz="2400" dirty="0" smtClean="0"/>
              <a:t>( lista elementów)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400" dirty="0" err="1"/>
              <a:t>var</a:t>
            </a:r>
            <a:r>
              <a:rPr lang="pl-PL" sz="2400" dirty="0"/>
              <a:t> </a:t>
            </a:r>
            <a:r>
              <a:rPr lang="pl-PL" sz="2400" dirty="0" err="1"/>
              <a:t>dni_tygodnia</a:t>
            </a:r>
            <a:r>
              <a:rPr lang="pl-PL" sz="2400" dirty="0"/>
              <a:t> = ["Poniedziałek", "Wtorek", "Środa", "Czwartek", "Piątek", "Sobota", "Niedziela"];</a:t>
            </a:r>
          </a:p>
          <a:p>
            <a:pPr marL="0" indent="0">
              <a:buNone/>
            </a:pPr>
            <a:r>
              <a:rPr lang="pl-PL" sz="2400" dirty="0" err="1"/>
              <a:t>var</a:t>
            </a:r>
            <a:r>
              <a:rPr lang="pl-PL" sz="2400" dirty="0"/>
              <a:t> </a:t>
            </a:r>
            <a:r>
              <a:rPr lang="pl-PL" sz="2400" dirty="0" err="1"/>
              <a:t>miesiace</a:t>
            </a:r>
            <a:r>
              <a:rPr lang="pl-PL" sz="2400" dirty="0"/>
              <a:t> = ["Styczeń", "Luty", "Marzec", "Kwiecień"];</a:t>
            </a:r>
          </a:p>
          <a:p>
            <a:pPr marL="0" indent="0">
              <a:buNone/>
            </a:pPr>
            <a:r>
              <a:rPr lang="pl-PL" sz="2400" dirty="0" err="1"/>
              <a:t>var</a:t>
            </a:r>
            <a:r>
              <a:rPr lang="pl-PL" sz="2400" dirty="0"/>
              <a:t> wynik = </a:t>
            </a:r>
            <a:r>
              <a:rPr lang="pl-PL" sz="2400" dirty="0" err="1"/>
              <a:t>dni_tygodnia.concat</a:t>
            </a:r>
            <a:r>
              <a:rPr lang="pl-PL" sz="2400" dirty="0"/>
              <a:t>(</a:t>
            </a:r>
            <a:r>
              <a:rPr lang="pl-PL" sz="2400" dirty="0" err="1"/>
              <a:t>miesiace</a:t>
            </a:r>
            <a:r>
              <a:rPr lang="pl-PL" sz="2400" dirty="0"/>
              <a:t>);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5562249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Odwracanie tablic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[1,2,3,4,5];</a:t>
            </a:r>
          </a:p>
          <a:p>
            <a:pPr marL="0" indent="0">
              <a:buNone/>
            </a:pPr>
            <a:r>
              <a:rPr lang="pl-PL" sz="2400" dirty="0" err="1" smtClean="0"/>
              <a:t>tablica.reverse</a:t>
            </a:r>
            <a:r>
              <a:rPr lang="pl-PL" sz="2400" dirty="0" smtClean="0"/>
              <a:t>();</a:t>
            </a:r>
          </a:p>
          <a:p>
            <a:pPr marL="0" indent="0">
              <a:buNone/>
            </a:pPr>
            <a:r>
              <a:rPr lang="pl-PL" sz="2400" dirty="0" smtClean="0"/>
              <a:t>wynik:  [5,4,3,2,1]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93755625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Tablice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59632" y="1991152"/>
            <a:ext cx="7753199" cy="861784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struktury danych pozwalające na przechowywanie uporządkowanych elementów</a:t>
            </a:r>
            <a:endParaRPr sz="24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259632" y="2852936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p</a:t>
            </a:r>
            <a:r>
              <a:rPr lang="pl-PL" sz="2400" dirty="0" smtClean="0"/>
              <a:t>ole danych w tabeli to </a:t>
            </a:r>
            <a:r>
              <a:rPr lang="pl-PL" sz="2400" i="1" dirty="0" smtClean="0"/>
              <a:t>komórka </a:t>
            </a:r>
            <a:endParaRPr lang="pl-PL" sz="2400" i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1259632" y="3429000"/>
            <a:ext cx="7511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każda komórka ma swój adres – nazywany indeksem</a:t>
            </a:r>
            <a:endParaRPr lang="pl-PL" sz="2400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266632" y="3896592"/>
            <a:ext cx="59186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Indeksy komórek są numerowane od 0</a:t>
            </a:r>
          </a:p>
          <a:p>
            <a:r>
              <a:rPr lang="pl-PL" sz="2400" dirty="0" smtClean="0"/>
              <a:t>pierwsza komórka ma adres 0, druga 1 </a:t>
            </a:r>
            <a:r>
              <a:rPr lang="pl-PL" sz="2400" dirty="0" err="1" smtClean="0"/>
              <a:t>itd</a:t>
            </a:r>
            <a:endParaRPr lang="pl-PL" sz="24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15503138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Dodawanie i usuwanie elementów</a:t>
            </a:r>
            <a:endParaRPr sz="3200"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2400" dirty="0" smtClean="0"/>
              <a:t>pop -  </a:t>
            </a:r>
            <a:r>
              <a:rPr lang="pl-PL" sz="2400" dirty="0" err="1" smtClean="0"/>
              <a:t>tablica.pop</a:t>
            </a:r>
            <a:r>
              <a:rPr lang="pl-PL" sz="2400" dirty="0" smtClean="0"/>
              <a:t>()</a:t>
            </a:r>
          </a:p>
          <a:p>
            <a:r>
              <a:rPr lang="pl-PL" sz="2400" dirty="0" err="1" smtClean="0"/>
              <a:t>push</a:t>
            </a:r>
            <a:r>
              <a:rPr lang="pl-PL" sz="2400" dirty="0" smtClean="0"/>
              <a:t> – </a:t>
            </a:r>
            <a:r>
              <a:rPr lang="pl-PL" sz="2400" dirty="0" err="1" smtClean="0"/>
              <a:t>tablica.push</a:t>
            </a:r>
            <a:r>
              <a:rPr lang="pl-PL" sz="2400" dirty="0" smtClean="0"/>
              <a:t>(lista elementów)</a:t>
            </a:r>
          </a:p>
          <a:p>
            <a:r>
              <a:rPr lang="pl-PL" sz="2400" dirty="0" err="1" smtClean="0"/>
              <a:t>shift</a:t>
            </a:r>
            <a:r>
              <a:rPr lang="pl-PL" sz="2400" dirty="0" smtClean="0"/>
              <a:t> – </a:t>
            </a:r>
            <a:r>
              <a:rPr lang="pl-PL" sz="2400" dirty="0" err="1" smtClean="0"/>
              <a:t>tablica.shift</a:t>
            </a:r>
            <a:r>
              <a:rPr lang="pl-PL" sz="2400" dirty="0" smtClean="0"/>
              <a:t>()</a:t>
            </a:r>
          </a:p>
          <a:p>
            <a:r>
              <a:rPr lang="pl-PL" sz="2400" dirty="0" err="1" smtClean="0"/>
              <a:t>unshift</a:t>
            </a:r>
            <a:r>
              <a:rPr lang="pl-PL" sz="2400" dirty="0" smtClean="0"/>
              <a:t> – </a:t>
            </a:r>
            <a:r>
              <a:rPr lang="pl-PL" sz="2400" dirty="0" err="1" smtClean="0"/>
              <a:t>tablica.unshift</a:t>
            </a:r>
            <a:r>
              <a:rPr lang="pl-PL" sz="2400" dirty="0" smtClean="0"/>
              <a:t>(lista elementów)</a:t>
            </a:r>
          </a:p>
          <a:p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93753183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Sortowanie tablicy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Aby posortować tablicę należy wywołać na niej funkcję sort()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liczby = [5,7,3,5,2,7,5];</a:t>
            </a:r>
            <a:br>
              <a:rPr lang="pl-PL" sz="2400" dirty="0" smtClean="0"/>
            </a:br>
            <a:r>
              <a:rPr lang="pl-PL" sz="2400" dirty="0" err="1" smtClean="0"/>
              <a:t>liczby.sort</a:t>
            </a:r>
            <a:r>
              <a:rPr lang="pl-PL" sz="2400" dirty="0" smtClean="0"/>
              <a:t>();</a:t>
            </a:r>
          </a:p>
          <a:p>
            <a:pPr marL="0" indent="0">
              <a:buNone/>
            </a:pPr>
            <a:r>
              <a:rPr lang="pl-PL" sz="2400" dirty="0" smtClean="0"/>
              <a:t>wynik: [2,3,5,5,5,7,7]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01131008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Sortowanie cd.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3"/>
            <a:ext cx="7753199" cy="501744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 smtClean="0"/>
              <a:t>tablica.sort</a:t>
            </a:r>
            <a:r>
              <a:rPr lang="pl-PL" sz="2400" dirty="0" smtClean="0"/>
              <a:t>(</a:t>
            </a:r>
            <a:r>
              <a:rPr lang="pl-PL" sz="2400" dirty="0" err="1" smtClean="0"/>
              <a:t>nazwa_funkcji</a:t>
            </a:r>
            <a:r>
              <a:rPr lang="pl-PL" sz="2400" dirty="0" smtClean="0"/>
              <a:t>);</a:t>
            </a:r>
            <a:endParaRPr sz="24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1187624" y="2535904"/>
            <a:ext cx="3299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Funkcja musi zwracać:</a:t>
            </a:r>
            <a:endParaRPr lang="pl-PL" sz="24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187624" y="2997569"/>
            <a:ext cx="72955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pl-PL" sz="2400" dirty="0" smtClean="0"/>
              <a:t>wartość mniejszą od 0, </a:t>
            </a:r>
            <a:br>
              <a:rPr lang="pl-PL" sz="2400" dirty="0" smtClean="0"/>
            </a:br>
            <a:r>
              <a:rPr lang="pl-PL" sz="2400" dirty="0" smtClean="0"/>
              <a:t>jeśli pierwszy argument jest mniejszy od drugiego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1221923" y="3828566"/>
            <a:ext cx="40238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pl-PL" sz="2400" dirty="0"/>
              <a:t>wartość 0, </a:t>
            </a:r>
            <a:br>
              <a:rPr lang="pl-PL" sz="2400" dirty="0"/>
            </a:br>
            <a:r>
              <a:rPr lang="pl-PL" sz="2400" dirty="0"/>
              <a:t>jeśli argumenty są równe</a:t>
            </a:r>
            <a:r>
              <a:rPr lang="pl-PL" sz="2400" dirty="0" smtClean="0"/>
              <a:t>,</a:t>
            </a:r>
            <a:endParaRPr lang="pl-PL" sz="240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221923" y="4636187"/>
            <a:ext cx="711765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l-PL" sz="2400" dirty="0"/>
              <a:t>wartość większą od 0, </a:t>
            </a:r>
            <a:br>
              <a:rPr lang="pl-PL" sz="2400" dirty="0"/>
            </a:br>
            <a:r>
              <a:rPr lang="pl-PL" sz="2400" dirty="0"/>
              <a:t>jeśli pierwszy argument jest większy od drugiego</a:t>
            </a:r>
          </a:p>
          <a:p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424046756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Sklejanie wartości (</a:t>
            </a:r>
            <a:r>
              <a:rPr lang="pl-PL" dirty="0" err="1" smtClean="0"/>
              <a:t>join</a:t>
            </a:r>
            <a:r>
              <a:rPr lang="pl-PL" dirty="0" smtClean="0"/>
              <a:t>)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tablica = ["Janek", "Franek", "Bronek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"];</a:t>
            </a:r>
            <a:b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pl-PL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l-PL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tablica.join</a:t>
            </a:r>
            <a:r>
              <a:rPr lang="pl-P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(" i 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"));</a:t>
            </a:r>
          </a:p>
          <a:p>
            <a:pPr marL="0" indent="0">
              <a:buNone/>
            </a:pPr>
            <a:r>
              <a:rPr lang="pl-PL" sz="2400" dirty="0" smtClean="0"/>
              <a:t>wynik: Janek </a:t>
            </a:r>
            <a:r>
              <a:rPr lang="pl-PL" sz="2400" dirty="0"/>
              <a:t>i Franek i </a:t>
            </a:r>
            <a:r>
              <a:rPr lang="pl-PL" sz="2400" dirty="0" smtClean="0"/>
              <a:t>Bronek</a:t>
            </a:r>
          </a:p>
          <a:p>
            <a:pPr marL="0" indent="0">
              <a:buNone/>
            </a:pPr>
            <a:r>
              <a:rPr lang="pl-PL" sz="2400" dirty="0"/>
              <a:t>b</a:t>
            </a:r>
            <a:r>
              <a:rPr lang="pl-PL" sz="2400" dirty="0" smtClean="0"/>
              <a:t>ez separatora: </a:t>
            </a:r>
            <a:r>
              <a:rPr lang="pl-PL" sz="2400" dirty="0" err="1" smtClean="0"/>
              <a:t>Janek,Franek,Bronek</a:t>
            </a:r>
            <a:endParaRPr lang="pl-PL" sz="2400" dirty="0"/>
          </a:p>
          <a:p>
            <a:pPr marL="0" indent="0">
              <a:buNone/>
            </a:pPr>
            <a:endParaRPr lang="pl-PL" sz="2400" dirty="0" smtClean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00492136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Dzielenie ciągu na elementy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tekst= "Janek i Franek i Bronek";</a:t>
            </a:r>
            <a:b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pl-PL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l-PL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tekst.split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 i "));</a:t>
            </a:r>
          </a:p>
          <a:p>
            <a:pPr marL="0" indent="0">
              <a:buNone/>
            </a:pPr>
            <a:r>
              <a:rPr lang="pl-PL" sz="2400" dirty="0" smtClean="0"/>
              <a:t>wynik: </a:t>
            </a:r>
            <a:r>
              <a:rPr lang="pl-PL" sz="2400" dirty="0" err="1" smtClean="0"/>
              <a:t>Janek,Franek</a:t>
            </a:r>
            <a:r>
              <a:rPr lang="pl-PL" sz="2400" dirty="0" err="1"/>
              <a:t>,</a:t>
            </a:r>
            <a:r>
              <a:rPr lang="pl-PL" sz="2400" dirty="0" err="1" smtClean="0"/>
              <a:t>Bronek</a:t>
            </a:r>
            <a:endParaRPr lang="pl-PL" sz="2400" dirty="0" smtClean="0"/>
          </a:p>
          <a:p>
            <a:pPr marL="0" indent="0">
              <a:buNone/>
            </a:pPr>
            <a:endParaRPr lang="pl-PL" sz="2400" dirty="0" smtClean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41603898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Ćwiczenie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000" smtClean="0"/>
              <a:t>Utwórz tablicę przechowującą 50 kolejnych wartości całkowitych i wyświetl jej zawartość na ekranie. W obu operacjach użyj pętli typu while.</a:t>
            </a:r>
            <a:endParaRPr lang="pl-PL" sz="2000" dirty="0" smtClean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61024106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/>
              <a:t>Przykładowe rozwiązanie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400" dirty="0" err="1"/>
              <a:t>var</a:t>
            </a:r>
            <a:r>
              <a:rPr lang="pl-PL" sz="1400" dirty="0"/>
              <a:t> tablica = </a:t>
            </a:r>
            <a:r>
              <a:rPr lang="pl-PL" sz="1400" dirty="0" err="1"/>
              <a:t>new</a:t>
            </a:r>
            <a:r>
              <a:rPr lang="pl-PL" sz="1400" dirty="0"/>
              <a:t> </a:t>
            </a:r>
            <a:r>
              <a:rPr lang="pl-PL" sz="1400" dirty="0" err="1"/>
              <a:t>Array</a:t>
            </a:r>
            <a:r>
              <a:rPr lang="pl-PL" sz="1400" dirty="0"/>
              <a:t>();</a:t>
            </a:r>
          </a:p>
          <a:p>
            <a:pPr marL="0" indent="0">
              <a:buNone/>
            </a:pPr>
            <a:r>
              <a:rPr lang="pl-PL" sz="1400" dirty="0"/>
              <a:t>i = 0;</a:t>
            </a:r>
          </a:p>
          <a:p>
            <a:pPr marL="0" indent="0">
              <a:buNone/>
            </a:pPr>
            <a:r>
              <a:rPr lang="pl-PL" sz="1400" dirty="0" err="1"/>
              <a:t>while</a:t>
            </a:r>
            <a:r>
              <a:rPr lang="pl-PL" sz="1400" dirty="0"/>
              <a:t> (i&lt;50) {</a:t>
            </a:r>
          </a:p>
          <a:p>
            <a:pPr marL="0" indent="0">
              <a:buNone/>
            </a:pPr>
            <a:r>
              <a:rPr lang="pl-PL" sz="1400" dirty="0"/>
              <a:t>   tablica[i] = i+1;</a:t>
            </a:r>
          </a:p>
          <a:p>
            <a:pPr marL="0" indent="0">
              <a:buNone/>
            </a:pPr>
            <a:r>
              <a:rPr lang="pl-PL" sz="1400" dirty="0"/>
              <a:t>   i++;</a:t>
            </a:r>
          </a:p>
          <a:p>
            <a:pPr marL="0" indent="0">
              <a:buNone/>
            </a:pPr>
            <a:r>
              <a:rPr lang="pl-PL" sz="1400" dirty="0"/>
              <a:t>}</a:t>
            </a:r>
          </a:p>
          <a:p>
            <a:pPr marL="0" indent="0">
              <a:buNone/>
            </a:pPr>
            <a:r>
              <a:rPr lang="pl-PL" sz="1400" dirty="0"/>
              <a:t>j = 0;</a:t>
            </a:r>
          </a:p>
          <a:p>
            <a:pPr marL="0" indent="0">
              <a:buNone/>
            </a:pPr>
            <a:r>
              <a:rPr lang="pl-PL" sz="1400" dirty="0" err="1"/>
              <a:t>while</a:t>
            </a:r>
            <a:r>
              <a:rPr lang="pl-PL" sz="1400" dirty="0"/>
              <a:t> (j&lt;</a:t>
            </a:r>
            <a:r>
              <a:rPr lang="pl-PL" sz="1400" dirty="0" err="1"/>
              <a:t>tablica.length</a:t>
            </a:r>
            <a:r>
              <a:rPr lang="pl-PL" sz="1400" dirty="0"/>
              <a:t>) {</a:t>
            </a:r>
          </a:p>
          <a:p>
            <a:pPr marL="0" indent="0">
              <a:buNone/>
            </a:pPr>
            <a:r>
              <a:rPr lang="pl-PL" sz="1400" dirty="0"/>
              <a:t>    </a:t>
            </a:r>
            <a:r>
              <a:rPr lang="pl-PL" sz="1400" dirty="0" err="1"/>
              <a:t>document.writeln</a:t>
            </a:r>
            <a:r>
              <a:rPr lang="pl-PL" sz="1400" dirty="0"/>
              <a:t>(tablica[j]);</a:t>
            </a:r>
          </a:p>
          <a:p>
            <a:pPr marL="0" indent="0">
              <a:buNone/>
            </a:pPr>
            <a:r>
              <a:rPr lang="pl-PL" sz="1400" dirty="0"/>
              <a:t>	j++;</a:t>
            </a:r>
          </a:p>
          <a:p>
            <a:pPr marL="0" indent="0">
              <a:buNone/>
            </a:pPr>
            <a:r>
              <a:rPr lang="pl-PL" sz="1400" dirty="0"/>
              <a:t>} </a:t>
            </a:r>
          </a:p>
          <a:p>
            <a:pPr marL="0" indent="0">
              <a:buNone/>
            </a:pPr>
            <a:r>
              <a:rPr lang="pl-PL" sz="2000" dirty="0"/>
              <a:t> </a:t>
            </a:r>
            <a:endParaRPr sz="20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11110177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  <p:sp>
        <p:nvSpPr>
          <p:cNvPr id="7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Ćwiczenia</a:t>
            </a:r>
            <a:endParaRPr dirty="0"/>
          </a:p>
        </p:txBody>
      </p:sp>
      <p:sp>
        <p:nvSpPr>
          <p:cNvPr id="8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000" dirty="0" smtClean="0"/>
              <a:t>Wykonaj </a:t>
            </a:r>
            <a:r>
              <a:rPr lang="pl-PL" sz="2000" dirty="0"/>
              <a:t>sortowanie tablicy zawierającej wartości całkowite, tak aby najpierw </a:t>
            </a:r>
            <a:r>
              <a:rPr lang="pl-PL" sz="2000" dirty="0" smtClean="0"/>
              <a:t>znalazły się </a:t>
            </a:r>
            <a:r>
              <a:rPr lang="pl-PL" sz="2000" dirty="0"/>
              <a:t>wartości niepodzielne przez 3 w porządku malejącym, a następnie </a:t>
            </a:r>
            <a:r>
              <a:rPr lang="pl-PL" sz="2000" dirty="0" smtClean="0"/>
              <a:t>wartości podzielne </a:t>
            </a:r>
            <a:r>
              <a:rPr lang="pl-PL" sz="2000" dirty="0"/>
              <a:t>przez 3 w porządku </a:t>
            </a:r>
            <a:r>
              <a:rPr lang="pl-PL" sz="2000" dirty="0" smtClean="0"/>
              <a:t>rosnącym.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xmlns="" val="111110177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  <p:sp>
        <p:nvSpPr>
          <p:cNvPr id="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/>
              <a:t>Przykładowe rozwiązanie</a:t>
            </a:r>
            <a:endParaRPr dirty="0"/>
          </a:p>
        </p:txBody>
      </p:sp>
      <p:sp>
        <p:nvSpPr>
          <p:cNvPr id="1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3"/>
            <a:ext cx="7599271" cy="3742104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400" dirty="0" err="1"/>
              <a:t>function</a:t>
            </a:r>
            <a:r>
              <a:rPr lang="pl-PL" sz="1400" dirty="0"/>
              <a:t> </a:t>
            </a:r>
            <a:r>
              <a:rPr lang="pl-PL" sz="1400" dirty="0" err="1"/>
              <a:t>porownaj</a:t>
            </a:r>
            <a:r>
              <a:rPr lang="pl-PL" sz="1400" dirty="0"/>
              <a:t>(e1, e2</a:t>
            </a:r>
            <a:r>
              <a:rPr lang="pl-PL" sz="1400" dirty="0" smtClean="0"/>
              <a:t>) {</a:t>
            </a:r>
            <a:endParaRPr lang="pl-PL" sz="1400" dirty="0"/>
          </a:p>
          <a:p>
            <a:pPr marL="0" indent="0">
              <a:buNone/>
            </a:pPr>
            <a:r>
              <a:rPr lang="pl-PL" sz="1400" dirty="0"/>
              <a:t>  </a:t>
            </a:r>
            <a:r>
              <a:rPr lang="pl-PL" sz="1400" dirty="0" err="1"/>
              <a:t>if</a:t>
            </a:r>
            <a:r>
              <a:rPr lang="pl-PL" sz="1400" dirty="0"/>
              <a:t>(e1 % 3 != 0){</a:t>
            </a:r>
          </a:p>
          <a:p>
            <a:pPr marL="0" indent="0">
              <a:buNone/>
            </a:pPr>
            <a:r>
              <a:rPr lang="pl-PL" sz="1400" dirty="0"/>
              <a:t>    </a:t>
            </a:r>
            <a:r>
              <a:rPr lang="pl-PL" sz="1400" dirty="0" err="1"/>
              <a:t>if</a:t>
            </a:r>
            <a:r>
              <a:rPr lang="pl-PL" sz="1400" dirty="0"/>
              <a:t>(e2 % 3 != 0){</a:t>
            </a:r>
          </a:p>
          <a:p>
            <a:pPr marL="0" indent="0">
              <a:buNone/>
            </a:pPr>
            <a:r>
              <a:rPr lang="pl-PL" sz="1400" dirty="0"/>
              <a:t>      return e2 - e1;</a:t>
            </a:r>
          </a:p>
          <a:p>
            <a:pPr marL="0" indent="0">
              <a:buNone/>
            </a:pPr>
            <a:r>
              <a:rPr lang="pl-PL" sz="1400" dirty="0"/>
              <a:t>    </a:t>
            </a:r>
            <a:r>
              <a:rPr lang="pl-PL" sz="1400" dirty="0" smtClean="0"/>
              <a:t>} </a:t>
            </a:r>
            <a:r>
              <a:rPr lang="pl-PL" sz="1400" dirty="0" err="1" smtClean="0"/>
              <a:t>else</a:t>
            </a:r>
            <a:r>
              <a:rPr lang="pl-PL" sz="1400" dirty="0" smtClean="0"/>
              <a:t> {</a:t>
            </a:r>
            <a:endParaRPr lang="pl-PL" sz="1400" dirty="0"/>
          </a:p>
          <a:p>
            <a:pPr marL="0" indent="0">
              <a:buNone/>
            </a:pPr>
            <a:r>
              <a:rPr lang="pl-PL" sz="1400" dirty="0"/>
              <a:t>      return -1</a:t>
            </a:r>
            <a:r>
              <a:rPr lang="pl-PL" sz="1400" dirty="0" smtClean="0"/>
              <a:t>; }  </a:t>
            </a:r>
          </a:p>
          <a:p>
            <a:pPr marL="0" indent="0">
              <a:buNone/>
            </a:pPr>
            <a:r>
              <a:rPr lang="pl-PL" sz="1400" dirty="0" smtClean="0"/>
              <a:t>} </a:t>
            </a:r>
            <a:r>
              <a:rPr lang="pl-PL" sz="1400" dirty="0" err="1" smtClean="0"/>
              <a:t>else</a:t>
            </a:r>
            <a:r>
              <a:rPr lang="pl-PL" sz="1400" dirty="0"/>
              <a:t>{</a:t>
            </a:r>
          </a:p>
          <a:p>
            <a:pPr marL="0" indent="0">
              <a:buNone/>
            </a:pPr>
            <a:r>
              <a:rPr lang="pl-PL" sz="1400" dirty="0"/>
              <a:t>    </a:t>
            </a:r>
            <a:r>
              <a:rPr lang="pl-PL" sz="1400" dirty="0" err="1"/>
              <a:t>if</a:t>
            </a:r>
            <a:r>
              <a:rPr lang="pl-PL" sz="1400" dirty="0"/>
              <a:t>(e2 % 3 != 0){</a:t>
            </a:r>
          </a:p>
          <a:p>
            <a:pPr marL="0" indent="0">
              <a:buNone/>
            </a:pPr>
            <a:r>
              <a:rPr lang="pl-PL" sz="1400" dirty="0"/>
              <a:t>      return 1;</a:t>
            </a:r>
          </a:p>
          <a:p>
            <a:pPr marL="0" indent="0">
              <a:buNone/>
            </a:pPr>
            <a:r>
              <a:rPr lang="pl-PL" sz="1400" dirty="0"/>
              <a:t>    </a:t>
            </a:r>
            <a:r>
              <a:rPr lang="pl-PL" sz="1400" dirty="0" smtClean="0"/>
              <a:t>} </a:t>
            </a:r>
            <a:r>
              <a:rPr lang="pl-PL" sz="1400" dirty="0" err="1" smtClean="0"/>
              <a:t>else</a:t>
            </a:r>
            <a:r>
              <a:rPr lang="pl-PL" sz="1400" dirty="0" smtClean="0"/>
              <a:t> {</a:t>
            </a:r>
            <a:endParaRPr lang="pl-PL" sz="1400" dirty="0"/>
          </a:p>
          <a:p>
            <a:pPr marL="0" indent="0">
              <a:buNone/>
            </a:pPr>
            <a:r>
              <a:rPr lang="pl-PL" sz="1400" dirty="0"/>
              <a:t>      return e1 - e2</a:t>
            </a:r>
            <a:r>
              <a:rPr lang="pl-PL" sz="1400" dirty="0" smtClean="0"/>
              <a:t>; }</a:t>
            </a:r>
            <a:endParaRPr lang="pl-PL" sz="1400" dirty="0"/>
          </a:p>
          <a:p>
            <a:pPr marL="0" indent="0">
              <a:buNone/>
            </a:pPr>
            <a:r>
              <a:rPr lang="pl-PL" sz="1400" dirty="0"/>
              <a:t>  }</a:t>
            </a:r>
          </a:p>
          <a:p>
            <a:pPr marL="0" indent="0">
              <a:buNone/>
            </a:pPr>
            <a:r>
              <a:rPr lang="pl-PL" sz="1400" dirty="0"/>
              <a:t>}</a:t>
            </a:r>
          </a:p>
          <a:p>
            <a:pPr marL="0" indent="0">
              <a:buNone/>
            </a:pP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xmlns="" val="111110177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/>
              <a:t>Przykładowe rozwiązanie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400" dirty="0" err="1" smtClean="0"/>
              <a:t>var</a:t>
            </a:r>
            <a:r>
              <a:rPr lang="pl-PL" sz="1400" dirty="0" smtClean="0"/>
              <a:t> </a:t>
            </a:r>
            <a:r>
              <a:rPr lang="pl-PL" sz="1400" dirty="0" err="1"/>
              <a:t>str</a:t>
            </a:r>
            <a:r>
              <a:rPr lang="pl-PL" sz="1400" dirty="0"/>
              <a:t> = "";</a:t>
            </a:r>
          </a:p>
          <a:p>
            <a:pPr marL="0" indent="0">
              <a:buNone/>
            </a:pPr>
            <a:r>
              <a:rPr lang="pl-PL" sz="1400" dirty="0" err="1"/>
              <a:t>var</a:t>
            </a:r>
            <a:r>
              <a:rPr lang="pl-PL" sz="1400" dirty="0"/>
              <a:t> tab1 = </a:t>
            </a:r>
            <a:r>
              <a:rPr lang="pl-PL" sz="1400" dirty="0" err="1"/>
              <a:t>Array</a:t>
            </a:r>
            <a:r>
              <a:rPr lang="pl-PL" sz="1400" dirty="0"/>
              <a:t>(5, 7, 3, 1, 8, 2, 0, 4, 9, 6);</a:t>
            </a:r>
          </a:p>
          <a:p>
            <a:pPr marL="0" indent="0">
              <a:buNone/>
            </a:pPr>
            <a:endParaRPr lang="pl-PL" sz="1400" dirty="0"/>
          </a:p>
          <a:p>
            <a:pPr marL="0" indent="0">
              <a:buNone/>
            </a:pPr>
            <a:r>
              <a:rPr lang="pl-PL" sz="1400" dirty="0" err="1"/>
              <a:t>str</a:t>
            </a:r>
            <a:r>
              <a:rPr lang="pl-PL" sz="1400" dirty="0"/>
              <a:t> += "Zawartość tablicy przed sortowaniem: &lt;</a:t>
            </a:r>
            <a:r>
              <a:rPr lang="pl-PL" sz="1400" dirty="0" err="1"/>
              <a:t>br</a:t>
            </a:r>
            <a:r>
              <a:rPr lang="pl-PL" sz="1400" dirty="0"/>
              <a:t> /&gt;";</a:t>
            </a:r>
          </a:p>
          <a:p>
            <a:pPr marL="0" indent="0">
              <a:buNone/>
            </a:pPr>
            <a:r>
              <a:rPr lang="pl-PL" sz="1400" dirty="0"/>
              <a:t>for(</a:t>
            </a:r>
            <a:r>
              <a:rPr lang="pl-PL" sz="1400" dirty="0" err="1"/>
              <a:t>var</a:t>
            </a:r>
            <a:r>
              <a:rPr lang="pl-PL" sz="1400" dirty="0"/>
              <a:t> i in tab1) </a:t>
            </a:r>
            <a:r>
              <a:rPr lang="pl-PL" sz="1400" dirty="0" err="1"/>
              <a:t>str</a:t>
            </a:r>
            <a:r>
              <a:rPr lang="pl-PL" sz="1400" dirty="0"/>
              <a:t> += tab1[i] + " ";</a:t>
            </a:r>
          </a:p>
          <a:p>
            <a:pPr marL="0" indent="0">
              <a:buNone/>
            </a:pPr>
            <a:endParaRPr lang="pl-PL" sz="1400" dirty="0"/>
          </a:p>
          <a:p>
            <a:pPr marL="0" indent="0">
              <a:buNone/>
            </a:pPr>
            <a:r>
              <a:rPr lang="pl-PL" sz="1400" dirty="0"/>
              <a:t>tab1.sort(</a:t>
            </a:r>
            <a:r>
              <a:rPr lang="pl-PL" sz="1400" dirty="0" err="1"/>
              <a:t>porownaj</a:t>
            </a:r>
            <a:r>
              <a:rPr lang="pl-PL" sz="1400" dirty="0"/>
              <a:t>);</a:t>
            </a:r>
          </a:p>
          <a:p>
            <a:pPr marL="0" indent="0">
              <a:buNone/>
            </a:pPr>
            <a:endParaRPr lang="pl-PL" sz="1400" dirty="0"/>
          </a:p>
          <a:p>
            <a:pPr marL="0" indent="0">
              <a:buNone/>
            </a:pPr>
            <a:r>
              <a:rPr lang="pl-PL" sz="1400" dirty="0" err="1"/>
              <a:t>str</a:t>
            </a:r>
            <a:r>
              <a:rPr lang="pl-PL" sz="1400" dirty="0"/>
              <a:t> += "&lt;</a:t>
            </a:r>
            <a:r>
              <a:rPr lang="pl-PL" sz="1400" dirty="0" err="1"/>
              <a:t>br</a:t>
            </a:r>
            <a:r>
              <a:rPr lang="pl-PL" sz="1400" dirty="0"/>
              <a:t> /&gt;&lt;</a:t>
            </a:r>
            <a:r>
              <a:rPr lang="pl-PL" sz="1400" dirty="0" err="1"/>
              <a:t>br</a:t>
            </a:r>
            <a:r>
              <a:rPr lang="pl-PL" sz="1400" dirty="0"/>
              <a:t> /&gt;Zawartość tablicy po sortowaniu: &lt;</a:t>
            </a:r>
            <a:r>
              <a:rPr lang="pl-PL" sz="1400" dirty="0" err="1"/>
              <a:t>br</a:t>
            </a:r>
            <a:r>
              <a:rPr lang="pl-PL" sz="1400" dirty="0"/>
              <a:t> /&gt;";</a:t>
            </a:r>
          </a:p>
          <a:p>
            <a:pPr marL="0" indent="0">
              <a:buNone/>
            </a:pPr>
            <a:r>
              <a:rPr lang="pl-PL" sz="1400" dirty="0"/>
              <a:t>for(</a:t>
            </a:r>
            <a:r>
              <a:rPr lang="pl-PL" sz="1400" dirty="0" err="1"/>
              <a:t>var</a:t>
            </a:r>
            <a:r>
              <a:rPr lang="pl-PL" sz="1400" dirty="0"/>
              <a:t> i in tab1) </a:t>
            </a:r>
            <a:r>
              <a:rPr lang="pl-PL" sz="1400" dirty="0" err="1"/>
              <a:t>str</a:t>
            </a:r>
            <a:r>
              <a:rPr lang="pl-PL" sz="1400" dirty="0"/>
              <a:t> += tab1[i] + " ";</a:t>
            </a:r>
          </a:p>
          <a:p>
            <a:pPr marL="0" indent="0">
              <a:buNone/>
            </a:pPr>
            <a:endParaRPr lang="pl-PL" sz="1400" dirty="0"/>
          </a:p>
          <a:p>
            <a:pPr marL="0" indent="0">
              <a:buNone/>
            </a:pPr>
            <a:r>
              <a:rPr lang="pl-PL" sz="1400" dirty="0" err="1"/>
              <a:t>var</a:t>
            </a:r>
            <a:r>
              <a:rPr lang="pl-PL" sz="1400" dirty="0"/>
              <a:t> element = </a:t>
            </a:r>
            <a:r>
              <a:rPr lang="pl-PL" sz="1400" dirty="0" err="1"/>
              <a:t>document.getElementById</a:t>
            </a:r>
            <a:r>
              <a:rPr lang="pl-PL" sz="1400" dirty="0"/>
              <a:t>("</a:t>
            </a:r>
            <a:r>
              <a:rPr lang="pl-PL" sz="1400" dirty="0" err="1"/>
              <a:t>content</a:t>
            </a:r>
            <a:r>
              <a:rPr lang="pl-PL" sz="1400" dirty="0"/>
              <a:t>");</a:t>
            </a:r>
          </a:p>
          <a:p>
            <a:pPr marL="0" indent="0">
              <a:buNone/>
            </a:pPr>
            <a:r>
              <a:rPr lang="pl-PL" sz="1400" dirty="0" err="1"/>
              <a:t>element.innerHTML</a:t>
            </a:r>
            <a:r>
              <a:rPr lang="pl-PL" sz="1400" dirty="0"/>
              <a:t> = </a:t>
            </a:r>
            <a:r>
              <a:rPr lang="pl-PL" sz="1400" dirty="0" err="1"/>
              <a:t>str</a:t>
            </a:r>
            <a:r>
              <a:rPr lang="pl-PL" sz="1400" dirty="0"/>
              <a:t>;</a:t>
            </a:r>
            <a:endParaRPr sz="1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68519705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Tablice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Tworzenie nazw tablic</a:t>
            </a:r>
          </a:p>
          <a:p>
            <a:r>
              <a:rPr lang="pl-PL" sz="2400" dirty="0" smtClean="0"/>
              <a:t>rozpoczyna się od małej lub wielkiej litery, znaku_ lub znaku $</a:t>
            </a:r>
          </a:p>
          <a:p>
            <a:r>
              <a:rPr lang="pl-PL" sz="2400" dirty="0" smtClean="0"/>
              <a:t>nie może zawierać operatorów matematycznych </a:t>
            </a:r>
            <a:br>
              <a:rPr lang="pl-PL" sz="2400" dirty="0" smtClean="0"/>
            </a:br>
            <a:r>
              <a:rPr lang="pl-PL" sz="2400" dirty="0" smtClean="0"/>
              <a:t>(+ -), znaków punktacyjnych (takich jak !,</a:t>
            </a:r>
            <a:r>
              <a:rPr lang="pl-PL" sz="2400" dirty="0"/>
              <a:t> </a:t>
            </a:r>
            <a:r>
              <a:rPr lang="pl-PL" sz="2400" dirty="0" smtClean="0"/>
              <a:t>&amp;) albo spacji</a:t>
            </a:r>
            <a:endParaRPr lang="pl-PL" sz="2400" dirty="0" smtClean="0">
              <a:sym typeface="Wingdings" pitchFamily="2" charset="2"/>
            </a:endParaRPr>
          </a:p>
          <a:p>
            <a:r>
              <a:rPr lang="pl-PL" sz="2400" dirty="0" smtClean="0">
                <a:sym typeface="Wingdings" pitchFamily="2" charset="2"/>
              </a:rPr>
              <a:t>na drugim i dalszych miejscach może zawierać cyfry</a:t>
            </a:r>
          </a:p>
          <a:p>
            <a:r>
              <a:rPr lang="pl-PL" sz="2400" dirty="0" smtClean="0">
                <a:sym typeface="Wingdings" pitchFamily="2" charset="2"/>
              </a:rPr>
              <a:t>słowa kluczowe języka nie mogą być użyte jako nazwa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21143111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Ćwiczenia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000" dirty="0" smtClean="0"/>
              <a:t>Z tablicy zawierającej dni tygodnia przesuń niedzielę na początek.</a:t>
            </a:r>
            <a:endParaRPr sz="20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40507780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/>
              <a:t>Przykładowe rozwiązanie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400" dirty="0" err="1"/>
              <a:t>var</a:t>
            </a:r>
            <a:r>
              <a:rPr lang="pl-PL" sz="1400" dirty="0"/>
              <a:t> dni = ["Poniedziałek", "Wtorek", "Środa", "Czwartek", "Piątek", "Sobota", "Niedziela"];</a:t>
            </a:r>
          </a:p>
          <a:p>
            <a:pPr marL="0" indent="0">
              <a:buNone/>
            </a:pPr>
            <a:r>
              <a:rPr lang="pl-PL" sz="1400" dirty="0" err="1"/>
              <a:t>var</a:t>
            </a:r>
            <a:r>
              <a:rPr lang="pl-PL" sz="1400" dirty="0"/>
              <a:t> niedziela = </a:t>
            </a:r>
            <a:r>
              <a:rPr lang="pl-PL" sz="1400" dirty="0" err="1"/>
              <a:t>dni.pop</a:t>
            </a:r>
            <a:r>
              <a:rPr lang="pl-PL" sz="1400" dirty="0"/>
              <a:t>();</a:t>
            </a:r>
          </a:p>
          <a:p>
            <a:pPr marL="0" indent="0">
              <a:buNone/>
            </a:pPr>
            <a:r>
              <a:rPr lang="pl-PL" sz="1400" dirty="0" err="1"/>
              <a:t>dni.unshift</a:t>
            </a:r>
            <a:r>
              <a:rPr lang="pl-PL" sz="1400" dirty="0"/>
              <a:t>(niedziela);</a:t>
            </a:r>
            <a:endParaRPr sz="1400" dirty="0"/>
          </a:p>
        </p:txBody>
      </p:sp>
      <p:pic>
        <p:nvPicPr>
          <p:cNvPr id="4" name="Obraz 3" descr="PO KL_z podpisem_kolo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5450" y="4653136"/>
            <a:ext cx="57531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ole tekstowe 4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59285036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Tworzenie tablic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Dwa sposoby</a:t>
            </a:r>
          </a:p>
          <a:p>
            <a:r>
              <a:rPr lang="pl-PL" sz="2400" dirty="0" smtClean="0"/>
              <a:t>przez deklaracje zmiennej w nawiasach kwadratowych</a:t>
            </a:r>
            <a:br>
              <a:rPr lang="pl-PL" sz="2400" dirty="0" smtClean="0"/>
            </a:br>
            <a:r>
              <a:rPr lang="pl-PL" sz="2400" dirty="0" err="1" smtClean="0"/>
              <a:t>var</a:t>
            </a:r>
            <a:r>
              <a:rPr lang="pl-PL" sz="2400" dirty="0" smtClean="0"/>
              <a:t> tablica = ["Janek", "Franek", "Bronek"];</a:t>
            </a:r>
          </a:p>
          <a:p>
            <a:r>
              <a:rPr lang="pl-PL" sz="2400" dirty="0" smtClean="0"/>
              <a:t>przez wywołanie konstruktora tablicy</a:t>
            </a:r>
            <a:br>
              <a:rPr lang="pl-PL" sz="2400" dirty="0" smtClean="0"/>
            </a:br>
            <a:r>
              <a:rPr lang="pl-PL" sz="2400" dirty="0" err="1" smtClean="0"/>
              <a:t>var</a:t>
            </a:r>
            <a:r>
              <a:rPr lang="pl-PL" sz="2400" dirty="0" smtClean="0"/>
              <a:t> tablica 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Array</a:t>
            </a:r>
            <a:r>
              <a:rPr lang="pl-PL" sz="2400" dirty="0" smtClean="0"/>
              <a:t>("Janek", "Franek", "Bronek");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70613450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Przykłady tworzenia tablic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[1,2,3,4,5,6,7,8,9,10];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[1, "Janek", 2, "Franek"];</a:t>
            </a:r>
          </a:p>
          <a:p>
            <a:pPr marL="0" indent="0">
              <a:buNone/>
            </a:pPr>
            <a:r>
              <a:rPr lang="pl-PL" sz="2400" dirty="0" err="1"/>
              <a:t>var</a:t>
            </a:r>
            <a:r>
              <a:rPr lang="pl-PL" sz="2400" dirty="0"/>
              <a:t> tablica = </a:t>
            </a:r>
            <a:r>
              <a:rPr lang="pl-PL" sz="2400" dirty="0" smtClean="0"/>
              <a:t>["</a:t>
            </a:r>
            <a:r>
              <a:rPr lang="pl-PL" sz="2400" dirty="0" err="1" smtClean="0"/>
              <a:t>Janek",,"Franek",,"Bronek</a:t>
            </a:r>
            <a:r>
              <a:rPr lang="pl-PL" sz="2400" dirty="0" smtClean="0"/>
              <a:t>"];</a:t>
            </a:r>
            <a:endParaRPr lang="pl-PL" sz="2400" dirty="0"/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[];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61621160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Przykłady tworzenia tablic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/>
              <a:t>var</a:t>
            </a:r>
            <a:r>
              <a:rPr lang="pl-PL" sz="2400" dirty="0"/>
              <a:t> tablica = </a:t>
            </a:r>
            <a:r>
              <a:rPr lang="pl-PL" sz="2400" dirty="0" err="1"/>
              <a:t>new</a:t>
            </a:r>
            <a:r>
              <a:rPr lang="pl-PL" sz="2400" dirty="0"/>
              <a:t> </a:t>
            </a:r>
            <a:r>
              <a:rPr lang="pl-PL" sz="2400" dirty="0" err="1"/>
              <a:t>Array</a:t>
            </a:r>
            <a:r>
              <a:rPr lang="pl-PL" sz="2400" dirty="0" smtClean="0"/>
              <a:t>();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Array</a:t>
            </a:r>
            <a:r>
              <a:rPr lang="pl-PL" sz="2400" dirty="0" smtClean="0"/>
              <a:t>(1,2,3,4,5,6,7,8,9,10);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tablica 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Array</a:t>
            </a:r>
            <a:r>
              <a:rPr lang="pl-PL" sz="2400" dirty="0" smtClean="0"/>
              <a:t>(5);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429074074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Odczyt i zapis danych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zmienna = tablica[5];</a:t>
            </a:r>
          </a:p>
          <a:p>
            <a:pPr marL="0" indent="0">
              <a:buNone/>
            </a:pPr>
            <a:r>
              <a:rPr lang="pl-PL" sz="2400" dirty="0" err="1" smtClean="0"/>
              <a:t>document.write</a:t>
            </a:r>
            <a:r>
              <a:rPr lang="pl-PL" sz="2400" dirty="0" smtClean="0"/>
              <a:t>(tablica[5]);</a:t>
            </a:r>
          </a:p>
          <a:p>
            <a:pPr marL="0" indent="0">
              <a:buNone/>
            </a:pPr>
            <a:r>
              <a:rPr lang="pl-PL" sz="2400" dirty="0" err="1" smtClean="0"/>
              <a:t>if</a:t>
            </a:r>
            <a:r>
              <a:rPr lang="pl-PL" sz="2400" dirty="0" smtClean="0"/>
              <a:t> (tablica[5] == wartość) { </a:t>
            </a:r>
            <a:br>
              <a:rPr lang="pl-PL" sz="2400" dirty="0" smtClean="0"/>
            </a:br>
            <a:r>
              <a:rPr lang="pl-PL" sz="2400" dirty="0"/>
              <a:t> </a:t>
            </a:r>
            <a:r>
              <a:rPr lang="pl-PL" sz="2400" dirty="0" smtClean="0"/>
              <a:t>   instrukcje;</a:t>
            </a:r>
            <a:br>
              <a:rPr lang="pl-PL" sz="2400" dirty="0" smtClean="0"/>
            </a:br>
            <a:r>
              <a:rPr lang="pl-PL" sz="2400" dirty="0" smtClean="0"/>
              <a:t>}</a:t>
            </a:r>
          </a:p>
          <a:p>
            <a:pPr marL="0" indent="0">
              <a:buNone/>
            </a:pPr>
            <a:r>
              <a:rPr lang="pl-PL" sz="2400" dirty="0" smtClean="0"/>
              <a:t>tablica[5] = wartość;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indeks = 6;</a:t>
            </a:r>
            <a:r>
              <a:rPr lang="pl-PL" sz="2400" dirty="0"/>
              <a:t/>
            </a:r>
            <a:br>
              <a:rPr lang="pl-PL" sz="2400" dirty="0"/>
            </a:br>
            <a:r>
              <a:rPr lang="pl-PL" sz="2400" dirty="0" smtClean="0"/>
              <a:t>tablica[indeks] = </a:t>
            </a:r>
            <a:r>
              <a:rPr lang="pl-PL" sz="2400" dirty="0" err="1" smtClean="0"/>
              <a:t>nowa_wartość</a:t>
            </a:r>
            <a:r>
              <a:rPr lang="pl-PL" sz="2400" dirty="0" smtClean="0"/>
              <a:t>;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9238526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Tablice asocjacyjne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Rozważmy taką tablicę: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</a:t>
            </a:r>
            <a:r>
              <a:rPr lang="pl-PL" sz="2400" dirty="0" err="1" smtClean="0"/>
              <a:t>wyplaty</a:t>
            </a:r>
            <a:r>
              <a:rPr lang="pl-PL" sz="2400" dirty="0" smtClean="0"/>
              <a:t> 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Array</a:t>
            </a:r>
            <a:r>
              <a:rPr lang="pl-PL" sz="2400" dirty="0" smtClean="0"/>
              <a:t>("Janek", 2000, "Franek", 3000, "Bronek</a:t>
            </a:r>
            <a:r>
              <a:rPr lang="pl-PL" sz="2400" dirty="0"/>
              <a:t>"</a:t>
            </a:r>
            <a:r>
              <a:rPr lang="pl-PL" sz="2400" dirty="0" smtClean="0"/>
              <a:t>, 2500);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</a:t>
            </a:r>
            <a:r>
              <a:rPr lang="pl-PL" sz="2400" dirty="0" err="1" smtClean="0"/>
              <a:t>wyplaty</a:t>
            </a:r>
            <a:r>
              <a:rPr lang="pl-PL" sz="2400" dirty="0" smtClean="0"/>
              <a:t> 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Array</a:t>
            </a:r>
            <a:r>
              <a:rPr lang="pl-PL" sz="2400" dirty="0" smtClean="0"/>
              <a:t>();</a:t>
            </a:r>
            <a:br>
              <a:rPr lang="pl-PL" sz="2400" dirty="0" smtClean="0"/>
            </a:br>
            <a:r>
              <a:rPr lang="pl-PL" sz="2400" dirty="0" err="1" smtClean="0"/>
              <a:t>wyplaty</a:t>
            </a:r>
            <a:r>
              <a:rPr lang="pl-PL" sz="2400" dirty="0" smtClean="0"/>
              <a:t>["Janek"] = 2000;</a:t>
            </a:r>
            <a:br>
              <a:rPr lang="pl-PL" sz="2400" dirty="0" smtClean="0"/>
            </a:br>
            <a:r>
              <a:rPr lang="pl-PL" sz="2400" dirty="0" err="1" smtClean="0"/>
              <a:t>wyplaty</a:t>
            </a:r>
            <a:r>
              <a:rPr lang="pl-PL" sz="2400" dirty="0" smtClean="0"/>
              <a:t>["Franek"] = 3000;</a:t>
            </a:r>
            <a:br>
              <a:rPr lang="pl-PL" sz="2400" dirty="0" smtClean="0"/>
            </a:br>
            <a:r>
              <a:rPr lang="pl-PL" sz="2400" dirty="0" err="1" smtClean="0"/>
              <a:t>wyplaty</a:t>
            </a:r>
            <a:r>
              <a:rPr lang="pl-PL" sz="2400" dirty="0" smtClean="0"/>
              <a:t>["Bronek"] = 2500;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82449664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Tablice asocjacyjne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Tworzenie tablicy asocjacyjnej z wypełnieniem danymi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</a:t>
            </a:r>
            <a:r>
              <a:rPr lang="pl-PL" sz="2400" dirty="0" err="1" smtClean="0"/>
              <a:t>wyplaty</a:t>
            </a:r>
            <a:r>
              <a:rPr lang="pl-PL" sz="2400" dirty="0" smtClean="0"/>
              <a:t> 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Array</a:t>
            </a:r>
            <a:r>
              <a:rPr lang="pl-PL" sz="2400" dirty="0" smtClean="0"/>
              <a:t>(</a:t>
            </a:r>
          </a:p>
          <a:p>
            <a:pPr marL="0" indent="0">
              <a:buNone/>
            </a:pPr>
            <a:r>
              <a:rPr lang="pl-PL" sz="2400" dirty="0" smtClean="0"/>
              <a:t>{</a:t>
            </a:r>
          </a:p>
          <a:p>
            <a:pPr marL="0" indent="0">
              <a:buNone/>
            </a:pPr>
            <a:r>
              <a:rPr lang="pl-PL" sz="2400" dirty="0"/>
              <a:t> </a:t>
            </a:r>
            <a:r>
              <a:rPr lang="pl-PL" sz="2400" dirty="0" smtClean="0"/>
              <a:t>  'Janek</a:t>
            </a:r>
            <a:r>
              <a:rPr lang="pl-PL" sz="2400" dirty="0"/>
              <a:t>'</a:t>
            </a:r>
            <a:r>
              <a:rPr lang="pl-PL" sz="2400" dirty="0" smtClean="0"/>
              <a:t> : 2000,</a:t>
            </a:r>
          </a:p>
          <a:p>
            <a:pPr marL="0" indent="0">
              <a:buNone/>
            </a:pPr>
            <a:r>
              <a:rPr lang="pl-PL" sz="2400" dirty="0"/>
              <a:t> </a:t>
            </a:r>
            <a:r>
              <a:rPr lang="pl-PL" sz="2400" dirty="0" smtClean="0"/>
              <a:t>  </a:t>
            </a:r>
            <a:r>
              <a:rPr lang="pl-PL" sz="2400" dirty="0"/>
              <a:t>'</a:t>
            </a:r>
            <a:r>
              <a:rPr lang="pl-PL" sz="2400" dirty="0" smtClean="0"/>
              <a:t>Franek</a:t>
            </a:r>
            <a:r>
              <a:rPr lang="pl-PL" sz="2400" dirty="0"/>
              <a:t>'</a:t>
            </a:r>
            <a:r>
              <a:rPr lang="pl-PL" sz="2400" dirty="0" smtClean="0"/>
              <a:t> : 3000,</a:t>
            </a:r>
          </a:p>
          <a:p>
            <a:pPr marL="0" indent="0">
              <a:buNone/>
            </a:pPr>
            <a:r>
              <a:rPr lang="pl-PL" sz="2400" dirty="0"/>
              <a:t> </a:t>
            </a:r>
            <a:r>
              <a:rPr lang="pl-PL" sz="2400" dirty="0" smtClean="0"/>
              <a:t>  'Bronek</a:t>
            </a:r>
            <a:r>
              <a:rPr lang="pl-PL" sz="2400" dirty="0"/>
              <a:t>'</a:t>
            </a:r>
            <a:r>
              <a:rPr lang="pl-PL" sz="2400" dirty="0" smtClean="0"/>
              <a:t> : 2500</a:t>
            </a:r>
          </a:p>
          <a:p>
            <a:pPr marL="0" indent="0">
              <a:buNone/>
            </a:pPr>
            <a:r>
              <a:rPr lang="pl-PL" sz="2400" dirty="0" smtClean="0"/>
              <a:t>})</a:t>
            </a: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08366068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1850</TotalTime>
  <Words>2395</Words>
  <Application>Microsoft Office PowerPoint</Application>
  <PresentationFormat>Pokaz na ekranie (4:3)</PresentationFormat>
  <Paragraphs>286</Paragraphs>
  <Slides>31</Slides>
  <Notes>31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31</vt:i4>
      </vt:variant>
    </vt:vector>
  </HeadingPairs>
  <TitlesOfParts>
    <vt:vector size="33" baseType="lpstr">
      <vt:lpstr/>
      <vt:lpstr>Motyw pakietu Office</vt:lpstr>
      <vt:lpstr>JavaScript</vt:lpstr>
      <vt:lpstr>Tablice</vt:lpstr>
      <vt:lpstr>Tablice</vt:lpstr>
      <vt:lpstr>Tworzenie tablic</vt:lpstr>
      <vt:lpstr>Przykłady tworzenia tablic</vt:lpstr>
      <vt:lpstr>Przykłady tworzenia tablic</vt:lpstr>
      <vt:lpstr>Odczyt i zapis danych</vt:lpstr>
      <vt:lpstr>Tablice asocjacyjne</vt:lpstr>
      <vt:lpstr>Tablice asocjacyjne</vt:lpstr>
      <vt:lpstr>Tablice asocjacyjne</vt:lpstr>
      <vt:lpstr>Slajd 11</vt:lpstr>
      <vt:lpstr>Ćwiczenie 1</vt:lpstr>
      <vt:lpstr>JavaScript</vt:lpstr>
      <vt:lpstr>Tablice wielowymiarowe</vt:lpstr>
      <vt:lpstr>Użycie pętli for</vt:lpstr>
      <vt:lpstr>Pętla for …. in</vt:lpstr>
      <vt:lpstr>Operacje na tablicach</vt:lpstr>
      <vt:lpstr>Łączenie tablic</vt:lpstr>
      <vt:lpstr>Odwracanie tablic</vt:lpstr>
      <vt:lpstr>Dodawanie i usuwanie elementów</vt:lpstr>
      <vt:lpstr>Sortowanie tablicy</vt:lpstr>
      <vt:lpstr>Sortowanie cd.</vt:lpstr>
      <vt:lpstr>Sklejanie wartości (join)</vt:lpstr>
      <vt:lpstr>Dzielenie ciągu na elementy</vt:lpstr>
      <vt:lpstr>Ćwiczenie</vt:lpstr>
      <vt:lpstr>Przykładowe rozwiązanie</vt:lpstr>
      <vt:lpstr>Ćwiczenia</vt:lpstr>
      <vt:lpstr>Przykładowe rozwiązanie</vt:lpstr>
      <vt:lpstr>Przykładowe rozwiązanie</vt:lpstr>
      <vt:lpstr>Ćwiczenia</vt:lpstr>
      <vt:lpstr>Przykładowe rozwiązanie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JavaScript</dc:title>
  <cp:lastModifiedBy>Asia</cp:lastModifiedBy>
  <cp:revision>47</cp:revision>
  <dcterms:modified xsi:type="dcterms:W3CDTF">2014-12-09T15:46:41Z</dcterms:modified>
</cp:coreProperties>
</file>