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9"/>
  </p:notesMasterIdLst>
  <p:sldIdLst>
    <p:sldId id="256" r:id="rId2"/>
    <p:sldId id="258" r:id="rId3"/>
    <p:sldId id="267" r:id="rId4"/>
    <p:sldId id="259" r:id="rId5"/>
    <p:sldId id="268" r:id="rId6"/>
    <p:sldId id="270" r:id="rId7"/>
    <p:sldId id="269" r:id="rId8"/>
    <p:sldId id="271" r:id="rId9"/>
    <p:sldId id="261" r:id="rId10"/>
    <p:sldId id="262" r:id="rId11"/>
    <p:sldId id="260" r:id="rId12"/>
    <p:sldId id="265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36880" autoAdjust="0"/>
  </p:normalViewPr>
  <p:slideViewPr>
    <p:cSldViewPr>
      <p:cViewPr varScale="1">
        <p:scale>
          <a:sx n="33" d="100"/>
          <a:sy n="33" d="100"/>
        </p:scale>
        <p:origin x="2890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06241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Zdarzeniem</a:t>
            </a:r>
            <a:r>
              <a:rPr lang="pl-PL" baseline="0" dirty="0" smtClean="0"/>
              <a:t> 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może być kliknięcie myszą, przesunięcie kursora nad element, opuszczenie strony itp. W JS możemy zdefiniować specjalne funkcje zwane funkcjami obsługi zdarzeń (z ang. </a:t>
            </a:r>
            <a:r>
              <a:rPr lang="pl-PL" baseline="0" dirty="0" err="1" smtClean="0"/>
              <a:t>event</a:t>
            </a:r>
            <a:r>
              <a:rPr lang="pl-PL" baseline="0" dirty="0" smtClean="0"/>
              <a:t> handler).</a:t>
            </a:r>
          </a:p>
          <a:p>
            <a:r>
              <a:rPr lang="pl-PL" baseline="0" dirty="0" smtClean="0"/>
              <a:t>W tej lekcji zobaczymy jakie typy zdarzeń występują oraz jak włączyć ich obsługę.</a:t>
            </a:r>
          </a:p>
        </p:txBody>
      </p:sp>
    </p:spTree>
    <p:extLst>
      <p:ext uri="{BB962C8B-B14F-4D97-AF65-F5344CB8AC3E}">
        <p14:creationId xmlns:p14="http://schemas.microsoft.com/office/powerpoint/2010/main" val="4150714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Najczęściej wykorzystywane</a:t>
            </a:r>
            <a:r>
              <a:rPr lang="pl-PL" baseline="0" dirty="0" smtClean="0"/>
              <a:t> zdarzenie. Metodę obsługi zdarzenia możemy przypisać do większości elementów strony. </a:t>
            </a:r>
          </a:p>
          <a:p>
            <a:r>
              <a:rPr lang="pl-PL" baseline="0" dirty="0" smtClean="0"/>
              <a:t>W tym przykładzie utworzyliśmy element div o rozmiarze 100 na 100px i podłączyliśmy do niego zdarzenie </a:t>
            </a:r>
            <a:r>
              <a:rPr lang="pl-PL" baseline="0" dirty="0" err="1" smtClean="0"/>
              <a:t>click</a:t>
            </a:r>
            <a:r>
              <a:rPr lang="pl-PL" baseline="0" dirty="0" smtClean="0"/>
              <a:t> z instrukcją wywołującą okno z komunikatem.</a:t>
            </a:r>
          </a:p>
          <a:p>
            <a:r>
              <a:rPr lang="pl-PL" dirty="0" smtClean="0"/>
              <a:t>Zdarzenie </a:t>
            </a:r>
            <a:r>
              <a:rPr lang="pl-PL" dirty="0" err="1" smtClean="0"/>
              <a:t>dblclick</a:t>
            </a:r>
            <a:r>
              <a:rPr lang="pl-PL" baseline="0" dirty="0" smtClean="0"/>
              <a:t> jest wywoływane po dwukrotnym kliknięciu na element. Jeśli element ma podłączoną metodę </a:t>
            </a:r>
            <a:r>
              <a:rPr lang="pl-PL" baseline="0" dirty="0" err="1" smtClean="0"/>
              <a:t>onclick</a:t>
            </a:r>
            <a:r>
              <a:rPr lang="pl-PL" baseline="0" dirty="0" smtClean="0"/>
              <a:t> to zostanie ona wywołana zamiast oczekiwanej przez nas metody </a:t>
            </a:r>
            <a:r>
              <a:rPr lang="pl-PL" baseline="0" dirty="0" err="1" smtClean="0"/>
              <a:t>ondblclick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1634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zdarzenia </a:t>
            </a:r>
            <a:r>
              <a:rPr lang="pl-PL" sz="1100" dirty="0" err="1" smtClean="0"/>
              <a:t>onmouseover</a:t>
            </a:r>
            <a:r>
              <a:rPr lang="pl-PL" sz="1100" dirty="0" smtClean="0"/>
              <a:t> i </a:t>
            </a:r>
            <a:r>
              <a:rPr lang="pl-PL" sz="1100" dirty="0" err="1" smtClean="0"/>
              <a:t>onmouseout</a:t>
            </a:r>
            <a:r>
              <a:rPr lang="pl-PL" sz="1100" baseline="0" dirty="0"/>
              <a:t> </a:t>
            </a:r>
            <a:r>
              <a:rPr lang="pl-PL" sz="1100" baseline="0" dirty="0" smtClean="0"/>
              <a:t>służą do wykrywania czy kursor myszy znalazł się lub opuścił dany element </a:t>
            </a:r>
            <a:r>
              <a:rPr lang="pl-PL" sz="1100" baseline="0" dirty="0" err="1" smtClean="0"/>
              <a:t>html</a:t>
            </a:r>
            <a:r>
              <a:rPr lang="pl-PL" sz="1100" baseline="0" dirty="0" smtClean="0"/>
              <a:t>.</a:t>
            </a:r>
            <a:endParaRPr lang="pl-PL" sz="1100" dirty="0" smtClean="0"/>
          </a:p>
        </p:txBody>
      </p:sp>
    </p:spTree>
    <p:extLst>
      <p:ext uri="{BB962C8B-B14F-4D97-AF65-F5344CB8AC3E}">
        <p14:creationId xmlns:p14="http://schemas.microsoft.com/office/powerpoint/2010/main" val="3856776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Napisz kod strony zawierającej jedną warstwę (element div). </a:t>
            </a:r>
            <a:r>
              <a:rPr lang="pl-PL" sz="1100" smtClean="0"/>
              <a:t>Kliknięcie tej warstwy powinno spowodować utworzenie nowej warstwy, która również będzie reagować na kliknięcie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6814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Napisz kod strony zawierającej jedną warstwę (element div). </a:t>
            </a:r>
            <a:r>
              <a:rPr lang="pl-PL" sz="1100" smtClean="0"/>
              <a:t>Kliknięcie tej warstwy powinno spowodować utworzenie nowej warstwy, która również będzie reagować na kliknięcie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2361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Napisz kod strony zawierającej jedną warstwę (element div). </a:t>
            </a:r>
            <a:r>
              <a:rPr lang="pl-PL" sz="1100" smtClean="0"/>
              <a:t>Kliknięcie tej warstwy powinno spowodować utworzenie nowej warstwy, która również będzie reagować na kliknięcie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064886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637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Napisz skrypt, który zamieni wprowadzane znaki w polu formularza na duże.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80437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Można wykorzystać zdarzenie </a:t>
            </a:r>
            <a:r>
              <a:rPr lang="pl-PL" smtClean="0"/>
              <a:t>onkeyup</a:t>
            </a:r>
            <a:r>
              <a:rPr lang="pl-PL" baseline="0" smtClean="0"/>
              <a:t> </a:t>
            </a:r>
            <a:r>
              <a:rPr lang="pl-PL" baseline="0" dirty="0" smtClean="0"/>
              <a:t>– przez zmienną "</a:t>
            </a:r>
            <a:r>
              <a:rPr lang="pl-PL" baseline="0" dirty="0" err="1" smtClean="0"/>
              <a:t>this</a:t>
            </a:r>
            <a:r>
              <a:rPr lang="pl-PL" baseline="0" dirty="0" smtClean="0"/>
              <a:t>" mamy dostęp do wartości pola tekstowego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3988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Reagowanie na zdarzenia zachodzące</a:t>
            </a:r>
            <a:r>
              <a:rPr lang="pl-PL" baseline="0" dirty="0" smtClean="0"/>
              <a:t> na stronie zwiększa jej dynamikę i atrakcyjność. Kiedy coś się dzieje na stronie przeglądarka generuje zdarzenie (obiekt) a następnie bada czy jest zarejestrowana funkcja obsługi tego zdarzenia. Jeśli tak to funkcja ta jest wywoływana.</a:t>
            </a:r>
          </a:p>
          <a:p>
            <a:r>
              <a:rPr lang="pl-PL" baseline="0" dirty="0" smtClean="0"/>
              <a:t>Istnieje kilka metod przypisywania rejestracji zdarzeń w </a:t>
            </a:r>
            <a:r>
              <a:rPr lang="pl-PL" baseline="0" dirty="0" err="1" smtClean="0"/>
              <a:t>JavaScripcie</a:t>
            </a:r>
            <a:endParaRPr lang="pl-PL" baseline="0" dirty="0" smtClean="0"/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inline</a:t>
            </a:r>
            <a:r>
              <a:rPr lang="pl-PL" baseline="0" dirty="0" smtClean="0"/>
              <a:t>, zwany też podstawowym – najstarszy, obsługiwany podobnie przez większość przeglądarek. 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    Zdarzenie zwykle utożsamiane z nazwą funkcji obsługującej, która jest jednocześnie nazwą atrybutu znacznika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, do którego podpinamy zdarzenie. Ten sposób ma kilka wad 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	– po pierwsze miesza kod </a:t>
            </a:r>
            <a:r>
              <a:rPr lang="pl-PL" baseline="0" dirty="0" err="1" smtClean="0"/>
              <a:t>JavaScipt</a:t>
            </a:r>
            <a:r>
              <a:rPr lang="pl-PL" baseline="0" dirty="0" smtClean="0"/>
              <a:t> z treścią strony,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	- nie przekazuje automatycznej referencji do obiektu, który wywołał zdarzenie (można to obejść przekazując referencje </a:t>
            </a:r>
            <a:r>
              <a:rPr lang="pl-PL" baseline="0" dirty="0" err="1" smtClean="0"/>
              <a:t>this</a:t>
            </a:r>
            <a:r>
              <a:rPr lang="pl-PL" baseline="0" dirty="0" smtClean="0"/>
              <a:t> jako argument wywołania funkcji)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oddzielenie kodu JS od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– umieszczenie wielu instrukcji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bezpośrednio w znaczniku jest możliwe, ale jeśli chcemy wykorzystać nasz skrypt ponownie to musimy skopiować jego treść i podłączyć do nowego elementu. Możemy to uprościć i przenieść nasz kod do funkcji a w znacznikach umieścić tylko wywołania naszych funkcji. Jednak gdy będziemy chcieli zmienić obsługę </a:t>
            </a:r>
            <a:r>
              <a:rPr lang="pl-PL" baseline="0" dirty="0" err="1" smtClean="0"/>
              <a:t>cześci</a:t>
            </a:r>
            <a:r>
              <a:rPr lang="pl-PL" baseline="0" dirty="0" smtClean="0"/>
              <a:t> zdarzeń na naszej stronie będziemy musieli przeszukiwać dokument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i wyszukiwać elementy, które wywołują naszą funkcję. Dlatego możliwe jest podłączenie obsługi zdarzenia bezpośrednio w kodzie skryptu. Możemy do tego wykorzystać poznaną wcześniej metodę </a:t>
            </a:r>
            <a:r>
              <a:rPr lang="pl-PL" baseline="0" dirty="0" err="1" smtClean="0"/>
              <a:t>getElementById</a:t>
            </a:r>
            <a:r>
              <a:rPr lang="pl-PL" baseline="0" dirty="0" smtClean="0"/>
              <a:t>, aby zlokalizować dany element na stronie i umieścić w nim obsługę zdarzenia. Aby usunąć obsługę zdarzenia przypisujemy mu wartość </a:t>
            </a:r>
            <a:r>
              <a:rPr lang="pl-PL" baseline="0" dirty="0" err="1" smtClean="0"/>
              <a:t>null</a:t>
            </a:r>
            <a:r>
              <a:rPr lang="pl-PL" baseline="0" dirty="0" smtClean="0"/>
              <a:t>.</a:t>
            </a:r>
          </a:p>
          <a:p>
            <a:pPr marL="171450" indent="-171450">
              <a:buFontTx/>
              <a:buChar char="-"/>
            </a:pPr>
            <a:endParaRPr lang="pl-PL" baseline="0" dirty="0"/>
          </a:p>
        </p:txBody>
      </p:sp>
    </p:spTree>
    <p:extLst>
      <p:ext uri="{BB962C8B-B14F-4D97-AF65-F5344CB8AC3E}">
        <p14:creationId xmlns:p14="http://schemas.microsoft.com/office/powerpoint/2010/main" val="1213176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FontTx/>
              <a:buNone/>
            </a:pPr>
            <a:r>
              <a:rPr lang="pl-PL" baseline="0" dirty="0" smtClean="0"/>
              <a:t>Wadą wcześniej przedstawionych sposobów jest możliwość podłączenia tylko jednej funkcji pod dane zdarzenie. Jeśli w trakcie działania przypiszemy do zdarzenia nową funkcję to nadpiszemy starszą.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Możemy to obejść używając „nowego” modelu rejestracji zdarzeń z wykorzystaniem metody </a:t>
            </a:r>
            <a:r>
              <a:rPr lang="pl-PL" baseline="0" dirty="0" err="1" smtClean="0"/>
              <a:t>addEventListener</a:t>
            </a:r>
            <a:r>
              <a:rPr lang="pl-PL" baseline="0" dirty="0" smtClean="0"/>
              <a:t>();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Przyjmuje ona 3 parametry: typ zdarzenia, funkcja do wywołania parametr włączający lub wyłączający bąbelkowe wywołania zdarzeń (z reguły jest on ustawiony na wartość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)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Bąbelkowe wywołanie zdarzeń: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(jeśli jest ustawione na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, zdarzenie jest wywoływane dla wszystkich elementów nadrzędnych – czyli jeśli klikniemy w obszarze div, który jest częścią innego obszaru to zdarzenie </a:t>
            </a:r>
            <a:r>
              <a:rPr lang="pl-PL" baseline="0" dirty="0" err="1" smtClean="0"/>
              <a:t>onClick</a:t>
            </a:r>
            <a:r>
              <a:rPr lang="pl-PL" baseline="0" dirty="0" smtClean="0"/>
              <a:t> zostanie przekazane do obu elementów!. Jeśli oba elementy zawierają funkcję obsługującą to zdarzenie to obie funkcje zostaną wywołane).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Zdarzenie „wędruje” od elementu który je wywołał w górę dokumentu (aż do elementu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) tak jak bąbelki powietrza wędrują  w górę butelki.</a:t>
            </a:r>
          </a:p>
          <a:p>
            <a:pPr marL="0" indent="0">
              <a:buFontTx/>
              <a:buNone/>
            </a:pPr>
            <a:endParaRPr lang="pl-PL" baseline="0" dirty="0" smtClean="0"/>
          </a:p>
          <a:p>
            <a:pPr marL="0" indent="0">
              <a:buFontTx/>
              <a:buNone/>
            </a:pPr>
            <a:r>
              <a:rPr lang="pl-PL" baseline="0" dirty="0" smtClean="0"/>
              <a:t>W elemencie przycisk przypisujemy 3 funkcje obsługujące kliknięcie: </a:t>
            </a:r>
            <a:r>
              <a:rPr lang="pl-PL" baseline="0" dirty="0" err="1" smtClean="0"/>
              <a:t>przenies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wypiszTekst</a:t>
            </a:r>
            <a:r>
              <a:rPr lang="pl-PL" baseline="0" dirty="0" smtClean="0"/>
              <a:t>, i anonimową funkcję zmieniającą kolor na niebieski. Od tego momentu kliknięcie na elemencie uruchomi wszystkie 3 funkcje.</a:t>
            </a:r>
            <a:br>
              <a:rPr lang="pl-PL" baseline="0" dirty="0" smtClean="0"/>
            </a:br>
            <a:r>
              <a:rPr lang="pl-PL" baseline="0" dirty="0" smtClean="0"/>
              <a:t>Aby usunąć obsługę zdarzenia z elementu wykorzystujemy metodę </a:t>
            </a:r>
            <a:r>
              <a:rPr lang="pl-PL" baseline="0" dirty="0" err="1" smtClean="0"/>
              <a:t>removeEventListener</a:t>
            </a:r>
            <a:r>
              <a:rPr lang="pl-PL" baseline="0" dirty="0" smtClean="0"/>
              <a:t>(), której jako argument podajemy takie same parametry jak metodzie </a:t>
            </a:r>
            <a:r>
              <a:rPr lang="pl-PL" baseline="0" dirty="0" err="1" smtClean="0"/>
              <a:t>addEventListener</a:t>
            </a:r>
            <a:r>
              <a:rPr lang="pl-PL" baseline="0" dirty="0" smtClean="0"/>
              <a:t>.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Niestety nie możemy jednak usunąć anonimowych funkcji!</a:t>
            </a:r>
          </a:p>
          <a:p>
            <a:pPr marL="0" indent="0">
              <a:buFontTx/>
              <a:buNone/>
            </a:pPr>
            <a:endParaRPr lang="pl-PL" baseline="0" dirty="0" smtClean="0"/>
          </a:p>
          <a:p>
            <a:pPr marL="0" indent="0">
              <a:buFontTx/>
              <a:buNone/>
            </a:pPr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056435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Wcześniejsze</a:t>
            </a:r>
            <a:r>
              <a:rPr lang="pl-PL" baseline="0" dirty="0" smtClean="0"/>
              <a:t> wersje Internet Explorera (&lt;= 8) stosują własny model. Zamiast zdarzenia </a:t>
            </a:r>
            <a:r>
              <a:rPr lang="pl-PL" baseline="0" dirty="0" err="1" smtClean="0"/>
              <a:t>addEventListener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removeEventListener</a:t>
            </a:r>
            <a:r>
              <a:rPr lang="pl-PL" baseline="0" dirty="0" smtClean="0"/>
              <a:t> są zdarzenia </a:t>
            </a:r>
            <a:r>
              <a:rPr lang="pl-PL" baseline="0" dirty="0" err="1" smtClean="0"/>
              <a:t>attachEvent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detachEvent</a:t>
            </a:r>
            <a:r>
              <a:rPr lang="pl-PL" baseline="0" dirty="0" smtClean="0"/>
              <a:t>. Jako parametry tych funkcji podajemy nazwę zdarzenia z przedrostkiem ‚on’ np. </a:t>
            </a:r>
            <a:r>
              <a:rPr lang="pl-PL" baseline="0" dirty="0" err="1" smtClean="0"/>
              <a:t>onClick</a:t>
            </a:r>
            <a:r>
              <a:rPr lang="pl-PL" baseline="0" dirty="0" smtClean="0"/>
              <a:t> a jako 2 nazwę funkcji obsługującej zdarzenie. </a:t>
            </a:r>
          </a:p>
        </p:txBody>
      </p:sp>
    </p:spTree>
    <p:extLst>
      <p:ext uri="{BB962C8B-B14F-4D97-AF65-F5344CB8AC3E}">
        <p14:creationId xmlns:p14="http://schemas.microsoft.com/office/powerpoint/2010/main" val="2572896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err="1" smtClean="0"/>
              <a:t>JavaScript</a:t>
            </a:r>
            <a:r>
              <a:rPr lang="pl-PL" sz="1100" dirty="0" smtClean="0"/>
              <a:t> udostępnia słowo kluczowe </a:t>
            </a:r>
            <a:r>
              <a:rPr lang="pl-PL" sz="1100" dirty="0" err="1" smtClean="0"/>
              <a:t>this</a:t>
            </a:r>
            <a:r>
              <a:rPr lang="pl-PL" sz="1100" dirty="0" smtClean="0"/>
              <a:t>, które jest referencją do obiektu, wywołującego metodę.</a:t>
            </a:r>
          </a:p>
          <a:p>
            <a:r>
              <a:rPr lang="pl-PL" dirty="0" smtClean="0"/>
              <a:t>Przykładowo</a:t>
            </a:r>
            <a:r>
              <a:rPr lang="pl-PL" baseline="0" dirty="0" smtClean="0"/>
              <a:t> jeśli chcemy stworzyć funkcję która zmieni kolor elementu możemy napisać ją w następujący sposób i wywołać</a:t>
            </a:r>
          </a:p>
        </p:txBody>
      </p:sp>
    </p:spTree>
    <p:extLst>
      <p:ext uri="{BB962C8B-B14F-4D97-AF65-F5344CB8AC3E}">
        <p14:creationId xmlns:p14="http://schemas.microsoft.com/office/powerpoint/2010/main" val="3280512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Elementy</a:t>
            </a:r>
            <a:r>
              <a:rPr lang="pl-PL" baseline="0" dirty="0" smtClean="0"/>
              <a:t> na stronie mają w większości przypadków przypisane domyślne akcje. Np. link przenosi w inne miejsce, formularz jest wysyłany na serwer itp.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Dodane przez nas zdarzenia zostaną wykonane jako pierwsze, ale później zostanie wykonana domyślna czynność.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Aby temu zapobiec możemy skorzystać z metody </a:t>
            </a:r>
            <a:r>
              <a:rPr lang="pl-PL" baseline="0" dirty="0" err="1" smtClean="0"/>
              <a:t>e.preventDefault</a:t>
            </a:r>
            <a:r>
              <a:rPr lang="pl-PL" baseline="0" dirty="0" smtClean="0"/>
              <a:t>(), gdzie e to obiekt zdarzenia.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Jak wspomniałem wcześniej zdarzenie po wystąpieniu przekazywane jest w górę dokumentu – aż do znacznika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 i jeśli po drodze napotka na metodę obsługującą dane zdarzenie to metoda ta zostanie wywołana.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Aby wstrzymać takie działanie możemy wykorzystać metodę </a:t>
            </a:r>
            <a:r>
              <a:rPr lang="pl-PL" baseline="0" dirty="0" err="1" smtClean="0"/>
              <a:t>stopPropagation</a:t>
            </a:r>
            <a:r>
              <a:rPr lang="pl-PL" baseline="0" dirty="0" smtClean="0"/>
              <a:t>()  </a:t>
            </a:r>
          </a:p>
        </p:txBody>
      </p:sp>
    </p:spTree>
    <p:extLst>
      <p:ext uri="{BB962C8B-B14F-4D97-AF65-F5344CB8AC3E}">
        <p14:creationId xmlns:p14="http://schemas.microsoft.com/office/powerpoint/2010/main" val="676311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Lista typowych zdarzeń obsługiwanych</a:t>
            </a:r>
            <a:r>
              <a:rPr lang="pl-PL" baseline="0" dirty="0" smtClean="0"/>
              <a:t> przez przeglądarkę:</a:t>
            </a:r>
          </a:p>
          <a:p>
            <a:pPr marL="171450" indent="-171450">
              <a:buFontTx/>
              <a:buChar char="-"/>
            </a:pPr>
            <a:r>
              <a:rPr lang="pl-PL" dirty="0" err="1" smtClean="0"/>
              <a:t>onblur</a:t>
            </a:r>
            <a:r>
              <a:rPr lang="pl-PL" baseline="0" dirty="0" smtClean="0"/>
              <a:t>: zdarzenie uruchamiane gdy element straci </a:t>
            </a:r>
            <a:r>
              <a:rPr lang="pl-PL" baseline="0" dirty="0" err="1" smtClean="0"/>
              <a:t>focus</a:t>
            </a:r>
            <a:r>
              <a:rPr lang="pl-PL" baseline="0" dirty="0" smtClean="0"/>
              <a:t> (zmienimy aktywny element na inny)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onchange</a:t>
            </a:r>
            <a:r>
              <a:rPr lang="pl-PL" baseline="0" dirty="0" smtClean="0"/>
              <a:t>: element traci </a:t>
            </a:r>
            <a:r>
              <a:rPr lang="pl-PL" baseline="0" dirty="0" err="1" smtClean="0"/>
              <a:t>focus</a:t>
            </a:r>
            <a:r>
              <a:rPr lang="pl-PL" baseline="0" dirty="0" smtClean="0"/>
              <a:t> i zmieniła się zawartość elementu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onclick</a:t>
            </a:r>
            <a:r>
              <a:rPr lang="pl-PL" baseline="0" dirty="0" smtClean="0"/>
              <a:t>: zdarzenie, które powstaje kiedy element został kliknięty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ondblclick</a:t>
            </a:r>
            <a:r>
              <a:rPr lang="pl-PL" baseline="0" dirty="0" smtClean="0"/>
              <a:t>: zdarzenie, powstałe po dwukrotnym kliknięciu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onfocus</a:t>
            </a:r>
            <a:r>
              <a:rPr lang="pl-PL" baseline="0" dirty="0" smtClean="0"/>
              <a:t>: element otrzymuje fokus (jest aktywny)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onkeypress</a:t>
            </a:r>
            <a:r>
              <a:rPr lang="pl-PL" baseline="0" dirty="0" smtClean="0"/>
              <a:t>: zdarzenie powstaje kiedy klawisz zostaje wciśnięty i puszczony (są jeszcze zdarzenia </a:t>
            </a:r>
            <a:r>
              <a:rPr lang="pl-PL" baseline="0" dirty="0" err="1" smtClean="0"/>
              <a:t>onkeydown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onkeyup</a:t>
            </a:r>
            <a:r>
              <a:rPr lang="pl-PL" baseline="0" dirty="0" smtClean="0"/>
              <a:t> – wywoływane po naciśnięciu i puszczeniu przycisku)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onload</a:t>
            </a:r>
            <a:r>
              <a:rPr lang="pl-PL" baseline="0" dirty="0" smtClean="0"/>
              <a:t>: przeglądarka zakończyła ładowanie strony lub ramki</a:t>
            </a:r>
          </a:p>
          <a:p>
            <a:pPr marL="171450" indent="-171450">
              <a:buFontTx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7046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Lista typowych zdarzeń obsługiwanych</a:t>
            </a:r>
            <a:r>
              <a:rPr lang="pl-PL" baseline="0" dirty="0" smtClean="0"/>
              <a:t> przez przeglądarkę:</a:t>
            </a:r>
          </a:p>
          <a:p>
            <a:pPr marL="171450" indent="-171450">
              <a:buFontTx/>
              <a:buChar char="-"/>
            </a:pPr>
            <a:r>
              <a:rPr lang="pl-PL" dirty="0" err="1" smtClean="0"/>
              <a:t>onmousedown</a:t>
            </a:r>
            <a:r>
              <a:rPr lang="pl-PL" dirty="0" smtClean="0"/>
              <a:t>:</a:t>
            </a:r>
            <a:r>
              <a:rPr lang="pl-PL" baseline="0" dirty="0" smtClean="0"/>
              <a:t> zdarzenie powstaje gdy klawisz myszy zostanie naciśnięty nad elementem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onmousemove</a:t>
            </a:r>
            <a:r>
              <a:rPr lang="pl-PL" baseline="0" dirty="0" smtClean="0"/>
              <a:t>: kursor myszy jest przesuwany nad elementem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onmouseout</a:t>
            </a:r>
            <a:r>
              <a:rPr lang="pl-PL" baseline="0" dirty="0" smtClean="0"/>
              <a:t>: kursor myszy opuścił element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onmouseover</a:t>
            </a:r>
            <a:r>
              <a:rPr lang="pl-PL" baseline="0" dirty="0" smtClean="0"/>
              <a:t>: kursor myszy wszedł w element</a:t>
            </a:r>
          </a:p>
          <a:p>
            <a:pPr marL="171450" indent="-171450">
              <a:buFontTx/>
              <a:buChar char="-"/>
            </a:pPr>
            <a:r>
              <a:rPr lang="pl-PL" dirty="0" err="1" smtClean="0"/>
              <a:t>onmouseup</a:t>
            </a:r>
            <a:r>
              <a:rPr lang="pl-PL" dirty="0" smtClean="0"/>
              <a:t>:</a:t>
            </a:r>
            <a:r>
              <a:rPr lang="pl-PL" baseline="0" dirty="0" smtClean="0"/>
              <a:t> przycisk myszy został zwolniony nad elementem</a:t>
            </a:r>
          </a:p>
          <a:p>
            <a:pPr marL="171450" indent="-171450">
              <a:buFontTx/>
              <a:buChar char="-"/>
            </a:pPr>
            <a:endParaRPr lang="pl-PL" baseline="0" dirty="0" smtClean="0"/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onresize</a:t>
            </a:r>
            <a:r>
              <a:rPr lang="pl-PL" baseline="0" dirty="0" smtClean="0"/>
              <a:t>: zmienił się rozmiar okna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8769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Komunikat</a:t>
            </a:r>
            <a:r>
              <a:rPr lang="pl-PL" baseline="0" dirty="0" smtClean="0"/>
              <a:t> „Załadowano stronę” pojawi się dopiero po wczytaniu całej strony do przeglądarki. Jest to bardzo przydatne, jeśli nasza funkcja ma działać na elementach strony. W tym przypadku mamy pewność, że wszystkie elementy są już wczytane i utworzone w przeglądarce a nasza metoda będzie mogła z nich skorzystać. Gdybyśmy umieścili wywołanie naszej metody poza zdarzeniem zostałaby wywołana w momencie wczytania  przez przeglądarkę, bez oczekiwania na zakończenie wczytywania strony.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8130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Zdarzenia</a:t>
            </a:r>
            <a:endParaRPr lang="pl" dirty="0"/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Obsługa kliknięć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err="1" smtClean="0"/>
              <a:t>onclick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1800" dirty="0" smtClean="0"/>
              <a:t>&lt;div id="przycisk" </a:t>
            </a:r>
            <a:br>
              <a:rPr lang="pl-PL" sz="1800" dirty="0" smtClean="0"/>
            </a:br>
            <a:r>
              <a:rPr lang="pl-PL" sz="1800" dirty="0" smtClean="0"/>
              <a:t>	style="</a:t>
            </a:r>
            <a:r>
              <a:rPr lang="pl-PL" sz="1800" dirty="0" err="1" smtClean="0"/>
              <a:t>background-color</a:t>
            </a:r>
            <a:r>
              <a:rPr lang="pl-PL" sz="1800" dirty="0" smtClean="0"/>
              <a:t>: red; width:100px; </a:t>
            </a:r>
            <a:r>
              <a:rPr lang="pl-PL" sz="1800" dirty="0" err="1" smtClean="0"/>
              <a:t>height</a:t>
            </a:r>
            <a:r>
              <a:rPr lang="pl-PL" sz="1800" dirty="0" smtClean="0"/>
              <a:t>: 100px;"               	</a:t>
            </a:r>
            <a:r>
              <a:rPr lang="pl-PL" sz="1800" dirty="0" err="1" smtClean="0"/>
              <a:t>onclick</a:t>
            </a:r>
            <a:r>
              <a:rPr lang="pl-PL" sz="1800" dirty="0" smtClean="0"/>
              <a:t>="alert('Witaj!');" &gt;</a:t>
            </a:r>
            <a:br>
              <a:rPr lang="pl-PL" sz="1800" dirty="0" smtClean="0"/>
            </a:br>
            <a:r>
              <a:rPr lang="pl-PL" sz="1800" dirty="0" smtClean="0"/>
              <a:t>&lt;/div&gt;</a:t>
            </a:r>
            <a:endParaRPr lang="pl-PL" sz="1800" dirty="0"/>
          </a:p>
          <a:p>
            <a:r>
              <a:rPr lang="pl-PL" sz="1800" dirty="0" err="1" smtClean="0"/>
              <a:t>ondblclick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/>
              <a:t>&lt;div id="przycisk" </a:t>
            </a:r>
            <a:br>
              <a:rPr lang="pl-PL" sz="1800" dirty="0"/>
            </a:br>
            <a:r>
              <a:rPr lang="pl-PL" sz="1800" dirty="0"/>
              <a:t>	style="</a:t>
            </a:r>
            <a:r>
              <a:rPr lang="pl-PL" sz="1800" dirty="0" err="1"/>
              <a:t>background-color</a:t>
            </a:r>
            <a:r>
              <a:rPr lang="pl-PL" sz="1800" dirty="0"/>
              <a:t>: red; width:100px; </a:t>
            </a:r>
            <a:r>
              <a:rPr lang="pl-PL" sz="1800" dirty="0" err="1"/>
              <a:t>height</a:t>
            </a:r>
            <a:r>
              <a:rPr lang="pl-PL" sz="1800" dirty="0"/>
              <a:t>: 100px;"               	 </a:t>
            </a:r>
            <a:r>
              <a:rPr lang="pl-PL" sz="1800" dirty="0" err="1"/>
              <a:t>ondblclick</a:t>
            </a:r>
            <a:r>
              <a:rPr lang="pl-PL" sz="1800" dirty="0"/>
              <a:t>="alert('Witaj </a:t>
            </a:r>
            <a:r>
              <a:rPr lang="pl-PL" sz="1800" dirty="0" smtClean="0"/>
              <a:t>2x')" &gt;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/>
              <a:t>&lt;/div</a:t>
            </a:r>
            <a:r>
              <a:rPr lang="pl-PL" sz="1800" dirty="0" smtClean="0"/>
              <a:t>&gt;</a:t>
            </a:r>
            <a:br>
              <a:rPr lang="pl-PL" sz="1800" dirty="0" smtClean="0"/>
            </a:br>
            <a:endParaRPr lang="pl-PL" sz="1800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42740410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Reakcja na ruch myszą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zdarzenia </a:t>
            </a:r>
            <a:r>
              <a:rPr lang="pl-PL" sz="2400" dirty="0" err="1" smtClean="0"/>
              <a:t>onmouseover</a:t>
            </a:r>
            <a:r>
              <a:rPr lang="pl-PL" sz="2400" dirty="0" smtClean="0"/>
              <a:t> i </a:t>
            </a:r>
            <a:r>
              <a:rPr lang="pl-PL" sz="2400" dirty="0" err="1" smtClean="0"/>
              <a:t>onmouseout</a:t>
            </a:r>
            <a:endParaRPr lang="pl-PL" sz="2400" dirty="0" smtClean="0"/>
          </a:p>
          <a:p>
            <a:pPr marL="0" indent="0">
              <a:buNone/>
            </a:pPr>
            <a:r>
              <a:rPr lang="pl-PL" sz="1600" dirty="0"/>
              <a:t>&lt;div id="przycisk" </a:t>
            </a:r>
            <a:br>
              <a:rPr lang="pl-PL" sz="1600" dirty="0"/>
            </a:br>
            <a:r>
              <a:rPr lang="pl-PL" sz="1600" dirty="0"/>
              <a:t>	style="</a:t>
            </a:r>
            <a:r>
              <a:rPr lang="pl-PL" sz="1600" dirty="0" err="1"/>
              <a:t>background-color</a:t>
            </a:r>
            <a:r>
              <a:rPr lang="pl-PL" sz="1600" dirty="0"/>
              <a:t>: red; width:100px; </a:t>
            </a:r>
            <a:r>
              <a:rPr lang="pl-PL" sz="1600" dirty="0" err="1"/>
              <a:t>height</a:t>
            </a:r>
            <a:r>
              <a:rPr lang="pl-PL" sz="1600" dirty="0"/>
              <a:t>: 100px;"               	</a:t>
            </a:r>
            <a:r>
              <a:rPr lang="pl-PL" sz="1600" dirty="0" err="1" smtClean="0"/>
              <a:t>onmouseover</a:t>
            </a:r>
            <a:r>
              <a:rPr lang="pl-PL" sz="1600" dirty="0" smtClean="0"/>
              <a:t>="</a:t>
            </a:r>
            <a:r>
              <a:rPr lang="pl-PL" sz="1600" dirty="0"/>
              <a:t>alert</a:t>
            </a:r>
            <a:r>
              <a:rPr lang="pl-PL" sz="1600" dirty="0" smtClean="0"/>
              <a:t>('kursor nad elementem!');" </a:t>
            </a:r>
            <a:r>
              <a:rPr lang="pl-PL" sz="1600" dirty="0"/>
              <a:t>&gt;</a:t>
            </a:r>
            <a:br>
              <a:rPr lang="pl-PL" sz="1600" dirty="0"/>
            </a:br>
            <a:r>
              <a:rPr lang="pl-PL" sz="1600" dirty="0"/>
              <a:t>&lt;/div&gt;</a:t>
            </a:r>
          </a:p>
          <a:p>
            <a:pPr marL="0" indent="0">
              <a:buNone/>
            </a:pPr>
            <a:r>
              <a:rPr lang="pl-PL" sz="1600" dirty="0"/>
              <a:t>&lt;div id="przycisk" </a:t>
            </a:r>
            <a:br>
              <a:rPr lang="pl-PL" sz="1600" dirty="0"/>
            </a:br>
            <a:r>
              <a:rPr lang="pl-PL" sz="1600" dirty="0"/>
              <a:t>	style="</a:t>
            </a:r>
            <a:r>
              <a:rPr lang="pl-PL" sz="1600" dirty="0" err="1"/>
              <a:t>background-color</a:t>
            </a:r>
            <a:r>
              <a:rPr lang="pl-PL" sz="1600" dirty="0"/>
              <a:t>: red; width:100px; </a:t>
            </a:r>
            <a:r>
              <a:rPr lang="pl-PL" sz="1600" dirty="0" err="1"/>
              <a:t>height</a:t>
            </a:r>
            <a:r>
              <a:rPr lang="pl-PL" sz="1600" dirty="0"/>
              <a:t>: 100px;"               	</a:t>
            </a:r>
            <a:r>
              <a:rPr lang="pl-PL" sz="1600" dirty="0" err="1" smtClean="0"/>
              <a:t>onmouseout</a:t>
            </a:r>
            <a:r>
              <a:rPr lang="pl-PL" sz="1600" dirty="0" smtClean="0"/>
              <a:t>="</a:t>
            </a:r>
            <a:r>
              <a:rPr lang="pl-PL" sz="1600" dirty="0"/>
              <a:t>alert('kursor </a:t>
            </a:r>
            <a:r>
              <a:rPr lang="pl-PL" sz="1600" dirty="0" smtClean="0"/>
              <a:t>opuścił element!');" </a:t>
            </a:r>
            <a:r>
              <a:rPr lang="pl-PL" sz="1600" dirty="0"/>
              <a:t>&gt;</a:t>
            </a:r>
            <a:br>
              <a:rPr lang="pl-PL" sz="1600" dirty="0"/>
            </a:br>
            <a:r>
              <a:rPr lang="pl-PL" sz="1600" dirty="0"/>
              <a:t>&lt;/div&gt;</a:t>
            </a:r>
          </a:p>
          <a:p>
            <a:pPr marL="0" indent="0">
              <a:buNone/>
            </a:pP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51953867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Ćwiczenia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000" dirty="0" smtClean="0"/>
              <a:t>Napisz skrypt w taki sposób, </a:t>
            </a:r>
            <a:r>
              <a:rPr lang="pl-PL" sz="2000" dirty="0"/>
              <a:t>aby pierwsze kliknięcie zmieniało tekst </a:t>
            </a:r>
            <a:r>
              <a:rPr lang="pl-PL" sz="2000" dirty="0" smtClean="0"/>
              <a:t>znajdujący się </a:t>
            </a:r>
            <a:r>
              <a:rPr lang="pl-PL" sz="2000" dirty="0"/>
              <a:t>na </a:t>
            </a:r>
            <a:r>
              <a:rPr lang="pl-PL" sz="2000" dirty="0" smtClean="0"/>
              <a:t>warstwie na dowolny inny, </a:t>
            </a:r>
            <a:r>
              <a:rPr lang="pl-PL" sz="2000" dirty="0"/>
              <a:t>drugie przywracało jego oryginalną zawartość, trzecie ponownie </a:t>
            </a:r>
            <a:r>
              <a:rPr lang="pl-PL" sz="2000" dirty="0" smtClean="0"/>
              <a:t>go zmieniało </a:t>
            </a:r>
            <a:r>
              <a:rPr lang="pl-PL" sz="2000" dirty="0"/>
              <a:t>itd</a:t>
            </a:r>
            <a:r>
              <a:rPr lang="pl-PL" sz="2000" dirty="0" smtClean="0"/>
              <a:t>.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15478411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Przykładowe rozwiązanie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/>
              <a:t>&lt;div id="</a:t>
            </a:r>
            <a:r>
              <a:rPr lang="pl-PL" sz="1400" dirty="0" err="1"/>
              <a:t>content</a:t>
            </a:r>
            <a:r>
              <a:rPr lang="pl-PL" sz="1400" dirty="0"/>
              <a:t>" style="background-color:silver;width:200px;height:60px;text-align:center;" </a:t>
            </a:r>
            <a:r>
              <a:rPr lang="pl-PL" sz="1400" dirty="0" err="1"/>
              <a:t>onclick</a:t>
            </a:r>
            <a:r>
              <a:rPr lang="pl-PL" sz="1400" dirty="0"/>
              <a:t>="</a:t>
            </a:r>
            <a:r>
              <a:rPr lang="pl-PL" sz="1400" dirty="0" err="1"/>
              <a:t>divClick</a:t>
            </a:r>
            <a:r>
              <a:rPr lang="pl-PL" sz="1400" dirty="0" smtClean="0"/>
              <a:t>();"&gt;To </a:t>
            </a:r>
            <a:r>
              <a:rPr lang="pl-PL" sz="1400" dirty="0"/>
              <a:t>jest nasza </a:t>
            </a:r>
            <a:r>
              <a:rPr lang="pl-PL" sz="1400" dirty="0" smtClean="0"/>
              <a:t>strona &lt;/</a:t>
            </a:r>
            <a:r>
              <a:rPr lang="pl-PL" sz="1400" dirty="0"/>
              <a:t>div&gt;</a:t>
            </a:r>
          </a:p>
          <a:p>
            <a:pPr marL="0" indent="0">
              <a:buNone/>
            </a:pPr>
            <a:r>
              <a:rPr lang="pl-PL" sz="1400" dirty="0"/>
              <a:t>&lt;</a:t>
            </a:r>
            <a:r>
              <a:rPr lang="pl-PL" sz="1400" dirty="0" err="1"/>
              <a:t>script</a:t>
            </a:r>
            <a:r>
              <a:rPr lang="pl-PL" sz="1400" dirty="0"/>
              <a:t> </a:t>
            </a:r>
            <a:r>
              <a:rPr lang="pl-PL" sz="1400" dirty="0" err="1"/>
              <a:t>type</a:t>
            </a:r>
            <a:r>
              <a:rPr lang="pl-PL" sz="1400" dirty="0"/>
              <a:t>="</a:t>
            </a:r>
            <a:r>
              <a:rPr lang="pl-PL" sz="1400" dirty="0" err="1"/>
              <a:t>text</a:t>
            </a:r>
            <a:r>
              <a:rPr lang="pl-PL" sz="1400" dirty="0"/>
              <a:t>/</a:t>
            </a:r>
            <a:r>
              <a:rPr lang="pl-PL" sz="1400" dirty="0" err="1"/>
              <a:t>javascript</a:t>
            </a:r>
            <a:r>
              <a:rPr lang="pl-PL" sz="1400" dirty="0"/>
              <a:t>"&gt;</a:t>
            </a:r>
          </a:p>
          <a:p>
            <a:pPr marL="0" indent="0">
              <a:buNone/>
            </a:pPr>
            <a:r>
              <a:rPr lang="pl-PL" sz="1400" dirty="0"/>
              <a:t>&lt;!--</a:t>
            </a:r>
          </a:p>
          <a:p>
            <a:pPr marL="0" indent="0">
              <a:buNone/>
            </a:pPr>
            <a:r>
              <a:rPr lang="pl-PL" sz="1400" dirty="0" err="1"/>
              <a:t>var</a:t>
            </a:r>
            <a:r>
              <a:rPr lang="pl-PL" sz="1400" dirty="0"/>
              <a:t> </a:t>
            </a:r>
            <a:r>
              <a:rPr lang="pl-PL" sz="1400" dirty="0" err="1"/>
              <a:t>str</a:t>
            </a:r>
            <a:r>
              <a:rPr lang="pl-PL" sz="1400" dirty="0"/>
              <a:t> = "Nowy tekst";</a:t>
            </a:r>
          </a:p>
          <a:p>
            <a:pPr marL="0" indent="0">
              <a:buNone/>
            </a:pPr>
            <a:r>
              <a:rPr lang="pl-PL" sz="1400" dirty="0"/>
              <a:t>    </a:t>
            </a:r>
            <a:r>
              <a:rPr lang="pl-PL" sz="1400" dirty="0" err="1"/>
              <a:t>function</a:t>
            </a:r>
            <a:r>
              <a:rPr lang="pl-PL" sz="1400" dirty="0"/>
              <a:t> </a:t>
            </a:r>
            <a:r>
              <a:rPr lang="pl-PL" sz="1400" dirty="0" err="1"/>
              <a:t>divClick</a:t>
            </a:r>
            <a:r>
              <a:rPr lang="pl-PL" sz="1400" dirty="0"/>
              <a:t>()</a:t>
            </a:r>
          </a:p>
          <a:p>
            <a:pPr marL="0" indent="0">
              <a:buNone/>
            </a:pPr>
            <a:r>
              <a:rPr lang="pl-PL" sz="1400" dirty="0"/>
              <a:t>    {</a:t>
            </a:r>
          </a:p>
          <a:p>
            <a:pPr marL="0" indent="0">
              <a:buNone/>
            </a:pPr>
            <a:r>
              <a:rPr lang="pl-PL" sz="1400" dirty="0"/>
              <a:t>      </a:t>
            </a:r>
            <a:r>
              <a:rPr lang="pl-PL" sz="1400" dirty="0" err="1"/>
              <a:t>var</a:t>
            </a:r>
            <a:r>
              <a:rPr lang="pl-PL" sz="1400" dirty="0"/>
              <a:t> element = </a:t>
            </a:r>
            <a:r>
              <a:rPr lang="pl-PL" sz="1400" dirty="0" err="1"/>
              <a:t>document.getElementById</a:t>
            </a:r>
            <a:r>
              <a:rPr lang="pl-PL" sz="1400" dirty="0"/>
              <a:t>("</a:t>
            </a:r>
            <a:r>
              <a:rPr lang="pl-PL" sz="1400" dirty="0" err="1"/>
              <a:t>content</a:t>
            </a:r>
            <a:r>
              <a:rPr lang="pl-PL" sz="1400" dirty="0"/>
              <a:t>");</a:t>
            </a:r>
          </a:p>
          <a:p>
            <a:pPr marL="0" indent="0">
              <a:buNone/>
            </a:pPr>
            <a:r>
              <a:rPr lang="pl-PL" sz="1400" dirty="0"/>
              <a:t>       </a:t>
            </a:r>
            <a:r>
              <a:rPr lang="pl-PL" sz="1400" dirty="0" err="1"/>
              <a:t>var</a:t>
            </a:r>
            <a:r>
              <a:rPr lang="pl-PL" sz="1400" dirty="0"/>
              <a:t> </a:t>
            </a:r>
            <a:r>
              <a:rPr lang="pl-PL" sz="1400" dirty="0" err="1"/>
              <a:t>tempStr</a:t>
            </a:r>
            <a:r>
              <a:rPr lang="pl-PL" sz="1400" dirty="0"/>
              <a:t> = </a:t>
            </a:r>
            <a:r>
              <a:rPr lang="pl-PL" sz="1400" dirty="0" err="1"/>
              <a:t>element.innerHTML</a:t>
            </a:r>
            <a:r>
              <a:rPr lang="pl-PL" sz="1400" dirty="0"/>
              <a:t>;</a:t>
            </a:r>
          </a:p>
          <a:p>
            <a:pPr marL="0" indent="0">
              <a:buNone/>
            </a:pPr>
            <a:r>
              <a:rPr lang="pl-PL" sz="1400" dirty="0"/>
              <a:t>      </a:t>
            </a:r>
            <a:r>
              <a:rPr lang="pl-PL" sz="1400" dirty="0" err="1"/>
              <a:t>element.innerHTML</a:t>
            </a:r>
            <a:r>
              <a:rPr lang="pl-PL" sz="1400" dirty="0"/>
              <a:t> = </a:t>
            </a:r>
            <a:r>
              <a:rPr lang="pl-PL" sz="1400" dirty="0" err="1"/>
              <a:t>str</a:t>
            </a:r>
            <a:r>
              <a:rPr lang="pl-PL" sz="1400" dirty="0"/>
              <a:t>;</a:t>
            </a:r>
          </a:p>
          <a:p>
            <a:pPr marL="0" indent="0">
              <a:buNone/>
            </a:pPr>
            <a:r>
              <a:rPr lang="pl-PL" sz="1400" dirty="0"/>
              <a:t>      </a:t>
            </a:r>
            <a:r>
              <a:rPr lang="pl-PL" sz="1400" dirty="0" err="1"/>
              <a:t>str</a:t>
            </a:r>
            <a:r>
              <a:rPr lang="pl-PL" sz="1400" dirty="0"/>
              <a:t> = </a:t>
            </a:r>
            <a:r>
              <a:rPr lang="pl-PL" sz="1400" dirty="0" err="1"/>
              <a:t>tempStr</a:t>
            </a:r>
            <a:r>
              <a:rPr lang="pl-PL" sz="1400" dirty="0"/>
              <a:t>;</a:t>
            </a:r>
          </a:p>
          <a:p>
            <a:pPr marL="0" indent="0">
              <a:buNone/>
            </a:pPr>
            <a:r>
              <a:rPr lang="pl-PL" sz="1400" dirty="0"/>
              <a:t>    }</a:t>
            </a:r>
          </a:p>
          <a:p>
            <a:pPr marL="0" indent="0">
              <a:buNone/>
            </a:pPr>
            <a:r>
              <a:rPr lang="pl-PL" sz="1400" dirty="0"/>
              <a:t>// --&gt;</a:t>
            </a:r>
          </a:p>
          <a:p>
            <a:pPr marL="0" indent="0">
              <a:buNone/>
            </a:pPr>
            <a:r>
              <a:rPr lang="pl-PL" sz="1400" dirty="0"/>
              <a:t>&lt;/</a:t>
            </a:r>
            <a:r>
              <a:rPr lang="pl-PL" sz="1400" dirty="0" err="1"/>
              <a:t>script</a:t>
            </a:r>
            <a:r>
              <a:rPr lang="pl-PL" sz="1400" dirty="0"/>
              <a:t>&gt;</a:t>
            </a:r>
          </a:p>
          <a:p>
            <a:pPr marL="0" indent="0">
              <a:buNone/>
            </a:pPr>
            <a:endParaRPr sz="1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7041005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Ćwiczenia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000" dirty="0" smtClean="0"/>
              <a:t>Napisz kod strony zawierającej jedną warstwę (element div). Kliknięcie tej warstwy powinno spowodować utworzenie nowej warstwy, która również będzie reagować na kliknięcie.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59741921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Przykładowe rozwiązanie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&lt;div id="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" style="background-color:silver;width:200px;height:20px;text-align:center;"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&gt;div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javascript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div1Click() {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alert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('Pierwsza warstwa została kliknięta');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(div2Exists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 return;</a:t>
            </a:r>
          </a:p>
          <a:p>
            <a:pPr marL="0" indent="0">
              <a:buNone/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divEl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document.createElement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("div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divEl.addEventListener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('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click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',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(e)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alert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("Druga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wartstwa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została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kliknieta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");},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"To jest druga warstwa.";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ar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divElTextNode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document.createTextNode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divEl.appendChild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divElTextNode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document.getElementById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content.appendChild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divEl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div2Exists 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pl-PL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l-PL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div1 = 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document.getElementById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marL="0" indent="0">
              <a:buNone/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div1.addEventListener('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click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div1Click, 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 --&gt;</a:t>
            </a:r>
          </a:p>
          <a:p>
            <a:pPr marL="0" indent="0">
              <a:buNone/>
            </a:pP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pl-PL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8840267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Ćwiczenia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000" dirty="0" smtClean="0"/>
              <a:t>Napisz skrypt, który zamieni wprowadzane znaki w polu formularza na duże.</a:t>
            </a:r>
            <a:endParaRPr sz="20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63995027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Przykładowe rozwiązanie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&lt;input type="text" name="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imie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</a:t>
            </a:r>
            <a:r>
              <a:rPr lang="pl-PL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keyup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pl-PL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this.value</a:t>
            </a:r>
            <a:r>
              <a:rPr lang="pl-PL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this.value.toUpperCase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();" &gt;</a:t>
            </a:r>
            <a:endParaRPr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10199332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Obsługa zdarzeń (</a:t>
            </a:r>
            <a:r>
              <a:rPr lang="pl-PL" sz="3600" b="1" dirty="0" err="1" smtClean="0"/>
              <a:t>event</a:t>
            </a:r>
            <a:r>
              <a:rPr lang="pl-PL" sz="3600" b="1" dirty="0" smtClean="0"/>
              <a:t> handler)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Metody rejestracji zdarzeń:</a:t>
            </a:r>
          </a:p>
          <a:p>
            <a:pPr marL="342900" indent="-342900">
              <a:buFontTx/>
              <a:buChar char="-"/>
            </a:pPr>
            <a:r>
              <a:rPr lang="pl-PL" sz="2400" dirty="0" err="1" smtClean="0"/>
              <a:t>inline</a:t>
            </a:r>
            <a:r>
              <a:rPr lang="pl-PL" sz="2400" dirty="0" smtClean="0"/>
              <a:t> (model podstawowy)</a:t>
            </a:r>
            <a:br>
              <a:rPr lang="pl-PL" sz="2400" dirty="0" smtClean="0"/>
            </a:br>
            <a:r>
              <a:rPr lang="pl-PL" sz="2400" dirty="0" smtClean="0"/>
              <a:t>&lt;znacznik </a:t>
            </a:r>
            <a:r>
              <a:rPr lang="pl-PL" sz="2400" dirty="0" err="1" smtClean="0"/>
              <a:t>onzdarzenie</a:t>
            </a:r>
            <a:r>
              <a:rPr lang="pl-PL" sz="2400" dirty="0" smtClean="0"/>
              <a:t>=" instrukcje;"&gt;</a:t>
            </a:r>
          </a:p>
          <a:p>
            <a:pPr marL="342900" indent="-342900">
              <a:buFontTx/>
              <a:buChar char="-"/>
            </a:pPr>
            <a:r>
              <a:rPr lang="pl-PL" sz="2400" dirty="0" smtClean="0"/>
              <a:t>oddzielenie kodu JS od </a:t>
            </a:r>
            <a:r>
              <a:rPr lang="pl-PL" sz="2400" dirty="0" err="1" smtClean="0"/>
              <a:t>html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err="1" smtClean="0"/>
              <a:t>var</a:t>
            </a:r>
            <a:r>
              <a:rPr lang="pl-PL" sz="2400" dirty="0" smtClean="0"/>
              <a:t> element = </a:t>
            </a:r>
            <a:r>
              <a:rPr lang="pl-PL" sz="2400" dirty="0" err="1" smtClean="0"/>
              <a:t>document.getElementById</a:t>
            </a:r>
            <a:r>
              <a:rPr lang="pl-PL" sz="2400" dirty="0" smtClean="0"/>
              <a:t>("</a:t>
            </a:r>
            <a:r>
              <a:rPr lang="pl-PL" sz="2400" dirty="0" err="1" smtClean="0"/>
              <a:t>content</a:t>
            </a:r>
            <a:r>
              <a:rPr lang="pl-PL" sz="2400" dirty="0" smtClean="0"/>
              <a:t>");</a:t>
            </a:r>
            <a:br>
              <a:rPr lang="pl-PL" sz="2400" dirty="0" smtClean="0"/>
            </a:br>
            <a:r>
              <a:rPr lang="pl-PL" sz="2400" dirty="0" err="1" smtClean="0"/>
              <a:t>element.onclick</a:t>
            </a:r>
            <a:r>
              <a:rPr lang="pl-PL" sz="2400" dirty="0"/>
              <a:t> </a:t>
            </a:r>
            <a:r>
              <a:rPr lang="pl-PL" sz="2400" dirty="0" smtClean="0"/>
              <a:t>= instrukcje;</a:t>
            </a:r>
          </a:p>
          <a:p>
            <a:r>
              <a:rPr lang="pl-PL" sz="2400" dirty="0" smtClean="0"/>
              <a:t/>
            </a:r>
            <a:br>
              <a:rPr lang="pl-PL" sz="2400" dirty="0" smtClean="0"/>
            </a:b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Obsługa zdarzeń (</a:t>
            </a:r>
            <a:r>
              <a:rPr lang="pl-PL" sz="3600" b="1" dirty="0" err="1" smtClean="0"/>
              <a:t>event</a:t>
            </a:r>
            <a:r>
              <a:rPr lang="pl-PL" sz="3600" b="1" dirty="0" smtClean="0"/>
              <a:t> handler)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Metody rejestracji zdarzeń:</a:t>
            </a:r>
          </a:p>
          <a:p>
            <a:pPr marL="342900" indent="-342900">
              <a:buFontTx/>
              <a:buChar char="-"/>
            </a:pPr>
            <a:r>
              <a:rPr lang="pl-PL" sz="2400" dirty="0" smtClean="0"/>
              <a:t>nowy model rejestracji zdarzeń (</a:t>
            </a:r>
            <a:r>
              <a:rPr lang="pl-PL" sz="2400" dirty="0" err="1" smtClean="0"/>
              <a:t>addEventListener</a:t>
            </a:r>
            <a:r>
              <a:rPr lang="pl-PL" sz="2400" dirty="0" smtClean="0"/>
              <a:t>)</a:t>
            </a:r>
          </a:p>
          <a:p>
            <a:pPr marL="0" indent="0">
              <a:buNone/>
            </a:pPr>
            <a:r>
              <a:rPr lang="pl-PL" sz="1800" dirty="0" err="1" smtClean="0"/>
              <a:t>var</a:t>
            </a:r>
            <a:r>
              <a:rPr lang="pl-PL" sz="1800" dirty="0" smtClean="0"/>
              <a:t> </a:t>
            </a:r>
            <a:r>
              <a:rPr lang="pl-PL" sz="1800" dirty="0"/>
              <a:t>element = </a:t>
            </a:r>
            <a:r>
              <a:rPr lang="pl-PL" sz="1800" dirty="0" err="1" smtClean="0"/>
              <a:t>document.getElementById</a:t>
            </a:r>
            <a:r>
              <a:rPr lang="pl-PL" sz="1800" dirty="0" smtClean="0"/>
              <a:t>('przycisk');</a:t>
            </a:r>
            <a:r>
              <a:rPr lang="pl-PL" sz="2400" dirty="0"/>
              <a:t> </a:t>
            </a:r>
          </a:p>
          <a:p>
            <a:pPr marL="0" indent="0">
              <a:buNone/>
            </a:pPr>
            <a:r>
              <a:rPr lang="pl-PL" sz="1800" dirty="0" err="1" smtClean="0"/>
              <a:t>element.addEventListener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 </a:t>
            </a:r>
            <a:r>
              <a:rPr lang="pl-PL" sz="1800" dirty="0" err="1" smtClean="0"/>
              <a:t>przenies</a:t>
            </a:r>
            <a:r>
              <a:rPr lang="pl-PL" sz="1800" dirty="0" smtClean="0"/>
              <a:t>, </a:t>
            </a:r>
            <a:r>
              <a:rPr lang="pl-PL" sz="1800" dirty="0" err="1"/>
              <a:t>false</a:t>
            </a:r>
            <a:r>
              <a:rPr lang="pl-PL" sz="1800" dirty="0" smtClean="0"/>
              <a:t>);</a:t>
            </a:r>
            <a:endParaRPr lang="pl-PL" sz="1800" dirty="0"/>
          </a:p>
          <a:p>
            <a:pPr marL="0" indent="0">
              <a:buNone/>
            </a:pPr>
            <a:r>
              <a:rPr lang="pl-PL" sz="1800" dirty="0" err="1"/>
              <a:t>element.addEventListener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 </a:t>
            </a:r>
            <a:r>
              <a:rPr lang="pl-PL" sz="1800" dirty="0" err="1" smtClean="0"/>
              <a:t>wypiszTekst</a:t>
            </a:r>
            <a:r>
              <a:rPr lang="pl-PL" sz="1800" dirty="0" smtClean="0"/>
              <a:t>, </a:t>
            </a:r>
            <a:r>
              <a:rPr lang="pl-PL" sz="1800" dirty="0" err="1"/>
              <a:t>false</a:t>
            </a:r>
            <a:r>
              <a:rPr lang="pl-PL" sz="1800" dirty="0" smtClean="0"/>
              <a:t>);</a:t>
            </a:r>
            <a:endParaRPr lang="pl-PL" sz="1800" dirty="0"/>
          </a:p>
          <a:p>
            <a:pPr marL="0" indent="0">
              <a:buNone/>
            </a:pPr>
            <a:r>
              <a:rPr lang="pl-PL" sz="1800" dirty="0" err="1"/>
              <a:t>element.addEventListener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 </a:t>
            </a:r>
            <a:r>
              <a:rPr lang="pl-PL" sz="1800" dirty="0" err="1"/>
              <a:t>function</a:t>
            </a:r>
            <a:r>
              <a:rPr lang="pl-PL" sz="1800" dirty="0"/>
              <a:t>() {</a:t>
            </a:r>
          </a:p>
          <a:p>
            <a:pPr marL="0" indent="0">
              <a:buNone/>
            </a:pPr>
            <a:r>
              <a:rPr lang="pl-PL" sz="1800" dirty="0"/>
              <a:t>    </a:t>
            </a:r>
            <a:r>
              <a:rPr lang="pl-PL" sz="1800" dirty="0" err="1"/>
              <a:t>this.style.color</a:t>
            </a:r>
            <a:r>
              <a:rPr lang="pl-PL" sz="1800" dirty="0"/>
              <a:t> = </a:t>
            </a:r>
            <a:r>
              <a:rPr lang="pl-PL" sz="1800" dirty="0" smtClean="0"/>
              <a:t>'</a:t>
            </a:r>
            <a:r>
              <a:rPr lang="pl-PL" sz="1800" dirty="0" err="1" smtClean="0"/>
              <a:t>blue</a:t>
            </a:r>
            <a:r>
              <a:rPr lang="pl-PL" sz="1800" dirty="0" smtClean="0"/>
              <a:t>';</a:t>
            </a:r>
            <a:endParaRPr lang="pl-PL" sz="1800" dirty="0"/>
          </a:p>
          <a:p>
            <a:pPr marL="0" indent="0">
              <a:buNone/>
            </a:pPr>
            <a:r>
              <a:rPr lang="pl-PL" sz="1800" dirty="0"/>
              <a:t>}, </a:t>
            </a:r>
            <a:r>
              <a:rPr lang="pl-PL" sz="1800" dirty="0" err="1"/>
              <a:t>false</a:t>
            </a:r>
            <a:r>
              <a:rPr lang="pl-PL" sz="1800" dirty="0"/>
              <a:t>);</a:t>
            </a:r>
          </a:p>
          <a:p>
            <a:pPr marL="0" indent="0">
              <a:buNone/>
            </a:pPr>
            <a:r>
              <a:rPr lang="pl-PL" sz="2400" dirty="0" smtClean="0"/>
              <a:t>- </a:t>
            </a:r>
            <a:r>
              <a:rPr lang="pl-PL" sz="2400" dirty="0" err="1" smtClean="0"/>
              <a:t>removeEventListener</a:t>
            </a:r>
            <a:r>
              <a:rPr lang="pl-PL" sz="2400" dirty="0" smtClean="0"/>
              <a:t>()</a:t>
            </a:r>
          </a:p>
          <a:p>
            <a:pPr marL="0" indent="0">
              <a:buNone/>
            </a:pPr>
            <a:r>
              <a:rPr lang="pl-PL" sz="1800" dirty="0" err="1" smtClean="0"/>
              <a:t>element.removeEventListener</a:t>
            </a:r>
            <a:r>
              <a:rPr lang="pl-PL" sz="1800" dirty="0" smtClean="0"/>
              <a:t>('</a:t>
            </a:r>
            <a:r>
              <a:rPr lang="pl-PL" sz="1800" dirty="0" err="1" smtClean="0"/>
              <a:t>click</a:t>
            </a:r>
            <a:r>
              <a:rPr lang="pl-PL" sz="1800" dirty="0" smtClean="0"/>
              <a:t>', </a:t>
            </a:r>
            <a:r>
              <a:rPr lang="pl-PL" sz="1800" dirty="0" err="1" smtClean="0"/>
              <a:t>przenies</a:t>
            </a:r>
            <a:r>
              <a:rPr lang="pl-PL" sz="1800" dirty="0" smtClean="0"/>
              <a:t>, </a:t>
            </a:r>
            <a:r>
              <a:rPr lang="pl-PL" sz="1800" dirty="0" err="1" smtClean="0"/>
              <a:t>false</a:t>
            </a:r>
            <a:r>
              <a:rPr lang="pl-PL" sz="1800" dirty="0" smtClean="0"/>
              <a:t>);</a:t>
            </a:r>
            <a:r>
              <a:rPr lang="pl-PL" sz="2400" dirty="0" smtClean="0"/>
              <a:t/>
            </a:r>
            <a:br>
              <a:rPr lang="pl-PL" sz="2400" dirty="0" smtClean="0"/>
            </a:b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0483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1" dirty="0" smtClean="0"/>
              <a:t>Problemy z nowym modelem</a:t>
            </a:r>
            <a:endParaRPr sz="32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starsze wersje przeglądarki Internet Explorer stosują swój własny model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element = </a:t>
            </a:r>
            <a:r>
              <a:rPr lang="pl-PL" sz="2400" dirty="0" err="1" smtClean="0"/>
              <a:t>document.getElementById</a:t>
            </a:r>
            <a:r>
              <a:rPr lang="pl-PL" sz="2400" dirty="0" smtClean="0"/>
              <a:t>('przycisk');</a:t>
            </a:r>
          </a:p>
          <a:p>
            <a:pPr marL="0" indent="0">
              <a:buNone/>
            </a:pPr>
            <a:r>
              <a:rPr lang="pl-PL" sz="2400" dirty="0" err="1" smtClean="0"/>
              <a:t>element.attachEvent</a:t>
            </a:r>
            <a:r>
              <a:rPr lang="pl-PL" sz="2400" dirty="0" smtClean="0"/>
              <a:t>('</a:t>
            </a:r>
            <a:r>
              <a:rPr lang="pl-PL" sz="2400" dirty="0" err="1" smtClean="0"/>
              <a:t>onClick</a:t>
            </a:r>
            <a:r>
              <a:rPr lang="pl-PL" sz="2400" dirty="0" smtClean="0"/>
              <a:t>', funkcja);</a:t>
            </a:r>
          </a:p>
          <a:p>
            <a:pPr marL="0" indent="0">
              <a:buNone/>
            </a:pPr>
            <a:r>
              <a:rPr lang="pl-PL" sz="2400" dirty="0" err="1" smtClean="0"/>
              <a:t>element.detachEvent</a:t>
            </a:r>
            <a:r>
              <a:rPr lang="pl-PL" sz="2400" dirty="0" smtClean="0"/>
              <a:t>('</a:t>
            </a:r>
            <a:r>
              <a:rPr lang="pl-PL" sz="2400" dirty="0" err="1" smtClean="0"/>
              <a:t>onClick</a:t>
            </a:r>
            <a:r>
              <a:rPr lang="pl-PL" sz="2400" dirty="0" smtClean="0"/>
              <a:t>', funkcja);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67031772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Słowo kluczowe </a:t>
            </a:r>
            <a:r>
              <a:rPr lang="pl-PL" sz="3600" b="1" dirty="0" err="1" smtClean="0"/>
              <a:t>this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JavaScript</a:t>
            </a:r>
            <a:r>
              <a:rPr lang="pl-PL" sz="2400" dirty="0" smtClean="0"/>
              <a:t> udostępnia słowo kluczowe </a:t>
            </a:r>
            <a:r>
              <a:rPr lang="pl-PL" sz="2400" dirty="0" err="1" smtClean="0"/>
              <a:t>this</a:t>
            </a:r>
            <a:r>
              <a:rPr lang="pl-PL" sz="2400" dirty="0" smtClean="0"/>
              <a:t>, które jest referencją do obiektu, wywołującego metodę.</a:t>
            </a:r>
          </a:p>
          <a:p>
            <a:pPr marL="0" indent="0">
              <a:buNone/>
            </a:pPr>
            <a:r>
              <a:rPr lang="pl-PL" sz="1800" dirty="0" err="1" smtClean="0"/>
              <a:t>function</a:t>
            </a:r>
            <a:r>
              <a:rPr lang="pl-PL" sz="1800" dirty="0" smtClean="0"/>
              <a:t> </a:t>
            </a:r>
            <a:r>
              <a:rPr lang="pl-PL" sz="1800" dirty="0" err="1" smtClean="0"/>
              <a:t>zmienKolor</a:t>
            </a:r>
            <a:r>
              <a:rPr lang="pl-PL" sz="1800" dirty="0" smtClean="0"/>
              <a:t>(kolor) {</a:t>
            </a:r>
            <a:br>
              <a:rPr lang="pl-PL" sz="1800" dirty="0" smtClean="0"/>
            </a:br>
            <a:r>
              <a:rPr lang="pl-PL" sz="1800" dirty="0" smtClean="0"/>
              <a:t>    </a:t>
            </a:r>
            <a:r>
              <a:rPr lang="pl-PL" sz="1800" dirty="0" err="1" smtClean="0"/>
              <a:t>this.style.color</a:t>
            </a:r>
            <a:r>
              <a:rPr lang="pl-PL" sz="1800" dirty="0" smtClean="0"/>
              <a:t> = kolor;</a:t>
            </a:r>
            <a:br>
              <a:rPr lang="pl-PL" sz="1800" dirty="0" smtClean="0"/>
            </a:br>
            <a:r>
              <a:rPr lang="pl-PL" sz="1800" dirty="0" smtClean="0"/>
              <a:t>}</a:t>
            </a:r>
          </a:p>
          <a:p>
            <a:pPr marL="0" indent="0">
              <a:buNone/>
            </a:pPr>
            <a:r>
              <a:rPr lang="pl-PL" sz="1800" dirty="0" err="1" smtClean="0"/>
              <a:t>element.zmienKolor</a:t>
            </a:r>
            <a:r>
              <a:rPr lang="pl-PL" sz="1800" dirty="0" smtClean="0"/>
              <a:t>('#808080');</a:t>
            </a:r>
            <a:endParaRPr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7413916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Dodatkowe opcje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pl-PL" sz="1800" dirty="0" smtClean="0"/>
              <a:t>blokowanie domyślnej akcji (</a:t>
            </a:r>
            <a:r>
              <a:rPr lang="pl-PL" sz="1800" dirty="0" err="1" smtClean="0"/>
              <a:t>preventDefault</a:t>
            </a:r>
            <a:r>
              <a:rPr lang="pl-PL" sz="1800" dirty="0" smtClean="0"/>
              <a:t>())</a:t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err="1" smtClean="0"/>
              <a:t>element.addEventListener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</a:t>
            </a:r>
            <a:r>
              <a:rPr lang="pl-PL" sz="1800" dirty="0" err="1"/>
              <a:t>function</a:t>
            </a:r>
            <a:r>
              <a:rPr lang="pl-PL" sz="1800" dirty="0"/>
              <a:t> (e) </a:t>
            </a:r>
            <a:r>
              <a:rPr lang="pl-PL" sz="1800" dirty="0" smtClean="0"/>
              <a:t>{</a:t>
            </a:r>
            <a:br>
              <a:rPr lang="pl-PL" sz="1800" dirty="0" smtClean="0"/>
            </a:br>
            <a:r>
              <a:rPr lang="pl-PL" sz="1800" dirty="0" smtClean="0"/>
              <a:t>    alert</a:t>
            </a:r>
            <a:r>
              <a:rPr lang="pl-PL" sz="1800" dirty="0"/>
              <a:t>('Ten link nigdzie nie przeniesie</a:t>
            </a:r>
            <a:r>
              <a:rPr lang="pl-PL" sz="1800" dirty="0" smtClean="0"/>
              <a:t>.');</a:t>
            </a:r>
            <a:br>
              <a:rPr lang="pl-PL" sz="1800" dirty="0" smtClean="0"/>
            </a:br>
            <a:r>
              <a:rPr lang="pl-PL" sz="1800" dirty="0" smtClean="0"/>
              <a:t>    </a:t>
            </a:r>
            <a:r>
              <a:rPr lang="pl-PL" sz="1800" dirty="0" err="1" smtClean="0"/>
              <a:t>e.preventDefault</a:t>
            </a:r>
            <a:r>
              <a:rPr lang="pl-PL" sz="1800" dirty="0" smtClean="0"/>
              <a:t>();</a:t>
            </a:r>
            <a:br>
              <a:rPr lang="pl-PL" sz="1800" dirty="0" smtClean="0"/>
            </a:br>
            <a:r>
              <a:rPr lang="pl-PL" sz="1800" dirty="0" smtClean="0"/>
              <a:t>},</a:t>
            </a:r>
            <a:r>
              <a:rPr lang="pl-PL" sz="1800" dirty="0" err="1"/>
              <a:t>false</a:t>
            </a:r>
            <a:r>
              <a:rPr lang="pl-PL" sz="1800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pl-PL" sz="1800" dirty="0" smtClean="0"/>
              <a:t>blokowanie nasłuchu innych zdarzeń (</a:t>
            </a:r>
            <a:r>
              <a:rPr lang="pl-PL" sz="1800" dirty="0" err="1" smtClean="0"/>
              <a:t>stopPropagation</a:t>
            </a:r>
            <a:r>
              <a:rPr lang="pl-PL" sz="1800" dirty="0" smtClean="0"/>
              <a:t>())</a:t>
            </a:r>
          </a:p>
          <a:p>
            <a:pPr marL="0" indent="0">
              <a:buNone/>
            </a:pPr>
            <a:r>
              <a:rPr lang="pl-PL" sz="1800" dirty="0" smtClean="0"/>
              <a:t>      </a:t>
            </a:r>
            <a:r>
              <a:rPr lang="pl-PL" sz="1800" dirty="0" err="1" smtClean="0"/>
              <a:t>a.addEventListener</a:t>
            </a:r>
            <a:r>
              <a:rPr lang="pl-PL" sz="1800" dirty="0"/>
              <a:t>('</a:t>
            </a:r>
            <a:r>
              <a:rPr lang="pl-PL" sz="1800" dirty="0" err="1"/>
              <a:t>click</a:t>
            </a:r>
            <a:r>
              <a:rPr lang="pl-PL" sz="1800" dirty="0"/>
              <a:t>',</a:t>
            </a:r>
            <a:r>
              <a:rPr lang="pl-PL" sz="1800" dirty="0" err="1"/>
              <a:t>function</a:t>
            </a:r>
            <a:r>
              <a:rPr lang="pl-PL" sz="1800" dirty="0"/>
              <a:t> (e) </a:t>
            </a:r>
            <a:r>
              <a:rPr lang="pl-PL" sz="1800" dirty="0" smtClean="0"/>
              <a:t>{</a:t>
            </a:r>
            <a:br>
              <a:rPr lang="pl-PL" sz="1800" dirty="0" smtClean="0"/>
            </a:br>
            <a:r>
              <a:rPr lang="pl-PL" sz="1800" dirty="0" smtClean="0"/>
              <a:t>         alert</a:t>
            </a:r>
            <a:r>
              <a:rPr lang="pl-PL" sz="1800" dirty="0"/>
              <a:t>('Kliknięto link</a:t>
            </a:r>
            <a:r>
              <a:rPr lang="pl-PL" sz="1800" dirty="0" smtClean="0"/>
              <a:t>');</a:t>
            </a:r>
            <a:br>
              <a:rPr lang="pl-PL" sz="1800" dirty="0" smtClean="0"/>
            </a:br>
            <a:r>
              <a:rPr lang="pl-PL" sz="1800" dirty="0" smtClean="0"/>
              <a:t>         </a:t>
            </a:r>
            <a:r>
              <a:rPr lang="pl-PL" sz="1800" dirty="0" err="1" smtClean="0"/>
              <a:t>e.preventDefault</a:t>
            </a:r>
            <a:r>
              <a:rPr lang="pl-PL" sz="1800" dirty="0" smtClean="0"/>
              <a:t>();</a:t>
            </a:r>
            <a:br>
              <a:rPr lang="pl-PL" sz="1800" dirty="0" smtClean="0"/>
            </a:br>
            <a:r>
              <a:rPr lang="pl-PL" sz="1800" dirty="0" smtClean="0"/>
              <a:t>         </a:t>
            </a:r>
            <a:r>
              <a:rPr lang="pl-PL" sz="1800" dirty="0" err="1" smtClean="0"/>
              <a:t>e.stopPropagation</a:t>
            </a:r>
            <a:r>
              <a:rPr lang="pl-PL" sz="1800" dirty="0" smtClean="0"/>
              <a:t>()</a:t>
            </a:r>
            <a:br>
              <a:rPr lang="pl-PL" sz="1800" dirty="0" smtClean="0"/>
            </a:br>
            <a:r>
              <a:rPr lang="pl-PL" sz="1800" dirty="0" smtClean="0"/>
              <a:t>      },</a:t>
            </a:r>
            <a:r>
              <a:rPr lang="pl-PL" sz="1800" dirty="0" err="1"/>
              <a:t>false</a:t>
            </a:r>
            <a:r>
              <a:rPr lang="pl-PL" sz="1800" dirty="0"/>
              <a:t>);</a:t>
            </a:r>
          </a:p>
          <a:p>
            <a:pPr marL="0" indent="0">
              <a:buNone/>
            </a:pPr>
            <a:endParaRPr lang="pl-PL" sz="1800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6687943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Lista zdarzeń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err="1" smtClean="0"/>
              <a:t>onblur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onchange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onclick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ondblclick</a:t>
            </a:r>
            <a:endParaRPr lang="pl-PL" sz="2400" dirty="0"/>
          </a:p>
          <a:p>
            <a:pPr>
              <a:buFontTx/>
              <a:buChar char="-"/>
            </a:pPr>
            <a:r>
              <a:rPr lang="pl-PL" sz="2400" dirty="0" err="1" smtClean="0"/>
              <a:t>onfocus</a:t>
            </a:r>
            <a:endParaRPr lang="pl-PL" sz="2400" dirty="0"/>
          </a:p>
          <a:p>
            <a:pPr>
              <a:buFontTx/>
              <a:buChar char="-"/>
            </a:pPr>
            <a:r>
              <a:rPr lang="pl-PL" sz="2400" dirty="0" err="1" smtClean="0"/>
              <a:t>onkeypress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onload</a:t>
            </a:r>
            <a:endParaRPr lang="pl-PL" sz="2400" dirty="0" smtClean="0"/>
          </a:p>
          <a:p>
            <a:pPr>
              <a:buFontTx/>
              <a:buChar char="-"/>
            </a:pP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9769518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Lista zdarzeń cd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err="1" smtClean="0"/>
              <a:t>onmousedown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onmousemove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onmouseout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onmouseover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onmouseup</a:t>
            </a:r>
            <a:endParaRPr lang="pl-PL" sz="2400" dirty="0" smtClean="0"/>
          </a:p>
          <a:p>
            <a:pPr>
              <a:buFontTx/>
              <a:buChar char="-"/>
            </a:pPr>
            <a:r>
              <a:rPr lang="pl-PL" sz="2400" dirty="0" err="1" smtClean="0"/>
              <a:t>onresize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31869458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Ładowanie strony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&lt;</a:t>
            </a:r>
            <a:r>
              <a:rPr lang="pl-PL" sz="1800" dirty="0" err="1" smtClean="0"/>
              <a:t>html</a:t>
            </a:r>
            <a:r>
              <a:rPr lang="pl-PL" sz="1800" dirty="0" smtClean="0"/>
              <a:t>&gt;</a:t>
            </a:r>
          </a:p>
          <a:p>
            <a:pPr marL="0" indent="0">
              <a:buNone/>
            </a:pPr>
            <a:r>
              <a:rPr lang="pl-PL" sz="1800" dirty="0" smtClean="0"/>
              <a:t>&lt;</a:t>
            </a:r>
            <a:r>
              <a:rPr lang="pl-PL" sz="1800" dirty="0" err="1" smtClean="0"/>
              <a:t>head</a:t>
            </a:r>
            <a:r>
              <a:rPr lang="pl-PL" sz="1800" dirty="0" smtClean="0"/>
              <a:t>&gt;</a:t>
            </a:r>
          </a:p>
          <a:p>
            <a:pPr marL="0" indent="0">
              <a:buNone/>
            </a:pPr>
            <a:r>
              <a:rPr lang="pl-PL" sz="1800" dirty="0" smtClean="0"/>
              <a:t>&lt;</a:t>
            </a:r>
            <a:r>
              <a:rPr lang="pl-PL" sz="1800" dirty="0" err="1" smtClean="0"/>
              <a:t>title</a:t>
            </a:r>
            <a:r>
              <a:rPr lang="pl-PL" sz="1800" dirty="0" smtClean="0"/>
              <a:t>&gt;Moja strona&lt;/</a:t>
            </a:r>
            <a:r>
              <a:rPr lang="pl-PL" sz="1800" dirty="0" err="1" smtClean="0"/>
              <a:t>title</a:t>
            </a:r>
            <a:r>
              <a:rPr lang="pl-PL" sz="1800" dirty="0" smtClean="0"/>
              <a:t>&gt;</a:t>
            </a:r>
          </a:p>
          <a:p>
            <a:pPr marL="0" indent="0">
              <a:buNone/>
            </a:pPr>
            <a:r>
              <a:rPr lang="pl-PL" sz="1800" dirty="0" smtClean="0"/>
              <a:t>&lt;/</a:t>
            </a:r>
            <a:r>
              <a:rPr lang="pl-PL" sz="1800" dirty="0" err="1" smtClean="0"/>
              <a:t>head</a:t>
            </a:r>
            <a:r>
              <a:rPr lang="pl-PL" sz="1800" dirty="0" smtClean="0"/>
              <a:t>&gt;</a:t>
            </a:r>
          </a:p>
          <a:p>
            <a:pPr marL="0" indent="0">
              <a:buNone/>
            </a:pPr>
            <a:r>
              <a:rPr lang="pl-PL" sz="1800" dirty="0" smtClean="0"/>
              <a:t>&lt;body </a:t>
            </a:r>
            <a:r>
              <a:rPr lang="pl-PL" sz="1800" dirty="0" err="1" smtClean="0"/>
              <a:t>onload</a:t>
            </a:r>
            <a:r>
              <a:rPr lang="pl-PL" sz="1800" dirty="0" smtClean="0"/>
              <a:t>="</a:t>
            </a:r>
            <a:r>
              <a:rPr lang="pl-PL" sz="1800" dirty="0" err="1" smtClean="0"/>
              <a:t>function</a:t>
            </a:r>
            <a:r>
              <a:rPr lang="pl-PL" sz="1800" dirty="0" smtClean="0"/>
              <a:t>() </a:t>
            </a:r>
            <a:r>
              <a:rPr lang="pl-PL" sz="1800" dirty="0"/>
              <a:t>{</a:t>
            </a:r>
            <a:r>
              <a:rPr lang="pl-PL" sz="1800" dirty="0" smtClean="0"/>
              <a:t>alert('załadowano stronę');};" &gt;</a:t>
            </a:r>
          </a:p>
          <a:p>
            <a:pPr marL="0" indent="0">
              <a:buNone/>
            </a:pPr>
            <a:r>
              <a:rPr lang="pl-PL" sz="1800" dirty="0" smtClean="0"/>
              <a:t>&lt;/body&gt;</a:t>
            </a:r>
          </a:p>
          <a:p>
            <a:pPr marL="0" indent="0">
              <a:buNone/>
            </a:pPr>
            <a:r>
              <a:rPr lang="pl-PL" sz="1800" dirty="0" smtClean="0"/>
              <a:t>&lt;/</a:t>
            </a:r>
            <a:r>
              <a:rPr lang="pl-PL" sz="1800" dirty="0" err="1" smtClean="0"/>
              <a:t>html</a:t>
            </a:r>
            <a:r>
              <a:rPr lang="pl-PL" sz="1800" dirty="0" smtClean="0"/>
              <a:t>&gt;</a:t>
            </a:r>
            <a:endParaRPr lang="pl-PL"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85451477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1384</Words>
  <Application>Microsoft Office PowerPoint</Application>
  <PresentationFormat>Pokaz na ekranie (4:3)</PresentationFormat>
  <Paragraphs>173</Paragraphs>
  <Slides>17</Slides>
  <Notes>17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1" baseType="lpstr">
      <vt:lpstr>Arial</vt:lpstr>
      <vt:lpstr>Courier New</vt:lpstr>
      <vt:lpstr>Wingdings</vt:lpstr>
      <vt:lpstr/>
      <vt:lpstr>JavaScript</vt:lpstr>
      <vt:lpstr>Obsługa zdarzeń (event handler)</vt:lpstr>
      <vt:lpstr>Obsługa zdarzeń (event handler)</vt:lpstr>
      <vt:lpstr>Problemy z nowym modelem</vt:lpstr>
      <vt:lpstr>Słowo kluczowe this</vt:lpstr>
      <vt:lpstr>Dodatkowe opcje</vt:lpstr>
      <vt:lpstr>Lista zdarzeń</vt:lpstr>
      <vt:lpstr>Lista zdarzeń cd</vt:lpstr>
      <vt:lpstr>Ładowanie strony</vt:lpstr>
      <vt:lpstr>Obsługa kliknięć</vt:lpstr>
      <vt:lpstr>Reakcja na ruch myszą</vt:lpstr>
      <vt:lpstr>Ćwiczenia</vt:lpstr>
      <vt:lpstr>Przykładowe rozwiązanie</vt:lpstr>
      <vt:lpstr>Ćwiczenia</vt:lpstr>
      <vt:lpstr>Przykładowe rozwiązanie</vt:lpstr>
      <vt:lpstr>Ćwiczenia</vt:lpstr>
      <vt:lpstr>Przykładowe rozwiązanie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dc:creator>Tomek</dc:creator>
  <cp:lastModifiedBy>Michał Galas</cp:lastModifiedBy>
  <cp:revision>48</cp:revision>
  <dcterms:modified xsi:type="dcterms:W3CDTF">2014-11-27T10:45:27Z</dcterms:modified>
</cp:coreProperties>
</file>