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41"/>
  </p:notesMasterIdLst>
  <p:sldIdLst>
    <p:sldId id="256" r:id="rId2"/>
    <p:sldId id="258" r:id="rId3"/>
    <p:sldId id="260" r:id="rId4"/>
    <p:sldId id="259" r:id="rId5"/>
    <p:sldId id="263" r:id="rId6"/>
    <p:sldId id="261" r:id="rId7"/>
    <p:sldId id="293" r:id="rId8"/>
    <p:sldId id="292" r:id="rId9"/>
    <p:sldId id="291" r:id="rId10"/>
    <p:sldId id="290" r:id="rId11"/>
    <p:sldId id="289" r:id="rId12"/>
    <p:sldId id="262" r:id="rId13"/>
    <p:sldId id="272" r:id="rId14"/>
    <p:sldId id="273" r:id="rId15"/>
    <p:sldId id="274" r:id="rId16"/>
    <p:sldId id="275" r:id="rId17"/>
    <p:sldId id="276" r:id="rId18"/>
    <p:sldId id="264" r:id="rId19"/>
    <p:sldId id="268" r:id="rId20"/>
    <p:sldId id="269" r:id="rId21"/>
    <p:sldId id="266" r:id="rId22"/>
    <p:sldId id="270" r:id="rId23"/>
    <p:sldId id="277" r:id="rId24"/>
    <p:sldId id="294" r:id="rId25"/>
    <p:sldId id="271" r:id="rId26"/>
    <p:sldId id="278" r:id="rId27"/>
    <p:sldId id="279" r:id="rId28"/>
    <p:sldId id="280" r:id="rId29"/>
    <p:sldId id="281" r:id="rId30"/>
    <p:sldId id="282" r:id="rId31"/>
    <p:sldId id="283" r:id="rId32"/>
    <p:sldId id="284" r:id="rId33"/>
    <p:sldId id="285" r:id="rId34"/>
    <p:sldId id="286" r:id="rId35"/>
    <p:sldId id="287" r:id="rId36"/>
    <p:sldId id="288" r:id="rId37"/>
    <p:sldId id="295" r:id="rId38"/>
    <p:sldId id="296" r:id="rId39"/>
    <p:sldId id="297" r:id="rId4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24667" autoAdjust="0"/>
  </p:normalViewPr>
  <p:slideViewPr>
    <p:cSldViewPr>
      <p:cViewPr varScale="1">
        <p:scale>
          <a:sx n="22" d="100"/>
          <a:sy n="22" d="100"/>
        </p:scale>
        <p:origin x="3202"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lekcj</a:t>
            </a:r>
            <a:r>
              <a:rPr lang="pl-PL" baseline="0" dirty="0" smtClean="0"/>
              <a:t>i omówimy najczęstsze sposoby wykorzystania języka </a:t>
            </a:r>
            <a:r>
              <a:rPr lang="pl-PL" baseline="0" dirty="0" err="1" smtClean="0"/>
              <a:t>JavaScipt</a:t>
            </a:r>
            <a:r>
              <a:rPr lang="pl-PL" baseline="0" dirty="0" smtClean="0"/>
              <a:t>.</a:t>
            </a:r>
          </a:p>
          <a:p>
            <a:pPr marL="171450" indent="-171450">
              <a:buFontTx/>
              <a:buChar char="-"/>
            </a:pPr>
            <a:r>
              <a:rPr lang="pl-PL" baseline="0" dirty="0" smtClean="0"/>
              <a:t>zmiana elementów </a:t>
            </a:r>
            <a:r>
              <a:rPr lang="pl-PL" baseline="0" dirty="0" err="1" smtClean="0"/>
              <a:t>css</a:t>
            </a:r>
            <a:endParaRPr lang="pl-PL" baseline="0" dirty="0" smtClean="0"/>
          </a:p>
          <a:p>
            <a:pPr marL="171450" indent="-171450">
              <a:buFontTx/>
              <a:buChar char="-"/>
            </a:pPr>
            <a:r>
              <a:rPr lang="pl-PL" baseline="0" dirty="0" smtClean="0"/>
              <a:t>operacje na łańcuchach znaków</a:t>
            </a:r>
          </a:p>
          <a:p>
            <a:pPr marL="171450" indent="-171450">
              <a:buFontTx/>
              <a:buChar char="-"/>
            </a:pPr>
            <a:r>
              <a:rPr lang="pl-PL" baseline="0" dirty="0" smtClean="0"/>
              <a:t>wykorzystanie do walidacji formularzy</a:t>
            </a:r>
          </a:p>
          <a:p>
            <a:pPr marL="0" indent="0">
              <a:buFontTx/>
              <a:buNone/>
            </a:pPr>
            <a:r>
              <a:rPr lang="pl-PL" baseline="0" dirty="0" smtClean="0"/>
              <a:t>Zobaczymy jak wykorzystać zaprezentowane na wcześniejszych lekcjach elementy języka </a:t>
            </a:r>
            <a:r>
              <a:rPr lang="pl-PL" baseline="0" dirty="0" err="1" smtClean="0"/>
              <a:t>JavaScript</a:t>
            </a:r>
            <a:endParaRPr dirty="0"/>
          </a:p>
        </p:txBody>
      </p:sp>
    </p:spTree>
    <p:extLst>
      <p:ext uri="{BB962C8B-B14F-4D97-AF65-F5344CB8AC3E}">
        <p14:creationId xmlns:p14="http://schemas.microsoft.com/office/powerpoint/2010/main" val="94744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a:t>
            </a:r>
          </a:p>
          <a:p>
            <a:pPr marL="0" indent="0">
              <a:buNone/>
            </a:pPr>
            <a:endParaRPr lang="pl-PL" sz="11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Napisz skrypt, który zmieni kolor tła aktualnie zaznaczonego pola w formularzu na żółty i z powrotem na biały po jego odznaczeniu</a:t>
            </a:r>
          </a:p>
          <a:p>
            <a:endParaRPr dirty="0"/>
          </a:p>
        </p:txBody>
      </p:sp>
    </p:spTree>
    <p:extLst>
      <p:ext uri="{BB962C8B-B14F-4D97-AF65-F5344CB8AC3E}">
        <p14:creationId xmlns:p14="http://schemas.microsoft.com/office/powerpoint/2010/main" val="2159673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8885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czasie pisania programów wielokrotnie będziemy potrzebowali wywołać jakieś operacje na ciągach znaków, sprawdzić ich długość, sprawdzić czy zawiera określony ciąg znaków, albo zbadać jaka jest dowolna litera w łańcuchu.</a:t>
            </a:r>
          </a:p>
          <a:p>
            <a:r>
              <a:rPr lang="pl-PL" baseline="0" dirty="0" smtClean="0"/>
              <a:t>Do przetwarzania tekstów można wykorzystać różne dostarczone w języku metody.</a:t>
            </a:r>
            <a:endParaRPr dirty="0"/>
          </a:p>
        </p:txBody>
      </p:sp>
    </p:spTree>
    <p:extLst>
      <p:ext uri="{BB962C8B-B14F-4D97-AF65-F5344CB8AC3E}">
        <p14:creationId xmlns:p14="http://schemas.microsoft.com/office/powerpoint/2010/main" val="4061200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Każdy łańcuch znaków w </a:t>
            </a:r>
            <a:r>
              <a:rPr lang="pl-PL" sz="1100" dirty="0" err="1" smtClean="0"/>
              <a:t>JavaScipt</a:t>
            </a:r>
            <a:r>
              <a:rPr lang="pl-PL" sz="1100" dirty="0" smtClean="0"/>
              <a:t> jest obiektem.</a:t>
            </a:r>
          </a:p>
          <a:p>
            <a:pPr marL="0" indent="0">
              <a:buNone/>
            </a:pPr>
            <a:r>
              <a:rPr lang="pl-PL" sz="1100" dirty="0" smtClean="0"/>
              <a:t>Obiekt string zawiera m.in. właściwość </a:t>
            </a:r>
            <a:r>
              <a:rPr lang="pl-PL" sz="1100" dirty="0" err="1" smtClean="0"/>
              <a:t>length</a:t>
            </a:r>
            <a:r>
              <a:rPr lang="pl-PL" sz="1100" dirty="0" smtClean="0"/>
              <a:t> – liczbę zawartych w nim znaków.</a:t>
            </a:r>
          </a:p>
          <a:p>
            <a:pPr marL="0" indent="0">
              <a:buNone/>
            </a:pPr>
            <a:r>
              <a:rPr lang="pl-PL" sz="1100" dirty="0" smtClean="0"/>
              <a:t>Powyższy</a:t>
            </a:r>
            <a:r>
              <a:rPr lang="pl-PL" sz="1100" baseline="0" dirty="0" smtClean="0"/>
              <a:t> przykład po uruchomieniu pokaże komunikat: "Długość tekstu to 14".</a:t>
            </a:r>
            <a:endParaRPr lang="pl-PL" sz="1100" dirty="0" smtClean="0"/>
          </a:p>
        </p:txBody>
      </p:sp>
    </p:spTree>
    <p:extLst>
      <p:ext uri="{BB962C8B-B14F-4D97-AF65-F5344CB8AC3E}">
        <p14:creationId xmlns:p14="http://schemas.microsoft.com/office/powerpoint/2010/main" val="3883561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charAt</a:t>
            </a:r>
            <a:r>
              <a:rPr lang="pl-PL" dirty="0" smtClean="0"/>
              <a:t>(indeks)</a:t>
            </a:r>
            <a:r>
              <a:rPr lang="pl-PL" baseline="0" dirty="0" smtClean="0"/>
              <a:t> – zwraca znak znajdujący się pod wybranym indeksem</a:t>
            </a:r>
            <a:r>
              <a:rPr lang="pl-PL" baseline="0" dirty="0"/>
              <a:t> </a:t>
            </a:r>
            <a:endParaRPr lang="pl-PL" baseline="0" dirty="0" smtClean="0"/>
          </a:p>
          <a:p>
            <a:r>
              <a:rPr lang="pl-PL" baseline="0" dirty="0" err="1" smtClean="0"/>
              <a:t>charCodeAt</a:t>
            </a:r>
            <a:r>
              <a:rPr lang="pl-PL" baseline="0" dirty="0" smtClean="0"/>
              <a:t>(indeks) - zwraca kod znaku znajdującego się pod wybranym indeksem (w JS 1.2 – kod ISO Latin1 w późniejszych </a:t>
            </a:r>
            <a:r>
              <a:rPr lang="pl-PL" baseline="0" dirty="0" err="1" smtClean="0"/>
              <a:t>Unicode</a:t>
            </a:r>
            <a:r>
              <a:rPr lang="pl-PL" baseline="0" dirty="0" smtClean="0"/>
              <a:t>)</a:t>
            </a:r>
          </a:p>
          <a:p>
            <a:r>
              <a:rPr lang="pl-PL" baseline="0" dirty="0" err="1" smtClean="0"/>
              <a:t>concat</a:t>
            </a:r>
            <a:r>
              <a:rPr lang="pl-PL" baseline="0" dirty="0" smtClean="0"/>
              <a:t> – łączy łańcuchy znakowe. Wynikiem jest łańcuch powstały z połączenia tekstu oryginalnego i wszystkich tekstów podanych jako parametry</a:t>
            </a:r>
          </a:p>
          <a:p>
            <a:r>
              <a:rPr lang="pl-PL" baseline="0" dirty="0" err="1" smtClean="0"/>
              <a:t>fromCharCode</a:t>
            </a:r>
            <a:r>
              <a:rPr lang="pl-PL" baseline="0" dirty="0" smtClean="0"/>
              <a:t> – zwraca łańcuch znaków złożony z podanych jako parametry kodów.</a:t>
            </a:r>
          </a:p>
          <a:p>
            <a:r>
              <a:rPr lang="pl-PL" baseline="0" dirty="0" err="1" smtClean="0"/>
              <a:t>indexOf</a:t>
            </a:r>
            <a:r>
              <a:rPr lang="pl-PL" baseline="0" dirty="0" smtClean="0"/>
              <a:t> – zwraca indeks wystąpienia łańcucha wartość w łańcuchu tekst. Jeśli podamy parametr indeks to przeszukiwanie rozpoczyna się od tego indeksu.</a:t>
            </a:r>
          </a:p>
          <a:p>
            <a:r>
              <a:rPr lang="pl-PL" baseline="0" dirty="0" err="1" smtClean="0"/>
              <a:t>lastIndexOf</a:t>
            </a:r>
            <a:r>
              <a:rPr lang="pl-PL" baseline="0" dirty="0" smtClean="0"/>
              <a:t> – zwraca indeks ostatniego wystąpienia łańcucha wartość w łańcuchu tekst.</a:t>
            </a:r>
          </a:p>
          <a:p>
            <a:r>
              <a:rPr lang="pl-PL" baseline="0" dirty="0" err="1" smtClean="0"/>
              <a:t>match</a:t>
            </a:r>
            <a:r>
              <a:rPr lang="pl-PL" baseline="0" dirty="0" smtClean="0"/>
              <a:t> – zwraca część ciągu tekst pasującego do wyrażenia regularnego, jeśli nie znajdzie dopasowania zwraca  </a:t>
            </a:r>
            <a:r>
              <a:rPr lang="pl-PL" baseline="0" dirty="0" err="1" smtClean="0"/>
              <a:t>null</a:t>
            </a:r>
            <a:endParaRPr lang="pl-PL" baseline="0" dirty="0" smtClean="0"/>
          </a:p>
          <a:p>
            <a:r>
              <a:rPr lang="pl-PL" baseline="0" dirty="0" err="1" smtClean="0"/>
              <a:t>replace</a:t>
            </a:r>
            <a:r>
              <a:rPr lang="pl-PL" baseline="0" dirty="0" smtClean="0"/>
              <a:t> – zwraca ciąg znaków, w którym fragmenty opisane przez wyrażenie zostały zamienione na nowy tekst</a:t>
            </a:r>
          </a:p>
        </p:txBody>
      </p:sp>
    </p:spTree>
    <p:extLst>
      <p:ext uri="{BB962C8B-B14F-4D97-AF65-F5344CB8AC3E}">
        <p14:creationId xmlns:p14="http://schemas.microsoft.com/office/powerpoint/2010/main" val="24824833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search</a:t>
            </a:r>
            <a:r>
              <a:rPr lang="pl-PL" dirty="0" smtClean="0"/>
              <a:t> – Sprawdza</a:t>
            </a:r>
            <a:r>
              <a:rPr lang="pl-PL" baseline="0" dirty="0" smtClean="0"/>
              <a:t> czy ciąg opisany przez wyrażenie występuje w </a:t>
            </a:r>
            <a:r>
              <a:rPr lang="pl-PL" baseline="0" dirty="0" err="1" smtClean="0"/>
              <a:t>tekscie</a:t>
            </a:r>
            <a:r>
              <a:rPr lang="pl-PL" baseline="0" dirty="0" smtClean="0"/>
              <a:t>. Jeśli tak to zwracany jest indeks miejsca wystąpienia a w przeciwnym wypadku wartość -1</a:t>
            </a:r>
          </a:p>
          <a:p>
            <a:r>
              <a:rPr lang="pl-PL" baseline="0" dirty="0" err="1" smtClean="0"/>
              <a:t>slice</a:t>
            </a:r>
            <a:r>
              <a:rPr lang="pl-PL" baseline="0" dirty="0" smtClean="0"/>
              <a:t> – zwraca podciąg tekstu od indeksu start do końca lub jeśli podaliśmy drugi parametr do </a:t>
            </a:r>
            <a:r>
              <a:rPr lang="pl-PL" baseline="0" dirty="0" err="1" smtClean="0"/>
              <a:t>watrości</a:t>
            </a:r>
            <a:r>
              <a:rPr lang="pl-PL" baseline="0" dirty="0" smtClean="0"/>
              <a:t> drugiego parametru.</a:t>
            </a:r>
          </a:p>
          <a:p>
            <a:r>
              <a:rPr lang="pl-PL" baseline="0" dirty="0" err="1" smtClean="0"/>
              <a:t>split</a:t>
            </a:r>
            <a:r>
              <a:rPr lang="pl-PL" baseline="0" dirty="0" smtClean="0"/>
              <a:t> – dzieli ciąg znaków na podciągi względem parametru separator. Jeśli nie podamy separatora to zwracany jest cały ciąg. Parametr limit oznacza maksymalną liczbę zwróconych elementów. Wynikiem jest tablica zawierająca elementy o wartościach uzyskanych po podziale.</a:t>
            </a:r>
          </a:p>
          <a:p>
            <a:r>
              <a:rPr lang="pl-PL" baseline="0" dirty="0" err="1" smtClean="0"/>
              <a:t>substr</a:t>
            </a:r>
            <a:r>
              <a:rPr lang="pl-PL" baseline="0" dirty="0" smtClean="0"/>
              <a:t> – zwraca podciąg tekstu, zaczynający się od pozycji oznaczonej przez indeks. Jeśli podamy parametr liczba – zostanie zwrócona taka liczba znaków, jeśli nie podamy tego parametru zostaną zwrócone wszystkie znaki do końca łańcucha.</a:t>
            </a:r>
          </a:p>
          <a:p>
            <a:r>
              <a:rPr lang="pl-PL" baseline="0" dirty="0" err="1" smtClean="0"/>
              <a:t>substring</a:t>
            </a:r>
            <a:r>
              <a:rPr lang="pl-PL" baseline="0" dirty="0" smtClean="0"/>
              <a:t> – zostanie zwrócony podciąg rozpoczynający się na pozycji od i kończący na indeksie o pozycji do.</a:t>
            </a:r>
          </a:p>
          <a:p>
            <a:r>
              <a:rPr lang="pl-PL" baseline="0" dirty="0" err="1" smtClean="0"/>
              <a:t>toLowerCase</a:t>
            </a:r>
            <a:r>
              <a:rPr lang="pl-PL" baseline="0" dirty="0" smtClean="0"/>
              <a:t>  - wszystkie litery w tekście zostaną zmienione na małe.</a:t>
            </a:r>
          </a:p>
          <a:p>
            <a:r>
              <a:rPr lang="pl-PL" baseline="0" dirty="0" err="1" smtClean="0"/>
              <a:t>toUpperCase</a:t>
            </a:r>
            <a:r>
              <a:rPr lang="pl-PL" baseline="0" dirty="0" smtClean="0"/>
              <a:t> – wszystkie litery w tekście zostaną zamienione na wielkie.</a:t>
            </a:r>
            <a:endParaRPr dirty="0"/>
          </a:p>
        </p:txBody>
      </p:sp>
    </p:spTree>
    <p:extLst>
      <p:ext uri="{BB962C8B-B14F-4D97-AF65-F5344CB8AC3E}">
        <p14:creationId xmlns:p14="http://schemas.microsoft.com/office/powerpoint/2010/main" val="1417065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42512522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err="1" smtClean="0"/>
              <a:t>replace</a:t>
            </a:r>
            <a:r>
              <a:rPr lang="pl-PL" dirty="0" smtClean="0"/>
              <a:t> - Metoda zamienia</a:t>
            </a:r>
            <a:r>
              <a:rPr lang="pl-PL" baseline="0" dirty="0" smtClean="0"/>
              <a:t> wystąpienie zgodne z wyrażeniem regularnym podanym jako 1 argument na tekst podany jako 2 argument.</a:t>
            </a:r>
          </a:p>
          <a:p>
            <a:r>
              <a:rPr lang="pl-PL" baseline="0" dirty="0" err="1" smtClean="0"/>
              <a:t>split</a:t>
            </a:r>
            <a:r>
              <a:rPr lang="pl-PL" baseline="0" dirty="0" smtClean="0"/>
              <a:t>  - dzieli tekst na fragmenty względem separatora podanego jako argument, opcjonalnie można podać maksymalną liczbę dopasowanych elementów</a:t>
            </a:r>
            <a:endParaRPr dirty="0"/>
          </a:p>
        </p:txBody>
      </p:sp>
    </p:spTree>
    <p:extLst>
      <p:ext uri="{BB962C8B-B14F-4D97-AF65-F5344CB8AC3E}">
        <p14:creationId xmlns:p14="http://schemas.microsoft.com/office/powerpoint/2010/main" val="3021687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Formularz to element</a:t>
            </a:r>
            <a:r>
              <a:rPr lang="pl-PL" baseline="0" dirty="0" smtClean="0"/>
              <a:t> strony, który tworzymy za pomocą znacznika form. </a:t>
            </a:r>
          </a:p>
          <a:p>
            <a:r>
              <a:rPr lang="pl-PL" baseline="0" dirty="0" smtClean="0"/>
              <a:t>Dostęp do formularzy możliwy jest przez tablicę </a:t>
            </a:r>
            <a:r>
              <a:rPr lang="pl-PL" baseline="0" dirty="0" err="1" smtClean="0"/>
              <a:t>forms</a:t>
            </a:r>
            <a:r>
              <a:rPr lang="pl-PL" baseline="0" dirty="0" smtClean="0"/>
              <a:t> obiektu </a:t>
            </a:r>
            <a:r>
              <a:rPr lang="pl-PL" baseline="0" dirty="0" err="1" smtClean="0"/>
              <a:t>document</a:t>
            </a:r>
            <a:r>
              <a:rPr lang="pl-PL" baseline="0" dirty="0" smtClean="0"/>
              <a:t>.</a:t>
            </a:r>
          </a:p>
          <a:p>
            <a:r>
              <a:rPr lang="pl-PL" baseline="0" dirty="0" smtClean="0"/>
              <a:t>Formularz służy do przesłania zestawu danych od użytkownika do serwera. Warto wykorzystać </a:t>
            </a:r>
            <a:r>
              <a:rPr lang="pl-PL" baseline="0" dirty="0" err="1" smtClean="0"/>
              <a:t>JavaScript</a:t>
            </a:r>
            <a:r>
              <a:rPr lang="pl-PL" baseline="0" dirty="0" smtClean="0"/>
              <a:t> aby dokonać wstępnej analizy danych wprowadzonych do formularza. Sprawdzenie formularza powinno odbywać się również po stronie serwera, ale nie ma sensu niepotrzebnie obciążać serwera jeśli dane w formularzu są błędnie wprowadzone.</a:t>
            </a:r>
          </a:p>
          <a:p>
            <a:r>
              <a:rPr lang="pl-PL" baseline="0" dirty="0" smtClean="0"/>
              <a:t>Zobaczymy w jaki sposób możemy wykorzystać napisaną przed chwilą funkcję.</a:t>
            </a:r>
          </a:p>
        </p:txBody>
      </p:sp>
    </p:spTree>
    <p:extLst>
      <p:ext uri="{BB962C8B-B14F-4D97-AF65-F5344CB8AC3E}">
        <p14:creationId xmlns:p14="http://schemas.microsoft.com/office/powerpoint/2010/main" val="3862800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aseline="0" dirty="0" smtClean="0"/>
              <a:t>Możemy sprawdzić formularz na dwa sposoby.</a:t>
            </a:r>
          </a:p>
          <a:p>
            <a:r>
              <a:rPr lang="pl-PL" baseline="0" dirty="0" smtClean="0"/>
              <a:t>Po pierwsze możemy nie umieszczać w nim przycisku typu </a:t>
            </a:r>
            <a:r>
              <a:rPr lang="pl-PL" baseline="0" dirty="0" err="1" smtClean="0"/>
              <a:t>submit</a:t>
            </a:r>
            <a:r>
              <a:rPr lang="pl-PL" baseline="0" dirty="0" smtClean="0"/>
              <a:t> tylko zwykły przycisk typu </a:t>
            </a:r>
            <a:r>
              <a:rPr lang="pl-PL" baseline="0" dirty="0" err="1" smtClean="0"/>
              <a:t>button</a:t>
            </a:r>
            <a:r>
              <a:rPr lang="pl-PL" baseline="0" dirty="0" smtClean="0"/>
              <a:t> i w funkcji obsługującej zdarzenie </a:t>
            </a:r>
            <a:r>
              <a:rPr lang="pl-PL" baseline="0" dirty="0" err="1" smtClean="0"/>
              <a:t>onclick</a:t>
            </a:r>
            <a:r>
              <a:rPr lang="pl-PL" baseline="0" dirty="0" smtClean="0"/>
              <a:t> umieścić sprawdzenie danych i wysyłanie formularza jeśli dane są poprawne.</a:t>
            </a:r>
          </a:p>
          <a:p>
            <a:r>
              <a:rPr lang="pl-PL" baseline="0" dirty="0" smtClean="0"/>
              <a:t>Nasz przykładowy formularz zawiera 2 pola tekstowe do wprowadzenia nazwy użytkownika i hasła oraz przycisk "Zaloguj". Po kliknięciu przycisku sprawdzane jest czy pola login i </a:t>
            </a:r>
            <a:r>
              <a:rPr lang="pl-PL" baseline="0" dirty="0" err="1" smtClean="0"/>
              <a:t>password</a:t>
            </a:r>
            <a:r>
              <a:rPr lang="pl-PL" baseline="0" dirty="0" smtClean="0"/>
              <a:t> zostały wypełnione (są różne od znaku pustego) i jeśli tak to formularz jest wysyłany przez wywołanie metody </a:t>
            </a:r>
            <a:r>
              <a:rPr lang="pl-PL" baseline="0" dirty="0" err="1" smtClean="0"/>
              <a:t>submit</a:t>
            </a:r>
            <a:r>
              <a:rPr lang="pl-PL" baseline="0" dirty="0" smtClean="0"/>
              <a:t>(). Jeśli którekolwiek z pól jest puste, wyświetlony jest komunikat i działanie funkcji zostanie przerwane.</a:t>
            </a:r>
          </a:p>
        </p:txBody>
      </p:sp>
    </p:spTree>
    <p:extLst>
      <p:ext uri="{BB962C8B-B14F-4D97-AF65-F5344CB8AC3E}">
        <p14:creationId xmlns:p14="http://schemas.microsoft.com/office/powerpoint/2010/main" val="3338054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Style CSS</a:t>
            </a:r>
            <a:r>
              <a:rPr lang="pl-PL" baseline="0" dirty="0" smtClean="0"/>
              <a:t> to ważny element każdej nowoczesnej witryny WWW. Za pomocą </a:t>
            </a:r>
            <a:r>
              <a:rPr lang="pl-PL" baseline="0" dirty="0" err="1" smtClean="0"/>
              <a:t>JavaScriptu</a:t>
            </a:r>
            <a:r>
              <a:rPr lang="pl-PL" baseline="0" dirty="0" smtClean="0"/>
              <a:t> możliwa jest dynamiczna zmiana właściwości arkuszy styli. </a:t>
            </a:r>
            <a:br>
              <a:rPr lang="pl-PL" baseline="0" dirty="0" smtClean="0"/>
            </a:br>
            <a:r>
              <a:rPr lang="pl-PL" baseline="0" dirty="0" smtClean="0"/>
              <a:t>Style CSS danego elementu przechowywane są w atrybucie „style” danego elementu. Dostęp do tego atrybutu możliwy jest z wykorzystaniem metod </a:t>
            </a:r>
            <a:r>
              <a:rPr lang="pl-PL" baseline="0" dirty="0" err="1" smtClean="0"/>
              <a:t>getAttribute</a:t>
            </a:r>
            <a:r>
              <a:rPr lang="pl-PL" baseline="0" dirty="0" smtClean="0"/>
              <a:t>, </a:t>
            </a:r>
            <a:r>
              <a:rPr lang="pl-PL" baseline="0" dirty="0" err="1" smtClean="0"/>
              <a:t>setAttribute</a:t>
            </a:r>
            <a:r>
              <a:rPr lang="pl-PL" baseline="0" dirty="0" smtClean="0"/>
              <a:t> i </a:t>
            </a:r>
            <a:r>
              <a:rPr lang="pl-PL" baseline="0" dirty="0" err="1" smtClean="0"/>
              <a:t>removeAttribute</a:t>
            </a:r>
            <a:endParaRPr lang="pl-PL" baseline="0" dirty="0" smtClean="0"/>
          </a:p>
          <a:p>
            <a:endParaRPr lang="pl-PL" baseline="0" dirty="0" smtClean="0"/>
          </a:p>
          <a:p>
            <a:r>
              <a:rPr lang="pl-PL" baseline="0" dirty="0" smtClean="0"/>
              <a:t>Metoda </a:t>
            </a:r>
            <a:r>
              <a:rPr lang="pl-PL" baseline="0" dirty="0" err="1" smtClean="0"/>
              <a:t>getAttribute</a:t>
            </a:r>
            <a:r>
              <a:rPr lang="pl-PL" baseline="0" dirty="0" smtClean="0"/>
              <a:t>(„style”) pobiera wartość atrybutu style i umieszcza w zmiennej styl.</a:t>
            </a:r>
          </a:p>
          <a:p>
            <a:r>
              <a:rPr lang="pl-PL" baseline="0" dirty="0" smtClean="0"/>
              <a:t>Aby ustawić styl dla obiektu wywołujemy metodę </a:t>
            </a:r>
            <a:r>
              <a:rPr lang="pl-PL" baseline="0" dirty="0" err="1" smtClean="0"/>
              <a:t>setAttribute</a:t>
            </a:r>
            <a:r>
              <a:rPr lang="pl-PL" baseline="0" dirty="0" smtClean="0"/>
              <a:t> z dwoma parametrami. Pierwszym jest nazwa atrybutu (w naszym przypadku style) a drugim jego wartość.</a:t>
            </a:r>
          </a:p>
          <a:p>
            <a:endParaRPr lang="pl-PL" baseline="0" dirty="0" smtClean="0"/>
          </a:p>
          <a:p>
            <a:r>
              <a:rPr lang="pl-PL" baseline="0" dirty="0" smtClean="0"/>
              <a:t>Usunięcie styli możliwe jest za pomocą metody </a:t>
            </a:r>
            <a:r>
              <a:rPr lang="pl-PL" baseline="0" dirty="0" err="1" smtClean="0"/>
              <a:t>removeAttribute</a:t>
            </a:r>
            <a:r>
              <a:rPr lang="pl-PL" baseline="0" dirty="0" smtClean="0"/>
              <a:t>.</a:t>
            </a:r>
            <a:endParaRPr dirty="0"/>
          </a:p>
        </p:txBody>
      </p:sp>
    </p:spTree>
    <p:extLst>
      <p:ext uri="{BB962C8B-B14F-4D97-AF65-F5344CB8AC3E}">
        <p14:creationId xmlns:p14="http://schemas.microsoft.com/office/powerpoint/2010/main" val="4001200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aseline="0" dirty="0" smtClean="0"/>
              <a:t>Możemy sprawdzić formularz na dwa sposoby.</a:t>
            </a:r>
          </a:p>
          <a:p>
            <a:pPr algn="l"/>
            <a:r>
              <a:rPr lang="pl-PL" baseline="0" dirty="0" smtClean="0"/>
              <a:t>Drugim sposobem jest podłączenie obsługi zdarzenia </a:t>
            </a:r>
            <a:r>
              <a:rPr lang="pl-PL" baseline="0" dirty="0" err="1" smtClean="0"/>
              <a:t>submit</a:t>
            </a:r>
            <a:r>
              <a:rPr lang="pl-PL" baseline="0" dirty="0" smtClean="0"/>
              <a:t> do formularza. Ogólna postać jest funkcji jest bardzo podobna. W obsłudze zdarzenia </a:t>
            </a:r>
            <a:r>
              <a:rPr lang="pl-PL" baseline="0" dirty="0" err="1" smtClean="0"/>
              <a:t>submit</a:t>
            </a:r>
            <a:r>
              <a:rPr lang="pl-PL" baseline="0" dirty="0" smtClean="0"/>
              <a:t> wpisaliśmy wywołanie return </a:t>
            </a:r>
            <a:r>
              <a:rPr lang="pl-PL" baseline="0" dirty="0" err="1" smtClean="0"/>
              <a:t>sprawdz</a:t>
            </a:r>
            <a:r>
              <a:rPr lang="pl-PL" baseline="0" dirty="0" smtClean="0"/>
              <a:t>(). Formularz zostanie przesłany do serwera tylko w przypadku gdy funkcja </a:t>
            </a:r>
            <a:r>
              <a:rPr lang="pl-PL" baseline="0" dirty="0" err="1" smtClean="0"/>
              <a:t>sprawdz</a:t>
            </a:r>
            <a:r>
              <a:rPr lang="pl-PL" baseline="0" dirty="0" smtClean="0"/>
              <a:t> zwróci jako wynik </a:t>
            </a:r>
            <a:r>
              <a:rPr lang="pl-PL" baseline="0" dirty="0" err="1" smtClean="0"/>
              <a:t>true</a:t>
            </a:r>
            <a:r>
              <a:rPr lang="pl-PL" baseline="0" dirty="0" smtClean="0"/>
              <a:t>. Stanie się tak, jeśli pola login i </a:t>
            </a:r>
            <a:r>
              <a:rPr lang="pl-PL" baseline="0" dirty="0" err="1" smtClean="0"/>
              <a:t>password</a:t>
            </a:r>
            <a:r>
              <a:rPr lang="pl-PL" baseline="0" dirty="0" smtClean="0"/>
              <a:t> zostaną wypełnione.</a:t>
            </a:r>
          </a:p>
        </p:txBody>
      </p:sp>
    </p:spTree>
    <p:extLst>
      <p:ext uri="{BB962C8B-B14F-4D97-AF65-F5344CB8AC3E}">
        <p14:creationId xmlns:p14="http://schemas.microsoft.com/office/powerpoint/2010/main" val="1177123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712549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Jeśli wpiszemy liczbę</a:t>
            </a:r>
            <a:r>
              <a:rPr lang="pl-PL" baseline="0" dirty="0" smtClean="0"/>
              <a:t> znaków różną od 11 pojawi się komunikat i pole pesel zostanie ustawione jako aktywne. </a:t>
            </a:r>
            <a:br>
              <a:rPr lang="pl-PL" baseline="0" dirty="0" smtClean="0"/>
            </a:br>
            <a:r>
              <a:rPr lang="pl-PL" baseline="0" dirty="0" smtClean="0"/>
              <a:t>Co się jednak stanie gdy ponownie opuścimy pole formularza (bez dokonywania poprawek)?</a:t>
            </a:r>
          </a:p>
          <a:p>
            <a:r>
              <a:rPr lang="pl-PL" baseline="0" dirty="0" smtClean="0"/>
              <a:t>Q: Jak możemy temu zapobiec?</a:t>
            </a:r>
          </a:p>
          <a:p>
            <a:r>
              <a:rPr lang="pl-PL" baseline="0" dirty="0" smtClean="0"/>
              <a:t>A: wykorzystując zdarzenie </a:t>
            </a:r>
            <a:r>
              <a:rPr lang="pl-PL" baseline="0" dirty="0" err="1" smtClean="0"/>
              <a:t>onBlur</a:t>
            </a:r>
            <a:endParaRPr dirty="0"/>
          </a:p>
        </p:txBody>
      </p:sp>
    </p:spTree>
    <p:extLst>
      <p:ext uri="{BB962C8B-B14F-4D97-AF65-F5344CB8AC3E}">
        <p14:creationId xmlns:p14="http://schemas.microsoft.com/office/powerpoint/2010/main" val="645935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Napisz funkcję </a:t>
            </a:r>
            <a:r>
              <a:rPr lang="pl-PL" sz="1100" dirty="0" err="1" smtClean="0"/>
              <a:t>javascript</a:t>
            </a:r>
            <a:r>
              <a:rPr lang="pl-PL" sz="1100" dirty="0" smtClean="0"/>
              <a:t> sprawdzającą poprawność wpisanego w formularzu adresu e-mail</a:t>
            </a:r>
            <a:endParaRPr lang="pl-PL" dirty="0" smtClean="0"/>
          </a:p>
          <a:p>
            <a:endParaRPr lang="pl-PL" dirty="0" smtClean="0"/>
          </a:p>
          <a:p>
            <a:r>
              <a:rPr lang="pl-PL" dirty="0" smtClean="0"/>
              <a:t>Jako</a:t>
            </a:r>
            <a:r>
              <a:rPr lang="pl-PL" baseline="0" dirty="0" smtClean="0"/>
              <a:t> poprawny adres email uznajemy adres:</a:t>
            </a:r>
          </a:p>
          <a:p>
            <a:pPr marL="171450" indent="-171450">
              <a:buFont typeface="Arial" pitchFamily="34" charset="0"/>
              <a:buChar char="•"/>
            </a:pPr>
            <a:r>
              <a:rPr lang="pl-PL" baseline="0" dirty="0" smtClean="0"/>
              <a:t>zawiera tylko 1 znak @</a:t>
            </a:r>
          </a:p>
          <a:p>
            <a:pPr marL="171450" indent="-171450">
              <a:buFont typeface="Arial" pitchFamily="34" charset="0"/>
              <a:buChar char="•"/>
            </a:pPr>
            <a:r>
              <a:rPr lang="pl-PL" baseline="0" dirty="0" smtClean="0"/>
              <a:t>znak @ nie jest pierwszym elementem ciągu</a:t>
            </a:r>
          </a:p>
          <a:p>
            <a:pPr marL="171450" indent="-171450">
              <a:buFont typeface="Arial" pitchFamily="34" charset="0"/>
              <a:buChar char="•"/>
            </a:pPr>
            <a:r>
              <a:rPr lang="pl-PL" baseline="0" dirty="0" smtClean="0"/>
              <a:t>po znaku @ występuje cyfra lub litera.</a:t>
            </a:r>
            <a:endParaRPr lang="pl-PL" baseline="0" dirty="0"/>
          </a:p>
          <a:p>
            <a:pPr marL="171450" indent="-171450">
              <a:buFont typeface="Arial" pitchFamily="34" charset="0"/>
              <a:buChar char="•"/>
            </a:pPr>
            <a:r>
              <a:rPr lang="pl-PL" baseline="0" dirty="0" smtClean="0"/>
              <a:t>w ciągu po @ występuje znak . ale nie jest na ostatniej pozycji</a:t>
            </a:r>
          </a:p>
          <a:p>
            <a:pPr marL="171450" indent="-171450">
              <a:buFont typeface="Arial" pitchFamily="34" charset="0"/>
              <a:buChar char="•"/>
            </a:pPr>
            <a:endParaRPr lang="pl-PL" baseline="0" dirty="0" smtClean="0"/>
          </a:p>
          <a:p>
            <a:pPr marL="0" indent="0">
              <a:buFont typeface="Arial" pitchFamily="34" charset="0"/>
              <a:buNone/>
            </a:pPr>
            <a:r>
              <a:rPr lang="pl-PL" baseline="0" dirty="0" smtClean="0"/>
              <a:t>Do napisania algorytmu można wykorzystać następujące metody (</a:t>
            </a:r>
            <a:r>
              <a:rPr lang="pl-PL" baseline="0" dirty="0" err="1" smtClean="0"/>
              <a:t>indexOf</a:t>
            </a:r>
            <a:r>
              <a:rPr lang="pl-PL" baseline="0" dirty="0" smtClean="0"/>
              <a:t>, </a:t>
            </a:r>
            <a:r>
              <a:rPr lang="pl-PL" baseline="0" dirty="0" err="1" smtClean="0"/>
              <a:t>lastIndexOf</a:t>
            </a:r>
            <a:r>
              <a:rPr lang="pl-PL" baseline="0" dirty="0" smtClean="0"/>
              <a:t>, </a:t>
            </a:r>
            <a:r>
              <a:rPr lang="pl-PL" baseline="0" dirty="0" err="1" smtClean="0"/>
              <a:t>match</a:t>
            </a:r>
            <a:r>
              <a:rPr lang="pl-PL" baseline="0" dirty="0" smtClean="0"/>
              <a:t>, </a:t>
            </a:r>
            <a:r>
              <a:rPr lang="pl-PL" baseline="0" dirty="0" err="1" smtClean="0"/>
              <a:t>search</a:t>
            </a:r>
            <a:r>
              <a:rPr lang="pl-PL" baseline="0" dirty="0" smtClean="0"/>
              <a:t>)</a:t>
            </a:r>
          </a:p>
        </p:txBody>
      </p:sp>
    </p:spTree>
    <p:extLst>
      <p:ext uri="{BB962C8B-B14F-4D97-AF65-F5344CB8AC3E}">
        <p14:creationId xmlns:p14="http://schemas.microsoft.com/office/powerpoint/2010/main" val="10991338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Napisz funkcję </a:t>
            </a:r>
            <a:r>
              <a:rPr lang="pl-PL" sz="1100" dirty="0" err="1" smtClean="0"/>
              <a:t>javascript</a:t>
            </a:r>
            <a:r>
              <a:rPr lang="pl-PL" sz="1100" dirty="0" smtClean="0"/>
              <a:t> sprawdzającą poprawność wpisanego w formularzu adresu e-mail</a:t>
            </a:r>
            <a:endParaRPr lang="pl-PL" dirty="0" smtClean="0"/>
          </a:p>
          <a:p>
            <a:endParaRPr lang="pl-PL" dirty="0" smtClean="0"/>
          </a:p>
          <a:p>
            <a:r>
              <a:rPr lang="pl-PL" dirty="0" smtClean="0"/>
              <a:t>Jako</a:t>
            </a:r>
            <a:r>
              <a:rPr lang="pl-PL" baseline="0" dirty="0" smtClean="0"/>
              <a:t> poprawny adres email uznajemy adres:</a:t>
            </a:r>
          </a:p>
          <a:p>
            <a:pPr marL="171450" indent="-171450">
              <a:buFont typeface="Arial" pitchFamily="34" charset="0"/>
              <a:buChar char="•"/>
            </a:pPr>
            <a:r>
              <a:rPr lang="pl-PL" baseline="0" dirty="0" smtClean="0"/>
              <a:t>zawiera tylko 1 znak @</a:t>
            </a:r>
          </a:p>
          <a:p>
            <a:pPr marL="171450" indent="-171450">
              <a:buFont typeface="Arial" pitchFamily="34" charset="0"/>
              <a:buChar char="•"/>
            </a:pPr>
            <a:r>
              <a:rPr lang="pl-PL" baseline="0" dirty="0" smtClean="0"/>
              <a:t>znak @ nie jest pierwszym elementem ciągu</a:t>
            </a:r>
          </a:p>
          <a:p>
            <a:pPr marL="171450" indent="-171450">
              <a:buFont typeface="Arial" pitchFamily="34" charset="0"/>
              <a:buChar char="•"/>
            </a:pPr>
            <a:r>
              <a:rPr lang="pl-PL" baseline="0" dirty="0" smtClean="0"/>
              <a:t>po znaku @ występuje cyfra lub litera.</a:t>
            </a:r>
            <a:endParaRPr lang="pl-PL" baseline="0" dirty="0"/>
          </a:p>
          <a:p>
            <a:pPr marL="171450" indent="-171450">
              <a:buFont typeface="Arial" pitchFamily="34" charset="0"/>
              <a:buChar char="•"/>
            </a:pPr>
            <a:r>
              <a:rPr lang="pl-PL" baseline="0" dirty="0" smtClean="0"/>
              <a:t>w ciągu po @ występuje znak . ale nie jest na ostatniej pozycji</a:t>
            </a:r>
          </a:p>
          <a:p>
            <a:pPr marL="171450" indent="-171450">
              <a:buFont typeface="Arial" pitchFamily="34" charset="0"/>
              <a:buChar char="•"/>
            </a:pPr>
            <a:endParaRPr lang="pl-PL" baseline="0" dirty="0" smtClean="0"/>
          </a:p>
          <a:p>
            <a:pPr marL="0" indent="0">
              <a:buFont typeface="Arial" pitchFamily="34" charset="0"/>
              <a:buNone/>
            </a:pPr>
            <a:r>
              <a:rPr lang="pl-PL" baseline="0" dirty="0" smtClean="0"/>
              <a:t>Do napisania algorytmu można wykorzystać następujące metody (</a:t>
            </a:r>
            <a:r>
              <a:rPr lang="pl-PL" baseline="0" dirty="0" err="1" smtClean="0"/>
              <a:t>indexOf</a:t>
            </a:r>
            <a:r>
              <a:rPr lang="pl-PL" baseline="0" dirty="0" smtClean="0"/>
              <a:t>, </a:t>
            </a:r>
            <a:r>
              <a:rPr lang="pl-PL" baseline="0" dirty="0" err="1" smtClean="0"/>
              <a:t>lastIndexOf</a:t>
            </a:r>
            <a:r>
              <a:rPr lang="pl-PL" baseline="0" dirty="0" smtClean="0"/>
              <a:t>, </a:t>
            </a:r>
            <a:r>
              <a:rPr lang="pl-PL" baseline="0" dirty="0" err="1" smtClean="0"/>
              <a:t>match</a:t>
            </a:r>
            <a:r>
              <a:rPr lang="pl-PL" baseline="0" dirty="0" smtClean="0"/>
              <a:t>, </a:t>
            </a:r>
            <a:r>
              <a:rPr lang="pl-PL" baseline="0" dirty="0" err="1" smtClean="0"/>
              <a:t>search</a:t>
            </a:r>
            <a:r>
              <a:rPr lang="pl-PL" baseline="0" dirty="0" smtClean="0"/>
              <a:t>)</a:t>
            </a:r>
          </a:p>
        </p:txBody>
      </p:sp>
    </p:spTree>
    <p:extLst>
      <p:ext uri="{BB962C8B-B14F-4D97-AF65-F5344CB8AC3E}">
        <p14:creationId xmlns:p14="http://schemas.microsoft.com/office/powerpoint/2010/main" val="28947220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Wyrażenia regularne</a:t>
            </a:r>
            <a:r>
              <a:rPr lang="pl-PL" baseline="0" dirty="0" smtClean="0"/>
              <a:t> to wzorce opisujące łańcuchy tekstów.  Wyrażenia regularne mogą określać zbiór pasujących łańcuchów albo wskazywać istotne części łańcucha znaków.</a:t>
            </a:r>
          </a:p>
          <a:p>
            <a:r>
              <a:rPr lang="pl-PL" baseline="0" dirty="0" smtClean="0"/>
              <a:t>Istnieją algorytmy pozwalające sprawdzić czy podany ciąg znaków pasuje do wzorca. </a:t>
            </a:r>
          </a:p>
          <a:p>
            <a:r>
              <a:rPr lang="pl-PL" baseline="0" dirty="0" smtClean="0"/>
              <a:t>Za pomocą wyrażeń regularnych można wyszukiwać w tekście wystąpienia wzorca.</a:t>
            </a:r>
          </a:p>
          <a:p>
            <a:r>
              <a:rPr lang="pl-PL" baseline="0" dirty="0" smtClean="0"/>
              <a:t>Wyrażenia regularne są reprezentowane w </a:t>
            </a:r>
            <a:r>
              <a:rPr lang="pl-PL" baseline="0" dirty="0" err="1" smtClean="0"/>
              <a:t>JavaScript</a:t>
            </a:r>
            <a:r>
              <a:rPr lang="pl-PL" baseline="0" dirty="0" smtClean="0"/>
              <a:t> za pomocą obiektów typu </a:t>
            </a:r>
            <a:r>
              <a:rPr lang="pl-PL" baseline="0" dirty="0" err="1" smtClean="0"/>
              <a:t>RegExp</a:t>
            </a:r>
            <a:r>
              <a:rPr lang="pl-PL" baseline="0" dirty="0" smtClean="0"/>
              <a:t>.</a:t>
            </a:r>
            <a:endParaRPr dirty="0"/>
          </a:p>
        </p:txBody>
      </p:sp>
    </p:spTree>
    <p:extLst>
      <p:ext uri="{BB962C8B-B14F-4D97-AF65-F5344CB8AC3E}">
        <p14:creationId xmlns:p14="http://schemas.microsoft.com/office/powerpoint/2010/main" val="3335612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Wyrażenia regularne są reprezentowane w </a:t>
            </a:r>
            <a:r>
              <a:rPr lang="pl-PL" baseline="0" dirty="0" err="1" smtClean="0"/>
              <a:t>JavaScript</a:t>
            </a:r>
            <a:r>
              <a:rPr lang="pl-PL" baseline="0" dirty="0" smtClean="0"/>
              <a:t> za pomocą obiektów typu </a:t>
            </a:r>
            <a:r>
              <a:rPr lang="pl-PL" baseline="0" dirty="0" err="1" smtClean="0"/>
              <a:t>RegExp</a:t>
            </a:r>
            <a:r>
              <a:rPr lang="pl-PL" baseline="0" dirty="0" smtClean="0"/>
              <a:t>.</a:t>
            </a:r>
            <a:endParaRPr lang="pl-P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Obiekt może zostać utworzony na dwa sposoby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baseline="0" dirty="0" smtClean="0"/>
              <a:t>przez jawne wykorzystanie konstruktora obiektu (</a:t>
            </a:r>
            <a:r>
              <a:rPr lang="pl-PL" baseline="0" dirty="0" err="1" smtClean="0"/>
              <a:t>var</a:t>
            </a:r>
            <a:r>
              <a:rPr lang="pl-PL" baseline="0" dirty="0" smtClean="0"/>
              <a:t> zmienna = </a:t>
            </a:r>
            <a:r>
              <a:rPr lang="pl-PL" baseline="0" dirty="0" err="1" smtClean="0"/>
              <a:t>new</a:t>
            </a:r>
            <a:r>
              <a:rPr lang="pl-PL" baseline="0" dirty="0" smtClean="0"/>
              <a:t> </a:t>
            </a:r>
            <a:r>
              <a:rPr lang="pl-PL" baseline="0" dirty="0" err="1" smtClean="0"/>
              <a:t>RegExp</a:t>
            </a:r>
            <a:r>
              <a:rPr lang="pl-PL" baseline="0" dirty="0" smtClean="0"/>
              <a:t>(wzorzec, atrybuty)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l-PL" baseline="0" dirty="0" smtClean="0"/>
              <a:t>przez przypisanie wyrażenia do zmiennej</a:t>
            </a:r>
          </a:p>
          <a:p>
            <a:pPr marL="0" marR="0" indent="0" algn="l" defTabSz="914400" rtl="0" eaLnBrk="1" fontAlgn="auto" latinLnBrk="0" hangingPunct="1">
              <a:lnSpc>
                <a:spcPct val="100000"/>
              </a:lnSpc>
              <a:spcBef>
                <a:spcPts val="0"/>
              </a:spcBef>
              <a:spcAft>
                <a:spcPts val="0"/>
              </a:spcAft>
              <a:buClrTx/>
              <a:buSzTx/>
              <a:buFontTx/>
              <a:buNone/>
              <a:tabLst/>
              <a:defRPr/>
            </a:pPr>
            <a:endParaRPr lang="pl-P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Utwórzmy prosty wzorzec – niech to będzie ciąg znaków </a:t>
            </a:r>
            <a:r>
              <a:rPr lang="pl-PL" baseline="0" dirty="0" err="1" smtClean="0"/>
              <a:t>Javascript</a:t>
            </a:r>
            <a:r>
              <a:rPr lang="pl-PL" baseline="0" dirty="0" smtClean="0"/>
              <a:t>. Aby przetestować czy w tekście znajduje się ustalony przez nas wzorzec wywołujemy metodę test obiektu </a:t>
            </a:r>
            <a:r>
              <a:rPr lang="pl-PL" baseline="0" dirty="0" err="1" smtClean="0"/>
              <a:t>RegExp</a:t>
            </a:r>
            <a:r>
              <a:rPr lang="pl-PL"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Metoda zwraca </a:t>
            </a:r>
            <a:r>
              <a:rPr lang="pl-PL" baseline="0" dirty="0" err="1" smtClean="0"/>
              <a:t>true</a:t>
            </a:r>
            <a:r>
              <a:rPr lang="pl-PL" baseline="0" dirty="0" smtClean="0"/>
              <a:t> jeśli wzorzec występuje w tekście i </a:t>
            </a:r>
            <a:r>
              <a:rPr lang="pl-PL" baseline="0" dirty="0" err="1" smtClean="0"/>
              <a:t>false</a:t>
            </a:r>
            <a:r>
              <a:rPr lang="pl-PL" baseline="0" dirty="0" smtClean="0"/>
              <a:t> w przeciwnym przypadku.</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Obiekt </a:t>
            </a:r>
            <a:r>
              <a:rPr lang="pl-PL" baseline="0" dirty="0" err="1" smtClean="0"/>
              <a:t>RegExp</a:t>
            </a:r>
            <a:r>
              <a:rPr lang="pl-PL" baseline="0" dirty="0" smtClean="0"/>
              <a:t> ma jeszcze kilka innych metod:</a:t>
            </a:r>
          </a:p>
        </p:txBody>
      </p:sp>
    </p:spTree>
    <p:extLst>
      <p:ext uri="{BB962C8B-B14F-4D97-AF65-F5344CB8AC3E}">
        <p14:creationId xmlns:p14="http://schemas.microsoft.com/office/powerpoint/2010/main" val="30606208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Metoda test</a:t>
            </a:r>
            <a:r>
              <a:rPr lang="pl-PL" baseline="0" dirty="0" smtClean="0"/>
              <a:t> bada czy w zadanym jako argument tekście znajduje się wzorzec, zdefiniowany przez obiekt typu </a:t>
            </a:r>
            <a:r>
              <a:rPr lang="pl-PL" baseline="0" dirty="0" err="1" smtClean="0"/>
              <a:t>RegExp</a:t>
            </a:r>
            <a:r>
              <a:rPr lang="pl-PL" baseline="0" dirty="0" smtClean="0"/>
              <a:t>. Wynikiem jest </a:t>
            </a:r>
            <a:r>
              <a:rPr lang="pl-PL" baseline="0" dirty="0" err="1" smtClean="0"/>
              <a:t>true</a:t>
            </a:r>
            <a:r>
              <a:rPr lang="pl-PL" baseline="0" dirty="0" smtClean="0"/>
              <a:t> lub </a:t>
            </a:r>
            <a:r>
              <a:rPr lang="pl-PL" baseline="0" dirty="0" err="1" smtClean="0"/>
              <a:t>false</a:t>
            </a:r>
            <a:endParaRPr lang="pl-PL" baseline="0" dirty="0" smtClean="0"/>
          </a:p>
          <a:p>
            <a:r>
              <a:rPr lang="pl-PL" baseline="0" dirty="0" smtClean="0"/>
              <a:t>Metoda </a:t>
            </a:r>
            <a:r>
              <a:rPr lang="pl-PL" baseline="0" dirty="0" err="1" smtClean="0"/>
              <a:t>compile</a:t>
            </a:r>
            <a:r>
              <a:rPr lang="pl-PL" baseline="0" dirty="0" smtClean="0"/>
              <a:t>() dokonuje wewnętrznej kompilacji wyrażenia,  co pozwala na szybsze jego przetwarzanie. Wyrażenie może zawierać argumenty i – pomijanie wielkości liter, g – globalne, m- przetwarzanie ma dotyczyć ciągu zawierającego wiele wierszy.</a:t>
            </a:r>
          </a:p>
          <a:p>
            <a:r>
              <a:rPr lang="pl-PL" baseline="0" dirty="0" err="1" smtClean="0"/>
              <a:t>exec</a:t>
            </a:r>
            <a:r>
              <a:rPr lang="pl-PL" baseline="0" dirty="0" smtClean="0"/>
              <a:t> – metoda przeszukuje tekst w poszukiwaniu wzorca. Zwraca tablicę z wynikami </a:t>
            </a:r>
            <a:r>
              <a:rPr lang="pl-PL" baseline="0" dirty="0" err="1" smtClean="0"/>
              <a:t>dopasowań</a:t>
            </a:r>
            <a:r>
              <a:rPr lang="pl-PL" baseline="0" dirty="0" smtClean="0"/>
              <a:t>.</a:t>
            </a:r>
            <a:endParaRPr dirty="0"/>
          </a:p>
        </p:txBody>
      </p:sp>
    </p:spTree>
    <p:extLst>
      <p:ext uri="{BB962C8B-B14F-4D97-AF65-F5344CB8AC3E}">
        <p14:creationId xmlns:p14="http://schemas.microsoft.com/office/powerpoint/2010/main" val="2617373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Wspomnieliśmy</a:t>
            </a:r>
            <a:r>
              <a:rPr lang="pl-PL" baseline="0" dirty="0" smtClean="0"/>
              <a:t> przed chwilą, że kompilowane wyrażenie może zawierać atrybuty, oraz że obie metody tworzenia wyrażeń także takie miejsce mają.</a:t>
            </a:r>
          </a:p>
          <a:p>
            <a:r>
              <a:rPr lang="pl-PL" baseline="0" dirty="0" smtClean="0"/>
              <a:t>W wyrażeniach regularnych możemy podawać atrybuty (zwane też flagami) pozwalające na zmianę zachowania wyrażenia.</a:t>
            </a:r>
          </a:p>
          <a:p>
            <a:r>
              <a:rPr lang="pl-PL" baseline="0" dirty="0" smtClean="0"/>
              <a:t>Dostępne są następujące parametry:</a:t>
            </a:r>
          </a:p>
          <a:p>
            <a:pPr marL="171450" indent="-171450">
              <a:buFontTx/>
              <a:buChar char="-"/>
            </a:pPr>
            <a:r>
              <a:rPr lang="pl-PL" baseline="0" dirty="0" smtClean="0"/>
              <a:t>g – globalny – oznaczający że przetwarzany ma być cały ciąg (bez tego znacznika) zwracany będzie tylko pierwszy dopasowany fragment. Parametr o bardzo dużym znaczeniu przy poszukiwaniu wszystkich wystąpień wzorca w </a:t>
            </a:r>
            <a:r>
              <a:rPr lang="pl-PL" baseline="0" dirty="0" err="1" smtClean="0"/>
              <a:t>tekscie</a:t>
            </a:r>
            <a:r>
              <a:rPr lang="pl-PL" baseline="0" dirty="0" smtClean="0"/>
              <a:t>, można go pominąć jeśli interesuje nas tylko czy tekst zawiera fragment opisany wzorcem</a:t>
            </a:r>
          </a:p>
          <a:p>
            <a:pPr marL="171450" indent="-171450">
              <a:buFontTx/>
              <a:buChar char="-"/>
            </a:pPr>
            <a:r>
              <a:rPr lang="pl-PL" baseline="0" dirty="0" smtClean="0"/>
              <a:t>i – oznaczający że wielkość liter w tekście ma być ignorowana. Bez podania tego znacznika domyślną wartością jest </a:t>
            </a:r>
            <a:r>
              <a:rPr lang="pl-PL" baseline="0" dirty="0" err="1" smtClean="0"/>
              <a:t>false</a:t>
            </a:r>
            <a:r>
              <a:rPr lang="pl-PL" baseline="0" dirty="0" smtClean="0"/>
              <a:t> – treść w  tekście musi mieć taką samą wielkość liter jak ta zdefiniowana we wzorcu</a:t>
            </a:r>
          </a:p>
          <a:p>
            <a:pPr marL="171450" indent="-171450">
              <a:buFontTx/>
              <a:buChar char="-"/>
            </a:pPr>
            <a:r>
              <a:rPr lang="pl-PL" baseline="0" dirty="0" smtClean="0"/>
              <a:t>m – oznaczający, że przetwarzanie ma dotyczyć tekstu wielowierszowego. </a:t>
            </a:r>
            <a:r>
              <a:rPr lang="pl-PL" sz="1100" b="0" i="0" kern="1200" dirty="0" smtClean="0">
                <a:solidFill>
                  <a:schemeClr val="tx1"/>
                </a:solidFill>
                <a:effectLst/>
                <a:latin typeface="+mn-lt"/>
                <a:ea typeface="+mn-ea"/>
                <a:cs typeface="+mn-cs"/>
              </a:rPr>
              <a:t>W trybie tym znak początku i końca wzorca (^$) jest wstawiany przed i po znaku nowej linii (\n).</a:t>
            </a:r>
            <a:endParaRPr dirty="0"/>
          </a:p>
        </p:txBody>
      </p:sp>
    </p:spTree>
    <p:extLst>
      <p:ext uri="{BB962C8B-B14F-4D97-AF65-F5344CB8AC3E}">
        <p14:creationId xmlns:p14="http://schemas.microsoft.com/office/powerpoint/2010/main" val="2266753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Wyrażenia budowane</a:t>
            </a:r>
            <a:r>
              <a:rPr lang="pl-PL" baseline="0" dirty="0" smtClean="0"/>
              <a:t> są ze znaków zwykłych oraz znaków specjalnych. Znaki zwykłe to wszystkie litery alfabetu i cyfry. Znaki specjalne to większość znaków interpunkcyjnych </a:t>
            </a:r>
            <a:r>
              <a:rPr lang="pl-PL" sz="1100" dirty="0" smtClean="0"/>
              <a:t>takich jak:  ^ $ . * + ? = ! : | \ /  ( ) [ ] { }. Aby z</a:t>
            </a:r>
            <a:r>
              <a:rPr lang="pl-PL" sz="1100" baseline="0" dirty="0" smtClean="0"/>
              <a:t> nich korzystać należy podać przed nimi znak \ (lewy ukośnik)</a:t>
            </a:r>
            <a:endParaRPr lang="pl-PL" sz="1100" dirty="0" smtClean="0"/>
          </a:p>
          <a:p>
            <a:endParaRPr dirty="0"/>
          </a:p>
        </p:txBody>
      </p:sp>
    </p:spTree>
    <p:extLst>
      <p:ext uri="{BB962C8B-B14F-4D97-AF65-F5344CB8AC3E}">
        <p14:creationId xmlns:p14="http://schemas.microsoft.com/office/powerpoint/2010/main" val="2996032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Wykorzystanie atrybutu</a:t>
            </a:r>
            <a:r>
              <a:rPr lang="pl-PL" baseline="0" dirty="0" smtClean="0"/>
              <a:t> style jest wygodne jeśli chcemy zmodyfikować całą jego zawartość. Jeśli jednak chcemy zmienić tylko jedną właściwość (np. kolor tła) pobranie całego atrybutu będzie wymagało od nas obsłużenia także innych właściwości, ustawionych dla tego elementu. Będziemy musieli wyszukać  w atrybucie aktualny kolor tła, a przy zapisie zmodyfikowanej wartości pamiętać także o pozostałych ustawionych właściwościach.</a:t>
            </a:r>
          </a:p>
          <a:p>
            <a:r>
              <a:rPr lang="pl-PL" baseline="0" dirty="0" smtClean="0"/>
              <a:t>Na szczęście w </a:t>
            </a:r>
            <a:r>
              <a:rPr lang="pl-PL" baseline="0" dirty="0" err="1" smtClean="0"/>
              <a:t>JavaScript</a:t>
            </a:r>
            <a:r>
              <a:rPr lang="pl-PL" baseline="0" dirty="0" smtClean="0"/>
              <a:t> każdy element ma swój obiekt style (który jest </a:t>
            </a:r>
            <a:r>
              <a:rPr lang="pl-PL" baseline="0" dirty="0" err="1" smtClean="0"/>
              <a:t>odzworowaniem</a:t>
            </a:r>
            <a:r>
              <a:rPr lang="pl-PL" baseline="0" dirty="0" smtClean="0"/>
              <a:t> atrybutu style).</a:t>
            </a:r>
          </a:p>
          <a:p>
            <a:r>
              <a:rPr lang="pl-PL" baseline="0" dirty="0" smtClean="0"/>
              <a:t>Jeśli w zmiennej obiekt przechowujemy referencje do elementu witryny do dostęp do obiektu style możliwy jest przez wypisanie </a:t>
            </a:r>
            <a:r>
              <a:rPr lang="pl-PL" baseline="0" dirty="0" err="1" smtClean="0"/>
              <a:t>obiekt.style</a:t>
            </a:r>
            <a:r>
              <a:rPr lang="pl-PL" baseline="0" dirty="0" smtClean="0"/>
              <a:t>.</a:t>
            </a:r>
          </a:p>
          <a:p>
            <a:r>
              <a:rPr lang="pl-PL" baseline="0" dirty="0" smtClean="0"/>
              <a:t>Atrybuty  </a:t>
            </a:r>
            <a:r>
              <a:rPr lang="pl-PL" baseline="0" dirty="0" err="1" smtClean="0"/>
              <a:t>css</a:t>
            </a:r>
            <a:r>
              <a:rPr lang="pl-PL" baseline="0" dirty="0" smtClean="0"/>
              <a:t> danego elementu są odwzorowywane do właściwości obiektu style w następujący sposób: jeśli atrybut elementu nazywał się </a:t>
            </a:r>
            <a:r>
              <a:rPr lang="pl-PL" baseline="0" dirty="0" err="1" smtClean="0"/>
              <a:t>background-color</a:t>
            </a:r>
            <a:r>
              <a:rPr lang="pl-PL" baseline="0" dirty="0" smtClean="0"/>
              <a:t> to jego reprezentacja w </a:t>
            </a:r>
            <a:r>
              <a:rPr lang="pl-PL" baseline="0" dirty="0" err="1" smtClean="0"/>
              <a:t>JavaScript</a:t>
            </a:r>
            <a:r>
              <a:rPr lang="pl-PL" baseline="0" dirty="0" smtClean="0"/>
              <a:t> będzie wyglądała następująco:</a:t>
            </a:r>
          </a:p>
          <a:p>
            <a:r>
              <a:rPr lang="pl-PL" baseline="0" dirty="0" err="1" smtClean="0"/>
              <a:t>backgroundColor</a:t>
            </a:r>
            <a:endParaRPr dirty="0"/>
          </a:p>
        </p:txBody>
      </p:sp>
    </p:spTree>
    <p:extLst>
      <p:ext uri="{BB962C8B-B14F-4D97-AF65-F5344CB8AC3E}">
        <p14:creationId xmlns:p14="http://schemas.microsoft.com/office/powerpoint/2010/main" val="42199147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W wyrażeniach regularnych wprowadzono pojęcie klasy znakowej. </a:t>
            </a:r>
          </a:p>
          <a:p>
            <a:pPr marL="0" indent="0">
              <a:buNone/>
            </a:pPr>
            <a:r>
              <a:rPr lang="pl-PL" sz="1100" dirty="0" smtClean="0"/>
              <a:t>Klasa znakowa to zdefiniowany zestaw znaków, aby ją zbudować korzystamy z operatora zakresu [ ].</a:t>
            </a:r>
          </a:p>
          <a:p>
            <a:pPr marL="0" indent="0">
              <a:buNone/>
            </a:pPr>
            <a:r>
              <a:rPr lang="pl-PL" sz="1100" dirty="0" smtClean="0"/>
              <a:t>Istnieją klasy predefiniowane które zawierają definicje często wykorzystywanych</a:t>
            </a:r>
            <a:r>
              <a:rPr lang="pl-PL" sz="1100" baseline="0" dirty="0" smtClean="0"/>
              <a:t> klas</a:t>
            </a:r>
            <a:endParaRPr lang="pl-PL" sz="1100" dirty="0" smtClean="0"/>
          </a:p>
          <a:p>
            <a:endParaRPr dirty="0"/>
          </a:p>
        </p:txBody>
      </p:sp>
    </p:spTree>
    <p:extLst>
      <p:ext uri="{BB962C8B-B14F-4D97-AF65-F5344CB8AC3E}">
        <p14:creationId xmlns:p14="http://schemas.microsoft.com/office/powerpoint/2010/main" val="6450022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 Dowolny znak znajdujący się w nawiasie – lista znaków podana w nawiasie</a:t>
            </a:r>
            <a:r>
              <a:rPr lang="pl-PL" sz="1100" baseline="0" dirty="0" smtClean="0"/>
              <a:t> jest listą znaków, które mogą wystąpić na tej pozycji w tekście</a:t>
            </a:r>
            <a:endParaRPr lang="pl-PL" sz="1100" dirty="0" smtClean="0"/>
          </a:p>
          <a:p>
            <a:r>
              <a:rPr lang="pl-PL" sz="1100" dirty="0" smtClean="0"/>
              <a:t>[^….] Dowolny znak nieznajdujący się w nawiasie – odwrotność – na pozycji</a:t>
            </a:r>
            <a:r>
              <a:rPr lang="pl-PL" sz="1100" baseline="0" dirty="0" smtClean="0"/>
              <a:t> w tekście nie mogą wystąpić znaki z nawiasu. Operator ^ musi być pierwszym po nawiasie</a:t>
            </a:r>
            <a:endParaRPr lang="pl-PL" sz="1100" dirty="0" smtClean="0"/>
          </a:p>
          <a:p>
            <a:r>
              <a:rPr lang="pl-PL" sz="1100" dirty="0" smtClean="0"/>
              <a:t>. Dowolny znak –</a:t>
            </a:r>
            <a:r>
              <a:rPr lang="pl-PL" sz="1100" baseline="0" dirty="0" smtClean="0"/>
              <a:t> na tej pozycji może być dowolny znak oprócz znaku nowej linii</a:t>
            </a:r>
            <a:endParaRPr lang="pl-PL" sz="1100" dirty="0" smtClean="0"/>
          </a:p>
          <a:p>
            <a:r>
              <a:rPr lang="pl-PL" sz="1100" dirty="0" smtClean="0"/>
              <a:t>\d – dowolna cyfra –</a:t>
            </a:r>
            <a:r>
              <a:rPr lang="pl-PL" sz="1100" baseline="0" dirty="0" smtClean="0"/>
              <a:t> uproszczony zapis [0-9]</a:t>
            </a:r>
            <a:endParaRPr lang="pl-PL" sz="1100" dirty="0" smtClean="0"/>
          </a:p>
          <a:p>
            <a:r>
              <a:rPr lang="pl-PL" sz="1100" dirty="0" smtClean="0"/>
              <a:t>\D – dowolny znak inny niż cyfra – odwrotność powyższego</a:t>
            </a:r>
            <a:r>
              <a:rPr lang="pl-PL" sz="1100" baseline="0" dirty="0" smtClean="0"/>
              <a:t> [^0-9]</a:t>
            </a:r>
            <a:endParaRPr lang="pl-PL" sz="1100" dirty="0" smtClean="0"/>
          </a:p>
          <a:p>
            <a:r>
              <a:rPr lang="pl-PL" sz="1100" dirty="0" smtClean="0"/>
              <a:t>\s – dowolny biały znak (tabulator, spacja)</a:t>
            </a:r>
          </a:p>
          <a:p>
            <a:r>
              <a:rPr lang="pl-PL" sz="1100" dirty="0" smtClean="0"/>
              <a:t>\S – dowolny znak niebędący białym znakiem</a:t>
            </a:r>
          </a:p>
          <a:p>
            <a:r>
              <a:rPr lang="pl-PL" sz="1100" dirty="0" smtClean="0"/>
              <a:t>\w – dowolny znak wyrazu złożonego ze znaków ASCII – dowolna</a:t>
            </a:r>
            <a:r>
              <a:rPr lang="pl-PL" sz="1100" baseline="0" dirty="0" smtClean="0"/>
              <a:t> cyfra, litera lub znak podkreślenia [0-9a-zA-Z_]</a:t>
            </a:r>
            <a:endParaRPr lang="pl-PL" sz="1100" dirty="0" smtClean="0"/>
          </a:p>
          <a:p>
            <a:r>
              <a:rPr lang="pl-PL" sz="1100" dirty="0" smtClean="0"/>
              <a:t>\W – dowolny znak niebędący znakiem słowa złożonego ze znaków ASCII [^0-9a-zA-Z_]</a:t>
            </a:r>
          </a:p>
          <a:p>
            <a:endParaRPr dirty="0"/>
          </a:p>
        </p:txBody>
      </p:sp>
    </p:spTree>
    <p:extLst>
      <p:ext uri="{BB962C8B-B14F-4D97-AF65-F5344CB8AC3E}">
        <p14:creationId xmlns:p14="http://schemas.microsoft.com/office/powerpoint/2010/main" val="9678772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Często zdarza się sytuacja, że fragment wzorca powinien się powtórzyć. Istnieją odpowiednie elementy, które umieszczone w wyrażeniu oznaczają ile razy może pojawić się dany </a:t>
            </a:r>
            <a:r>
              <a:rPr lang="pl-PL" sz="1100" dirty="0" err="1" smtClean="0"/>
              <a:t>elemnt</a:t>
            </a:r>
            <a:r>
              <a:rPr lang="pl-PL" sz="1100" dirty="0" smtClean="0"/>
              <a:t> znajdujący się przed nim.</a:t>
            </a:r>
          </a:p>
          <a:p>
            <a:r>
              <a:rPr lang="pl-PL" sz="1100" dirty="0" smtClean="0"/>
              <a:t>? – oznacza że</a:t>
            </a:r>
            <a:r>
              <a:rPr lang="pl-PL" sz="1100" baseline="0" dirty="0" smtClean="0"/>
              <a:t> element może pojawić się 0 lub jeden raz</a:t>
            </a:r>
            <a:endParaRPr lang="pl-PL" sz="1100" dirty="0" smtClean="0"/>
          </a:p>
          <a:p>
            <a:r>
              <a:rPr lang="pl-PL" sz="1100" dirty="0" smtClean="0"/>
              <a:t>* -</a:t>
            </a:r>
            <a:r>
              <a:rPr lang="pl-PL" sz="1100" baseline="0" dirty="0" smtClean="0"/>
              <a:t> oznacza że element może pojawić się dowolną ilość razy (zero lub więcej)</a:t>
            </a:r>
            <a:endParaRPr lang="pl-PL" sz="1100" dirty="0" smtClean="0"/>
          </a:p>
          <a:p>
            <a:r>
              <a:rPr lang="pl-PL" sz="1100" dirty="0" smtClean="0"/>
              <a:t>+ - oznacza,</a:t>
            </a:r>
            <a:r>
              <a:rPr lang="pl-PL" sz="1100" baseline="0" dirty="0" smtClean="0"/>
              <a:t> że element może pojawić się jeden lub więcej razy</a:t>
            </a:r>
          </a:p>
          <a:p>
            <a:endParaRPr lang="pl-PL" sz="1100" baseline="0" dirty="0" smtClean="0"/>
          </a:p>
          <a:p>
            <a:r>
              <a:rPr lang="pl-PL" sz="1100" baseline="0" dirty="0" smtClean="0"/>
              <a:t>W powyższym wyrażeniu dopasowane zostaną fragmenty tekstu, które: </a:t>
            </a:r>
          </a:p>
          <a:p>
            <a:r>
              <a:rPr lang="pl-PL" sz="1100" baseline="0" dirty="0" smtClean="0"/>
              <a:t>zaczynają się od znaku "a", po nich może ale </a:t>
            </a:r>
            <a:r>
              <a:rPr lang="pl-PL" sz="1100" baseline="0" dirty="0" err="1" smtClean="0"/>
              <a:t>ale</a:t>
            </a:r>
            <a:r>
              <a:rPr lang="pl-PL" sz="1100" baseline="0" dirty="0" smtClean="0"/>
              <a:t> nie musi wystąpić litera "b", następnie będzie co najmniej jedna litera c po których może wystąpić dowolna liczba liter d</a:t>
            </a:r>
            <a:endParaRPr lang="pl-PL" sz="1100" dirty="0" smtClean="0"/>
          </a:p>
        </p:txBody>
      </p:sp>
    </p:spTree>
    <p:extLst>
      <p:ext uri="{BB962C8B-B14F-4D97-AF65-F5344CB8AC3E}">
        <p14:creationId xmlns:p14="http://schemas.microsoft.com/office/powerpoint/2010/main" val="17890680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Dodatkowo dostępne są następujące operatory</a:t>
            </a:r>
          </a:p>
          <a:p>
            <a:pPr marL="0" indent="0">
              <a:buNone/>
            </a:pPr>
            <a:r>
              <a:rPr lang="pl-PL" sz="1100" dirty="0" smtClean="0"/>
              <a:t>{n} – element ma się powtórzyć n razy</a:t>
            </a:r>
          </a:p>
          <a:p>
            <a:pPr marL="0" indent="0">
              <a:buNone/>
            </a:pPr>
            <a:r>
              <a:rPr lang="pl-PL" sz="1100" dirty="0" smtClean="0"/>
              <a:t>{n,} – element ma się powtórzyć co najmniej n razy</a:t>
            </a:r>
          </a:p>
          <a:p>
            <a:pPr marL="0" indent="0">
              <a:buNone/>
            </a:pPr>
            <a:r>
              <a:rPr lang="pl-PL" sz="1100" dirty="0" smtClean="0"/>
              <a:t>{</a:t>
            </a:r>
            <a:r>
              <a:rPr lang="pl-PL" sz="1100" dirty="0" err="1" smtClean="0"/>
              <a:t>n,m</a:t>
            </a:r>
            <a:r>
              <a:rPr lang="pl-PL" sz="1100" dirty="0" smtClean="0"/>
              <a:t>} – element ma się powtórzyć co najmniej n razy, ale nie więcej niż m razy</a:t>
            </a:r>
          </a:p>
          <a:p>
            <a:endParaRPr dirty="0"/>
          </a:p>
        </p:txBody>
      </p:sp>
    </p:spTree>
    <p:extLst>
      <p:ext uri="{BB962C8B-B14F-4D97-AF65-F5344CB8AC3E}">
        <p14:creationId xmlns:p14="http://schemas.microsoft.com/office/powerpoint/2010/main" val="11012926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t>Wszystkie opisane wcześniej </a:t>
            </a:r>
            <a:r>
              <a:rPr lang="pl-PL" sz="1100" dirty="0" err="1" smtClean="0"/>
              <a:t>kwantyifikatory</a:t>
            </a:r>
            <a:r>
              <a:rPr lang="pl-PL" sz="1100" dirty="0" smtClean="0"/>
              <a:t> określane są jako zachłanne- będą próbowały dopasować się do jak najdłuższych podciągów.</a:t>
            </a:r>
          </a:p>
          <a:p>
            <a:r>
              <a:rPr lang="pl-PL" dirty="0" smtClean="0"/>
              <a:t>Rozważmy</a:t>
            </a:r>
            <a:r>
              <a:rPr lang="pl-PL" baseline="0" dirty="0" smtClean="0"/>
              <a:t> taki przykład – wyrażenie ma wyszukiwać znaczniki </a:t>
            </a:r>
            <a:r>
              <a:rPr lang="pl-PL" baseline="0" dirty="0" err="1" smtClean="0"/>
              <a:t>html</a:t>
            </a:r>
            <a:r>
              <a:rPr lang="pl-PL" baseline="0" dirty="0" smtClean="0"/>
              <a:t> w tekście. Wiemy że znaczniki to fragmenty tekstu ujęte w nawiasy trójkątne.</a:t>
            </a:r>
          </a:p>
          <a:p>
            <a:r>
              <a:rPr lang="pl-PL" dirty="0" smtClean="0"/>
              <a:t>Spodziewamy</a:t>
            </a:r>
            <a:r>
              <a:rPr lang="pl-PL" baseline="0" dirty="0" smtClean="0"/>
              <a:t> się wyników &lt;</a:t>
            </a:r>
            <a:r>
              <a:rPr lang="pl-PL" baseline="0" dirty="0" err="1" smtClean="0"/>
              <a:t>br</a:t>
            </a:r>
            <a:r>
              <a:rPr lang="pl-PL" baseline="0" dirty="0" smtClean="0"/>
              <a:t>&gt; &lt;</a:t>
            </a:r>
            <a:r>
              <a:rPr lang="pl-PL" baseline="0" dirty="0" err="1" smtClean="0"/>
              <a:t>br</a:t>
            </a:r>
            <a:r>
              <a:rPr lang="pl-PL" baseline="0" dirty="0" smtClean="0"/>
              <a:t>&gt; ale wyrażenie dopasowało jeszcze tekst &lt;</a:t>
            </a:r>
            <a:r>
              <a:rPr lang="pl-PL" baseline="0" dirty="0" err="1" smtClean="0"/>
              <a:t>br</a:t>
            </a:r>
            <a:r>
              <a:rPr lang="pl-PL" baseline="0" dirty="0" smtClean="0"/>
              <a:t>&gt; </a:t>
            </a:r>
            <a:r>
              <a:rPr lang="pl-PL" baseline="0" dirty="0" err="1" smtClean="0"/>
              <a:t>bbb</a:t>
            </a:r>
            <a:r>
              <a:rPr lang="pl-PL" baseline="0" dirty="0" smtClean="0"/>
              <a:t> &lt;</a:t>
            </a:r>
            <a:r>
              <a:rPr lang="pl-PL" baseline="0" dirty="0" err="1" smtClean="0"/>
              <a:t>br</a:t>
            </a:r>
            <a:r>
              <a:rPr lang="pl-PL" baseline="0" dirty="0" smtClean="0"/>
              <a:t>&gt;. Fragment ten także pasuje do naszego wyrażenia, ale nie jest poprawnym znacznikiem </a:t>
            </a:r>
            <a:r>
              <a:rPr lang="pl-PL" baseline="0" dirty="0" err="1" smtClean="0"/>
              <a:t>html</a:t>
            </a:r>
            <a:r>
              <a:rPr lang="pl-PL" baseline="0" dirty="0" smtClean="0"/>
              <a:t>. Aby to poprawić należałoby użyć następującego wyrażenia: /&lt;[^&gt;]*&gt;/ określi ono, że między nawiasami nie może znaleźć się nawias zamykający.</a:t>
            </a:r>
          </a:p>
          <a:p>
            <a:r>
              <a:rPr lang="pl-PL" baseline="0" dirty="0" smtClean="0"/>
              <a:t>Innym sposobem jest wykorzystanie kwantyfikatorów leniwych, powstałych przez dodanie do zwykłych kwantyfikatorów dodatkowego pytajnika.</a:t>
            </a:r>
          </a:p>
          <a:p>
            <a:endParaRPr dirty="0"/>
          </a:p>
        </p:txBody>
      </p:sp>
    </p:spTree>
    <p:extLst>
      <p:ext uri="{BB962C8B-B14F-4D97-AF65-F5344CB8AC3E}">
        <p14:creationId xmlns:p14="http://schemas.microsoft.com/office/powerpoint/2010/main" val="9874973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Wcześniejsze</a:t>
            </a:r>
            <a:r>
              <a:rPr lang="pl-PL" baseline="0" dirty="0" smtClean="0"/>
              <a:t> metody pokazywały jak określić liczbę powtórzeń określonego znaku. Częstą sytuacją jest jednak powtarzanie się we wzorcu grup znaków. Aby oznaczyć grupę należy wpisać ją w nawiasy okrągłe. Pierwszy przykład pokazuje grupę składającą się z sekwencji abc. Drugi grupę składającą się z sekwencji abc, po której może wystąpić sekwencja cyfr 123. Cała grupa może pojawić się raz lub więcej.</a:t>
            </a:r>
          </a:p>
          <a:p>
            <a:r>
              <a:rPr lang="pl-PL" baseline="0" dirty="0" smtClean="0"/>
              <a:t>Możemy także zdefiniować kilka różnych wersji ciągu. W przykładzie trzecim pokazano sekwencję </a:t>
            </a:r>
            <a:r>
              <a:rPr lang="pl-PL" baseline="0" dirty="0" err="1" smtClean="0"/>
              <a:t>aaa</a:t>
            </a:r>
            <a:r>
              <a:rPr lang="pl-PL" baseline="0" dirty="0" smtClean="0"/>
              <a:t> po której </a:t>
            </a:r>
            <a:r>
              <a:rPr lang="pl-PL" baseline="0" dirty="0" err="1" smtClean="0"/>
              <a:t>możę</a:t>
            </a:r>
            <a:r>
              <a:rPr lang="pl-PL" baseline="0" dirty="0" smtClean="0"/>
              <a:t> wystąpić albo sekwencja </a:t>
            </a:r>
            <a:r>
              <a:rPr lang="pl-PL" baseline="0" dirty="0" err="1" smtClean="0"/>
              <a:t>bbb</a:t>
            </a:r>
            <a:r>
              <a:rPr lang="pl-PL" baseline="0" dirty="0" smtClean="0"/>
              <a:t>, ccc lub </a:t>
            </a:r>
            <a:r>
              <a:rPr lang="pl-PL" baseline="0" dirty="0" err="1" smtClean="0"/>
              <a:t>ddd</a:t>
            </a:r>
            <a:r>
              <a:rPr lang="pl-PL" baseline="0" dirty="0" smtClean="0"/>
              <a:t>. Takie warianty należy oddzielić od siebie znakiem pionowej linii.</a:t>
            </a:r>
          </a:p>
          <a:p>
            <a:r>
              <a:rPr lang="pl-PL" baseline="0" dirty="0" smtClean="0"/>
              <a:t>Grupowanie daje nam dodatkowo możliwość odwołania się do ciągu odnalezionego w tekście. Każda grupa wyodrębniona za pomocą nawiasu ma swój kolejny numer. Możemy się do takiej grupy odwołać za pomocą wyrażenia \numer. W przykładzie sprawdzamy czy w ciągu wartości oddzielonych średnikiem nie ma dwóch takich samych umieszczonych obok siebie</a:t>
            </a:r>
          </a:p>
          <a:p>
            <a:r>
              <a:rPr lang="pl-PL" dirty="0" smtClean="0"/>
              <a:t>Inną</a:t>
            </a:r>
            <a:r>
              <a:rPr lang="pl-PL" baseline="0" dirty="0" smtClean="0"/>
              <a:t> dodatkową możliwością jest spojrzenie w przód – sprawdzenie czy w dalszej części wyrażenia występuje lub nie występuje określony ciąg. </a:t>
            </a:r>
          </a:p>
          <a:p>
            <a:r>
              <a:rPr lang="pl-PL" baseline="0" dirty="0" smtClean="0"/>
              <a:t>Stosujemy do tego operatory ?= i ?!=</a:t>
            </a:r>
          </a:p>
          <a:p>
            <a:r>
              <a:rPr lang="pl-PL" baseline="0" dirty="0" smtClean="0"/>
              <a:t>W powyższym przykładzie w tekście 0testabc1testxyz w 1 przypadku zostanie zwrócony tekst 0test (cyfra, 4 znaki a-z a po nich występuje ciąg abc) a w drugim przypadku 1test – pierwszy fragment jest pominięty, ponieważ chcemy w wyniku otrzymać wyrażenie po którym nie następuje ciąg abc.</a:t>
            </a:r>
            <a:endParaRPr dirty="0"/>
          </a:p>
        </p:txBody>
      </p:sp>
    </p:spTree>
    <p:extLst>
      <p:ext uri="{BB962C8B-B14F-4D97-AF65-F5344CB8AC3E}">
        <p14:creationId xmlns:p14="http://schemas.microsoft.com/office/powerpoint/2010/main" val="16620313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9203010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678776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40168170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287812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Do</a:t>
            </a:r>
            <a:r>
              <a:rPr lang="pl-PL" baseline="0" dirty="0" smtClean="0"/>
              <a:t> tej pory zmienialiśmy tylko konkretne atrybuty stylu przypisanego do danego elementu. Stosując </a:t>
            </a:r>
            <a:r>
              <a:rPr lang="pl-PL" baseline="0" dirty="0" err="1" smtClean="0"/>
              <a:t>JavaScript</a:t>
            </a:r>
            <a:r>
              <a:rPr lang="pl-PL" baseline="0" dirty="0" smtClean="0"/>
              <a:t> możemy również zmienić wartość atrybutu </a:t>
            </a:r>
            <a:r>
              <a:rPr lang="pl-PL" baseline="0" dirty="0" err="1" smtClean="0"/>
              <a:t>class</a:t>
            </a:r>
            <a:r>
              <a:rPr lang="pl-PL" baseline="0" dirty="0" smtClean="0"/>
              <a:t> elementu </a:t>
            </a:r>
            <a:r>
              <a:rPr lang="pl-PL" baseline="0" dirty="0" err="1" smtClean="0"/>
              <a:t>html</a:t>
            </a:r>
            <a:r>
              <a:rPr lang="pl-PL" baseline="0" dirty="0" smtClean="0"/>
              <a:t>, a co za tym idzie zmienić cały styl przypisany do tego elementu.</a:t>
            </a:r>
          </a:p>
          <a:p>
            <a:r>
              <a:rPr lang="pl-PL" baseline="0" dirty="0" smtClean="0"/>
              <a:t>Atrybut </a:t>
            </a:r>
            <a:r>
              <a:rPr lang="pl-PL" baseline="0" dirty="0" err="1" smtClean="0"/>
              <a:t>class</a:t>
            </a:r>
            <a:r>
              <a:rPr lang="pl-PL" baseline="0" dirty="0" smtClean="0"/>
              <a:t> zamieniany jest na właściwość </a:t>
            </a:r>
            <a:r>
              <a:rPr lang="pl-PL" baseline="0" dirty="0" err="1" smtClean="0"/>
              <a:t>className</a:t>
            </a:r>
            <a:r>
              <a:rPr lang="pl-PL" baseline="0" dirty="0" smtClean="0"/>
              <a:t> obiektu odpowiadającego danemu znacznikowi.</a:t>
            </a:r>
          </a:p>
          <a:p>
            <a:r>
              <a:rPr lang="pl-PL" baseline="0" dirty="0" smtClean="0"/>
              <a:t>Aby zmodyfikować właściwość </a:t>
            </a:r>
            <a:r>
              <a:rPr lang="pl-PL" baseline="0" dirty="0" err="1" smtClean="0"/>
              <a:t>class</a:t>
            </a:r>
            <a:r>
              <a:rPr lang="pl-PL" baseline="0" dirty="0" smtClean="0"/>
              <a:t> elementu należy wyszukać go za pomocą metody </a:t>
            </a:r>
            <a:r>
              <a:rPr lang="pl-PL" baseline="0" dirty="0" err="1" smtClean="0"/>
              <a:t>document.getElementById</a:t>
            </a:r>
            <a:r>
              <a:rPr lang="pl-PL" baseline="0" dirty="0" smtClean="0"/>
              <a:t>() a następnie do jego właściwości </a:t>
            </a:r>
            <a:r>
              <a:rPr lang="pl-PL" baseline="0" dirty="0" err="1" smtClean="0"/>
              <a:t>className</a:t>
            </a:r>
            <a:r>
              <a:rPr lang="pl-PL" baseline="0" dirty="0" smtClean="0"/>
              <a:t> przypisać nową wartość.</a:t>
            </a:r>
            <a:endParaRPr dirty="0"/>
          </a:p>
        </p:txBody>
      </p:sp>
    </p:spTree>
    <p:extLst>
      <p:ext uri="{BB962C8B-B14F-4D97-AF65-F5344CB8AC3E}">
        <p14:creationId xmlns:p14="http://schemas.microsoft.com/office/powerpoint/2010/main" val="2697844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aseline="0" dirty="0" smtClean="0"/>
              <a:t>Aby zmodyfikować właściwość </a:t>
            </a:r>
            <a:r>
              <a:rPr lang="pl-PL" baseline="0" dirty="0" err="1" smtClean="0"/>
              <a:t>class</a:t>
            </a:r>
            <a:r>
              <a:rPr lang="pl-PL" baseline="0" dirty="0" smtClean="0"/>
              <a:t> elementu należy wyszukać go za pomocą metody </a:t>
            </a:r>
            <a:r>
              <a:rPr lang="pl-PL" baseline="0" dirty="0" err="1" smtClean="0"/>
              <a:t>document.getElementById</a:t>
            </a:r>
            <a:r>
              <a:rPr lang="pl-PL" baseline="0" dirty="0" smtClean="0"/>
              <a:t>() a następnie do jego właściwości </a:t>
            </a:r>
            <a:r>
              <a:rPr lang="pl-PL" baseline="0" dirty="0" err="1" smtClean="0"/>
              <a:t>className</a:t>
            </a:r>
            <a:r>
              <a:rPr lang="pl-PL" baseline="0" dirty="0" smtClean="0"/>
              <a:t> przypisać nową wartość.</a:t>
            </a:r>
            <a:endParaRPr dirty="0"/>
          </a:p>
        </p:txBody>
      </p:sp>
    </p:spTree>
    <p:extLst>
      <p:ext uri="{BB962C8B-B14F-4D97-AF65-F5344CB8AC3E}">
        <p14:creationId xmlns:p14="http://schemas.microsoft.com/office/powerpoint/2010/main" val="4283753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a:t>
            </a:r>
          </a:p>
          <a:p>
            <a:pPr marL="0" indent="0">
              <a:buNone/>
            </a:pPr>
            <a:endParaRPr lang="pl-PL" sz="1100" smtClean="0"/>
          </a:p>
          <a:p>
            <a:pPr marL="0" indent="0">
              <a:buNone/>
            </a:pPr>
            <a:r>
              <a:rPr lang="pl-PL" sz="1100" smtClean="0"/>
              <a:t>Umieść </a:t>
            </a:r>
            <a:r>
              <a:rPr lang="pl-PL" sz="1100" dirty="0" smtClean="0"/>
              <a:t>na stronie przycisk. Niech po kliknięciu zmienia się jego kolor tła i kolor tekstu.</a:t>
            </a:r>
          </a:p>
          <a:p>
            <a:pPr marL="0" indent="0">
              <a:buNone/>
            </a:pPr>
            <a:r>
              <a:rPr lang="pl-PL" sz="1100" dirty="0" smtClean="0"/>
              <a:t>Wykorzystaj obie metody (modyfikacje obiektu style) i zmianę klasy </a:t>
            </a:r>
            <a:r>
              <a:rPr lang="pl-PL" sz="1100" dirty="0" err="1" smtClean="0"/>
              <a:t>css</a:t>
            </a:r>
            <a:endParaRPr lang="pl-PL" sz="1100" dirty="0" smtClean="0"/>
          </a:p>
          <a:p>
            <a:endParaRPr dirty="0"/>
          </a:p>
        </p:txBody>
      </p:sp>
    </p:spTree>
    <p:extLst>
      <p:ext uri="{BB962C8B-B14F-4D97-AF65-F5344CB8AC3E}">
        <p14:creationId xmlns:p14="http://schemas.microsoft.com/office/powerpoint/2010/main" val="2188103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527333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a:t>
            </a:r>
          </a:p>
          <a:p>
            <a:pPr marL="0" indent="0">
              <a:buNone/>
            </a:pPr>
            <a:endParaRPr lang="pl-PL" sz="1100" dirty="0" smtClean="0"/>
          </a:p>
          <a:p>
            <a:pPr marL="0" indent="0">
              <a:buNone/>
            </a:pPr>
            <a:r>
              <a:rPr lang="pl-PL" sz="1100" dirty="0" smtClean="0"/>
              <a:t>Umieść na stronie przycisk. Niech najechanie na niego zmieni kolor jego tła i tekstu.</a:t>
            </a:r>
          </a:p>
          <a:p>
            <a:endParaRPr dirty="0"/>
          </a:p>
        </p:txBody>
      </p:sp>
    </p:spTree>
    <p:extLst>
      <p:ext uri="{BB962C8B-B14F-4D97-AF65-F5344CB8AC3E}">
        <p14:creationId xmlns:p14="http://schemas.microsoft.com/office/powerpoint/2010/main" val="1950988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4186343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Wykorzystanie języka</a:t>
            </a:r>
            <a:endParaRPr lang="pl" dirty="0"/>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smtClean="0"/>
              <a:t>Napisz skrypt, który zmieni kolor tła aktualnie zaznaczonego pola w formularzu na żółty i z powrotem na biały po jego odznaczeniu</a:t>
            </a:r>
            <a:endParaRPr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158760369"/>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err="1" smtClean="0">
                <a:latin typeface="Courier New" panose="02070309020205020404" pitchFamily="49" charset="0"/>
                <a:cs typeface="Courier New" panose="02070309020205020404" pitchFamily="49" charset="0"/>
              </a:rPr>
              <a:t>function</a:t>
            </a:r>
            <a:r>
              <a:rPr lang="pl-PL" sz="2000" dirty="0" smtClean="0">
                <a:latin typeface="Courier New" panose="02070309020205020404" pitchFamily="49" charset="0"/>
                <a:cs typeface="Courier New" panose="02070309020205020404" pitchFamily="49" charset="0"/>
              </a:rPr>
              <a:t> zaznacz(x) { </a:t>
            </a:r>
            <a:r>
              <a:rPr lang="pl-PL" sz="2000" dirty="0" err="1" smtClean="0">
                <a:latin typeface="Courier New" panose="02070309020205020404" pitchFamily="49" charset="0"/>
                <a:cs typeface="Courier New" panose="02070309020205020404" pitchFamily="49" charset="0"/>
              </a:rPr>
              <a:t>x.style.background</a:t>
            </a:r>
            <a:r>
              <a:rPr lang="pl-PL" sz="2000" dirty="0" smtClean="0">
                <a:latin typeface="Courier New" panose="02070309020205020404" pitchFamily="49" charset="0"/>
                <a:cs typeface="Courier New" panose="02070309020205020404" pitchFamily="49" charset="0"/>
              </a:rPr>
              <a:t>="</a:t>
            </a:r>
            <a:r>
              <a:rPr lang="pl-PL" sz="2000" dirty="0" err="1" smtClean="0">
                <a:latin typeface="Courier New" panose="02070309020205020404" pitchFamily="49" charset="0"/>
                <a:cs typeface="Courier New" panose="02070309020205020404" pitchFamily="49" charset="0"/>
              </a:rPr>
              <a:t>yellow</a:t>
            </a:r>
            <a:r>
              <a:rPr lang="pl-PL" sz="2000" dirty="0" smtClean="0">
                <a:latin typeface="Courier New" panose="02070309020205020404" pitchFamily="49" charset="0"/>
                <a:cs typeface="Courier New" panose="02070309020205020404" pitchFamily="49" charset="0"/>
              </a:rPr>
              <a:t>";}</a:t>
            </a:r>
          </a:p>
          <a:p>
            <a:pPr marL="0" indent="0">
              <a:buNone/>
            </a:pPr>
            <a:r>
              <a:rPr lang="pl-PL" sz="2000" dirty="0" err="1" smtClean="0">
                <a:latin typeface="Courier New" panose="02070309020205020404" pitchFamily="49" charset="0"/>
                <a:cs typeface="Courier New" panose="02070309020205020404" pitchFamily="49" charset="0"/>
              </a:rPr>
              <a:t>function</a:t>
            </a:r>
            <a:r>
              <a:rPr lang="pl-PL" sz="2000" dirty="0" smtClean="0">
                <a:latin typeface="Courier New" panose="02070309020205020404" pitchFamily="49" charset="0"/>
                <a:cs typeface="Courier New" panose="02070309020205020404" pitchFamily="49" charset="0"/>
              </a:rPr>
              <a:t> odznacz(x) { </a:t>
            </a:r>
            <a:r>
              <a:rPr lang="pl-PL" sz="2000" dirty="0" err="1" smtClean="0">
                <a:latin typeface="Courier New" panose="02070309020205020404" pitchFamily="49" charset="0"/>
                <a:cs typeface="Courier New" panose="02070309020205020404" pitchFamily="49" charset="0"/>
              </a:rPr>
              <a:t>x.style.background</a:t>
            </a:r>
            <a:r>
              <a:rPr lang="pl-PL" sz="2000" dirty="0" smtClean="0">
                <a:latin typeface="Courier New" panose="02070309020205020404" pitchFamily="49" charset="0"/>
                <a:cs typeface="Courier New" panose="02070309020205020404" pitchFamily="49" charset="0"/>
              </a:rPr>
              <a:t>="</a:t>
            </a:r>
            <a:r>
              <a:rPr lang="pl-PL" sz="2000" dirty="0" err="1" smtClean="0">
                <a:latin typeface="Courier New" panose="02070309020205020404" pitchFamily="49" charset="0"/>
                <a:cs typeface="Courier New" panose="02070309020205020404" pitchFamily="49" charset="0"/>
              </a:rPr>
              <a:t>white</a:t>
            </a:r>
            <a:r>
              <a:rPr lang="pl-PL" sz="2000" dirty="0" smtClean="0">
                <a:latin typeface="Courier New" panose="02070309020205020404" pitchFamily="49" charset="0"/>
                <a:cs typeface="Courier New" panose="02070309020205020404" pitchFamily="49" charset="0"/>
              </a:rPr>
              <a:t>";}</a:t>
            </a:r>
          </a:p>
          <a:p>
            <a:pPr marL="0" indent="0">
              <a:buNone/>
            </a:pPr>
            <a:r>
              <a:rPr lang="pl-PL" sz="2000" dirty="0" smtClean="0">
                <a:latin typeface="Courier New" panose="02070309020205020404" pitchFamily="49" charset="0"/>
                <a:cs typeface="Courier New" panose="02070309020205020404" pitchFamily="49" charset="0"/>
              </a:rPr>
              <a:t>(…)</a:t>
            </a:r>
            <a:endParaRPr lang="pl-PL" sz="2000" dirty="0">
              <a:latin typeface="Courier New" panose="02070309020205020404" pitchFamily="49" charset="0"/>
              <a:cs typeface="Courier New" panose="02070309020205020404" pitchFamily="49" charset="0"/>
            </a:endParaRPr>
          </a:p>
          <a:p>
            <a:pPr marL="0" indent="0">
              <a:buNone/>
            </a:pPr>
            <a:r>
              <a:rPr lang="pl-PL" sz="2000" dirty="0" smtClean="0">
                <a:latin typeface="Courier New" panose="02070309020205020404" pitchFamily="49" charset="0"/>
                <a:cs typeface="Courier New" panose="02070309020205020404" pitchFamily="49" charset="0"/>
              </a:rPr>
              <a:t>&lt;</a:t>
            </a:r>
            <a:r>
              <a:rPr lang="pl-PL" sz="2000" dirty="0" err="1" smtClean="0">
                <a:latin typeface="Courier New" panose="02070309020205020404" pitchFamily="49" charset="0"/>
                <a:cs typeface="Courier New" panose="02070309020205020404" pitchFamily="49" charset="0"/>
              </a:rPr>
              <a:t>input</a:t>
            </a:r>
            <a:r>
              <a:rPr lang="pl-PL" sz="2000" dirty="0" smtClean="0">
                <a:latin typeface="Courier New" panose="02070309020205020404" pitchFamily="49" charset="0"/>
                <a:cs typeface="Courier New" panose="02070309020205020404" pitchFamily="49" charset="0"/>
              </a:rPr>
              <a:t> </a:t>
            </a:r>
            <a:r>
              <a:rPr lang="pl-PL" sz="2000" dirty="0" err="1" smtClean="0">
                <a:latin typeface="Courier New" panose="02070309020205020404" pitchFamily="49" charset="0"/>
                <a:cs typeface="Courier New" panose="02070309020205020404" pitchFamily="49" charset="0"/>
              </a:rPr>
              <a:t>type</a:t>
            </a:r>
            <a:r>
              <a:rPr lang="pl-PL" sz="2000" dirty="0" smtClean="0">
                <a:latin typeface="Courier New" panose="02070309020205020404" pitchFamily="49" charset="0"/>
                <a:cs typeface="Courier New" panose="02070309020205020404" pitchFamily="49" charset="0"/>
              </a:rPr>
              <a:t>="</a:t>
            </a:r>
            <a:r>
              <a:rPr lang="pl-PL" sz="2000" dirty="0" err="1" smtClean="0">
                <a:latin typeface="Courier New" panose="02070309020205020404" pitchFamily="49" charset="0"/>
                <a:cs typeface="Courier New" panose="02070309020205020404" pitchFamily="49" charset="0"/>
              </a:rPr>
              <a:t>text</a:t>
            </a:r>
            <a:r>
              <a:rPr lang="pl-PL" sz="2000" dirty="0" smtClean="0">
                <a:latin typeface="Courier New" panose="02070309020205020404" pitchFamily="49" charset="0"/>
                <a:cs typeface="Courier New" panose="02070309020205020404" pitchFamily="49" charset="0"/>
              </a:rPr>
              <a:t>" </a:t>
            </a:r>
            <a:r>
              <a:rPr lang="pl-PL" sz="2000" dirty="0" err="1" smtClean="0">
                <a:latin typeface="Courier New" panose="02070309020205020404" pitchFamily="49" charset="0"/>
                <a:cs typeface="Courier New" panose="02070309020205020404" pitchFamily="49" charset="0"/>
              </a:rPr>
              <a:t>onfocus</a:t>
            </a:r>
            <a:r>
              <a:rPr lang="pl-PL" sz="2000" dirty="0" smtClean="0">
                <a:latin typeface="Courier New" panose="02070309020205020404" pitchFamily="49" charset="0"/>
                <a:cs typeface="Courier New" panose="02070309020205020404" pitchFamily="49" charset="0"/>
              </a:rPr>
              <a:t>="zaznacz(</a:t>
            </a:r>
            <a:r>
              <a:rPr lang="pl-PL" sz="2000" dirty="0" err="1" smtClean="0">
                <a:latin typeface="Courier New" panose="02070309020205020404" pitchFamily="49" charset="0"/>
                <a:cs typeface="Courier New" panose="02070309020205020404" pitchFamily="49" charset="0"/>
              </a:rPr>
              <a:t>this</a:t>
            </a:r>
            <a:r>
              <a:rPr lang="pl-PL" sz="2000" dirty="0" smtClean="0">
                <a:latin typeface="Courier New" panose="02070309020205020404" pitchFamily="49" charset="0"/>
                <a:cs typeface="Courier New" panose="02070309020205020404" pitchFamily="49" charset="0"/>
              </a:rPr>
              <a:t>)" </a:t>
            </a:r>
            <a:r>
              <a:rPr lang="pl-PL" sz="2000" dirty="0" err="1" smtClean="0">
                <a:latin typeface="Courier New" panose="02070309020205020404" pitchFamily="49" charset="0"/>
                <a:cs typeface="Courier New" panose="02070309020205020404" pitchFamily="49" charset="0"/>
              </a:rPr>
              <a:t>onblur</a:t>
            </a:r>
            <a:r>
              <a:rPr lang="pl-PL" sz="2000" dirty="0" smtClean="0">
                <a:latin typeface="Courier New" panose="02070309020205020404" pitchFamily="49" charset="0"/>
                <a:cs typeface="Courier New" panose="02070309020205020404" pitchFamily="49" charset="0"/>
              </a:rPr>
              <a:t>="odznacz(</a:t>
            </a:r>
            <a:r>
              <a:rPr lang="pl-PL" sz="2000" dirty="0" err="1" smtClean="0">
                <a:latin typeface="Courier New" panose="02070309020205020404" pitchFamily="49" charset="0"/>
                <a:cs typeface="Courier New" panose="02070309020205020404" pitchFamily="49" charset="0"/>
              </a:rPr>
              <a:t>this</a:t>
            </a:r>
            <a:r>
              <a:rPr lang="pl-PL" sz="2000" dirty="0" smtClean="0">
                <a:latin typeface="Courier New" panose="02070309020205020404" pitchFamily="49" charset="0"/>
                <a:cs typeface="Courier New" panose="02070309020205020404" pitchFamily="49" charset="0"/>
              </a:rPr>
              <a:t>)"&gt;</a:t>
            </a:r>
            <a:endParaRPr sz="20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89200952"/>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Przetwarzanie tekstów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długość tekstu</a:t>
            </a:r>
          </a:p>
          <a:p>
            <a:r>
              <a:rPr lang="pl-PL" sz="2400" dirty="0" smtClean="0"/>
              <a:t>przetwarzanie ciągów</a:t>
            </a:r>
          </a:p>
          <a:p>
            <a:pPr marL="0" indent="0">
              <a:buNone/>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225297691"/>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Jak sprawdzić długość tekstu?</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Każdy łańcuch znaków w </a:t>
            </a:r>
            <a:r>
              <a:rPr lang="pl-PL" sz="2400" dirty="0" err="1" smtClean="0"/>
              <a:t>JavaScipt</a:t>
            </a:r>
            <a:r>
              <a:rPr lang="pl-PL" sz="2400" dirty="0" smtClean="0"/>
              <a:t> jest obiektem.</a:t>
            </a:r>
          </a:p>
          <a:p>
            <a:pPr marL="0" indent="0">
              <a:buNone/>
            </a:pPr>
            <a:r>
              <a:rPr lang="pl-PL" sz="2400" dirty="0" smtClean="0"/>
              <a:t>Obiekt string zawiera m.in. właściwość </a:t>
            </a:r>
            <a:r>
              <a:rPr lang="pl-PL" sz="2400" dirty="0" err="1" smtClean="0"/>
              <a:t>length</a:t>
            </a:r>
            <a:r>
              <a:rPr lang="pl-PL" sz="2400" dirty="0" smtClean="0"/>
              <a:t> – liczbę zawartych w nim znaków</a:t>
            </a:r>
          </a:p>
          <a:p>
            <a:pPr marL="0" indent="0">
              <a:buNone/>
            </a:pPr>
            <a:r>
              <a:rPr lang="pl-PL" sz="1800" dirty="0" err="1" smtClean="0">
                <a:latin typeface="Courier New" panose="02070309020205020404" pitchFamily="49" charset="0"/>
                <a:cs typeface="Courier New" panose="02070309020205020404" pitchFamily="49" charset="0"/>
              </a:rPr>
              <a:t>var</a:t>
            </a:r>
            <a:r>
              <a:rPr lang="pl-PL" sz="1800" dirty="0" smtClean="0">
                <a:latin typeface="Courier New" panose="02070309020205020404" pitchFamily="49" charset="0"/>
                <a:cs typeface="Courier New" panose="02070309020205020404" pitchFamily="49" charset="0"/>
              </a:rPr>
              <a:t> tekst = "Witaj świecie!";</a:t>
            </a:r>
          </a:p>
          <a:p>
            <a:pPr marL="0" indent="0">
              <a:buNone/>
            </a:pPr>
            <a:r>
              <a:rPr lang="pl-PL" sz="1800" dirty="0" err="1" smtClean="0">
                <a:latin typeface="Courier New" panose="02070309020205020404" pitchFamily="49" charset="0"/>
                <a:cs typeface="Courier New" panose="02070309020205020404" pitchFamily="49" charset="0"/>
              </a:rPr>
              <a:t>var</a:t>
            </a:r>
            <a:r>
              <a:rPr lang="pl-PL" sz="1800" dirty="0" smtClean="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dlugosc</a:t>
            </a:r>
            <a:r>
              <a:rPr lang="pl-PL" sz="1800" dirty="0" smtClean="0">
                <a:latin typeface="Courier New" panose="02070309020205020404" pitchFamily="49" charset="0"/>
                <a:cs typeface="Courier New" panose="02070309020205020404" pitchFamily="49" charset="0"/>
              </a:rPr>
              <a:t> = </a:t>
            </a:r>
            <a:r>
              <a:rPr lang="pl-PL" sz="1800" dirty="0" err="1" smtClean="0">
                <a:latin typeface="Courier New" panose="02070309020205020404" pitchFamily="49" charset="0"/>
                <a:cs typeface="Courier New" panose="02070309020205020404" pitchFamily="49" charset="0"/>
              </a:rPr>
              <a:t>tekst.length</a:t>
            </a:r>
            <a:r>
              <a:rPr lang="pl-PL" sz="1800" dirty="0" smtClean="0">
                <a:latin typeface="Courier New" panose="02070309020205020404" pitchFamily="49" charset="0"/>
                <a:cs typeface="Courier New" panose="02070309020205020404" pitchFamily="49" charset="0"/>
              </a:rPr>
              <a:t>;</a:t>
            </a:r>
          </a:p>
          <a:p>
            <a:pPr marL="0" indent="0">
              <a:buNone/>
            </a:pPr>
            <a:r>
              <a:rPr lang="pl-PL" sz="1800" dirty="0" smtClean="0">
                <a:latin typeface="Courier New" panose="02070309020205020404" pitchFamily="49" charset="0"/>
                <a:cs typeface="Courier New" panose="02070309020205020404" pitchFamily="49" charset="0"/>
              </a:rPr>
              <a:t>alert("Długość tekstu to: "+</a:t>
            </a:r>
            <a:r>
              <a:rPr lang="pl-PL" sz="1800" dirty="0" err="1" smtClean="0">
                <a:latin typeface="Courier New" panose="02070309020205020404" pitchFamily="49" charset="0"/>
                <a:cs typeface="Courier New" panose="02070309020205020404" pitchFamily="49" charset="0"/>
              </a:rPr>
              <a:t>dlugosc</a:t>
            </a:r>
            <a:r>
              <a:rPr lang="pl-PL" sz="1800" dirty="0" smtClean="0">
                <a:latin typeface="Courier New" panose="02070309020205020404" pitchFamily="49" charset="0"/>
                <a:cs typeface="Courier New" panose="02070309020205020404" pitchFamily="49" charset="0"/>
              </a:rPr>
              <a:t>);</a:t>
            </a:r>
            <a:endParaRPr sz="18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379906036"/>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Przetwarzanie ciągów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charAt</a:t>
            </a:r>
            <a:r>
              <a:rPr lang="pl-PL" sz="2400" dirty="0" smtClean="0"/>
              <a:t> 		</a:t>
            </a:r>
            <a:r>
              <a:rPr lang="pl-PL" sz="2400" dirty="0" err="1" smtClean="0"/>
              <a:t>tekst.charAt</a:t>
            </a:r>
            <a:r>
              <a:rPr lang="pl-PL" sz="2400" dirty="0" smtClean="0"/>
              <a:t>(indeks)</a:t>
            </a:r>
          </a:p>
          <a:p>
            <a:r>
              <a:rPr lang="pl-PL" sz="2400" dirty="0" err="1" smtClean="0"/>
              <a:t>charCodeAt</a:t>
            </a:r>
            <a:r>
              <a:rPr lang="pl-PL" sz="2400" dirty="0" smtClean="0"/>
              <a:t>	</a:t>
            </a:r>
            <a:r>
              <a:rPr lang="pl-PL" sz="2400" dirty="0" err="1" smtClean="0"/>
              <a:t>tekst.charCodeAt</a:t>
            </a:r>
            <a:r>
              <a:rPr lang="pl-PL" sz="2400" dirty="0" smtClean="0"/>
              <a:t>(indeks)</a:t>
            </a:r>
          </a:p>
          <a:p>
            <a:r>
              <a:rPr lang="pl-PL" sz="2400" dirty="0" err="1" smtClean="0"/>
              <a:t>concat</a:t>
            </a:r>
            <a:r>
              <a:rPr lang="pl-PL" sz="2400" dirty="0" smtClean="0"/>
              <a:t>		</a:t>
            </a:r>
            <a:r>
              <a:rPr lang="pl-PL" sz="2400" dirty="0" err="1" smtClean="0"/>
              <a:t>tekst.concat</a:t>
            </a:r>
            <a:r>
              <a:rPr lang="pl-PL" sz="2400" dirty="0" smtClean="0"/>
              <a:t>(tekst2…</a:t>
            </a:r>
            <a:r>
              <a:rPr lang="pl-PL" sz="2400" dirty="0" err="1" smtClean="0"/>
              <a:t>tekstN</a:t>
            </a:r>
            <a:r>
              <a:rPr lang="pl-PL" sz="2400" dirty="0" smtClean="0"/>
              <a:t>)</a:t>
            </a:r>
            <a:endParaRPr lang="pl-PL" sz="2400" dirty="0"/>
          </a:p>
          <a:p>
            <a:r>
              <a:rPr lang="pl-PL" sz="2400" dirty="0" err="1" smtClean="0"/>
              <a:t>fromCharCode</a:t>
            </a:r>
            <a:r>
              <a:rPr lang="pl-PL" sz="2400" dirty="0" smtClean="0"/>
              <a:t>	</a:t>
            </a:r>
            <a:r>
              <a:rPr lang="pl-PL" sz="2400" dirty="0" err="1" smtClean="0"/>
              <a:t>String.fromCharCode</a:t>
            </a:r>
            <a:r>
              <a:rPr lang="pl-PL" sz="2400" dirty="0" smtClean="0"/>
              <a:t>(kod1..kodN)</a:t>
            </a:r>
          </a:p>
          <a:p>
            <a:r>
              <a:rPr lang="pl-PL" sz="2400" dirty="0" err="1"/>
              <a:t>i</a:t>
            </a:r>
            <a:r>
              <a:rPr lang="pl-PL" sz="2400" dirty="0" err="1" smtClean="0"/>
              <a:t>ndexOf</a:t>
            </a:r>
            <a:r>
              <a:rPr lang="pl-PL" sz="2400" dirty="0" smtClean="0"/>
              <a:t>		</a:t>
            </a:r>
            <a:r>
              <a:rPr lang="pl-PL" sz="2400" dirty="0" err="1" smtClean="0"/>
              <a:t>tekst.indexOf</a:t>
            </a:r>
            <a:r>
              <a:rPr lang="pl-PL" sz="2400" dirty="0" smtClean="0"/>
              <a:t>(wartość [,indeks])</a:t>
            </a:r>
          </a:p>
          <a:p>
            <a:r>
              <a:rPr lang="pl-PL" sz="2400" dirty="0" err="1" smtClean="0"/>
              <a:t>lastIndexOf</a:t>
            </a:r>
            <a:r>
              <a:rPr lang="pl-PL" sz="2400" dirty="0" smtClean="0"/>
              <a:t>	</a:t>
            </a:r>
            <a:r>
              <a:rPr lang="pl-PL" sz="2400" dirty="0" err="1" smtClean="0"/>
              <a:t>tekst.lastIndexOf</a:t>
            </a:r>
            <a:r>
              <a:rPr lang="pl-PL" sz="2400" dirty="0" smtClean="0"/>
              <a:t>(wartość [, indeks])</a:t>
            </a:r>
          </a:p>
          <a:p>
            <a:r>
              <a:rPr lang="pl-PL" sz="2400" dirty="0" err="1" smtClean="0"/>
              <a:t>match</a:t>
            </a:r>
            <a:r>
              <a:rPr lang="pl-PL" sz="2400" dirty="0" smtClean="0"/>
              <a:t>		</a:t>
            </a:r>
            <a:r>
              <a:rPr lang="pl-PL" sz="2400" dirty="0" err="1" smtClean="0"/>
              <a:t>tekst.match</a:t>
            </a:r>
            <a:r>
              <a:rPr lang="pl-PL" sz="2400" dirty="0" smtClean="0"/>
              <a:t>(</a:t>
            </a:r>
            <a:r>
              <a:rPr lang="pl-PL" sz="2400" dirty="0" err="1" smtClean="0"/>
              <a:t>wyrażenieReg</a:t>
            </a:r>
            <a:r>
              <a:rPr lang="pl-PL" sz="2400" dirty="0" smtClean="0"/>
              <a:t>)</a:t>
            </a:r>
            <a:endParaRPr lang="pl-PL" sz="2400" dirty="0"/>
          </a:p>
          <a:p>
            <a:r>
              <a:rPr lang="pl-PL" sz="2400" dirty="0" err="1" smtClean="0"/>
              <a:t>replace</a:t>
            </a:r>
            <a:r>
              <a:rPr lang="pl-PL" sz="2400" dirty="0" smtClean="0"/>
              <a:t>		</a:t>
            </a:r>
            <a:r>
              <a:rPr lang="pl-PL" sz="2400" dirty="0" err="1" smtClean="0"/>
              <a:t>tekst.replace</a:t>
            </a:r>
            <a:r>
              <a:rPr lang="pl-PL" sz="2400" dirty="0" smtClean="0"/>
              <a:t>(</a:t>
            </a:r>
            <a:r>
              <a:rPr lang="pl-PL" sz="2400" dirty="0" err="1" smtClean="0"/>
              <a:t>wyrazenieReg</a:t>
            </a:r>
            <a:r>
              <a:rPr lang="pl-PL" sz="2400" dirty="0" smtClean="0"/>
              <a:t>, nowy)</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18443885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Przetwarzanie ciągów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search</a:t>
            </a:r>
            <a:r>
              <a:rPr lang="pl-PL" sz="2400" dirty="0" smtClean="0"/>
              <a:t>		</a:t>
            </a:r>
            <a:r>
              <a:rPr lang="pl-PL" sz="2400" dirty="0" err="1" smtClean="0"/>
              <a:t>tekst.search</a:t>
            </a:r>
            <a:r>
              <a:rPr lang="pl-PL" sz="2400" dirty="0" smtClean="0"/>
              <a:t>(</a:t>
            </a:r>
            <a:r>
              <a:rPr lang="pl-PL" sz="2400" dirty="0" err="1" smtClean="0"/>
              <a:t>wyrażenieReg</a:t>
            </a:r>
            <a:r>
              <a:rPr lang="pl-PL" sz="2400" dirty="0" smtClean="0"/>
              <a:t>)</a:t>
            </a:r>
          </a:p>
          <a:p>
            <a:r>
              <a:rPr lang="pl-PL" sz="2400" dirty="0" err="1" smtClean="0"/>
              <a:t>slice</a:t>
            </a:r>
            <a:r>
              <a:rPr lang="pl-PL" sz="2400" dirty="0" smtClean="0"/>
              <a:t>		</a:t>
            </a:r>
            <a:r>
              <a:rPr lang="pl-PL" sz="2400" dirty="0" err="1" smtClean="0"/>
              <a:t>tekst.slice</a:t>
            </a:r>
            <a:r>
              <a:rPr lang="pl-PL" sz="2400" dirty="0" smtClean="0"/>
              <a:t>(start [,koniec)</a:t>
            </a:r>
          </a:p>
          <a:p>
            <a:r>
              <a:rPr lang="pl-PL" sz="2400" dirty="0" err="1" smtClean="0"/>
              <a:t>split</a:t>
            </a:r>
            <a:r>
              <a:rPr lang="pl-PL" sz="2400" dirty="0" smtClean="0"/>
              <a:t>			</a:t>
            </a:r>
            <a:r>
              <a:rPr lang="pl-PL" sz="2400" dirty="0" err="1" smtClean="0"/>
              <a:t>tekst.split</a:t>
            </a:r>
            <a:r>
              <a:rPr lang="pl-PL" sz="2400" dirty="0" smtClean="0"/>
              <a:t>([separator [,limit]])</a:t>
            </a:r>
          </a:p>
          <a:p>
            <a:r>
              <a:rPr lang="pl-PL" sz="2400" dirty="0" err="1" smtClean="0"/>
              <a:t>substr</a:t>
            </a:r>
            <a:r>
              <a:rPr lang="pl-PL" sz="2400" dirty="0" smtClean="0"/>
              <a:t>		</a:t>
            </a:r>
            <a:r>
              <a:rPr lang="pl-PL" sz="2400" dirty="0" err="1" smtClean="0"/>
              <a:t>tekst.substr</a:t>
            </a:r>
            <a:r>
              <a:rPr lang="pl-PL" sz="2400" dirty="0" smtClean="0"/>
              <a:t>(indeks [,liczba])</a:t>
            </a:r>
          </a:p>
          <a:p>
            <a:r>
              <a:rPr lang="pl-PL" sz="2400" dirty="0" err="1" smtClean="0"/>
              <a:t>substring</a:t>
            </a:r>
            <a:r>
              <a:rPr lang="pl-PL" sz="2400" dirty="0" smtClean="0"/>
              <a:t>		</a:t>
            </a:r>
            <a:r>
              <a:rPr lang="pl-PL" sz="2400" dirty="0" err="1" smtClean="0"/>
              <a:t>tekst.substring</a:t>
            </a:r>
            <a:r>
              <a:rPr lang="pl-PL" sz="2400" dirty="0" smtClean="0"/>
              <a:t>(od, do)</a:t>
            </a:r>
          </a:p>
          <a:p>
            <a:r>
              <a:rPr lang="pl-PL" sz="2400" dirty="0" err="1" smtClean="0"/>
              <a:t>toLowerCase</a:t>
            </a:r>
            <a:r>
              <a:rPr lang="pl-PL" sz="2400" dirty="0" smtClean="0"/>
              <a:t>	</a:t>
            </a:r>
            <a:r>
              <a:rPr lang="pl-PL" sz="2400" dirty="0" err="1" smtClean="0"/>
              <a:t>tekst.toLowerCase</a:t>
            </a:r>
            <a:r>
              <a:rPr lang="pl-PL" sz="2400" dirty="0" smtClean="0"/>
              <a:t>()</a:t>
            </a:r>
          </a:p>
          <a:p>
            <a:r>
              <a:rPr lang="pl-PL" sz="2400" dirty="0" err="1" smtClean="0"/>
              <a:t>toUpperCase</a:t>
            </a:r>
            <a:r>
              <a:rPr lang="pl-PL" sz="2400" dirty="0" smtClean="0"/>
              <a:t>	</a:t>
            </a:r>
            <a:r>
              <a:rPr lang="pl-PL" sz="2400" dirty="0" err="1" smtClean="0"/>
              <a:t>tekst.toUpperCase</a:t>
            </a:r>
            <a:r>
              <a:rPr lang="pl-PL" sz="2400" dirty="0" smtClean="0"/>
              <a: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39963896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Przetwarzanie ciągów - przykłady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concat</a:t>
            </a:r>
            <a:r>
              <a:rPr lang="pl-PL" sz="2400" dirty="0" smtClean="0"/>
              <a:t/>
            </a:r>
            <a:br>
              <a:rPr lang="pl-PL" sz="2400" dirty="0" smtClean="0"/>
            </a:br>
            <a:r>
              <a:rPr lang="pl-PL" sz="2400" dirty="0" err="1" smtClean="0"/>
              <a:t>var</a:t>
            </a:r>
            <a:r>
              <a:rPr lang="pl-PL" sz="2400" dirty="0" smtClean="0"/>
              <a:t> t1 = "test".</a:t>
            </a:r>
            <a:r>
              <a:rPr lang="pl-PL" sz="2400" dirty="0" err="1" smtClean="0"/>
              <a:t>concat</a:t>
            </a:r>
            <a:r>
              <a:rPr lang="pl-PL" sz="2400" dirty="0" smtClean="0"/>
              <a:t>("</a:t>
            </a:r>
            <a:r>
              <a:rPr lang="pl-PL" sz="2400" dirty="0" err="1" smtClean="0"/>
              <a:t>java</a:t>
            </a:r>
            <a:r>
              <a:rPr lang="pl-PL" sz="2400" dirty="0" smtClean="0"/>
              <a:t>", "</a:t>
            </a:r>
            <a:r>
              <a:rPr lang="pl-PL" sz="2400" dirty="0" err="1" smtClean="0"/>
              <a:t>script</a:t>
            </a:r>
            <a:r>
              <a:rPr lang="pl-PL" sz="2400" dirty="0" smtClean="0"/>
              <a:t>");</a:t>
            </a:r>
            <a:endParaRPr lang="pl-PL" sz="2400" dirty="0"/>
          </a:p>
          <a:p>
            <a:pPr marL="0" indent="0">
              <a:buNone/>
            </a:pPr>
            <a:r>
              <a:rPr lang="pl-PL" sz="2400" dirty="0"/>
              <a:t>	</a:t>
            </a:r>
            <a:r>
              <a:rPr lang="pl-PL" sz="2400" dirty="0" smtClean="0"/>
              <a:t>"</a:t>
            </a:r>
            <a:r>
              <a:rPr lang="pl-PL" sz="2400" dirty="0" err="1" smtClean="0"/>
              <a:t>testjavascript</a:t>
            </a:r>
            <a:r>
              <a:rPr lang="pl-PL" sz="2400" dirty="0" smtClean="0"/>
              <a:t>"</a:t>
            </a:r>
          </a:p>
          <a:p>
            <a:r>
              <a:rPr lang="pl-PL" sz="2400" dirty="0" err="1" smtClean="0"/>
              <a:t>indexOf</a:t>
            </a:r>
            <a:r>
              <a:rPr lang="pl-PL" sz="2400" dirty="0" smtClean="0"/>
              <a:t/>
            </a:r>
            <a:br>
              <a:rPr lang="pl-PL" sz="2400" dirty="0" smtClean="0"/>
            </a:br>
            <a:r>
              <a:rPr lang="pl-PL" sz="2400" dirty="0" smtClean="0"/>
              <a:t>   </a:t>
            </a:r>
            <a:r>
              <a:rPr lang="pl-PL" sz="2400" dirty="0" err="1" smtClean="0"/>
              <a:t>var</a:t>
            </a:r>
            <a:r>
              <a:rPr lang="pl-PL" sz="2400" dirty="0" smtClean="0"/>
              <a:t> indeks = "</a:t>
            </a:r>
            <a:r>
              <a:rPr lang="pl-PL" sz="2400" dirty="0" err="1" smtClean="0"/>
              <a:t>testjavascript</a:t>
            </a:r>
            <a:r>
              <a:rPr lang="pl-PL" sz="2400" dirty="0" smtClean="0"/>
              <a:t>".</a:t>
            </a:r>
            <a:r>
              <a:rPr lang="pl-PL" sz="2400" dirty="0" err="1" smtClean="0"/>
              <a:t>indexOf</a:t>
            </a:r>
            <a:r>
              <a:rPr lang="pl-PL" sz="2400" dirty="0" smtClean="0"/>
              <a:t>("</a:t>
            </a:r>
            <a:r>
              <a:rPr lang="pl-PL" sz="2400" dirty="0" err="1" smtClean="0"/>
              <a:t>va</a:t>
            </a:r>
            <a:r>
              <a:rPr lang="pl-PL" sz="2400" dirty="0" smtClean="0"/>
              <a:t>");</a:t>
            </a:r>
          </a:p>
          <a:p>
            <a:pPr marL="0" indent="0">
              <a:buNone/>
            </a:pPr>
            <a:r>
              <a:rPr lang="pl-PL" sz="2400" dirty="0"/>
              <a:t>	</a:t>
            </a:r>
            <a:r>
              <a:rPr lang="pl-PL" sz="2400" dirty="0" smtClean="0"/>
              <a:t>6</a:t>
            </a:r>
          </a:p>
          <a:p>
            <a:r>
              <a:rPr lang="pl-PL" sz="2400" dirty="0" err="1" smtClean="0"/>
              <a:t>match</a:t>
            </a:r>
            <a:r>
              <a:rPr lang="pl-PL" sz="2400" dirty="0" smtClean="0"/>
              <a:t/>
            </a:r>
            <a:br>
              <a:rPr lang="pl-PL" sz="2400" dirty="0" smtClean="0"/>
            </a:br>
            <a:r>
              <a:rPr lang="pl-PL" sz="2400" dirty="0" smtClean="0"/>
              <a:t>      </a:t>
            </a:r>
            <a:r>
              <a:rPr lang="pl-PL" sz="2400" dirty="0" err="1" smtClean="0"/>
              <a:t>var</a:t>
            </a:r>
            <a:r>
              <a:rPr lang="pl-PL" sz="2400" dirty="0" smtClean="0"/>
              <a:t> tekst = "</a:t>
            </a:r>
            <a:r>
              <a:rPr lang="pl-PL" sz="2400" dirty="0" err="1" smtClean="0"/>
              <a:t>testjavascript</a:t>
            </a:r>
            <a:r>
              <a:rPr lang="pl-PL" sz="2400" dirty="0" smtClean="0"/>
              <a:t>".</a:t>
            </a:r>
            <a:r>
              <a:rPr lang="pl-PL" sz="2400" dirty="0" err="1" smtClean="0"/>
              <a:t>match</a:t>
            </a:r>
            <a:r>
              <a:rPr lang="pl-PL" sz="2400" dirty="0" smtClean="0"/>
              <a:t>("</a:t>
            </a:r>
            <a:r>
              <a:rPr lang="pl-PL" sz="2400" dirty="0" err="1" smtClean="0"/>
              <a:t>java</a:t>
            </a:r>
            <a:r>
              <a:rPr lang="pl-PL" sz="2400" dirty="0" smtClean="0"/>
              <a:t>");</a:t>
            </a:r>
          </a:p>
          <a:p>
            <a:pPr marL="0" indent="0">
              <a:buNone/>
            </a:pPr>
            <a:r>
              <a:rPr lang="pl-PL" sz="2400" dirty="0"/>
              <a:t>	</a:t>
            </a:r>
            <a:r>
              <a:rPr lang="pl-PL" sz="2400" dirty="0" err="1" smtClean="0"/>
              <a:t>java</a:t>
            </a: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119225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a:t>Przetwarzanie ciągów - przykłady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err="1" smtClean="0"/>
              <a:t>replace</a:t>
            </a:r>
            <a:r>
              <a:rPr lang="pl-PL" sz="2400" dirty="0" smtClean="0"/>
              <a:t> </a:t>
            </a:r>
            <a:br>
              <a:rPr lang="pl-PL" sz="2400" dirty="0" smtClean="0"/>
            </a:br>
            <a:r>
              <a:rPr lang="pl-PL" sz="2000" dirty="0" smtClean="0"/>
              <a:t>    </a:t>
            </a:r>
            <a:r>
              <a:rPr lang="pl-PL" sz="2000" dirty="0" err="1" smtClean="0"/>
              <a:t>var</a:t>
            </a:r>
            <a:r>
              <a:rPr lang="pl-PL" sz="2000" dirty="0" smtClean="0"/>
              <a:t> tekst = "Witaj %IMIE%!".</a:t>
            </a:r>
            <a:r>
              <a:rPr lang="pl-PL" sz="2000" dirty="0" err="1" smtClean="0"/>
              <a:t>replace</a:t>
            </a:r>
            <a:r>
              <a:rPr lang="pl-PL" sz="2000" dirty="0" smtClean="0"/>
              <a:t>("%IMIE%", "Tomek");</a:t>
            </a:r>
          </a:p>
          <a:p>
            <a:pPr marL="0" indent="0">
              <a:buNone/>
            </a:pPr>
            <a:r>
              <a:rPr lang="pl-PL" sz="2000" dirty="0"/>
              <a:t>	</a:t>
            </a:r>
            <a:r>
              <a:rPr lang="pl-PL" sz="2000" dirty="0" smtClean="0"/>
              <a:t>"Witaj Tomek!"</a:t>
            </a:r>
          </a:p>
          <a:p>
            <a:r>
              <a:rPr lang="pl-PL" sz="2400" dirty="0" err="1" smtClean="0"/>
              <a:t>split</a:t>
            </a:r>
            <a:r>
              <a:rPr lang="pl-PL" sz="2400" dirty="0" smtClean="0"/>
              <a:t> </a:t>
            </a:r>
            <a:br>
              <a:rPr lang="pl-PL" sz="2400" dirty="0" smtClean="0"/>
            </a:br>
            <a:r>
              <a:rPr lang="pl-PL" sz="2400" dirty="0" smtClean="0"/>
              <a:t>      </a:t>
            </a:r>
            <a:r>
              <a:rPr lang="pl-PL" sz="2400" dirty="0" err="1" smtClean="0"/>
              <a:t>var</a:t>
            </a:r>
            <a:r>
              <a:rPr lang="pl-PL" sz="2400" dirty="0" smtClean="0"/>
              <a:t> tablica = "a,b,c,d".</a:t>
            </a:r>
            <a:r>
              <a:rPr lang="pl-PL" sz="2400" dirty="0" err="1" smtClean="0"/>
              <a:t>split</a:t>
            </a:r>
            <a:r>
              <a:rPr lang="pl-PL" sz="2400" dirty="0" smtClean="0"/>
              <a:t>(",");</a:t>
            </a:r>
          </a:p>
          <a:p>
            <a:pPr marL="0" indent="0">
              <a:buNone/>
            </a:pPr>
            <a:r>
              <a:rPr lang="pl-PL" sz="2400" dirty="0"/>
              <a:t>	</a:t>
            </a:r>
            <a:r>
              <a:rPr lang="pl-PL" sz="2400" dirty="0" smtClean="0"/>
              <a:t>[</a:t>
            </a:r>
            <a:r>
              <a:rPr lang="pl-PL" sz="2400" dirty="0" err="1" smtClean="0"/>
              <a:t>a,b,c,d</a:t>
            </a:r>
            <a:r>
              <a:rPr lang="pl-PL" sz="2400" dirty="0" smtClean="0"/>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1280572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Wprowadzanie danych</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formularze</a:t>
            </a:r>
            <a:br>
              <a:rPr lang="pl-PL" sz="2400" dirty="0" smtClean="0"/>
            </a:br>
            <a:r>
              <a:rPr lang="pl-PL" sz="1800" dirty="0" smtClean="0"/>
              <a:t>&lt;form </a:t>
            </a:r>
            <a:r>
              <a:rPr lang="pl-PL" sz="1800" dirty="0" err="1" smtClean="0"/>
              <a:t>name</a:t>
            </a:r>
            <a:r>
              <a:rPr lang="pl-PL" sz="1800" dirty="0" smtClean="0"/>
              <a:t>="formularz" </a:t>
            </a:r>
            <a:r>
              <a:rPr lang="pl-PL" sz="1800" dirty="0" err="1" smtClean="0"/>
              <a:t>action</a:t>
            </a:r>
            <a:r>
              <a:rPr lang="pl-PL" sz="1800" dirty="0" smtClean="0"/>
              <a:t>="</a:t>
            </a:r>
            <a:r>
              <a:rPr lang="pl-PL" sz="1800" dirty="0" err="1" smtClean="0"/>
              <a:t>submit.php</a:t>
            </a:r>
            <a:r>
              <a:rPr lang="pl-PL" sz="1800" dirty="0" smtClean="0"/>
              <a:t>" </a:t>
            </a:r>
            <a:r>
              <a:rPr lang="pl-PL" sz="1800" dirty="0" err="1" smtClean="0"/>
              <a:t>method</a:t>
            </a:r>
            <a:r>
              <a:rPr lang="pl-PL" sz="1800" dirty="0" smtClean="0"/>
              <a:t>="POST"&gt;</a:t>
            </a:r>
            <a:br>
              <a:rPr lang="pl-PL" sz="1800" dirty="0" smtClean="0"/>
            </a:br>
            <a:r>
              <a:rPr lang="pl-PL" sz="1800" dirty="0" smtClean="0"/>
              <a:t>    ……</a:t>
            </a:r>
            <a:br>
              <a:rPr lang="pl-PL" sz="1800" dirty="0" smtClean="0"/>
            </a:br>
            <a:r>
              <a:rPr lang="pl-PL" sz="1800" dirty="0" smtClean="0"/>
              <a:t>    &lt;</a:t>
            </a:r>
            <a:r>
              <a:rPr lang="pl-PL" sz="1800" dirty="0" err="1" smtClean="0"/>
              <a:t>input</a:t>
            </a:r>
            <a:r>
              <a:rPr lang="pl-PL" sz="1800" dirty="0" smtClean="0"/>
              <a:t> </a:t>
            </a:r>
            <a:r>
              <a:rPr lang="pl-PL" sz="1800" dirty="0" err="1" smtClean="0"/>
              <a:t>type</a:t>
            </a:r>
            <a:r>
              <a:rPr lang="pl-PL" sz="1800" dirty="0" smtClean="0"/>
              <a:t>="</a:t>
            </a:r>
            <a:r>
              <a:rPr lang="pl-PL" sz="1800" dirty="0" err="1" smtClean="0"/>
              <a:t>submit</a:t>
            </a:r>
            <a:r>
              <a:rPr lang="pl-PL" sz="1800" dirty="0" smtClean="0"/>
              <a:t>" </a:t>
            </a:r>
            <a:r>
              <a:rPr lang="pl-PL" sz="1800" dirty="0" err="1" smtClean="0"/>
              <a:t>value</a:t>
            </a:r>
            <a:r>
              <a:rPr lang="pl-PL" sz="1800" dirty="0" smtClean="0"/>
              <a:t>="wyślij" /&gt;</a:t>
            </a:r>
            <a:br>
              <a:rPr lang="pl-PL" sz="1800" dirty="0" smtClean="0"/>
            </a:br>
            <a:r>
              <a:rPr lang="pl-PL" sz="1800" dirty="0" smtClean="0"/>
              <a:t>&lt;/form&gt;</a:t>
            </a:r>
            <a:endParaRPr lang="pl-PL" sz="2400" dirty="0" smtClean="0"/>
          </a:p>
          <a:p>
            <a:r>
              <a:rPr lang="pl-PL" sz="2400" dirty="0" smtClean="0"/>
              <a:t>sprawdzanie poprawności danych</a:t>
            </a:r>
          </a:p>
          <a:p>
            <a:pPr marL="0" indent="0">
              <a:buNone/>
            </a:pPr>
            <a:r>
              <a:rPr lang="pl-PL" sz="1800" dirty="0"/>
              <a:t>      &lt;form </a:t>
            </a:r>
            <a:r>
              <a:rPr lang="pl-PL" sz="1800" dirty="0" err="1"/>
              <a:t>name</a:t>
            </a:r>
            <a:r>
              <a:rPr lang="pl-PL" sz="1800" dirty="0"/>
              <a:t>="formularz" </a:t>
            </a:r>
            <a:r>
              <a:rPr lang="pl-PL" sz="1800" dirty="0" err="1"/>
              <a:t>action</a:t>
            </a:r>
            <a:r>
              <a:rPr lang="pl-PL" sz="1800" dirty="0"/>
              <a:t>="</a:t>
            </a:r>
            <a:r>
              <a:rPr lang="pl-PL" sz="1800" dirty="0" err="1"/>
              <a:t>submit.php</a:t>
            </a:r>
            <a:r>
              <a:rPr lang="pl-PL" sz="1800" dirty="0" smtClean="0"/>
              <a:t>" </a:t>
            </a:r>
          </a:p>
          <a:p>
            <a:pPr marL="0" indent="0">
              <a:buNone/>
            </a:pPr>
            <a:r>
              <a:rPr lang="pl-PL" sz="1800" dirty="0" smtClean="0"/>
              <a:t>	</a:t>
            </a:r>
            <a:r>
              <a:rPr lang="pl-PL" sz="1800" dirty="0" err="1" smtClean="0"/>
              <a:t>onsubmit</a:t>
            </a:r>
            <a:r>
              <a:rPr lang="pl-PL" sz="1800" dirty="0" smtClean="0"/>
              <a:t>="return </a:t>
            </a:r>
            <a:r>
              <a:rPr lang="pl-PL" sz="1800" dirty="0" err="1" smtClean="0"/>
              <a:t>sprawdz</a:t>
            </a:r>
            <a:r>
              <a:rPr lang="pl-PL" sz="1800" dirty="0" smtClean="0"/>
              <a:t>()" </a:t>
            </a:r>
            <a:r>
              <a:rPr lang="pl-PL" sz="1800" dirty="0" err="1"/>
              <a:t>method</a:t>
            </a:r>
            <a:r>
              <a:rPr lang="pl-PL" sz="1800" dirty="0"/>
              <a:t>="POST</a:t>
            </a:r>
            <a:r>
              <a:rPr lang="pl-PL" sz="1800" dirty="0" smtClean="0"/>
              <a:t>"&gt;</a:t>
            </a:r>
          </a:p>
          <a:p>
            <a:pPr marL="0" indent="0">
              <a:buNone/>
            </a:pPr>
            <a:r>
              <a:rPr lang="pl-PL" sz="1800" dirty="0" smtClean="0"/>
              <a:t>	……     </a:t>
            </a:r>
          </a:p>
          <a:p>
            <a:pPr marL="0" indent="0">
              <a:buNone/>
            </a:pPr>
            <a:r>
              <a:rPr lang="pl-PL" sz="1800" dirty="0" smtClean="0"/>
              <a:t>	&lt;</a:t>
            </a:r>
            <a:r>
              <a:rPr lang="pl-PL" sz="1800" dirty="0" err="1" smtClean="0"/>
              <a:t>input</a:t>
            </a:r>
            <a:r>
              <a:rPr lang="pl-PL" sz="1800" dirty="0" smtClean="0"/>
              <a:t> </a:t>
            </a:r>
            <a:r>
              <a:rPr lang="pl-PL" sz="1800" dirty="0" err="1" smtClean="0"/>
              <a:t>type</a:t>
            </a:r>
            <a:r>
              <a:rPr lang="pl-PL" sz="1800" dirty="0" smtClean="0"/>
              <a:t>="</a:t>
            </a:r>
            <a:r>
              <a:rPr lang="pl-PL" sz="1800" dirty="0" err="1" smtClean="0"/>
              <a:t>submit</a:t>
            </a:r>
            <a:r>
              <a:rPr lang="pl-PL" sz="1800" dirty="0" smtClean="0"/>
              <a:t>" </a:t>
            </a:r>
            <a:r>
              <a:rPr lang="pl-PL" sz="1800" dirty="0" err="1" smtClean="0"/>
              <a:t>value</a:t>
            </a:r>
            <a:r>
              <a:rPr lang="pl-PL" sz="1800" dirty="0" smtClean="0"/>
              <a:t>="wyślij" /&gt;</a:t>
            </a:r>
          </a:p>
          <a:p>
            <a:pPr marL="0" indent="0">
              <a:buNone/>
            </a:pPr>
            <a:r>
              <a:rPr lang="pl-PL" sz="1800" dirty="0"/>
              <a:t> </a:t>
            </a:r>
            <a:r>
              <a:rPr lang="pl-PL" sz="1800" dirty="0" smtClean="0"/>
              <a:t>      &lt;/form&gt;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631020752"/>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2800" b="1" dirty="0" smtClean="0"/>
              <a:t>Sprawdzanie poprawności danych</a:t>
            </a:r>
            <a:endParaRPr sz="28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600" dirty="0" smtClean="0">
                <a:latin typeface="Courier New" panose="02070309020205020404" pitchFamily="49" charset="0"/>
                <a:cs typeface="Courier New" panose="02070309020205020404" pitchFamily="49" charset="0"/>
              </a:rPr>
              <a:t>&lt;form </a:t>
            </a:r>
            <a:r>
              <a:rPr lang="pl-PL" sz="1600" dirty="0" err="1" smtClean="0">
                <a:latin typeface="Courier New" panose="02070309020205020404" pitchFamily="49" charset="0"/>
                <a:cs typeface="Courier New" panose="02070309020205020404" pitchFamily="49" charset="0"/>
              </a:rPr>
              <a:t>name</a:t>
            </a:r>
            <a:r>
              <a:rPr lang="pl-PL" sz="1600" dirty="0" smtClean="0">
                <a:latin typeface="Courier New" panose="02070309020205020404" pitchFamily="49" charset="0"/>
                <a:cs typeface="Courier New" panose="02070309020205020404" pitchFamily="49" charset="0"/>
              </a:rPr>
              <a:t>="logowanie" </a:t>
            </a:r>
            <a:r>
              <a:rPr lang="pl-PL" sz="1600" dirty="0" err="1" smtClean="0">
                <a:latin typeface="Courier New" panose="02070309020205020404" pitchFamily="49" charset="0"/>
                <a:cs typeface="Courier New" panose="02070309020205020404" pitchFamily="49" charset="0"/>
              </a:rPr>
              <a:t>action</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login.php</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method</a:t>
            </a:r>
            <a:r>
              <a:rPr lang="pl-PL" sz="1600" dirty="0" smtClean="0">
                <a:latin typeface="Courier New" panose="02070309020205020404" pitchFamily="49" charset="0"/>
                <a:cs typeface="Courier New" panose="02070309020205020404" pitchFamily="49" charset="0"/>
              </a:rPr>
              <a:t>="POST"&gt;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&lt;</a:t>
            </a:r>
            <a:r>
              <a:rPr lang="pl-PL" sz="1600" dirty="0" err="1" smtClean="0">
                <a:latin typeface="Courier New" panose="02070309020205020404" pitchFamily="49" charset="0"/>
                <a:cs typeface="Courier New" panose="02070309020205020404" pitchFamily="49" charset="0"/>
              </a:rPr>
              <a:t>input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type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text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name</a:t>
            </a:r>
            <a:r>
              <a:rPr lang="pl-PL" sz="1600" dirty="0" smtClean="0">
                <a:latin typeface="Courier New" panose="02070309020205020404" pitchFamily="49" charset="0"/>
                <a:cs typeface="Courier New" panose="02070309020205020404" pitchFamily="49" charset="0"/>
              </a:rPr>
              <a:t>="login"&gt;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&lt;</a:t>
            </a:r>
            <a:r>
              <a:rPr lang="pl-PL" sz="1600" dirty="0" err="1" smtClean="0">
                <a:latin typeface="Courier New" panose="02070309020205020404" pitchFamily="49" charset="0"/>
                <a:cs typeface="Courier New" panose="02070309020205020404" pitchFamily="49" charset="0"/>
              </a:rPr>
              <a:t>input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type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password</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name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password</a:t>
            </a:r>
            <a:r>
              <a:rPr lang="pl-PL" sz="1600" dirty="0" smtClean="0">
                <a:latin typeface="Courier New" panose="02070309020205020404" pitchFamily="49" charset="0"/>
                <a:cs typeface="Courier New" panose="02070309020205020404" pitchFamily="49" charset="0"/>
              </a:rPr>
              <a:t>"&gt;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&lt;</a:t>
            </a:r>
            <a:r>
              <a:rPr lang="pl-PL" sz="1600" dirty="0" err="1" smtClean="0">
                <a:latin typeface="Courier New" panose="02070309020205020404" pitchFamily="49" charset="0"/>
                <a:cs typeface="Courier New" panose="02070309020205020404" pitchFamily="49" charset="0"/>
              </a:rPr>
              <a:t>input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type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button</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value</a:t>
            </a:r>
            <a:r>
              <a:rPr lang="pl-PL" sz="1600" dirty="0" smtClean="0">
                <a:latin typeface="Courier New" panose="02070309020205020404" pitchFamily="49" charset="0"/>
                <a:cs typeface="Courier New" panose="02070309020205020404" pitchFamily="49" charset="0"/>
              </a:rPr>
              <a:t>="Zaloguj" </a:t>
            </a:r>
            <a:r>
              <a:rPr lang="pl-PL" sz="1600" dirty="0" err="1" smtClean="0">
                <a:latin typeface="Courier New" panose="02070309020205020404" pitchFamily="49" charset="0"/>
                <a:cs typeface="Courier New" panose="02070309020205020404" pitchFamily="49" charset="0"/>
              </a:rPr>
              <a:t>onclick</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sprawdz</a:t>
            </a:r>
            <a:r>
              <a:rPr lang="pl-PL" sz="1600" dirty="0" smtClean="0">
                <a:latin typeface="Courier New" panose="02070309020205020404" pitchFamily="49" charset="0"/>
                <a:cs typeface="Courier New" panose="02070309020205020404" pitchFamily="49" charset="0"/>
              </a:rPr>
              <a:t>()"&gt;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&lt;/form&gt;</a:t>
            </a:r>
          </a:p>
          <a:p>
            <a:pPr marL="0" indent="0">
              <a:buNone/>
            </a:pPr>
            <a:r>
              <a:rPr lang="pl-PL" sz="1600" dirty="0" err="1" smtClean="0">
                <a:latin typeface="Courier New" panose="02070309020205020404" pitchFamily="49" charset="0"/>
                <a:cs typeface="Courier New" panose="02070309020205020404" pitchFamily="49" charset="0"/>
              </a:rPr>
              <a:t>function</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sprawdz</a:t>
            </a:r>
            <a:r>
              <a:rPr lang="pl-PL" sz="1600" dirty="0" smtClean="0">
                <a:latin typeface="Courier New" panose="02070309020205020404" pitchFamily="49" charset="0"/>
                <a:cs typeface="Courier New" panose="02070309020205020404" pitchFamily="49" charset="0"/>
              </a:rPr>
              <a:t>() {</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var</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loginForm</a:t>
            </a:r>
            <a:r>
              <a:rPr lang="pl-PL" sz="1600" dirty="0" smtClean="0">
                <a:latin typeface="Courier New" panose="02070309020205020404" pitchFamily="49" charset="0"/>
                <a:cs typeface="Courier New" panose="02070309020205020404" pitchFamily="49" charset="0"/>
              </a:rPr>
              <a:t> = </a:t>
            </a:r>
            <a:r>
              <a:rPr lang="pl-PL" sz="1600" dirty="0" err="1" smtClean="0">
                <a:latin typeface="Courier New" panose="02070309020205020404" pitchFamily="49" charset="0"/>
                <a:cs typeface="Courier New" panose="02070309020205020404" pitchFamily="49" charset="0"/>
              </a:rPr>
              <a:t>document.forms</a:t>
            </a:r>
            <a:r>
              <a:rPr lang="pl-PL" sz="1600" dirty="0" smtClean="0">
                <a:latin typeface="Courier New" panose="02070309020205020404" pitchFamily="49" charset="0"/>
                <a:cs typeface="Courier New" panose="02070309020205020404" pitchFamily="49" charset="0"/>
              </a:rPr>
              <a:t>["logowanie"];</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if</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loginForm.login</a:t>
            </a:r>
            <a:r>
              <a:rPr lang="pl-PL" sz="1600" dirty="0" smtClean="0">
                <a:latin typeface="Courier New" panose="02070309020205020404" pitchFamily="49" charset="0"/>
                <a:cs typeface="Courier New" panose="02070309020205020404" pitchFamily="49" charset="0"/>
              </a:rPr>
              <a:t> == "" || </a:t>
            </a:r>
            <a:r>
              <a:rPr lang="pl-PL" sz="1600" dirty="0" err="1" smtClean="0">
                <a:latin typeface="Courier New" panose="02070309020205020404" pitchFamily="49" charset="0"/>
                <a:cs typeface="Courier New" panose="02070309020205020404" pitchFamily="49" charset="0"/>
              </a:rPr>
              <a:t>loginForm.password</a:t>
            </a:r>
            <a:r>
              <a:rPr lang="pl-PL" sz="1600" dirty="0" smtClean="0">
                <a:latin typeface="Courier New" panose="02070309020205020404" pitchFamily="49" charset="0"/>
                <a:cs typeface="Courier New" panose="02070309020205020404" pitchFamily="49" charset="0"/>
              </a:rPr>
              <a:t> == "") {</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alert("Nie podano nazwy użytkownika lub hasła");</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return; }</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loginForm.submit</a:t>
            </a:r>
            <a:r>
              <a:rPr lang="pl-PL" sz="1600" dirty="0" smtClean="0">
                <a:latin typeface="Courier New" panose="02070309020205020404" pitchFamily="49" charset="0"/>
                <a:cs typeface="Courier New" panose="02070309020205020404" pitchFamily="49" charset="0"/>
              </a:rPr>
              <a: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83674000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CSS – atrybut style</a:t>
            </a:r>
            <a:endParaRPr sz="3600" b="1" dirty="0"/>
          </a:p>
        </p:txBody>
      </p:sp>
      <p:sp>
        <p:nvSpPr>
          <p:cNvPr id="36" name="Shape 36"/>
          <p:cNvSpPr txBox="1">
            <a:spLocks noGrp="1"/>
          </p:cNvSpPr>
          <p:nvPr>
            <p:ph type="body" idx="1"/>
          </p:nvPr>
        </p:nvSpPr>
        <p:spPr>
          <a:xfrm>
            <a:off x="1221201" y="1991152"/>
            <a:ext cx="7753199" cy="3897899"/>
          </a:xfrm>
          <a:prstGeom prst="rect">
            <a:avLst/>
          </a:prstGeom>
          <a:ln>
            <a:noFill/>
          </a:ln>
        </p:spPr>
        <p:txBody>
          <a:bodyPr lIns="91425" tIns="91425" rIns="91425" bIns="91425" anchor="t" anchorCtr="0">
            <a:noAutofit/>
          </a:bodyPr>
          <a:lstStyle/>
          <a:p>
            <a:pPr marL="342900" indent="-342900">
              <a:buFont typeface="Arial" panose="020B0604020202020204" pitchFamily="34" charset="0"/>
              <a:buChar char="•"/>
            </a:pPr>
            <a:r>
              <a:rPr lang="pl-PL" sz="2400" dirty="0" err="1" smtClean="0"/>
              <a:t>getAttribute</a:t>
            </a:r>
            <a:endParaRPr lang="pl-PL" sz="2400" dirty="0"/>
          </a:p>
          <a:p>
            <a:r>
              <a:rPr lang="pl-PL" sz="1800" dirty="0" smtClean="0"/>
              <a:t>	</a:t>
            </a:r>
            <a:r>
              <a:rPr lang="pl-PL" sz="1800" dirty="0" err="1" smtClean="0"/>
              <a:t>var</a:t>
            </a:r>
            <a:r>
              <a:rPr lang="pl-PL" sz="1800" dirty="0" smtClean="0"/>
              <a:t> </a:t>
            </a:r>
            <a:r>
              <a:rPr lang="pl-PL" sz="1800" dirty="0"/>
              <a:t>obiekt = </a:t>
            </a:r>
            <a:r>
              <a:rPr lang="pl-PL" sz="1800" dirty="0" err="1"/>
              <a:t>document.getElementById</a:t>
            </a:r>
            <a:r>
              <a:rPr lang="pl-PL" sz="1800" dirty="0"/>
              <a:t>('przycisk</a:t>
            </a:r>
            <a:r>
              <a:rPr lang="pl-PL" sz="1800" dirty="0" smtClean="0"/>
              <a:t>');</a:t>
            </a:r>
            <a:br>
              <a:rPr lang="pl-PL" sz="1800" dirty="0" smtClean="0"/>
            </a:br>
            <a:r>
              <a:rPr lang="pl-PL" sz="1800" dirty="0" smtClean="0"/>
              <a:t>	</a:t>
            </a:r>
            <a:r>
              <a:rPr lang="pl-PL" sz="1800" dirty="0" err="1" smtClean="0"/>
              <a:t>var</a:t>
            </a:r>
            <a:r>
              <a:rPr lang="pl-PL" sz="1800" dirty="0" smtClean="0"/>
              <a:t> </a:t>
            </a:r>
            <a:r>
              <a:rPr lang="pl-PL" sz="1800" dirty="0"/>
              <a:t>styl = </a:t>
            </a:r>
            <a:r>
              <a:rPr lang="pl-PL" sz="1800" dirty="0" err="1"/>
              <a:t>obiekt.getAttribute</a:t>
            </a:r>
            <a:r>
              <a:rPr lang="pl-PL" sz="1800" dirty="0"/>
              <a:t>("style</a:t>
            </a:r>
            <a:r>
              <a:rPr lang="pl-PL" sz="1800" dirty="0" smtClean="0"/>
              <a:t>");</a:t>
            </a:r>
            <a:endParaRPr lang="pl-PL" sz="2400" dirty="0" smtClean="0"/>
          </a:p>
          <a:p>
            <a:pPr marL="342900" indent="-342900">
              <a:buFont typeface="Arial" panose="020B0604020202020204" pitchFamily="34" charset="0"/>
              <a:buChar char="•"/>
            </a:pPr>
            <a:r>
              <a:rPr lang="pl-PL" sz="2400" dirty="0" err="1" smtClean="0"/>
              <a:t>setAttribute</a:t>
            </a:r>
            <a:endParaRPr lang="pl-PL" sz="2400" dirty="0" smtClean="0"/>
          </a:p>
          <a:p>
            <a:r>
              <a:rPr lang="pl-PL" sz="2400" dirty="0"/>
              <a:t>	</a:t>
            </a:r>
            <a:r>
              <a:rPr lang="pl-PL" sz="1800" dirty="0" err="1" smtClean="0"/>
              <a:t>obiekt.setAttribute</a:t>
            </a:r>
            <a:r>
              <a:rPr lang="pl-PL" sz="1800" dirty="0" smtClean="0"/>
              <a:t>("style", "</a:t>
            </a:r>
            <a:r>
              <a:rPr lang="pl-PL" sz="1800" dirty="0" err="1" smtClean="0"/>
              <a:t>background-color</a:t>
            </a:r>
            <a:r>
              <a:rPr lang="pl-PL" sz="1800" dirty="0" smtClean="0"/>
              <a:t>: </a:t>
            </a:r>
            <a:r>
              <a:rPr lang="pl-PL" sz="1800" dirty="0" err="1" smtClean="0"/>
              <a:t>blue</a:t>
            </a:r>
            <a:r>
              <a:rPr lang="pl-PL" sz="1800" dirty="0" smtClean="0"/>
              <a:t>");</a:t>
            </a:r>
          </a:p>
          <a:p>
            <a:pPr marL="342900" indent="-342900">
              <a:buFont typeface="Arial" panose="020B0604020202020204" pitchFamily="34" charset="0"/>
              <a:buChar char="•"/>
            </a:pPr>
            <a:r>
              <a:rPr lang="pl-PL" sz="2400" dirty="0" err="1" smtClean="0"/>
              <a:t>removeAttribute</a:t>
            </a:r>
            <a:endParaRPr lang="pl-PL" sz="2400" dirty="0" smtClean="0"/>
          </a:p>
          <a:p>
            <a:r>
              <a:rPr lang="pl-PL" sz="2400" dirty="0"/>
              <a:t>	</a:t>
            </a:r>
            <a:r>
              <a:rPr lang="pl-PL" sz="1800" dirty="0" err="1" smtClean="0"/>
              <a:t>obiekt.removeAttribute</a:t>
            </a:r>
            <a:r>
              <a:rPr lang="pl-PL" sz="1800" dirty="0" smtClean="0"/>
              <a:t>("style");</a:t>
            </a:r>
            <a:endParaRPr lang="pl-PL" sz="2400" dirty="0" smtClean="0"/>
          </a:p>
          <a:p>
            <a:endParaRPr lang="pl-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2800" b="1" dirty="0" smtClean="0"/>
              <a:t>Sprawdzanie poprawności danych</a:t>
            </a:r>
            <a:endParaRPr sz="2800" b="1" dirty="0"/>
          </a:p>
        </p:txBody>
      </p:sp>
      <p:sp>
        <p:nvSpPr>
          <p:cNvPr id="36" name="Shape 36"/>
          <p:cNvSpPr txBox="1">
            <a:spLocks noGrp="1"/>
          </p:cNvSpPr>
          <p:nvPr>
            <p:ph type="body" idx="4294967295"/>
          </p:nvPr>
        </p:nvSpPr>
        <p:spPr>
          <a:xfrm>
            <a:off x="1221201" y="1991152"/>
            <a:ext cx="7922799" cy="3897899"/>
          </a:xfrm>
          <a:prstGeom prst="rect">
            <a:avLst/>
          </a:prstGeom>
          <a:ln>
            <a:noFill/>
          </a:ln>
        </p:spPr>
        <p:txBody>
          <a:bodyPr lIns="91425" tIns="91425" rIns="91425" bIns="91425" anchor="t" anchorCtr="0">
            <a:noAutofit/>
          </a:bodyPr>
          <a:lstStyle/>
          <a:p>
            <a:pPr marL="0" indent="0">
              <a:buNone/>
            </a:pPr>
            <a:r>
              <a:rPr lang="pl-PL" sz="1600" dirty="0" smtClean="0">
                <a:latin typeface="Courier New" panose="02070309020205020404" pitchFamily="49" charset="0"/>
                <a:cs typeface="Courier New" panose="02070309020205020404" pitchFamily="49" charset="0"/>
              </a:rPr>
              <a:t>&lt;form </a:t>
            </a:r>
            <a:r>
              <a:rPr lang="pl-PL" sz="1600" dirty="0" err="1" smtClean="0">
                <a:latin typeface="Courier New" panose="02070309020205020404" pitchFamily="49" charset="0"/>
                <a:cs typeface="Courier New" panose="02070309020205020404" pitchFamily="49" charset="0"/>
              </a:rPr>
              <a:t>name</a:t>
            </a:r>
            <a:r>
              <a:rPr lang="pl-PL" sz="1600" dirty="0" smtClean="0">
                <a:latin typeface="Courier New" panose="02070309020205020404" pitchFamily="49" charset="0"/>
                <a:cs typeface="Courier New" panose="02070309020205020404" pitchFamily="49" charset="0"/>
              </a:rPr>
              <a:t>="logowanie" </a:t>
            </a:r>
            <a:r>
              <a:rPr lang="pl-PL" sz="1600" dirty="0" err="1" smtClean="0">
                <a:latin typeface="Courier New" panose="02070309020205020404" pitchFamily="49" charset="0"/>
                <a:cs typeface="Courier New" panose="02070309020205020404" pitchFamily="49" charset="0"/>
              </a:rPr>
              <a:t>action</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login.php</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method</a:t>
            </a:r>
            <a:r>
              <a:rPr lang="pl-PL" sz="1600" dirty="0" smtClean="0">
                <a:latin typeface="Courier New" panose="02070309020205020404" pitchFamily="49" charset="0"/>
                <a:cs typeface="Courier New" panose="02070309020205020404" pitchFamily="49" charset="0"/>
              </a:rPr>
              <a:t>="POST" </a:t>
            </a:r>
            <a:br>
              <a:rPr lang="pl-PL" sz="1600" dirty="0" smtClean="0">
                <a:latin typeface="Courier New" panose="02070309020205020404" pitchFamily="49" charset="0"/>
                <a:cs typeface="Courier New" panose="02070309020205020404" pitchFamily="49" charset="0"/>
              </a:rPr>
            </a:br>
            <a:r>
              <a:rPr lang="pl-PL" sz="1600" dirty="0" err="1" smtClean="0">
                <a:latin typeface="Courier New" panose="02070309020205020404" pitchFamily="49" charset="0"/>
                <a:cs typeface="Courier New" panose="02070309020205020404" pitchFamily="49" charset="0"/>
              </a:rPr>
              <a:t>onsubmit</a:t>
            </a:r>
            <a:r>
              <a:rPr lang="pl-PL" sz="1600" dirty="0" smtClean="0">
                <a:latin typeface="Courier New" panose="02070309020205020404" pitchFamily="49" charset="0"/>
                <a:cs typeface="Courier New" panose="02070309020205020404" pitchFamily="49" charset="0"/>
              </a:rPr>
              <a:t>="return </a:t>
            </a:r>
            <a:r>
              <a:rPr lang="pl-PL" sz="1600" dirty="0" err="1" smtClean="0">
                <a:latin typeface="Courier New" panose="02070309020205020404" pitchFamily="49" charset="0"/>
                <a:cs typeface="Courier New" panose="02070309020205020404" pitchFamily="49" charset="0"/>
              </a:rPr>
              <a:t>sprawdz</a:t>
            </a:r>
            <a:r>
              <a:rPr lang="pl-PL" sz="1600" dirty="0" smtClean="0">
                <a:latin typeface="Courier New" panose="02070309020205020404" pitchFamily="49" charset="0"/>
                <a:cs typeface="Courier New" panose="02070309020205020404" pitchFamily="49" charset="0"/>
              </a:rPr>
              <a:t>()"&gt;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&lt;</a:t>
            </a:r>
            <a:r>
              <a:rPr lang="pl-PL" sz="1600" dirty="0" err="1" smtClean="0">
                <a:latin typeface="Courier New" panose="02070309020205020404" pitchFamily="49" charset="0"/>
                <a:cs typeface="Courier New" panose="02070309020205020404" pitchFamily="49" charset="0"/>
              </a:rPr>
              <a:t>input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type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text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name</a:t>
            </a:r>
            <a:r>
              <a:rPr lang="pl-PL" sz="1600" dirty="0" smtClean="0">
                <a:latin typeface="Courier New" panose="02070309020205020404" pitchFamily="49" charset="0"/>
                <a:cs typeface="Courier New" panose="02070309020205020404" pitchFamily="49" charset="0"/>
              </a:rPr>
              <a:t>="login"&gt;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&lt;</a:t>
            </a:r>
            <a:r>
              <a:rPr lang="pl-PL" sz="1600" dirty="0" err="1" smtClean="0">
                <a:latin typeface="Courier New" panose="02070309020205020404" pitchFamily="49" charset="0"/>
                <a:cs typeface="Courier New" panose="02070309020205020404" pitchFamily="49" charset="0"/>
              </a:rPr>
              <a:t>input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type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password</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name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password</a:t>
            </a:r>
            <a:r>
              <a:rPr lang="pl-PL" sz="1600" dirty="0" smtClean="0">
                <a:latin typeface="Courier New" panose="02070309020205020404" pitchFamily="49" charset="0"/>
                <a:cs typeface="Courier New" panose="02070309020205020404" pitchFamily="49" charset="0"/>
              </a:rPr>
              <a:t>"&gt;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&lt;</a:t>
            </a:r>
            <a:r>
              <a:rPr lang="pl-PL" sz="1600" dirty="0" err="1" smtClean="0">
                <a:latin typeface="Courier New" panose="02070309020205020404" pitchFamily="49" charset="0"/>
                <a:cs typeface="Courier New" panose="02070309020205020404" pitchFamily="49" charset="0"/>
              </a:rPr>
              <a:t>input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type</a:t>
            </a:r>
            <a:r>
              <a:rPr lang="pl-PL" sz="1600" dirty="0" smtClean="0">
                <a:latin typeface="Courier New" panose="02070309020205020404" pitchFamily="49" charset="0"/>
                <a:cs typeface="Courier New" panose="02070309020205020404" pitchFamily="49" charset="0"/>
              </a:rPr>
              <a:t>="</a:t>
            </a:r>
            <a:r>
              <a:rPr lang="pl-PL" sz="1600" dirty="0" err="1" smtClean="0">
                <a:latin typeface="Courier New" panose="02070309020205020404" pitchFamily="49" charset="0"/>
                <a:cs typeface="Courier New" panose="02070309020205020404" pitchFamily="49" charset="0"/>
              </a:rPr>
              <a:t>submit</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value</a:t>
            </a:r>
            <a:r>
              <a:rPr lang="pl-PL" sz="1600" dirty="0" smtClean="0">
                <a:latin typeface="Courier New" panose="02070309020205020404" pitchFamily="49" charset="0"/>
                <a:cs typeface="Courier New" panose="02070309020205020404" pitchFamily="49" charset="0"/>
              </a:rPr>
              <a:t>="Zaloguj" &gt;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&lt;/form&gt;</a:t>
            </a:r>
          </a:p>
          <a:p>
            <a:pPr marL="0" indent="0">
              <a:buNone/>
            </a:pPr>
            <a:r>
              <a:rPr lang="pl-PL" sz="1600" dirty="0" err="1" smtClean="0">
                <a:latin typeface="Courier New" panose="02070309020205020404" pitchFamily="49" charset="0"/>
                <a:cs typeface="Courier New" panose="02070309020205020404" pitchFamily="49" charset="0"/>
              </a:rPr>
              <a:t>function</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sprawdz</a:t>
            </a:r>
            <a:r>
              <a:rPr lang="pl-PL" sz="1600" dirty="0" smtClean="0">
                <a:latin typeface="Courier New" panose="02070309020205020404" pitchFamily="49" charset="0"/>
                <a:cs typeface="Courier New" panose="02070309020205020404" pitchFamily="49" charset="0"/>
              </a:rPr>
              <a:t>() {</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var</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loginForm</a:t>
            </a:r>
            <a:r>
              <a:rPr lang="pl-PL" sz="1600" dirty="0" smtClean="0">
                <a:latin typeface="Courier New" panose="02070309020205020404" pitchFamily="49" charset="0"/>
                <a:cs typeface="Courier New" panose="02070309020205020404" pitchFamily="49" charset="0"/>
              </a:rPr>
              <a:t> = </a:t>
            </a:r>
            <a:r>
              <a:rPr lang="pl-PL" sz="1600" dirty="0" err="1" smtClean="0">
                <a:latin typeface="Courier New" panose="02070309020205020404" pitchFamily="49" charset="0"/>
                <a:cs typeface="Courier New" panose="02070309020205020404" pitchFamily="49" charset="0"/>
              </a:rPr>
              <a:t>document.forms</a:t>
            </a:r>
            <a:r>
              <a:rPr lang="pl-PL" sz="1600" dirty="0" smtClean="0">
                <a:latin typeface="Courier New" panose="02070309020205020404" pitchFamily="49" charset="0"/>
                <a:cs typeface="Courier New" panose="02070309020205020404" pitchFamily="49" charset="0"/>
              </a:rPr>
              <a:t>["logowanie"];</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if</a:t>
            </a: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loginForm.login</a:t>
            </a:r>
            <a:r>
              <a:rPr lang="pl-PL" sz="1600" dirty="0" smtClean="0">
                <a:latin typeface="Courier New" panose="02070309020205020404" pitchFamily="49" charset="0"/>
                <a:cs typeface="Courier New" panose="02070309020205020404" pitchFamily="49" charset="0"/>
              </a:rPr>
              <a:t> == "" || </a:t>
            </a:r>
            <a:r>
              <a:rPr lang="pl-PL" sz="1600" dirty="0" err="1" smtClean="0">
                <a:latin typeface="Courier New" panose="02070309020205020404" pitchFamily="49" charset="0"/>
                <a:cs typeface="Courier New" panose="02070309020205020404" pitchFamily="49" charset="0"/>
              </a:rPr>
              <a:t>loginForm.password</a:t>
            </a:r>
            <a:r>
              <a:rPr lang="pl-PL" sz="1600" dirty="0" smtClean="0">
                <a:latin typeface="Courier New" panose="02070309020205020404" pitchFamily="49" charset="0"/>
                <a:cs typeface="Courier New" panose="02070309020205020404" pitchFamily="49" charset="0"/>
              </a:rPr>
              <a:t> == "") {</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alert("Nie podano nazwy użytkownika lub hasła");</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return </a:t>
            </a:r>
            <a:r>
              <a:rPr lang="pl-PL" sz="1600" dirty="0" err="1" smtClean="0">
                <a:latin typeface="Courier New" panose="02070309020205020404" pitchFamily="49" charset="0"/>
                <a:cs typeface="Courier New" panose="02070309020205020404" pitchFamily="49" charset="0"/>
              </a:rPr>
              <a:t>false</a:t>
            </a:r>
            <a:r>
              <a:rPr lang="pl-PL" sz="1600" dirty="0" smtClean="0">
                <a:latin typeface="Courier New" panose="02070309020205020404" pitchFamily="49" charset="0"/>
                <a:cs typeface="Courier New" panose="02070309020205020404" pitchFamily="49" charset="0"/>
              </a:rPr>
              <a:t>; }</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	return </a:t>
            </a:r>
            <a:r>
              <a:rPr lang="pl-PL" sz="1600" dirty="0" err="1" smtClean="0">
                <a:latin typeface="Courier New" panose="02070309020205020404" pitchFamily="49" charset="0"/>
                <a:cs typeface="Courier New" panose="02070309020205020404" pitchFamily="49" charset="0"/>
              </a:rPr>
              <a:t>true</a:t>
            </a:r>
            <a:r>
              <a:rPr lang="pl-PL" sz="1600" dirty="0" smtClean="0">
                <a:latin typeface="Courier New" panose="02070309020205020404" pitchFamily="49" charset="0"/>
                <a:cs typeface="Courier New" panose="02070309020205020404" pitchFamily="49" charset="0"/>
              </a:rPr>
              <a:t>;</a:t>
            </a:r>
            <a:br>
              <a:rPr lang="pl-PL" sz="1600" dirty="0" smtClean="0">
                <a:latin typeface="Courier New" panose="02070309020205020404" pitchFamily="49" charset="0"/>
                <a:cs typeface="Courier New" panose="02070309020205020404" pitchFamily="49" charset="0"/>
              </a:rPr>
            </a:br>
            <a:r>
              <a:rPr lang="pl-PL" sz="1600" dirty="0" smtClean="0">
                <a:latin typeface="Courier New" panose="02070309020205020404" pitchFamily="49" charset="0"/>
                <a:cs typeface="Courier New" panose="02070309020205020404" pitchFamily="49" charset="0"/>
              </a:rPr>
              <a: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85819802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b="1" dirty="0" smtClean="0"/>
              <a:t>Sprawdzenie poprawności danych</a:t>
            </a:r>
            <a:endParaRPr sz="32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Sprawdzenie poprawności danych można wywołać nie tylko przy wysyłaniu formularza, ale nawet po wprowadzeniu zmian w pojedynczym polu formularza.</a:t>
            </a:r>
          </a:p>
          <a:p>
            <a:pPr marL="0" indent="0">
              <a:buNone/>
            </a:pPr>
            <a:r>
              <a:rPr lang="pl-PL" sz="2400" dirty="0" smtClean="0"/>
              <a:t>Służy do tego zdarzenie </a:t>
            </a:r>
            <a:r>
              <a:rPr lang="pl-PL" sz="2400" dirty="0" err="1" smtClean="0"/>
              <a:t>onchange</a:t>
            </a:r>
            <a:r>
              <a:rPr lang="pl-PL" sz="2400" dirty="0" smtClean="0"/>
              <a:t>(). Wykorzystując to zdarzenie a także możliwość wywołania zdarzenia </a:t>
            </a:r>
            <a:r>
              <a:rPr lang="pl-PL" sz="2400" dirty="0" err="1" smtClean="0"/>
              <a:t>focus</a:t>
            </a:r>
            <a:r>
              <a:rPr lang="pl-PL" sz="2400" dirty="0" smtClean="0"/>
              <a:t>() możemy wymusić na użytkowniku wprowadzenie poprawnych wartości do pola tekstowego.</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154874776"/>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800" dirty="0" smtClean="0">
                <a:latin typeface="Courier New" panose="02070309020205020404" pitchFamily="49" charset="0"/>
                <a:cs typeface="Courier New" panose="02070309020205020404" pitchFamily="49" charset="0"/>
              </a:rPr>
              <a:t>&lt;form </a:t>
            </a:r>
            <a:r>
              <a:rPr lang="pl-PL" sz="1800" dirty="0" err="1" smtClean="0">
                <a:latin typeface="Courier New" panose="02070309020205020404" pitchFamily="49" charset="0"/>
                <a:cs typeface="Courier New" panose="02070309020205020404" pitchFamily="49" charset="0"/>
              </a:rPr>
              <a:t>name</a:t>
            </a:r>
            <a:r>
              <a:rPr lang="pl-PL" sz="1800" dirty="0" smtClean="0">
                <a:latin typeface="Courier New" panose="02070309020205020404" pitchFamily="49" charset="0"/>
                <a:cs typeface="Courier New" panose="02070309020205020404" pitchFamily="49" charset="0"/>
              </a:rPr>
              <a:t>="logowanie" &gt;</a:t>
            </a:r>
            <a:r>
              <a:rPr lang="pl-PL" sz="1800" dirty="0">
                <a:latin typeface="Courier New" panose="02070309020205020404" pitchFamily="49" charset="0"/>
                <a:cs typeface="Courier New" panose="02070309020205020404" pitchFamily="49" charset="0"/>
              </a:rPr>
              <a:t/>
            </a:r>
            <a:br>
              <a:rPr lang="pl-PL" sz="1800" dirty="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&lt;</a:t>
            </a:r>
            <a:r>
              <a:rPr lang="pl-PL" sz="1800" dirty="0" err="1" smtClean="0">
                <a:latin typeface="Courier New" panose="02070309020205020404" pitchFamily="49" charset="0"/>
                <a:cs typeface="Courier New" panose="02070309020205020404" pitchFamily="49" charset="0"/>
              </a:rPr>
              <a:t>input</a:t>
            </a:r>
            <a:r>
              <a:rPr lang="pl-PL" sz="1800" dirty="0" smtClean="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type</a:t>
            </a:r>
            <a:r>
              <a:rPr lang="pl-PL" sz="1800" dirty="0" smtClean="0">
                <a:latin typeface="Courier New" panose="02070309020205020404" pitchFamily="49" charset="0"/>
                <a:cs typeface="Courier New" panose="02070309020205020404" pitchFamily="49" charset="0"/>
              </a:rPr>
              <a:t>="</a:t>
            </a:r>
            <a:r>
              <a:rPr lang="pl-PL" sz="1800" dirty="0" err="1" smtClean="0">
                <a:latin typeface="Courier New" panose="02070309020205020404" pitchFamily="49" charset="0"/>
                <a:cs typeface="Courier New" panose="02070309020205020404" pitchFamily="49" charset="0"/>
              </a:rPr>
              <a:t>text</a:t>
            </a:r>
            <a:r>
              <a:rPr lang="pl-PL" sz="1800" dirty="0" smtClean="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name</a:t>
            </a:r>
            <a:r>
              <a:rPr lang="pl-PL" sz="1800" dirty="0" smtClean="0">
                <a:latin typeface="Courier New" panose="02070309020205020404" pitchFamily="49" charset="0"/>
                <a:cs typeface="Courier New" panose="02070309020205020404" pitchFamily="49" charset="0"/>
              </a:rPr>
              <a:t>="pesel" </a:t>
            </a:r>
            <a:r>
              <a:rPr lang="pl-PL" sz="1800" dirty="0" err="1" smtClean="0">
                <a:latin typeface="Courier New" panose="02070309020205020404" pitchFamily="49" charset="0"/>
                <a:cs typeface="Courier New" panose="02070309020205020404" pitchFamily="49" charset="0"/>
              </a:rPr>
              <a:t>onchange</a:t>
            </a:r>
            <a:r>
              <a:rPr lang="pl-PL" sz="1800" dirty="0" smtClean="0">
                <a:latin typeface="Courier New" panose="02070309020205020404" pitchFamily="49" charset="0"/>
                <a:cs typeface="Courier New" panose="02070309020205020404" pitchFamily="49" charset="0"/>
              </a:rPr>
              <a:t>="</a:t>
            </a:r>
            <a:r>
              <a:rPr lang="pl-PL" sz="1800" dirty="0" err="1" smtClean="0">
                <a:latin typeface="Courier New" panose="02070309020205020404" pitchFamily="49" charset="0"/>
                <a:cs typeface="Courier New" panose="02070309020205020404" pitchFamily="49" charset="0"/>
              </a:rPr>
              <a:t>sprawdzPesel</a:t>
            </a:r>
            <a:r>
              <a:rPr lang="pl-PL" sz="1800" dirty="0" smtClean="0">
                <a:latin typeface="Courier New" panose="02070309020205020404" pitchFamily="49" charset="0"/>
                <a:cs typeface="Courier New" panose="02070309020205020404" pitchFamily="49" charset="0"/>
              </a:rPr>
              <a:t>();"&gt;</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&lt;/form&gt;</a:t>
            </a:r>
          </a:p>
          <a:p>
            <a:pPr marL="0" indent="0">
              <a:buNone/>
            </a:pPr>
            <a:r>
              <a:rPr lang="pl-PL" sz="1800" dirty="0" err="1" smtClean="0">
                <a:latin typeface="Courier New" panose="02070309020205020404" pitchFamily="49" charset="0"/>
                <a:cs typeface="Courier New" panose="02070309020205020404" pitchFamily="49" charset="0"/>
              </a:rPr>
              <a:t>function</a:t>
            </a:r>
            <a:r>
              <a:rPr lang="pl-PL" sz="1800" dirty="0" smtClean="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sprawdzPesel</a:t>
            </a:r>
            <a:r>
              <a:rPr lang="pl-PL" sz="1800" dirty="0" smtClean="0">
                <a:latin typeface="Courier New" panose="02070309020205020404" pitchFamily="49" charset="0"/>
                <a:cs typeface="Courier New" panose="02070309020205020404" pitchFamily="49" charset="0"/>
              </a:rPr>
              <a:t>() {</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var</a:t>
            </a:r>
            <a:r>
              <a:rPr lang="pl-PL" sz="1800" dirty="0" smtClean="0">
                <a:latin typeface="Courier New" panose="02070309020205020404" pitchFamily="49" charset="0"/>
                <a:cs typeface="Courier New" panose="02070309020205020404" pitchFamily="49" charset="0"/>
              </a:rPr>
              <a:t> form1 = </a:t>
            </a:r>
            <a:r>
              <a:rPr lang="pl-PL" sz="1800" dirty="0" err="1" smtClean="0">
                <a:latin typeface="Courier New" panose="02070309020205020404" pitchFamily="49" charset="0"/>
                <a:cs typeface="Courier New" panose="02070309020205020404" pitchFamily="49" charset="0"/>
              </a:rPr>
              <a:t>document.forms</a:t>
            </a:r>
            <a:r>
              <a:rPr lang="pl-PL" sz="1800" dirty="0" smtClean="0">
                <a:latin typeface="Courier New" panose="02070309020205020404" pitchFamily="49" charset="0"/>
                <a:cs typeface="Courier New" panose="02070309020205020404" pitchFamily="49" charset="0"/>
              </a:rPr>
              <a:t>["logowanie"];</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if</a:t>
            </a:r>
            <a:r>
              <a:rPr lang="pl-PL" sz="1800" dirty="0" smtClean="0">
                <a:latin typeface="Courier New" panose="02070309020205020404" pitchFamily="49" charset="0"/>
                <a:cs typeface="Courier New" panose="02070309020205020404" pitchFamily="49" charset="0"/>
              </a:rPr>
              <a:t> (form1.pesel.value.length != 11) { </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		alert("Nieprawidłowy numer PESEL");</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		form1.pesel.focus();</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	}</a:t>
            </a:r>
            <a:br>
              <a:rPr lang="pl-PL" sz="1800" dirty="0" smtClean="0">
                <a:latin typeface="Courier New" panose="02070309020205020404" pitchFamily="49" charset="0"/>
                <a:cs typeface="Courier New" panose="02070309020205020404" pitchFamily="49" charset="0"/>
              </a:rPr>
            </a:br>
            <a:r>
              <a:rPr lang="pl-PL" sz="1800" dirty="0" smtClean="0">
                <a:latin typeface="Courier New" panose="02070309020205020404" pitchFamily="49" charset="0"/>
                <a:cs typeface="Courier New" panose="02070309020205020404" pitchFamily="49" charset="0"/>
              </a:rPr>
              <a:t>}</a:t>
            </a:r>
          </a:p>
          <a:p>
            <a:pPr marL="0" indent="0">
              <a:buNone/>
            </a:pPr>
            <a:endParaRPr lang="pl-PL" sz="18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19361458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Napisz funkcję </a:t>
            </a:r>
            <a:r>
              <a:rPr lang="pl-PL" sz="2400" dirty="0" err="1" smtClean="0"/>
              <a:t>javascript</a:t>
            </a:r>
            <a:r>
              <a:rPr lang="pl-PL" sz="2400" dirty="0" smtClean="0"/>
              <a:t> sprawdzającą poprawność wpisanego w formularzu adresu e-mail</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5843852"/>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800" dirty="0" err="1">
                <a:latin typeface="Courier New" panose="02070309020205020404" pitchFamily="49" charset="0"/>
                <a:cs typeface="Courier New" panose="02070309020205020404" pitchFamily="49" charset="0"/>
              </a:rPr>
              <a:t>function</a:t>
            </a:r>
            <a:r>
              <a:rPr lang="pl-PL" sz="1800" dirty="0">
                <a:latin typeface="Courier New" panose="02070309020205020404" pitchFamily="49" charset="0"/>
                <a:cs typeface="Courier New" panose="02070309020205020404" pitchFamily="49" charset="0"/>
              </a:rPr>
              <a:t> </a:t>
            </a:r>
            <a:r>
              <a:rPr lang="pl-PL" sz="1800" dirty="0" err="1" smtClean="0">
                <a:latin typeface="Courier New" panose="02070309020205020404" pitchFamily="49" charset="0"/>
                <a:cs typeface="Courier New" panose="02070309020205020404" pitchFamily="49" charset="0"/>
              </a:rPr>
              <a:t>sprawdzEmail</a:t>
            </a:r>
            <a:r>
              <a:rPr lang="pl-PL" sz="1800" dirty="0" smtClean="0">
                <a:latin typeface="Courier New" panose="02070309020205020404" pitchFamily="49" charset="0"/>
                <a:cs typeface="Courier New" panose="02070309020205020404" pitchFamily="49" charset="0"/>
              </a:rPr>
              <a:t>(email) </a:t>
            </a:r>
            <a:r>
              <a:rPr lang="pl-PL" sz="1800" dirty="0">
                <a:latin typeface="Courier New" panose="02070309020205020404" pitchFamily="49" charset="0"/>
                <a:cs typeface="Courier New" panose="02070309020205020404" pitchFamily="49" charset="0"/>
              </a:rPr>
              <a:t>{</a:t>
            </a:r>
          </a:p>
          <a:p>
            <a:pPr marL="0" indent="0">
              <a:buNone/>
            </a:pPr>
            <a:r>
              <a:rPr lang="pl-PL" sz="1800" dirty="0">
                <a:latin typeface="Courier New" panose="02070309020205020404" pitchFamily="49" charset="0"/>
                <a:cs typeface="Courier New" panose="02070309020205020404" pitchFamily="49" charset="0"/>
              </a:rPr>
              <a:t>    </a:t>
            </a:r>
            <a:r>
              <a:rPr lang="pl-PL" sz="1800" dirty="0" err="1">
                <a:latin typeface="Courier New" panose="02070309020205020404" pitchFamily="49" charset="0"/>
                <a:cs typeface="Courier New" panose="02070309020205020404" pitchFamily="49" charset="0"/>
              </a:rPr>
              <a:t>var</a:t>
            </a:r>
            <a:r>
              <a:rPr lang="pl-PL" sz="1800" dirty="0">
                <a:latin typeface="Courier New" panose="02070309020205020404" pitchFamily="49" charset="0"/>
                <a:cs typeface="Courier New" panose="02070309020205020404" pitchFamily="49" charset="0"/>
              </a:rPr>
              <a:t> </a:t>
            </a:r>
            <a:r>
              <a:rPr lang="pl-PL" sz="1800" dirty="0" err="1">
                <a:latin typeface="Courier New" panose="02070309020205020404" pitchFamily="49" charset="0"/>
                <a:cs typeface="Courier New" panose="02070309020205020404" pitchFamily="49" charset="0"/>
              </a:rPr>
              <a:t>malpa</a:t>
            </a:r>
            <a:r>
              <a:rPr lang="pl-PL" sz="1800" dirty="0">
                <a:latin typeface="Courier New" panose="02070309020205020404" pitchFamily="49" charset="0"/>
                <a:cs typeface="Courier New" panose="02070309020205020404" pitchFamily="49" charset="0"/>
              </a:rPr>
              <a:t> = </a:t>
            </a:r>
            <a:r>
              <a:rPr lang="pl-PL" sz="1800" dirty="0" err="1" smtClean="0">
                <a:latin typeface="Courier New" panose="02070309020205020404" pitchFamily="49" charset="0"/>
                <a:cs typeface="Courier New" panose="02070309020205020404" pitchFamily="49" charset="0"/>
              </a:rPr>
              <a:t>email.indexOf</a:t>
            </a:r>
            <a:r>
              <a:rPr lang="pl-PL" sz="1800" dirty="0">
                <a:latin typeface="Courier New" panose="02070309020205020404" pitchFamily="49" charset="0"/>
                <a:cs typeface="Courier New" panose="02070309020205020404" pitchFamily="49" charset="0"/>
              </a:rPr>
              <a:t>("@");</a:t>
            </a:r>
          </a:p>
          <a:p>
            <a:pPr marL="0" indent="0">
              <a:buNone/>
            </a:pPr>
            <a:r>
              <a:rPr lang="pl-PL" sz="1800" dirty="0">
                <a:latin typeface="Courier New" panose="02070309020205020404" pitchFamily="49" charset="0"/>
                <a:cs typeface="Courier New" panose="02070309020205020404" pitchFamily="49" charset="0"/>
              </a:rPr>
              <a:t>    </a:t>
            </a:r>
            <a:r>
              <a:rPr lang="pl-PL" sz="1800" dirty="0" err="1">
                <a:latin typeface="Courier New" panose="02070309020205020404" pitchFamily="49" charset="0"/>
                <a:cs typeface="Courier New" panose="02070309020205020404" pitchFamily="49" charset="0"/>
              </a:rPr>
              <a:t>var</a:t>
            </a:r>
            <a:r>
              <a:rPr lang="pl-PL" sz="1800" dirty="0">
                <a:latin typeface="Courier New" panose="02070309020205020404" pitchFamily="49" charset="0"/>
                <a:cs typeface="Courier New" panose="02070309020205020404" pitchFamily="49" charset="0"/>
              </a:rPr>
              <a:t> kropka = </a:t>
            </a:r>
            <a:r>
              <a:rPr lang="pl-PL" sz="1800" dirty="0" err="1" smtClean="0">
                <a:latin typeface="Courier New" panose="02070309020205020404" pitchFamily="49" charset="0"/>
                <a:cs typeface="Courier New" panose="02070309020205020404" pitchFamily="49" charset="0"/>
              </a:rPr>
              <a:t>email.lastIndexOf</a:t>
            </a:r>
            <a:r>
              <a:rPr lang="pl-PL" sz="1800" dirty="0">
                <a:latin typeface="Courier New" panose="02070309020205020404" pitchFamily="49" charset="0"/>
                <a:cs typeface="Courier New" panose="02070309020205020404" pitchFamily="49" charset="0"/>
              </a:rPr>
              <a:t>(".");</a:t>
            </a:r>
          </a:p>
          <a:p>
            <a:pPr marL="0" indent="0">
              <a:buNone/>
            </a:pPr>
            <a:r>
              <a:rPr lang="pl-PL" sz="1800" dirty="0">
                <a:latin typeface="Courier New" panose="02070309020205020404" pitchFamily="49" charset="0"/>
                <a:cs typeface="Courier New" panose="02070309020205020404" pitchFamily="49" charset="0"/>
              </a:rPr>
              <a:t>    </a:t>
            </a:r>
            <a:r>
              <a:rPr lang="pl-PL" sz="1800" dirty="0" err="1">
                <a:latin typeface="Courier New" panose="02070309020205020404" pitchFamily="49" charset="0"/>
                <a:cs typeface="Courier New" panose="02070309020205020404" pitchFamily="49" charset="0"/>
              </a:rPr>
              <a:t>if</a:t>
            </a:r>
            <a:r>
              <a:rPr lang="pl-PL" sz="1800" dirty="0">
                <a:latin typeface="Courier New" panose="02070309020205020404" pitchFamily="49" charset="0"/>
                <a:cs typeface="Courier New" panose="02070309020205020404" pitchFamily="49" charset="0"/>
              </a:rPr>
              <a:t> (</a:t>
            </a:r>
            <a:r>
              <a:rPr lang="pl-PL" sz="1800" dirty="0" err="1">
                <a:latin typeface="Courier New" panose="02070309020205020404" pitchFamily="49" charset="0"/>
                <a:cs typeface="Courier New" panose="02070309020205020404" pitchFamily="49" charset="0"/>
              </a:rPr>
              <a:t>malpa</a:t>
            </a:r>
            <a:r>
              <a:rPr lang="pl-PL" sz="1800" dirty="0">
                <a:latin typeface="Courier New" panose="02070309020205020404" pitchFamily="49" charset="0"/>
                <a:cs typeface="Courier New" panose="02070309020205020404" pitchFamily="49" charset="0"/>
              </a:rPr>
              <a:t>&lt; 1 || kropka&lt;malpa+2 || kropka+1</a:t>
            </a:r>
            <a:r>
              <a:rPr lang="pl-PL" sz="1800" dirty="0" smtClean="0">
                <a:latin typeface="Courier New" panose="02070309020205020404" pitchFamily="49" charset="0"/>
                <a:cs typeface="Courier New" panose="02070309020205020404" pitchFamily="49" charset="0"/>
              </a:rPr>
              <a:t>&gt;=</a:t>
            </a:r>
            <a:r>
              <a:rPr lang="pl-PL" sz="1800" dirty="0" err="1" smtClean="0">
                <a:latin typeface="Courier New" panose="02070309020205020404" pitchFamily="49" charset="0"/>
                <a:cs typeface="Courier New" panose="02070309020205020404" pitchFamily="49" charset="0"/>
              </a:rPr>
              <a:t>email.length</a:t>
            </a:r>
            <a:r>
              <a:rPr lang="pl-PL" sz="1800" dirty="0">
                <a:latin typeface="Courier New" panose="02070309020205020404" pitchFamily="49" charset="0"/>
                <a:cs typeface="Courier New" panose="02070309020205020404" pitchFamily="49" charset="0"/>
              </a:rPr>
              <a:t>) {</a:t>
            </a:r>
          </a:p>
          <a:p>
            <a:pPr marL="0" indent="0">
              <a:buNone/>
            </a:pPr>
            <a:r>
              <a:rPr lang="pl-PL" sz="1800" dirty="0">
                <a:latin typeface="Courier New" panose="02070309020205020404" pitchFamily="49" charset="0"/>
                <a:cs typeface="Courier New" panose="02070309020205020404" pitchFamily="49" charset="0"/>
              </a:rPr>
              <a:t>        alert("Nieprawidłowy adres email");</a:t>
            </a:r>
          </a:p>
          <a:p>
            <a:pPr marL="0" indent="0">
              <a:buNone/>
            </a:pPr>
            <a:r>
              <a:rPr lang="pl-PL" sz="1800" dirty="0">
                <a:latin typeface="Courier New" panose="02070309020205020404" pitchFamily="49" charset="0"/>
                <a:cs typeface="Courier New" panose="02070309020205020404" pitchFamily="49" charset="0"/>
              </a:rPr>
              <a:t>        return </a:t>
            </a:r>
            <a:r>
              <a:rPr lang="pl-PL" sz="1800" dirty="0" err="1">
                <a:latin typeface="Courier New" panose="02070309020205020404" pitchFamily="49" charset="0"/>
                <a:cs typeface="Courier New" panose="02070309020205020404" pitchFamily="49" charset="0"/>
              </a:rPr>
              <a:t>false</a:t>
            </a:r>
            <a:r>
              <a:rPr lang="pl-PL" sz="1800" dirty="0">
                <a:latin typeface="Courier New" panose="02070309020205020404" pitchFamily="49" charset="0"/>
                <a:cs typeface="Courier New" panose="02070309020205020404" pitchFamily="49" charset="0"/>
              </a:rPr>
              <a:t>;</a:t>
            </a:r>
          </a:p>
          <a:p>
            <a:pPr marL="0" indent="0">
              <a:buNone/>
            </a:pPr>
            <a:r>
              <a:rPr lang="pl-PL" sz="1800" dirty="0">
                <a:latin typeface="Courier New" panose="02070309020205020404" pitchFamily="49" charset="0"/>
                <a:cs typeface="Courier New" panose="02070309020205020404" pitchFamily="49" charset="0"/>
              </a:rPr>
              <a:t>    }</a:t>
            </a:r>
          </a:p>
          <a:p>
            <a:pPr marL="0" indent="0">
              <a:buNone/>
            </a:pPr>
            <a:r>
              <a:rPr lang="pl-PL" sz="1800" dirty="0">
                <a:latin typeface="Courier New" panose="02070309020205020404" pitchFamily="49" charset="0"/>
                <a:cs typeface="Courier New" panose="02070309020205020404" pitchFamily="49" charset="0"/>
              </a:rPr>
              <a:t>}</a:t>
            </a:r>
            <a:endParaRPr sz="18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753704703"/>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Wyrażenia regularne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a:t>W</a:t>
            </a:r>
            <a:r>
              <a:rPr lang="pl-PL" sz="2400" dirty="0" smtClean="0"/>
              <a:t>zorce opisujące łańcuchy tekstów</a:t>
            </a:r>
          </a:p>
          <a:p>
            <a:r>
              <a:rPr lang="pl-PL" sz="2400" dirty="0"/>
              <a:t>P</a:t>
            </a:r>
            <a:r>
              <a:rPr lang="pl-PL" sz="2400" dirty="0" smtClean="0"/>
              <a:t>ozwalają na określenie czy podany ciąg znaków pasuje do wzorca.</a:t>
            </a:r>
          </a:p>
          <a:p>
            <a:r>
              <a:rPr lang="pl-PL" sz="2400" dirty="0" smtClean="0"/>
              <a:t>Mogą wyszukiwać w tekście wystąpienia wzorca.</a:t>
            </a:r>
          </a:p>
          <a:p>
            <a:pPr marL="0" indent="0">
              <a:buNone/>
            </a:pPr>
            <a:r>
              <a:rPr lang="pl-PL" sz="2400" dirty="0" smtClean="0"/>
              <a:t>W </a:t>
            </a:r>
            <a:r>
              <a:rPr lang="pl-PL" sz="2400" dirty="0" err="1" smtClean="0"/>
              <a:t>JavaScript</a:t>
            </a:r>
            <a:r>
              <a:rPr lang="pl-PL" sz="2400" dirty="0" smtClean="0"/>
              <a:t> reprezentowane są przez obiekt </a:t>
            </a:r>
            <a:r>
              <a:rPr lang="pl-PL" sz="2400" dirty="0" err="1" smtClean="0"/>
              <a:t>RegExp</a:t>
            </a:r>
            <a:endParaRPr lang="pl-PL"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451414376"/>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Obiekt </a:t>
            </a:r>
            <a:r>
              <a:rPr lang="pl-PL" dirty="0" err="1" smtClean="0"/>
              <a:t>RegExp</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Tworzenie obiektów </a:t>
            </a:r>
            <a:r>
              <a:rPr lang="pl-PL" sz="2400" dirty="0" err="1" smtClean="0"/>
              <a:t>RegExp</a:t>
            </a:r>
            <a:endParaRPr lang="pl-PL" sz="2400" dirty="0" smtClean="0"/>
          </a:p>
          <a:p>
            <a:r>
              <a:rPr lang="pl-PL" sz="2400" dirty="0" err="1" smtClean="0"/>
              <a:t>var</a:t>
            </a:r>
            <a:r>
              <a:rPr lang="pl-PL" sz="2400" dirty="0" smtClean="0"/>
              <a:t> zmienna = </a:t>
            </a:r>
            <a:r>
              <a:rPr lang="pl-PL" sz="2400" dirty="0" err="1" smtClean="0"/>
              <a:t>new</a:t>
            </a:r>
            <a:r>
              <a:rPr lang="pl-PL" sz="2400" dirty="0" smtClean="0"/>
              <a:t> </a:t>
            </a:r>
            <a:r>
              <a:rPr lang="pl-PL" sz="2400" dirty="0" err="1" smtClean="0"/>
              <a:t>RegExp</a:t>
            </a:r>
            <a:r>
              <a:rPr lang="pl-PL" sz="2400" dirty="0" smtClean="0"/>
              <a:t>(wzorzec, atrybuty)</a:t>
            </a:r>
          </a:p>
          <a:p>
            <a:r>
              <a:rPr lang="pl-PL" sz="2400" dirty="0" err="1" smtClean="0"/>
              <a:t>var</a:t>
            </a:r>
            <a:r>
              <a:rPr lang="pl-PL" sz="2400" dirty="0" smtClean="0"/>
              <a:t> zmienna = /wzorzec/atrybuty</a:t>
            </a:r>
          </a:p>
          <a:p>
            <a:endParaRPr lang="pl-PL" sz="2400" dirty="0"/>
          </a:p>
          <a:p>
            <a:pPr marL="0" indent="0">
              <a:buNone/>
            </a:pPr>
            <a:r>
              <a:rPr lang="pl-PL" sz="2400" dirty="0" err="1" smtClean="0">
                <a:latin typeface="Courier New" panose="02070309020205020404" pitchFamily="49" charset="0"/>
                <a:cs typeface="Courier New" panose="02070309020205020404" pitchFamily="49" charset="0"/>
              </a:rPr>
              <a:t>var</a:t>
            </a:r>
            <a:r>
              <a:rPr lang="pl-PL" sz="2400" dirty="0" smtClean="0">
                <a:latin typeface="Courier New" panose="02070309020205020404" pitchFamily="49" charset="0"/>
                <a:cs typeface="Courier New" panose="02070309020205020404" pitchFamily="49" charset="0"/>
              </a:rPr>
              <a:t> wzorzec = /</a:t>
            </a:r>
            <a:r>
              <a:rPr lang="pl-PL" sz="2400" dirty="0" err="1" smtClean="0">
                <a:latin typeface="Courier New" panose="02070309020205020404" pitchFamily="49" charset="0"/>
                <a:cs typeface="Courier New" panose="02070309020205020404" pitchFamily="49" charset="0"/>
              </a:rPr>
              <a:t>JavaScript</a:t>
            </a:r>
            <a:r>
              <a:rPr lang="pl-PL" sz="2400" dirty="0" smtClean="0">
                <a:latin typeface="Courier New" panose="02070309020205020404" pitchFamily="49" charset="0"/>
                <a:cs typeface="Courier New" panose="02070309020205020404" pitchFamily="49" charset="0"/>
              </a:rPr>
              <a:t>/</a:t>
            </a:r>
          </a:p>
          <a:p>
            <a:pPr marL="0" indent="0">
              <a:buNone/>
            </a:pPr>
            <a:r>
              <a:rPr lang="pl-PL" sz="2400" dirty="0" err="1" smtClean="0">
                <a:latin typeface="Courier New" panose="02070309020205020404" pitchFamily="49" charset="0"/>
                <a:cs typeface="Courier New" panose="02070309020205020404" pitchFamily="49" charset="0"/>
              </a:rPr>
              <a:t>wzorzec.test</a:t>
            </a:r>
            <a:r>
              <a:rPr lang="pl-PL" sz="2400" dirty="0" smtClean="0">
                <a:latin typeface="Courier New" panose="02070309020205020404" pitchFamily="49" charset="0"/>
                <a:cs typeface="Courier New" panose="02070309020205020404" pitchFamily="49" charset="0"/>
              </a:rPr>
              <a:t>("To jest kurs </a:t>
            </a:r>
            <a:r>
              <a:rPr lang="pl-PL" sz="2400" dirty="0" err="1" smtClean="0">
                <a:latin typeface="Courier New" panose="02070309020205020404" pitchFamily="49" charset="0"/>
                <a:cs typeface="Courier New" panose="02070309020205020404" pitchFamily="49" charset="0"/>
              </a:rPr>
              <a:t>JavaScipt</a:t>
            </a:r>
            <a:r>
              <a:rPr lang="pl-PL" sz="2400" dirty="0" smtClean="0">
                <a:latin typeface="Courier New" panose="02070309020205020404" pitchFamily="49" charset="0"/>
                <a:cs typeface="Courier New" panose="02070309020205020404" pitchFamily="49" charset="0"/>
              </a:rPr>
              <a:t>");</a:t>
            </a:r>
            <a:endParaRPr sz="24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010739405"/>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Metody obiektu </a:t>
            </a:r>
            <a:r>
              <a:rPr lang="pl-PL" dirty="0" err="1" smtClean="0"/>
              <a:t>RegExp</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test(tekst)	</a:t>
            </a:r>
            <a:r>
              <a:rPr lang="pl-PL" sz="2400" dirty="0" err="1" smtClean="0"/>
              <a:t>var</a:t>
            </a:r>
            <a:r>
              <a:rPr lang="pl-PL" sz="2400" dirty="0" smtClean="0"/>
              <a:t> wynik = </a:t>
            </a:r>
            <a:r>
              <a:rPr lang="pl-PL" sz="2400" dirty="0" err="1" smtClean="0"/>
              <a:t>wzorzec.test</a:t>
            </a:r>
            <a:r>
              <a:rPr lang="pl-PL" sz="2400" dirty="0" smtClean="0"/>
              <a:t>(tekst);</a:t>
            </a:r>
          </a:p>
          <a:p>
            <a:r>
              <a:rPr lang="pl-PL" sz="2400" dirty="0" err="1" smtClean="0"/>
              <a:t>compile</a:t>
            </a:r>
            <a:r>
              <a:rPr lang="pl-PL" sz="2400" dirty="0" smtClean="0"/>
              <a:t>(wyrażenie [,atrybuty)</a:t>
            </a:r>
          </a:p>
          <a:p>
            <a:r>
              <a:rPr lang="pl-PL" sz="2400" dirty="0" err="1" smtClean="0"/>
              <a:t>exec</a:t>
            </a:r>
            <a:r>
              <a:rPr lang="pl-PL" sz="2400" dirty="0" smtClean="0"/>
              <a:t>(tekst)	</a:t>
            </a:r>
            <a:r>
              <a:rPr lang="pl-PL" sz="2400" dirty="0" err="1" smtClean="0"/>
              <a:t>var</a:t>
            </a:r>
            <a:r>
              <a:rPr lang="pl-PL" sz="2400" dirty="0" smtClean="0"/>
              <a:t> wynik = </a:t>
            </a:r>
            <a:r>
              <a:rPr lang="pl-PL" sz="2400" dirty="0" err="1" smtClean="0"/>
              <a:t>wzorzec.exec</a:t>
            </a:r>
            <a:r>
              <a:rPr lang="pl-PL" sz="2400" dirty="0" smtClean="0"/>
              <a:t>(tekst);</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460704923"/>
      </p:ext>
    </p:extLst>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Tworzenie wyrażeń</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Atrybuty (flagi) wyrażeń regularnych</a:t>
            </a:r>
          </a:p>
          <a:p>
            <a:r>
              <a:rPr lang="pl-PL" sz="2400" dirty="0" smtClean="0"/>
              <a:t>g</a:t>
            </a:r>
          </a:p>
          <a:p>
            <a:r>
              <a:rPr lang="pl-PL" sz="2400" dirty="0" smtClean="0"/>
              <a:t>i</a:t>
            </a:r>
          </a:p>
          <a:p>
            <a:r>
              <a:rPr lang="pl-PL" sz="2400" dirty="0" smtClean="0"/>
              <a:t>m</a:t>
            </a:r>
          </a:p>
          <a:p>
            <a:endParaRPr lang="pl-PL" sz="2400" dirty="0"/>
          </a:p>
          <a:p>
            <a:pPr marL="0" indent="0">
              <a:buNone/>
            </a:pPr>
            <a:r>
              <a:rPr lang="pl-PL" sz="2400" dirty="0" err="1" smtClean="0"/>
              <a:t>var</a:t>
            </a:r>
            <a:r>
              <a:rPr lang="pl-PL" sz="2400" dirty="0" smtClean="0"/>
              <a:t> wzorzec = </a:t>
            </a:r>
            <a:r>
              <a:rPr lang="pl-PL" sz="2400" dirty="0" err="1" smtClean="0"/>
              <a:t>new</a:t>
            </a:r>
            <a:r>
              <a:rPr lang="pl-PL" sz="2400" dirty="0" smtClean="0"/>
              <a:t> </a:t>
            </a:r>
            <a:r>
              <a:rPr lang="pl-PL" sz="2400" dirty="0" err="1" smtClean="0"/>
              <a:t>RegExp</a:t>
            </a:r>
            <a:r>
              <a:rPr lang="pl-PL" sz="2400" dirty="0" smtClean="0"/>
              <a:t>("</a:t>
            </a:r>
            <a:r>
              <a:rPr lang="pl-PL" sz="2400" dirty="0" err="1" smtClean="0"/>
              <a:t>javascipt</a:t>
            </a:r>
            <a:r>
              <a:rPr lang="pl-PL" sz="2400" dirty="0" smtClean="0"/>
              <a:t>", "i");</a:t>
            </a:r>
          </a:p>
          <a:p>
            <a:pPr marL="0" indent="0">
              <a:buNone/>
            </a:pPr>
            <a:r>
              <a:rPr lang="pl-PL" sz="2400" dirty="0" err="1" smtClean="0"/>
              <a:t>var</a:t>
            </a:r>
            <a:r>
              <a:rPr lang="pl-PL" sz="2400" dirty="0" smtClean="0"/>
              <a:t> wzorzec = /</a:t>
            </a:r>
            <a:r>
              <a:rPr lang="pl-PL" sz="2400" dirty="0" err="1" smtClean="0"/>
              <a:t>javascipt</a:t>
            </a:r>
            <a:r>
              <a:rPr lang="pl-PL" sz="2400" dirty="0" smtClean="0"/>
              <a:t>/i;</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653566836"/>
      </p:ext>
    </p:extLst>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Tworzenie wyrażeń</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Wyrażenia budowane są ze znaków zwykłych (litery alfabetu i cyfry) i znaków specjalnych (większość znaków interpunkcyjnych)</a:t>
            </a:r>
            <a:r>
              <a:rPr lang="pl-PL" sz="2400" dirty="0"/>
              <a:t> </a:t>
            </a:r>
            <a:r>
              <a:rPr lang="pl-PL" sz="2400" dirty="0" smtClean="0"/>
              <a:t>takich jak:</a:t>
            </a:r>
          </a:p>
          <a:p>
            <a:pPr marL="0" indent="0">
              <a:buNone/>
            </a:pPr>
            <a:r>
              <a:rPr lang="pl-PL" sz="2400" dirty="0" smtClean="0"/>
              <a:t>^ $ . * + ? = ! : | \ /  ( ) [ ] { }</a:t>
            </a:r>
          </a:p>
          <a:p>
            <a:pPr marL="0" indent="0">
              <a:buNone/>
            </a:pPr>
            <a:r>
              <a:rPr lang="pl-PL" sz="2400" dirty="0" smtClean="0"/>
              <a:t>Aby wykorzystywać znaki specjalne w wyrażeniach należy poprzedzić je znakiem lewego ukośnika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954783981"/>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Obiekt style</a:t>
            </a:r>
            <a:endParaRPr sz="3600" b="1" dirty="0"/>
          </a:p>
        </p:txBody>
      </p:sp>
      <p:sp>
        <p:nvSpPr>
          <p:cNvPr id="36" name="Shape 36"/>
          <p:cNvSpPr txBox="1">
            <a:spLocks noGrp="1"/>
          </p:cNvSpPr>
          <p:nvPr>
            <p:ph type="body" idx="4294967295"/>
          </p:nvPr>
        </p:nvSpPr>
        <p:spPr>
          <a:xfrm>
            <a:off x="1221201" y="1991153"/>
            <a:ext cx="7753199" cy="1797888"/>
          </a:xfrm>
          <a:prstGeom prst="rect">
            <a:avLst/>
          </a:prstGeom>
          <a:ln>
            <a:noFill/>
          </a:ln>
        </p:spPr>
        <p:txBody>
          <a:bodyPr lIns="91425" tIns="91425" rIns="91425" bIns="91425" anchor="t" anchorCtr="0">
            <a:noAutofit/>
          </a:bodyPr>
          <a:lstStyle/>
          <a:p>
            <a:pPr marL="0" indent="0">
              <a:buNone/>
            </a:pPr>
            <a:r>
              <a:rPr lang="pl-PL" sz="2400" dirty="0" smtClean="0"/>
              <a:t>każdy obiekt reprezentujący element strony zawiera właściwość style.</a:t>
            </a:r>
          </a:p>
          <a:p>
            <a:pPr marL="0" indent="0">
              <a:buNone/>
            </a:pPr>
            <a:r>
              <a:rPr lang="pl-PL" sz="2400" dirty="0" smtClean="0"/>
              <a:t>Jest ona odwzorowaniem atrybutu </a:t>
            </a:r>
            <a:r>
              <a:rPr lang="pl-PL" sz="2400" dirty="0" err="1" smtClean="0"/>
              <a:t>html</a:t>
            </a:r>
            <a:r>
              <a:rPr lang="pl-PL" sz="2400" dirty="0" smtClean="0"/>
              <a:t> style</a:t>
            </a:r>
          </a:p>
          <a:p>
            <a:pPr marL="0" indent="0">
              <a:buNone/>
            </a:pPr>
            <a:r>
              <a:rPr lang="pl-PL" sz="2400" dirty="0" smtClean="0"/>
              <a:t>	</a:t>
            </a:r>
          </a:p>
          <a:p>
            <a:pPr marL="0" indent="0">
              <a:buNone/>
            </a:pPr>
            <a:r>
              <a:rPr lang="pl-PL" sz="1800" dirty="0" smtClean="0"/>
              <a:t>&lt;div style="</a:t>
            </a:r>
            <a:br>
              <a:rPr lang="pl-PL" sz="1800" dirty="0" smtClean="0"/>
            </a:br>
            <a:r>
              <a:rPr lang="pl-PL" sz="1800" dirty="0" smtClean="0"/>
              <a:t>   </a:t>
            </a:r>
            <a:r>
              <a:rPr lang="pl-PL" sz="1800" dirty="0" err="1" smtClean="0"/>
              <a:t>background-color</a:t>
            </a:r>
            <a:r>
              <a:rPr lang="pl-PL" sz="1800" dirty="0" smtClean="0"/>
              <a:t>: </a:t>
            </a:r>
            <a:r>
              <a:rPr lang="pl-PL" sz="1800" dirty="0" err="1" smtClean="0"/>
              <a:t>blue</a:t>
            </a:r>
            <a:r>
              <a:rPr lang="pl-PL" sz="1800" dirty="0" smtClean="0"/>
              <a:t>;</a:t>
            </a:r>
            <a:br>
              <a:rPr lang="pl-PL" sz="1800" dirty="0" smtClean="0"/>
            </a:br>
            <a:r>
              <a:rPr lang="pl-PL" sz="1800" dirty="0" smtClean="0"/>
              <a:t>   </a:t>
            </a:r>
            <a:r>
              <a:rPr lang="pl-PL" sz="1800" dirty="0" err="1" smtClean="0"/>
              <a:t>width</a:t>
            </a:r>
            <a:r>
              <a:rPr lang="pl-PL" sz="1800" dirty="0" smtClean="0"/>
              <a:t>: 100px;</a:t>
            </a:r>
            <a:br>
              <a:rPr lang="pl-PL" sz="1800" dirty="0" smtClean="0"/>
            </a:br>
            <a:r>
              <a:rPr lang="pl-PL" sz="1800" dirty="0" smtClean="0"/>
              <a:t>    </a:t>
            </a:r>
            <a:r>
              <a:rPr lang="pl-PL" sz="1800" dirty="0" err="1" smtClean="0"/>
              <a:t>height</a:t>
            </a:r>
            <a:r>
              <a:rPr lang="pl-PL" sz="1800" dirty="0" smtClean="0"/>
              <a:t>: 100px;"&gt;</a:t>
            </a:r>
            <a:br>
              <a:rPr lang="pl-PL" sz="1800" dirty="0" smtClean="0"/>
            </a:br>
            <a:r>
              <a:rPr lang="pl-PL" sz="1800" dirty="0" smtClean="0"/>
              <a:t>&lt;/div&gt;</a:t>
            </a:r>
          </a:p>
          <a:p>
            <a:pPr marL="0" indent="0">
              <a:buNone/>
            </a:pPr>
            <a:endParaRPr sz="1800" dirty="0"/>
          </a:p>
        </p:txBody>
      </p:sp>
      <p:sp>
        <p:nvSpPr>
          <p:cNvPr id="2" name="pole tekstowe 1"/>
          <p:cNvSpPr txBox="1"/>
          <p:nvPr/>
        </p:nvSpPr>
        <p:spPr>
          <a:xfrm>
            <a:off x="4211960" y="4005064"/>
            <a:ext cx="4536504" cy="923330"/>
          </a:xfrm>
          <a:prstGeom prst="rect">
            <a:avLst/>
          </a:prstGeom>
          <a:noFill/>
        </p:spPr>
        <p:txBody>
          <a:bodyPr wrap="square" rtlCol="0">
            <a:spAutoFit/>
          </a:bodyPr>
          <a:lstStyle/>
          <a:p>
            <a:r>
              <a:rPr lang="pl-PL" sz="1800" dirty="0" err="1" smtClean="0"/>
              <a:t>element.style.backgroundColor</a:t>
            </a:r>
            <a:r>
              <a:rPr lang="pl-PL" sz="1800" dirty="0" smtClean="0"/>
              <a:t> = "</a:t>
            </a:r>
            <a:r>
              <a:rPr lang="pl-PL" sz="1800" dirty="0" err="1" smtClean="0"/>
              <a:t>blue</a:t>
            </a:r>
            <a:r>
              <a:rPr lang="pl-PL" sz="1800" dirty="0" smtClean="0"/>
              <a:t>”;</a:t>
            </a:r>
          </a:p>
          <a:p>
            <a:r>
              <a:rPr lang="pl-PL" sz="1800" dirty="0" err="1" smtClean="0"/>
              <a:t>element.style.width</a:t>
            </a:r>
            <a:r>
              <a:rPr lang="pl-PL" sz="1800" dirty="0" smtClean="0"/>
              <a:t> = "100px";</a:t>
            </a:r>
          </a:p>
          <a:p>
            <a:r>
              <a:rPr lang="pl-PL" sz="1800" dirty="0" err="1" smtClean="0"/>
              <a:t>element.style.height</a:t>
            </a:r>
            <a:r>
              <a:rPr lang="pl-PL" sz="1800" dirty="0"/>
              <a:t> </a:t>
            </a:r>
            <a:r>
              <a:rPr lang="pl-PL" sz="1800" dirty="0" smtClean="0"/>
              <a:t>= "100px";</a:t>
            </a:r>
            <a:endParaRPr lang="pl-PL" sz="1800" dirty="0"/>
          </a:p>
        </p:txBody>
      </p:sp>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29850522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Tworzenie wyrażeń</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W wyrażeniach regularnych wprowadzono pojęcie klasy znakowej. </a:t>
            </a:r>
          </a:p>
          <a:p>
            <a:pPr marL="0" indent="0">
              <a:buNone/>
            </a:pPr>
            <a:r>
              <a:rPr lang="pl-PL" sz="2400" dirty="0" smtClean="0"/>
              <a:t>Klasa znakowa to zdefiniowany zestaw znaków, aby ją zbudować korzystamy z operatora zakresu [ ].</a:t>
            </a:r>
          </a:p>
          <a:p>
            <a:pPr marL="0" indent="0">
              <a:buNone/>
            </a:pPr>
            <a:endParaRPr lang="pl-PL" sz="2400" dirty="0" smtClean="0"/>
          </a:p>
          <a:p>
            <a:pPr marL="0" indent="0">
              <a:buNone/>
            </a:pPr>
            <a:r>
              <a:rPr lang="pl-PL" sz="2400" dirty="0" err="1" smtClean="0"/>
              <a:t>var</a:t>
            </a:r>
            <a:r>
              <a:rPr lang="pl-PL" sz="2400" dirty="0" smtClean="0"/>
              <a:t> wyrażenie = /[a-</a:t>
            </a:r>
            <a:r>
              <a:rPr lang="pl-PL" sz="2400" dirty="0" err="1" smtClean="0"/>
              <a:t>zA</a:t>
            </a:r>
            <a:r>
              <a:rPr lang="pl-PL" sz="2400" dirty="0" smtClean="0"/>
              <a:t>-Z]/</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532412802"/>
      </p:ext>
    </p:extLst>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Klasy znakowe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1800" dirty="0" smtClean="0"/>
              <a:t>[….] Dowolny znak znajdujący się w nawiasie</a:t>
            </a:r>
          </a:p>
          <a:p>
            <a:r>
              <a:rPr lang="pl-PL" sz="1800" dirty="0" smtClean="0"/>
              <a:t>[^….] Dowolny znak nieznajdujący się w nawiasie</a:t>
            </a:r>
          </a:p>
          <a:p>
            <a:r>
              <a:rPr lang="pl-PL" sz="1800" dirty="0" smtClean="0"/>
              <a:t>. Dowolny znak</a:t>
            </a:r>
          </a:p>
          <a:p>
            <a:r>
              <a:rPr lang="pl-PL" sz="1800" dirty="0" smtClean="0"/>
              <a:t>\d – dowolna cyfra</a:t>
            </a:r>
          </a:p>
          <a:p>
            <a:r>
              <a:rPr lang="pl-PL" sz="1800" dirty="0" smtClean="0"/>
              <a:t>\D – dowolny znak inny niż cyfra</a:t>
            </a:r>
          </a:p>
          <a:p>
            <a:r>
              <a:rPr lang="pl-PL" sz="1800" dirty="0" smtClean="0"/>
              <a:t>\s – dowolny biały znak (tabulator, spacja)</a:t>
            </a:r>
          </a:p>
          <a:p>
            <a:r>
              <a:rPr lang="pl-PL" sz="1800" dirty="0" smtClean="0"/>
              <a:t>\S – dowolny znak niebędący białym znakiem</a:t>
            </a:r>
          </a:p>
          <a:p>
            <a:r>
              <a:rPr lang="pl-PL" sz="1800" dirty="0" smtClean="0"/>
              <a:t>\w – dowolny znak wyrazu złożonego ze znaków ASCII</a:t>
            </a:r>
          </a:p>
          <a:p>
            <a:r>
              <a:rPr lang="pl-PL" sz="1800" dirty="0" smtClean="0"/>
              <a:t>\W – dowolny znak niebędący znakiem słowa złożonego ze znaków ASCII</a:t>
            </a:r>
            <a:endParaRPr sz="18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691272506"/>
      </p:ext>
    </p:extLst>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Powtórzenie wzorca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Często zdarza się sytuacja, że fragment wzorca powinien się powtórzyć. Istnieją odpowiednie elementy, które umieszczone w wyrażeniu oznaczają ile razy może pojawić się dany element znajdujący się przed nim.</a:t>
            </a:r>
          </a:p>
          <a:p>
            <a:r>
              <a:rPr lang="pl-PL" sz="2400" dirty="0" smtClean="0"/>
              <a:t>?</a:t>
            </a:r>
          </a:p>
          <a:p>
            <a:r>
              <a:rPr lang="pl-PL" sz="2400" dirty="0" smtClean="0"/>
              <a:t>*</a:t>
            </a:r>
          </a:p>
          <a:p>
            <a:r>
              <a:rPr lang="pl-PL" sz="2400" dirty="0" smtClean="0"/>
              <a:t>+</a:t>
            </a:r>
          </a:p>
          <a:p>
            <a:pPr marL="0" indent="0">
              <a:buNone/>
            </a:pPr>
            <a:r>
              <a:rPr lang="pl-PL" sz="2400" dirty="0" smtClean="0"/>
              <a:t>	</a:t>
            </a:r>
            <a:r>
              <a:rPr lang="pl-PL" sz="2400" dirty="0" err="1" smtClean="0"/>
              <a:t>ab?c+d</a:t>
            </a:r>
            <a:r>
              <a:rPr lang="pl-PL" sz="2400" dirty="0" smtClean="0"/>
              <a:t>* </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079393767"/>
      </p:ext>
    </p:extLst>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Powtórzenie wzorca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Dodatkowo dostępne są następujące operatory</a:t>
            </a:r>
          </a:p>
          <a:p>
            <a:pPr marL="0" indent="0">
              <a:buNone/>
            </a:pPr>
            <a:r>
              <a:rPr lang="pl-PL" sz="2400" dirty="0" smtClean="0"/>
              <a:t>{n} – element ma się powtórzyć n razy</a:t>
            </a:r>
          </a:p>
          <a:p>
            <a:pPr marL="0" indent="0">
              <a:buNone/>
            </a:pPr>
            <a:r>
              <a:rPr lang="pl-PL" sz="2400" dirty="0" smtClean="0"/>
              <a:t>{n,} – element ma się powtórzyć co najmniej n razy</a:t>
            </a:r>
          </a:p>
          <a:p>
            <a:pPr marL="0" indent="0">
              <a:buNone/>
            </a:pPr>
            <a:r>
              <a:rPr lang="pl-PL" sz="2400" dirty="0" smtClean="0"/>
              <a:t>{</a:t>
            </a:r>
            <a:r>
              <a:rPr lang="pl-PL" sz="2400" dirty="0" err="1" smtClean="0"/>
              <a:t>n,m</a:t>
            </a:r>
            <a:r>
              <a:rPr lang="pl-PL" sz="2400" dirty="0" smtClean="0"/>
              <a:t>} – element ma się powtórzyć co najmniej n razy, ale nie więcej niż m razy</a:t>
            </a:r>
          </a:p>
          <a:p>
            <a:pPr marL="0" indent="0">
              <a:buNone/>
            </a:pPr>
            <a:r>
              <a:rPr lang="pl-PL" sz="2400" dirty="0" smtClean="0"/>
              <a:t>Przykład:</a:t>
            </a:r>
            <a:r>
              <a:rPr lang="pl-PL" sz="2400" dirty="0"/>
              <a:t> </a:t>
            </a:r>
            <a:r>
              <a:rPr lang="pl-PL" sz="2400" dirty="0" smtClean="0"/>
              <a:t>kod pocztowy</a:t>
            </a:r>
          </a:p>
          <a:p>
            <a:pPr marL="0" indent="0">
              <a:buNone/>
            </a:pPr>
            <a:r>
              <a:rPr lang="pl-PL" sz="2400" dirty="0" err="1" smtClean="0"/>
              <a:t>var</a:t>
            </a:r>
            <a:r>
              <a:rPr lang="pl-PL" sz="2400" dirty="0" smtClean="0"/>
              <a:t> kod = /\d{2}-\d{3}/</a:t>
            </a:r>
          </a:p>
          <a:p>
            <a:pPr marL="0" indent="0">
              <a:buNone/>
            </a:pPr>
            <a:r>
              <a:rPr lang="pl-PL" sz="2400" dirty="0" smtClean="0"/>
              <a:t>/[0-9][0-9]-[0-9][0-9][0-9]/</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456625887"/>
      </p:ext>
    </p:extLst>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200" b="1" dirty="0" smtClean="0"/>
              <a:t>Kwantyfikatory zachłanne i leniwe</a:t>
            </a:r>
            <a:endParaRPr sz="32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a:buFontTx/>
              <a:buChar char="-"/>
            </a:pPr>
            <a:r>
              <a:rPr lang="pl-PL" sz="2400" dirty="0" smtClean="0"/>
              <a:t>zachłanne – próbują dopasować się do jak najdłuższych podciągów znaków</a:t>
            </a:r>
          </a:p>
          <a:p>
            <a:pPr marL="0" indent="0">
              <a:buNone/>
            </a:pPr>
            <a:r>
              <a:rPr lang="pl-PL" sz="2400" dirty="0" err="1" smtClean="0"/>
              <a:t>var</a:t>
            </a:r>
            <a:r>
              <a:rPr lang="pl-PL" sz="2400" dirty="0" smtClean="0"/>
              <a:t> </a:t>
            </a:r>
            <a:r>
              <a:rPr lang="pl-PL" sz="2400" dirty="0" err="1" smtClean="0"/>
              <a:t>wyrazenie</a:t>
            </a:r>
            <a:r>
              <a:rPr lang="pl-PL" sz="2400" dirty="0" smtClean="0"/>
              <a:t> = /&lt;.*&gt;/</a:t>
            </a:r>
          </a:p>
          <a:p>
            <a:pPr marL="0" indent="0">
              <a:buNone/>
            </a:pPr>
            <a:r>
              <a:rPr lang="pl-PL" sz="2400" dirty="0" err="1" smtClean="0"/>
              <a:t>var</a:t>
            </a:r>
            <a:r>
              <a:rPr lang="pl-PL" sz="2400" dirty="0" smtClean="0"/>
              <a:t> wynik = </a:t>
            </a:r>
            <a:r>
              <a:rPr lang="pl-PL" sz="2400" dirty="0" err="1" smtClean="0"/>
              <a:t>wyrazenie.exec</a:t>
            </a:r>
            <a:r>
              <a:rPr lang="pl-PL" sz="2400" dirty="0" smtClean="0"/>
              <a:t>("</a:t>
            </a:r>
            <a:r>
              <a:rPr lang="pl-PL" sz="2400" dirty="0" err="1" smtClean="0"/>
              <a:t>aaa</a:t>
            </a:r>
            <a:r>
              <a:rPr lang="pl-PL" sz="2400" dirty="0" smtClean="0"/>
              <a:t> &lt;</a:t>
            </a:r>
            <a:r>
              <a:rPr lang="pl-PL" sz="2400" dirty="0" err="1" smtClean="0"/>
              <a:t>br</a:t>
            </a:r>
            <a:r>
              <a:rPr lang="pl-PL" sz="2400" dirty="0" smtClean="0"/>
              <a:t>&gt; </a:t>
            </a:r>
            <a:r>
              <a:rPr lang="pl-PL" sz="2400" dirty="0" err="1" smtClean="0"/>
              <a:t>bbb</a:t>
            </a:r>
            <a:r>
              <a:rPr lang="pl-PL" sz="2400" dirty="0"/>
              <a:t> </a:t>
            </a:r>
            <a:r>
              <a:rPr lang="pl-PL" sz="2400" dirty="0" smtClean="0"/>
              <a:t>&lt;</a:t>
            </a:r>
            <a:r>
              <a:rPr lang="pl-PL" sz="2400" dirty="0" err="1" smtClean="0"/>
              <a:t>br</a:t>
            </a:r>
            <a:r>
              <a:rPr lang="pl-PL" sz="2400" dirty="0" smtClean="0"/>
              <a:t>&gt; ccc");</a:t>
            </a:r>
          </a:p>
          <a:p>
            <a:pPr marL="0" indent="0">
              <a:buNone/>
            </a:pPr>
            <a:r>
              <a:rPr lang="pl-PL" sz="2400" dirty="0" err="1" smtClean="0"/>
              <a:t>wyrazenie</a:t>
            </a:r>
            <a:r>
              <a:rPr lang="pl-PL" sz="2400" dirty="0" smtClean="0"/>
              <a:t> = /&lt;[^&gt;]*&gt;/</a:t>
            </a:r>
          </a:p>
          <a:p>
            <a:pPr marL="0" indent="0">
              <a:buNone/>
            </a:pPr>
            <a:r>
              <a:rPr lang="pl-PL" sz="2400" dirty="0" smtClean="0"/>
              <a:t>- leniwe – powstają przez dodanie dodatkowego znaku zapytania (??, *?, +?, {n}?, {n,}?, {</a:t>
            </a:r>
            <a:r>
              <a:rPr lang="pl-PL" sz="2400" dirty="0" err="1" smtClean="0"/>
              <a:t>n,m</a:t>
            </a:r>
            <a:r>
              <a:rPr lang="pl-PL" sz="2400" dirty="0" smtClean="0"/>
              <a:t>}?)</a:t>
            </a:r>
          </a:p>
          <a:p>
            <a:pPr marL="0" indent="0">
              <a:buNone/>
            </a:pPr>
            <a:endParaRPr lang="pl-PL" sz="2400" dirty="0" smtClean="0"/>
          </a:p>
          <a:p>
            <a:pPr marL="0" indent="0">
              <a:buNone/>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94189967"/>
      </p:ext>
    </p:extLst>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Grupy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(abc)</a:t>
            </a:r>
          </a:p>
          <a:p>
            <a:pPr marL="0" indent="0">
              <a:buNone/>
            </a:pPr>
            <a:r>
              <a:rPr lang="pl-PL" sz="2400" dirty="0" smtClean="0"/>
              <a:t>(abc (123)?)+</a:t>
            </a:r>
          </a:p>
          <a:p>
            <a:pPr marL="0" indent="0">
              <a:buNone/>
            </a:pPr>
            <a:r>
              <a:rPr lang="pl-PL" sz="2400" dirty="0" err="1" smtClean="0"/>
              <a:t>aaa</a:t>
            </a:r>
            <a:r>
              <a:rPr lang="pl-PL" sz="2400" dirty="0" smtClean="0"/>
              <a:t> (</a:t>
            </a:r>
            <a:r>
              <a:rPr lang="pl-PL" sz="2400" dirty="0" err="1" smtClean="0"/>
              <a:t>bbb|ccc|ddd</a:t>
            </a:r>
            <a:r>
              <a:rPr lang="pl-PL" sz="2400" dirty="0" smtClean="0"/>
              <a:t>)</a:t>
            </a:r>
          </a:p>
          <a:p>
            <a:pPr marL="0" indent="0">
              <a:buNone/>
            </a:pPr>
            <a:r>
              <a:rPr lang="pl-PL" sz="2400" dirty="0" smtClean="0"/>
              <a:t>;([^;]+);\</a:t>
            </a:r>
            <a:r>
              <a:rPr lang="pl-PL" sz="2400" dirty="0"/>
              <a:t>1</a:t>
            </a:r>
            <a:r>
              <a:rPr lang="pl-PL" sz="2400" dirty="0" smtClean="0"/>
              <a:t>;</a:t>
            </a:r>
          </a:p>
          <a:p>
            <a:pPr marL="0" indent="0">
              <a:buNone/>
            </a:pPr>
            <a:r>
              <a:rPr lang="pl-PL" sz="2400" dirty="0" smtClean="0"/>
              <a:t>0testabc1testxyz</a:t>
            </a:r>
            <a:br>
              <a:rPr lang="pl-PL" sz="2400" dirty="0" smtClean="0"/>
            </a:br>
            <a:r>
              <a:rPr lang="pl-PL" sz="2400" dirty="0" smtClean="0"/>
              <a:t>\d[a-z]{4}(?=abc)</a:t>
            </a:r>
            <a:br>
              <a:rPr lang="pl-PL" sz="2400" dirty="0" smtClean="0"/>
            </a:br>
            <a:r>
              <a:rPr lang="pl-PL" sz="2400" dirty="0" smtClean="0"/>
              <a:t>\d[a-z]{4}(?!=abc)</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140805774"/>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Napisz skrypt sprawdzający poprawność wpisanych danych (np. numer telefonu, kod pocztowy, imię i nazwisko wpisane z dużych liter)</a:t>
            </a:r>
          </a:p>
          <a:p>
            <a:pPr marL="0" indent="0">
              <a:buNone/>
            </a:pP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288229535"/>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html</a:t>
            </a:r>
            <a:r>
              <a:rPr lang="pl-PL" sz="1400" dirty="0" smtClean="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head</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title</a:t>
            </a:r>
            <a:r>
              <a:rPr lang="pl-PL" sz="1400" dirty="0">
                <a:latin typeface="Courier New" panose="02070309020205020404" pitchFamily="49" charset="0"/>
                <a:cs typeface="Courier New" panose="02070309020205020404" pitchFamily="49" charset="0"/>
              </a:rPr>
              <a:t>&gt; </a:t>
            </a:r>
            <a:r>
              <a:rPr lang="pl-PL" sz="1400" dirty="0" err="1">
                <a:latin typeface="Courier New" panose="02070309020205020404" pitchFamily="49" charset="0"/>
                <a:cs typeface="Courier New" panose="02070309020205020404" pitchFamily="49" charset="0"/>
              </a:rPr>
              <a:t>JavaScript</a:t>
            </a: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title</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script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text</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javascript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src</a:t>
            </a:r>
            <a:r>
              <a:rPr lang="pl-PL" sz="1400" dirty="0">
                <a:latin typeface="Courier New" panose="02070309020205020404" pitchFamily="49" charset="0"/>
                <a:cs typeface="Courier New" panose="02070309020205020404" pitchFamily="49" charset="0"/>
              </a:rPr>
              <a:t>="l9cw5.js" &gt;</a:t>
            </a:r>
          </a:p>
          <a:p>
            <a:pPr marL="0" indent="0">
              <a:buNone/>
            </a:pPr>
            <a:r>
              <a:rPr lang="pl-PL" sz="1400" dirty="0" err="1">
                <a:latin typeface="Courier New" panose="02070309020205020404" pitchFamily="49" charset="0"/>
                <a:cs typeface="Courier New" panose="02070309020205020404" pitchFamily="49" charset="0"/>
              </a:rPr>
              <a:t>function</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sprawdz</a:t>
            </a:r>
            <a:r>
              <a:rPr lang="pl-PL" sz="1400" dirty="0">
                <a:latin typeface="Courier New" panose="02070309020205020404" pitchFamily="49" charset="0"/>
                <a:cs typeface="Courier New" panose="02070309020205020404" pitchFamily="49" charset="0"/>
              </a:rPr>
              <a:t>() {</a:t>
            </a:r>
          </a:p>
          <a:p>
            <a:pPr marL="0" indent="0">
              <a:buNone/>
            </a:pPr>
            <a:r>
              <a:rPr lang="pl-PL" sz="1400" dirty="0" err="1">
                <a:latin typeface="Courier New" panose="02070309020205020404" pitchFamily="49" charset="0"/>
                <a:cs typeface="Courier New" panose="02070309020205020404" pitchFamily="49" charset="0"/>
              </a:rPr>
              <a:t>var</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regImie</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new</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RegExp</a:t>
            </a:r>
            <a:r>
              <a:rPr lang="pl-PL" sz="1400" dirty="0">
                <a:latin typeface="Courier New" panose="02070309020205020404" pitchFamily="49" charset="0"/>
                <a:cs typeface="Courier New" panose="02070309020205020404" pitchFamily="49" charset="0"/>
              </a:rPr>
              <a:t>("[A-Z][a-z]+");</a:t>
            </a:r>
          </a:p>
          <a:p>
            <a:pPr marL="0" indent="0">
              <a:buNone/>
            </a:pPr>
            <a:r>
              <a:rPr lang="pl-PL" sz="1400" dirty="0" err="1">
                <a:latin typeface="Courier New" panose="02070309020205020404" pitchFamily="49" charset="0"/>
                <a:cs typeface="Courier New" panose="02070309020205020404" pitchFamily="49" charset="0"/>
              </a:rPr>
              <a:t>var</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regNrTel</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new</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RegExp</a:t>
            </a:r>
            <a:r>
              <a:rPr lang="pl-PL" sz="1400" dirty="0">
                <a:latin typeface="Courier New" panose="02070309020205020404" pitchFamily="49" charset="0"/>
                <a:cs typeface="Courier New" panose="02070309020205020404" pitchFamily="49" charset="0"/>
              </a:rPr>
              <a:t>("\+\d{2}\(0?\d{2}\)\d{7}");</a:t>
            </a:r>
          </a:p>
          <a:p>
            <a:pPr marL="0" indent="0">
              <a:buNone/>
            </a:pPr>
            <a:r>
              <a:rPr lang="pl-PL" sz="1400" dirty="0" err="1">
                <a:latin typeface="Courier New" panose="02070309020205020404" pitchFamily="49" charset="0"/>
                <a:cs typeface="Courier New" panose="02070309020205020404" pitchFamily="49" charset="0"/>
              </a:rPr>
              <a:t>var</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imie</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document.getElementById</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imie</a:t>
            </a:r>
            <a:r>
              <a:rPr lang="pl-PL" sz="1400" dirty="0">
                <a:latin typeface="Courier New" panose="02070309020205020404" pitchFamily="49" charset="0"/>
                <a:cs typeface="Courier New" panose="02070309020205020404" pitchFamily="49" charset="0"/>
              </a:rPr>
              <a:t>");</a:t>
            </a:r>
          </a:p>
          <a:p>
            <a:pPr marL="0" indent="0">
              <a:buNone/>
            </a:pPr>
            <a:r>
              <a:rPr lang="pl-PL" sz="1400" dirty="0" err="1">
                <a:latin typeface="Courier New" panose="02070309020205020404" pitchFamily="49" charset="0"/>
                <a:cs typeface="Courier New" panose="02070309020205020404" pitchFamily="49" charset="0"/>
              </a:rPr>
              <a:t>var</a:t>
            </a:r>
            <a:r>
              <a:rPr lang="pl-PL" sz="1400" dirty="0">
                <a:latin typeface="Courier New" panose="02070309020205020404" pitchFamily="49" charset="0"/>
                <a:cs typeface="Courier New" panose="02070309020205020404" pitchFamily="49" charset="0"/>
              </a:rPr>
              <a:t> telefon = </a:t>
            </a:r>
            <a:r>
              <a:rPr lang="pl-PL" sz="1400" dirty="0" err="1">
                <a:latin typeface="Courier New" panose="02070309020205020404" pitchFamily="49" charset="0"/>
                <a:cs typeface="Courier New" panose="02070309020205020404" pitchFamily="49" charset="0"/>
              </a:rPr>
              <a:t>document.getElementById</a:t>
            </a:r>
            <a:r>
              <a:rPr lang="pl-PL" sz="1400" dirty="0">
                <a:latin typeface="Courier New" panose="02070309020205020404" pitchFamily="49" charset="0"/>
                <a:cs typeface="Courier New" panose="02070309020205020404" pitchFamily="49" charset="0"/>
              </a:rPr>
              <a:t>("telefon");</a:t>
            </a:r>
          </a:p>
          <a:p>
            <a:pPr marL="0" indent="0">
              <a:buNone/>
            </a:pPr>
            <a:r>
              <a:rPr lang="pl-PL" sz="1400" dirty="0" err="1">
                <a:latin typeface="Courier New" panose="02070309020205020404" pitchFamily="49" charset="0"/>
                <a:cs typeface="Courier New" panose="02070309020205020404" pitchFamily="49" charset="0"/>
              </a:rPr>
              <a:t>if</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imie.value</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regImie.match</a:t>
            </a:r>
            <a:r>
              <a:rPr lang="pl-PL" sz="1400" dirty="0">
                <a:latin typeface="Courier New" panose="02070309020205020404" pitchFamily="49" charset="0"/>
                <a:cs typeface="Courier New" panose="02070309020205020404" pitchFamily="49" charset="0"/>
              </a:rPr>
              <a:t>() &amp;&amp; </a:t>
            </a:r>
            <a:r>
              <a:rPr lang="pl-PL" sz="1400" dirty="0" err="1">
                <a:latin typeface="Courier New" panose="02070309020205020404" pitchFamily="49" charset="0"/>
                <a:cs typeface="Courier New" panose="02070309020205020404" pitchFamily="49" charset="0"/>
              </a:rPr>
              <a:t>telefon.value</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regNrTel.match</a:t>
            </a:r>
            <a:r>
              <a:rPr lang="pl-PL" sz="1400" dirty="0">
                <a:latin typeface="Courier New" panose="02070309020205020404" pitchFamily="49" charset="0"/>
                <a:cs typeface="Courier New" panose="02070309020205020404" pitchFamily="49" charset="0"/>
              </a:rPr>
              <a:t>() )</a:t>
            </a:r>
          </a:p>
          <a:p>
            <a:pPr marL="0" indent="0">
              <a:buNone/>
            </a:pPr>
            <a:r>
              <a:rPr lang="pl-PL" sz="1400" dirty="0">
                <a:latin typeface="Courier New" panose="02070309020205020404" pitchFamily="49" charset="0"/>
                <a:cs typeface="Courier New" panose="02070309020205020404" pitchFamily="49" charset="0"/>
              </a:rPr>
              <a:t>	alert("OK");</a:t>
            </a:r>
          </a:p>
          <a:p>
            <a:pPr marL="0" indent="0">
              <a:buNone/>
            </a:pPr>
            <a:r>
              <a:rPr lang="pl-PL" sz="1400" dirty="0">
                <a:latin typeface="Courier New" panose="02070309020205020404" pitchFamily="49" charset="0"/>
                <a:cs typeface="Courier New" panose="02070309020205020404" pitchFamily="49" charset="0"/>
              </a:rPr>
              <a: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script</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head</a:t>
            </a:r>
            <a:r>
              <a:rPr lang="pl-PL" sz="1400" dirty="0">
                <a:latin typeface="Courier New" panose="02070309020205020404" pitchFamily="49" charset="0"/>
                <a:cs typeface="Courier New" panose="02070309020205020404" pitchFamily="49" charset="0"/>
              </a:rPr>
              <a:t>&gt;</a:t>
            </a:r>
            <a:endParaRPr lang="pl-PL" sz="1400" dirty="0" smtClean="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336071121"/>
      </p:ext>
    </p:extLst>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400" dirty="0">
                <a:latin typeface="Courier New" panose="02070309020205020404" pitchFamily="49" charset="0"/>
                <a:cs typeface="Courier New" panose="02070309020205020404" pitchFamily="49" charset="0"/>
              </a:rPr>
              <a:t>&lt;body&gt;</a:t>
            </a:r>
          </a:p>
          <a:p>
            <a:pPr marL="0" indent="0">
              <a:buNone/>
            </a:pPr>
            <a:r>
              <a:rPr lang="pl-PL" sz="1400" dirty="0">
                <a:latin typeface="Courier New" panose="02070309020205020404" pitchFamily="49" charset="0"/>
                <a:cs typeface="Courier New" panose="02070309020205020404" pitchFamily="49" charset="0"/>
              </a:rPr>
              <a:t>Proszę podać swoje dane: &lt;</a:t>
            </a:r>
            <a:r>
              <a:rPr lang="pl-PL" sz="1400" dirty="0" err="1">
                <a:latin typeface="Courier New" panose="02070309020205020404" pitchFamily="49" charset="0"/>
                <a:cs typeface="Courier New" panose="02070309020205020404" pitchFamily="49" charset="0"/>
              </a:rPr>
              <a:t>br</a:t>
            </a:r>
            <a:r>
              <a:rPr lang="pl-PL" sz="1400" dirty="0">
                <a:latin typeface="Courier New" panose="02070309020205020404" pitchFamily="49" charset="0"/>
                <a:cs typeface="Courier New" panose="02070309020205020404" pitchFamily="49" charset="0"/>
              </a:rPr>
              <a:t> /&gt;</a:t>
            </a:r>
          </a:p>
          <a:p>
            <a:pPr marL="0" indent="0">
              <a:buNone/>
            </a:pPr>
            <a:r>
              <a:rPr lang="pl-PL" sz="1400" dirty="0">
                <a:latin typeface="Courier New" panose="02070309020205020404" pitchFamily="49" charset="0"/>
                <a:cs typeface="Courier New" panose="02070309020205020404" pitchFamily="49" charset="0"/>
              </a:rPr>
              <a:t>&lt;form </a:t>
            </a:r>
            <a:r>
              <a:rPr lang="pl-PL" sz="1400" dirty="0" err="1">
                <a:latin typeface="Courier New" panose="02070309020205020404" pitchFamily="49" charset="0"/>
                <a:cs typeface="Courier New" panose="02070309020205020404" pitchFamily="49" charset="0"/>
              </a:rPr>
              <a:t>name</a:t>
            </a:r>
            <a:r>
              <a:rPr lang="pl-PL" sz="1400" dirty="0">
                <a:latin typeface="Courier New" panose="02070309020205020404" pitchFamily="49" charset="0"/>
                <a:cs typeface="Courier New" panose="02070309020205020404" pitchFamily="49" charset="0"/>
              </a:rPr>
              <a:t>="form_nr_1" </a:t>
            </a:r>
            <a:r>
              <a:rPr lang="pl-PL" sz="1400" dirty="0" err="1">
                <a:latin typeface="Courier New" panose="02070309020205020404" pitchFamily="49" charset="0"/>
                <a:cs typeface="Courier New" panose="02070309020205020404" pitchFamily="49" charset="0"/>
              </a:rPr>
              <a:t>action</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form.php</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method</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get</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table</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border</a:t>
            </a:r>
            <a:r>
              <a:rPr lang="pl-PL" sz="1400" dirty="0">
                <a:latin typeface="Courier New" panose="02070309020205020404" pitchFamily="49" charset="0"/>
                <a:cs typeface="Courier New" panose="02070309020205020404" pitchFamily="49" charset="0"/>
              </a:rPr>
              <a:t>="0"&gt;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&gt;&lt;b&gt;Dane personalne:&lt;/b&gt;&lt;/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&gt;imię:&lt;/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input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text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name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imie</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&gt;nazwisko:&lt;/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input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text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name</a:t>
            </a:r>
            <a:r>
              <a:rPr lang="pl-PL" sz="1400" dirty="0">
                <a:latin typeface="Courier New" panose="02070309020205020404" pitchFamily="49" charset="0"/>
                <a:cs typeface="Courier New" panose="02070309020205020404" pitchFamily="49" charset="0"/>
              </a:rPr>
              <a:t>="nazwisko"&gt;&lt;/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&gt;nr telefonu:&lt;/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input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text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name</a:t>
            </a:r>
            <a:r>
              <a:rPr lang="pl-PL" sz="1400" dirty="0">
                <a:latin typeface="Courier New" panose="02070309020205020404" pitchFamily="49" charset="0"/>
                <a:cs typeface="Courier New" panose="02070309020205020404" pitchFamily="49" charset="0"/>
              </a:rPr>
              <a:t>="telefon"&gt; format +48 (022) 0000000&lt;/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&gt;kod pocztowy:&lt;/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input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text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name</a:t>
            </a:r>
            <a:r>
              <a:rPr lang="pl-PL" sz="1400" dirty="0">
                <a:latin typeface="Courier New" panose="02070309020205020404" pitchFamily="49" charset="0"/>
                <a:cs typeface="Courier New" panose="02070309020205020404" pitchFamily="49" charset="0"/>
              </a:rPr>
              <a:t>="kod"&gt; format 00-000&lt;/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align</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center</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colspan</a:t>
            </a:r>
            <a:r>
              <a:rPr lang="pl-PL" sz="1400" dirty="0">
                <a:latin typeface="Courier New" panose="02070309020205020404" pitchFamily="49" charset="0"/>
                <a:cs typeface="Courier New" panose="02070309020205020404" pitchFamily="49" charset="0"/>
              </a:rPr>
              <a:t>="2"&gt;&lt;</a:t>
            </a:r>
            <a:r>
              <a:rPr lang="pl-PL" sz="1400" dirty="0" err="1">
                <a:latin typeface="Courier New" panose="02070309020205020404" pitchFamily="49" charset="0"/>
                <a:cs typeface="Courier New" panose="02070309020205020404" pitchFamily="49" charset="0"/>
              </a:rPr>
              <a:t>input</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button</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name</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wyslij</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value</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Wylij</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onclick</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check</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td</a:t>
            </a:r>
            <a:r>
              <a:rPr lang="pl-PL" sz="1400" dirty="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tr</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a:t>
            </a:r>
            <a:r>
              <a:rPr lang="pl-PL" sz="1400" dirty="0" err="1">
                <a:latin typeface="Courier New" panose="02070309020205020404" pitchFamily="49" charset="0"/>
                <a:cs typeface="Courier New" panose="02070309020205020404" pitchFamily="49" charset="0"/>
              </a:rPr>
              <a:t>table</a:t>
            </a:r>
            <a:r>
              <a:rPr lang="pl-PL" sz="1400" dirty="0">
                <a:latin typeface="Courier New" panose="02070309020205020404" pitchFamily="49" charset="0"/>
                <a:cs typeface="Courier New" panose="02070309020205020404" pitchFamily="49" charset="0"/>
              </a:rPr>
              <a:t>&gt;</a:t>
            </a:r>
          </a:p>
          <a:p>
            <a:pPr marL="0" indent="0">
              <a:buNone/>
            </a:pPr>
            <a:r>
              <a:rPr lang="pl-PL" sz="1400" dirty="0">
                <a:latin typeface="Courier New" panose="02070309020205020404" pitchFamily="49" charset="0"/>
                <a:cs typeface="Courier New" panose="02070309020205020404" pitchFamily="49" charset="0"/>
              </a:rPr>
              <a:t>&lt;/form</a:t>
            </a:r>
            <a:r>
              <a:rPr lang="pl-PL" sz="1400" dirty="0" smtClean="0">
                <a:latin typeface="Courier New" panose="02070309020205020404" pitchFamily="49" charset="0"/>
                <a:cs typeface="Courier New" panose="02070309020205020404" pitchFamily="49" charset="0"/>
              </a:rPr>
              <a:t>&gt;&lt;/</a:t>
            </a:r>
            <a:r>
              <a:rPr lang="pl-PL" sz="1400" dirty="0">
                <a:latin typeface="Courier New" panose="02070309020205020404" pitchFamily="49" charset="0"/>
                <a:cs typeface="Courier New" panose="02070309020205020404" pitchFamily="49" charset="0"/>
              </a:rPr>
              <a:t>body</a:t>
            </a:r>
            <a:r>
              <a:rPr lang="pl-PL" sz="1400" dirty="0" smtClean="0">
                <a:latin typeface="Courier New" panose="02070309020205020404" pitchFamily="49" charset="0"/>
                <a:cs typeface="Courier New" panose="02070309020205020404" pitchFamily="49" charset="0"/>
              </a:rPr>
              <a:t>&gt;&lt;/</a:t>
            </a:r>
            <a:r>
              <a:rPr lang="pl-PL" sz="1400" dirty="0" err="1">
                <a:latin typeface="Courier New" panose="02070309020205020404" pitchFamily="49" charset="0"/>
                <a:cs typeface="Courier New" panose="02070309020205020404" pitchFamily="49" charset="0"/>
              </a:rPr>
              <a:t>html</a:t>
            </a:r>
            <a:r>
              <a:rPr lang="pl-PL" sz="1400" dirty="0">
                <a:latin typeface="Courier New" panose="02070309020205020404" pitchFamily="49" charset="0"/>
                <a:cs typeface="Courier New" panose="02070309020205020404" pitchFamily="49" charset="0"/>
              </a:rPr>
              <a:t>&gt;</a:t>
            </a:r>
            <a:endParaRPr lang="pl-PL" sz="1400" dirty="0" smtClean="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745755817"/>
      </p:ext>
    </p:extLst>
  </p:cSld>
  <p:clrMapOvr>
    <a:masterClrMapping/>
  </p:clrMapOvr>
  <p:transition spd="slow">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Dziękuję za uwagę</a:t>
            </a:r>
            <a:endParaRPr sz="3600" b="1" dirty="0"/>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253480337"/>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Właściwość </a:t>
            </a:r>
            <a:r>
              <a:rPr lang="pl-PL" sz="3600" b="1" dirty="0" err="1" smtClean="0"/>
              <a:t>className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odzwierciedla atrybut </a:t>
            </a:r>
            <a:r>
              <a:rPr lang="pl-PL" sz="2400" dirty="0" err="1" smtClean="0"/>
              <a:t>class</a:t>
            </a:r>
            <a:r>
              <a:rPr lang="pl-PL" sz="2400" dirty="0" smtClean="0"/>
              <a:t> elementu </a:t>
            </a:r>
            <a:r>
              <a:rPr lang="pl-PL" sz="2400" dirty="0" err="1" smtClean="0"/>
              <a:t>html</a:t>
            </a:r>
            <a:endParaRPr lang="pl-PL" sz="2400" dirty="0" smtClean="0"/>
          </a:p>
          <a:p>
            <a:pPr marL="0" indent="0">
              <a:buNone/>
            </a:pPr>
            <a:r>
              <a:rPr lang="pl-PL" sz="2400" dirty="0"/>
              <a:t>	</a:t>
            </a:r>
            <a:r>
              <a:rPr lang="pl-PL" sz="1800" dirty="0" smtClean="0"/>
              <a:t>&lt;div id="przycisk" </a:t>
            </a:r>
            <a:r>
              <a:rPr lang="pl-PL" sz="1800" dirty="0" err="1" smtClean="0"/>
              <a:t>class</a:t>
            </a:r>
            <a:r>
              <a:rPr lang="pl-PL" sz="1800" dirty="0" smtClean="0"/>
              <a:t>="niebieski"&gt;&lt;/div&gt;</a:t>
            </a:r>
          </a:p>
          <a:p>
            <a:pPr marL="0" indent="0">
              <a:buNone/>
            </a:pPr>
            <a:r>
              <a:rPr lang="pl-PL" sz="1800" dirty="0"/>
              <a:t>	</a:t>
            </a:r>
            <a:r>
              <a:rPr lang="pl-PL" sz="1800" dirty="0" err="1" smtClean="0"/>
              <a:t>var</a:t>
            </a:r>
            <a:r>
              <a:rPr lang="pl-PL" sz="1800" dirty="0" smtClean="0"/>
              <a:t> element = </a:t>
            </a:r>
            <a:r>
              <a:rPr lang="pl-PL" sz="1800" dirty="0" err="1" smtClean="0"/>
              <a:t>document.getElementById</a:t>
            </a:r>
            <a:r>
              <a:rPr lang="pl-PL" sz="1800" dirty="0" smtClean="0"/>
              <a:t>("przycisk");</a:t>
            </a:r>
          </a:p>
          <a:p>
            <a:pPr marL="0" indent="0">
              <a:buNone/>
            </a:pPr>
            <a:r>
              <a:rPr lang="pl-PL" sz="1800" dirty="0"/>
              <a:t>	</a:t>
            </a:r>
            <a:r>
              <a:rPr lang="pl-PL" sz="1800" dirty="0" err="1" smtClean="0"/>
              <a:t>element.className</a:t>
            </a:r>
            <a:r>
              <a:rPr lang="pl-PL" sz="1800" dirty="0" smtClean="0"/>
              <a:t> = "zielony";</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456717537"/>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Właściwość </a:t>
            </a:r>
            <a:r>
              <a:rPr lang="pl-PL" sz="3600" b="1" dirty="0" err="1" smtClean="0"/>
              <a:t>className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400" dirty="0" smtClean="0">
                <a:latin typeface="Courier New" panose="02070309020205020404" pitchFamily="49" charset="0"/>
                <a:cs typeface="Courier New" panose="02070309020205020404" pitchFamily="49" charset="0"/>
              </a:rPr>
              <a:t>&lt;</a:t>
            </a:r>
            <a:r>
              <a:rPr lang="pl-PL" sz="1400" dirty="0" err="1" smtClean="0">
                <a:latin typeface="Courier New" panose="02070309020205020404" pitchFamily="49" charset="0"/>
                <a:cs typeface="Courier New" panose="02070309020205020404" pitchFamily="49" charset="0"/>
              </a:rPr>
              <a:t>html</a:t>
            </a:r>
            <a:r>
              <a:rPr lang="pl-PL" sz="1400" dirty="0" smtClean="0">
                <a:latin typeface="Courier New" panose="02070309020205020404" pitchFamily="49" charset="0"/>
                <a:cs typeface="Courier New" panose="02070309020205020404" pitchFamily="49" charset="0"/>
              </a:rPr>
              <a:t>&gt;&lt;</a:t>
            </a:r>
            <a:r>
              <a:rPr lang="pl-PL" sz="1400" dirty="0" err="1" smtClean="0">
                <a:latin typeface="Courier New" panose="02070309020205020404" pitchFamily="49" charset="0"/>
                <a:cs typeface="Courier New" panose="02070309020205020404" pitchFamily="49" charset="0"/>
              </a:rPr>
              <a:t>head</a:t>
            </a:r>
            <a:r>
              <a:rPr lang="pl-PL" sz="1400" dirty="0" smtClean="0">
                <a:latin typeface="Courier New" panose="02070309020205020404" pitchFamily="49" charset="0"/>
                <a:cs typeface="Courier New" panose="02070309020205020404" pitchFamily="49" charset="0"/>
              </a:rPr>
              <a:t>&gt;&lt;style </a:t>
            </a:r>
            <a:r>
              <a:rPr lang="pl-PL" sz="1400" dirty="0" err="1" smtClean="0">
                <a:latin typeface="Courier New" panose="02070309020205020404" pitchFamily="49" charset="0"/>
                <a:cs typeface="Courier New" panose="02070309020205020404" pitchFamily="49" charset="0"/>
              </a:rPr>
              <a:t>type</a:t>
            </a:r>
            <a:r>
              <a:rPr lang="pl-PL" sz="1400" dirty="0" smtClean="0">
                <a:latin typeface="Courier New" panose="02070309020205020404" pitchFamily="49" charset="0"/>
                <a:cs typeface="Courier New" panose="02070309020205020404" pitchFamily="49" charset="0"/>
              </a:rPr>
              <a:t>="</a:t>
            </a:r>
            <a:r>
              <a:rPr lang="pl-PL" sz="1400" dirty="0" err="1" smtClean="0">
                <a:latin typeface="Courier New" panose="02070309020205020404" pitchFamily="49" charset="0"/>
                <a:cs typeface="Courier New" panose="02070309020205020404" pitchFamily="49" charset="0"/>
              </a:rPr>
              <a:t>text</a:t>
            </a:r>
            <a:r>
              <a:rPr lang="pl-PL" sz="1400" dirty="0" smtClean="0">
                <a:latin typeface="Courier New" panose="02070309020205020404" pitchFamily="49" charset="0"/>
                <a:cs typeface="Courier New" panose="02070309020205020404" pitchFamily="49" charset="0"/>
              </a:rPr>
              <a:t>/</a:t>
            </a:r>
            <a:r>
              <a:rPr lang="pl-PL" sz="1400" dirty="0" err="1" smtClean="0">
                <a:latin typeface="Courier New" panose="02070309020205020404" pitchFamily="49" charset="0"/>
                <a:cs typeface="Courier New" panose="02070309020205020404" pitchFamily="49" charset="0"/>
              </a:rPr>
              <a:t>css</a:t>
            </a:r>
            <a:r>
              <a:rPr lang="pl-PL" sz="1400" dirty="0" smtClean="0">
                <a:latin typeface="Courier New" panose="02070309020205020404" pitchFamily="49" charset="0"/>
                <a:cs typeface="Courier New" panose="02070309020205020404" pitchFamily="49" charset="0"/>
              </a:rPr>
              <a:t>"&gt;</a:t>
            </a:r>
          </a:p>
          <a:p>
            <a:pPr marL="0" indent="0">
              <a:buNone/>
            </a:pPr>
            <a:r>
              <a:rPr lang="pl-PL" sz="1400" dirty="0" smtClean="0">
                <a:latin typeface="Courier New" panose="02070309020205020404" pitchFamily="49" charset="0"/>
                <a:cs typeface="Courier New" panose="02070309020205020404" pitchFamily="49" charset="0"/>
              </a:rPr>
              <a:t>  .zielony { </a:t>
            </a:r>
            <a:r>
              <a:rPr lang="pl-PL" sz="1400" dirty="0" err="1" smtClean="0">
                <a:latin typeface="Courier New" panose="02070309020205020404" pitchFamily="49" charset="0"/>
                <a:cs typeface="Courier New" panose="02070309020205020404" pitchFamily="49" charset="0"/>
              </a:rPr>
              <a:t>background-color</a:t>
            </a:r>
            <a:r>
              <a:rPr lang="pl-PL" sz="1400" dirty="0" smtClean="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green</a:t>
            </a:r>
            <a:r>
              <a:rPr lang="pl-PL" sz="1400" dirty="0" smtClean="0">
                <a:latin typeface="Courier New" panose="02070309020205020404" pitchFamily="49" charset="0"/>
                <a:cs typeface="Courier New" panose="02070309020205020404" pitchFamily="49" charset="0"/>
              </a:rPr>
              <a:t>; }</a:t>
            </a:r>
          </a:p>
          <a:p>
            <a:pPr marL="0" indent="0">
              <a:buNone/>
            </a:pPr>
            <a:r>
              <a:rPr lang="pl-PL" sz="1400" dirty="0" smtClean="0">
                <a:latin typeface="Courier New" panose="02070309020205020404" pitchFamily="49" charset="0"/>
                <a:cs typeface="Courier New" panose="02070309020205020404" pitchFamily="49" charset="0"/>
              </a:rPr>
              <a:t>  .niebieski { </a:t>
            </a:r>
            <a:r>
              <a:rPr lang="pl-PL" sz="1400" dirty="0" err="1" smtClean="0">
                <a:latin typeface="Courier New" panose="02070309020205020404" pitchFamily="49" charset="0"/>
                <a:cs typeface="Courier New" panose="02070309020205020404" pitchFamily="49" charset="0"/>
              </a:rPr>
              <a:t>background-color</a:t>
            </a:r>
            <a:r>
              <a:rPr lang="pl-PL" sz="1400" dirty="0" smtClean="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blue</a:t>
            </a:r>
            <a:r>
              <a:rPr lang="pl-PL" sz="1400" dirty="0" smtClean="0">
                <a:latin typeface="Courier New" panose="02070309020205020404" pitchFamily="49" charset="0"/>
                <a:cs typeface="Courier New" panose="02070309020205020404" pitchFamily="49" charset="0"/>
              </a:rPr>
              <a:t>; }</a:t>
            </a:r>
          </a:p>
          <a:p>
            <a:pPr marL="0" indent="0">
              <a:buNone/>
            </a:pPr>
            <a:r>
              <a:rPr lang="pl-PL" sz="1400" dirty="0" smtClean="0">
                <a:latin typeface="Courier New" panose="02070309020205020404" pitchFamily="49" charset="0"/>
                <a:cs typeface="Courier New" panose="02070309020205020404" pitchFamily="49" charset="0"/>
              </a:rPr>
              <a:t>&lt;/style&gt;</a:t>
            </a:r>
          </a:p>
          <a:p>
            <a:pPr marL="0" indent="0">
              <a:buNone/>
            </a:pPr>
            <a:r>
              <a:rPr lang="pl-PL" sz="1400" dirty="0" smtClean="0">
                <a:latin typeface="Courier New" panose="02070309020205020404" pitchFamily="49" charset="0"/>
                <a:cs typeface="Courier New" panose="02070309020205020404" pitchFamily="49" charset="0"/>
              </a:rPr>
              <a:t>&lt;</a:t>
            </a:r>
            <a:r>
              <a:rPr lang="pl-PL" sz="1400" dirty="0" err="1" smtClean="0">
                <a:latin typeface="Courier New" panose="02070309020205020404" pitchFamily="49" charset="0"/>
                <a:cs typeface="Courier New" panose="02070309020205020404" pitchFamily="49" charset="0"/>
              </a:rPr>
              <a:t>script</a:t>
            </a:r>
            <a:r>
              <a:rPr lang="pl-PL" sz="1400" dirty="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type</a:t>
            </a:r>
            <a:r>
              <a:rPr lang="pl-PL" sz="1400" dirty="0" smtClean="0">
                <a:latin typeface="Courier New" panose="02070309020205020404" pitchFamily="49" charset="0"/>
                <a:cs typeface="Courier New" panose="02070309020205020404" pitchFamily="49" charset="0"/>
              </a:rPr>
              <a:t>="</a:t>
            </a:r>
            <a:r>
              <a:rPr lang="pl-PL" sz="1400" dirty="0" err="1" smtClean="0">
                <a:latin typeface="Courier New" panose="02070309020205020404" pitchFamily="49" charset="0"/>
                <a:cs typeface="Courier New" panose="02070309020205020404" pitchFamily="49" charset="0"/>
              </a:rPr>
              <a:t>text</a:t>
            </a:r>
            <a:r>
              <a:rPr lang="pl-PL" sz="1400" dirty="0" smtClean="0">
                <a:latin typeface="Courier New" panose="02070309020205020404" pitchFamily="49" charset="0"/>
                <a:cs typeface="Courier New" panose="02070309020205020404" pitchFamily="49" charset="0"/>
              </a:rPr>
              <a:t>/</a:t>
            </a:r>
            <a:r>
              <a:rPr lang="pl-PL" sz="1400" dirty="0" err="1" smtClean="0">
                <a:latin typeface="Courier New" panose="02070309020205020404" pitchFamily="49" charset="0"/>
                <a:cs typeface="Courier New" panose="02070309020205020404" pitchFamily="49" charset="0"/>
              </a:rPr>
              <a:t>javascript</a:t>
            </a:r>
            <a:r>
              <a:rPr lang="pl-PL" sz="1400" dirty="0" smtClean="0">
                <a:latin typeface="Courier New" panose="02070309020205020404" pitchFamily="49" charset="0"/>
                <a:cs typeface="Courier New" panose="02070309020205020404" pitchFamily="49" charset="0"/>
              </a:rPr>
              <a:t>"&gt;</a:t>
            </a:r>
          </a:p>
          <a:p>
            <a:pPr marL="0" indent="0">
              <a:buNone/>
            </a:pPr>
            <a:r>
              <a:rPr lang="pl-PL" sz="1400" dirty="0" err="1" smtClean="0">
                <a:latin typeface="Courier New" panose="02070309020205020404" pitchFamily="49" charset="0"/>
                <a:cs typeface="Courier New" panose="02070309020205020404" pitchFamily="49" charset="0"/>
              </a:rPr>
              <a:t>function</a:t>
            </a:r>
            <a:r>
              <a:rPr lang="pl-PL" sz="1400" dirty="0" smtClean="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zmienKlase</a:t>
            </a:r>
            <a:r>
              <a:rPr lang="pl-PL" sz="1400" dirty="0">
                <a:latin typeface="Courier New" panose="02070309020205020404" pitchFamily="49" charset="0"/>
                <a:cs typeface="Courier New" panose="02070309020205020404" pitchFamily="49" charset="0"/>
              </a:rPr>
              <a:t>() </a:t>
            </a:r>
            <a:r>
              <a:rPr lang="pl-PL" sz="1400" dirty="0" smtClean="0">
                <a:latin typeface="Courier New" panose="02070309020205020404" pitchFamily="49" charset="0"/>
                <a:cs typeface="Courier New" panose="02070309020205020404" pitchFamily="49" charset="0"/>
              </a:rPr>
              <a:t>{</a:t>
            </a:r>
          </a:p>
          <a:p>
            <a:pPr marL="0" indent="0">
              <a:buNone/>
            </a:pPr>
            <a:r>
              <a:rPr lang="pl-PL" sz="1400" dirty="0" err="1" smtClean="0">
                <a:latin typeface="Courier New" panose="02070309020205020404" pitchFamily="49" charset="0"/>
                <a:cs typeface="Courier New" panose="02070309020205020404" pitchFamily="49" charset="0"/>
              </a:rPr>
              <a:t>var</a:t>
            </a:r>
            <a:r>
              <a:rPr lang="pl-PL" sz="1400" dirty="0" smtClean="0">
                <a:latin typeface="Courier New" panose="02070309020205020404" pitchFamily="49" charset="0"/>
                <a:cs typeface="Courier New" panose="02070309020205020404" pitchFamily="49" charset="0"/>
              </a:rPr>
              <a:t> </a:t>
            </a:r>
            <a:r>
              <a:rPr lang="pl-PL" sz="1400" dirty="0">
                <a:latin typeface="Courier New" panose="02070309020205020404" pitchFamily="49" charset="0"/>
                <a:cs typeface="Courier New" panose="02070309020205020404" pitchFamily="49" charset="0"/>
              </a:rPr>
              <a:t>element = </a:t>
            </a:r>
            <a:r>
              <a:rPr lang="pl-PL" sz="1400" dirty="0" err="1">
                <a:latin typeface="Courier New" panose="02070309020205020404" pitchFamily="49" charset="0"/>
                <a:cs typeface="Courier New" panose="02070309020205020404" pitchFamily="49" charset="0"/>
              </a:rPr>
              <a:t>document.getElementById</a:t>
            </a:r>
            <a:r>
              <a:rPr lang="pl-PL" sz="1400" dirty="0">
                <a:latin typeface="Courier New" panose="02070309020205020404" pitchFamily="49" charset="0"/>
                <a:cs typeface="Courier New" panose="02070309020205020404" pitchFamily="49" charset="0"/>
              </a:rPr>
              <a:t>("przycisk");</a:t>
            </a:r>
          </a:p>
          <a:p>
            <a:pPr marL="0" indent="0">
              <a:buNone/>
            </a:pPr>
            <a:r>
              <a:rPr lang="pl-PL" sz="1400" dirty="0" err="1">
                <a:latin typeface="Courier New" panose="02070309020205020404" pitchFamily="49" charset="0"/>
                <a:cs typeface="Courier New" panose="02070309020205020404" pitchFamily="49" charset="0"/>
              </a:rPr>
              <a:t>element.className</a:t>
            </a:r>
            <a:r>
              <a:rPr lang="pl-PL" sz="1400" dirty="0">
                <a:latin typeface="Courier New" panose="02070309020205020404" pitchFamily="49" charset="0"/>
                <a:cs typeface="Courier New" panose="02070309020205020404" pitchFamily="49" charset="0"/>
              </a:rPr>
              <a:t>="niebieski"; }</a:t>
            </a:r>
            <a:endParaRPr lang="pl-PL" sz="1400" dirty="0" smtClean="0">
              <a:latin typeface="Courier New" panose="02070309020205020404" pitchFamily="49" charset="0"/>
              <a:cs typeface="Courier New" panose="02070309020205020404" pitchFamily="49" charset="0"/>
            </a:endParaRPr>
          </a:p>
          <a:p>
            <a:pPr marL="0" indent="0">
              <a:buNone/>
            </a:pPr>
            <a:r>
              <a:rPr lang="pl-PL" sz="1400" dirty="0" smtClean="0">
                <a:latin typeface="Courier New" panose="02070309020205020404" pitchFamily="49" charset="0"/>
                <a:cs typeface="Courier New" panose="02070309020205020404" pitchFamily="49" charset="0"/>
              </a:rPr>
              <a:t>&lt;/</a:t>
            </a:r>
            <a:r>
              <a:rPr lang="pl-PL" sz="1400" dirty="0" err="1" smtClean="0">
                <a:latin typeface="Courier New" panose="02070309020205020404" pitchFamily="49" charset="0"/>
                <a:cs typeface="Courier New" panose="02070309020205020404" pitchFamily="49" charset="0"/>
              </a:rPr>
              <a:t>script</a:t>
            </a:r>
            <a:r>
              <a:rPr lang="pl-PL" sz="1400" dirty="0" smtClean="0">
                <a:latin typeface="Courier New" panose="02070309020205020404" pitchFamily="49" charset="0"/>
                <a:cs typeface="Courier New" panose="02070309020205020404" pitchFamily="49" charset="0"/>
              </a:rPr>
              <a:t>&gt;&lt;/</a:t>
            </a:r>
            <a:r>
              <a:rPr lang="pl-PL" sz="1400" dirty="0" err="1" smtClean="0">
                <a:latin typeface="Courier New" panose="02070309020205020404" pitchFamily="49" charset="0"/>
                <a:cs typeface="Courier New" panose="02070309020205020404" pitchFamily="49" charset="0"/>
              </a:rPr>
              <a:t>head</a:t>
            </a:r>
            <a:r>
              <a:rPr lang="pl-PL" sz="1400" dirty="0" smtClean="0">
                <a:latin typeface="Courier New" panose="02070309020205020404" pitchFamily="49" charset="0"/>
                <a:cs typeface="Courier New" panose="02070309020205020404" pitchFamily="49" charset="0"/>
              </a:rPr>
              <a:t>&gt;&lt;body&gt;</a:t>
            </a:r>
          </a:p>
          <a:p>
            <a:pPr marL="0" indent="0">
              <a:buNone/>
            </a:pPr>
            <a:r>
              <a:rPr lang="pl-PL" sz="1400" dirty="0" smtClean="0">
                <a:latin typeface="Courier New" panose="02070309020205020404" pitchFamily="49" charset="0"/>
                <a:cs typeface="Courier New" panose="02070309020205020404" pitchFamily="49" charset="0"/>
              </a:rPr>
              <a:t>&lt;div id="przycisk" </a:t>
            </a:r>
            <a:r>
              <a:rPr lang="pl-PL" sz="1400" dirty="0" err="1" smtClean="0">
                <a:latin typeface="Courier New" panose="02070309020205020404" pitchFamily="49" charset="0"/>
                <a:cs typeface="Courier New" panose="02070309020205020404" pitchFamily="49" charset="0"/>
              </a:rPr>
              <a:t>class</a:t>
            </a:r>
            <a:r>
              <a:rPr lang="pl-PL" sz="1400" dirty="0" smtClean="0">
                <a:latin typeface="Courier New" panose="02070309020205020404" pitchFamily="49" charset="0"/>
                <a:cs typeface="Courier New" panose="02070309020205020404" pitchFamily="49" charset="0"/>
              </a:rPr>
              <a:t>="zielony" style="</a:t>
            </a:r>
            <a:r>
              <a:rPr lang="pl-PL" sz="1400" dirty="0" err="1" smtClean="0">
                <a:latin typeface="Courier New" panose="02070309020205020404" pitchFamily="49" charset="0"/>
                <a:cs typeface="Courier New" panose="02070309020205020404" pitchFamily="49" charset="0"/>
              </a:rPr>
              <a:t>width</a:t>
            </a:r>
            <a:r>
              <a:rPr lang="pl-PL" sz="1400" dirty="0" smtClean="0">
                <a:latin typeface="Courier New" panose="02070309020205020404" pitchFamily="49" charset="0"/>
                <a:cs typeface="Courier New" panose="02070309020205020404" pitchFamily="49" charset="0"/>
              </a:rPr>
              <a:t>: 100px; </a:t>
            </a:r>
            <a:r>
              <a:rPr lang="pl-PL" sz="1400" dirty="0" err="1" smtClean="0">
                <a:latin typeface="Courier New" panose="02070309020205020404" pitchFamily="49" charset="0"/>
                <a:cs typeface="Courier New" panose="02070309020205020404" pitchFamily="49" charset="0"/>
              </a:rPr>
              <a:t>height</a:t>
            </a:r>
            <a:r>
              <a:rPr lang="pl-PL" sz="1400" dirty="0" smtClean="0">
                <a:latin typeface="Courier New" panose="02070309020205020404" pitchFamily="49" charset="0"/>
                <a:cs typeface="Courier New" panose="02070309020205020404" pitchFamily="49" charset="0"/>
              </a:rPr>
              <a:t>: 100px;"&gt;&lt;/div&gt;</a:t>
            </a:r>
          </a:p>
          <a:p>
            <a:pPr marL="0" indent="0">
              <a:buNone/>
            </a:pPr>
            <a:r>
              <a:rPr lang="pl-PL" sz="1400" dirty="0" smtClean="0">
                <a:latin typeface="Courier New" panose="02070309020205020404" pitchFamily="49" charset="0"/>
                <a:cs typeface="Courier New" panose="02070309020205020404" pitchFamily="49" charset="0"/>
              </a:rPr>
              <a:t>&lt;</a:t>
            </a:r>
            <a:r>
              <a:rPr lang="pl-PL" sz="1400" dirty="0" err="1" smtClean="0">
                <a:latin typeface="Courier New" panose="02070309020205020404" pitchFamily="49" charset="0"/>
                <a:cs typeface="Courier New" panose="02070309020205020404" pitchFamily="49" charset="0"/>
              </a:rPr>
              <a:t>input</a:t>
            </a:r>
            <a:r>
              <a:rPr lang="pl-PL" sz="1400" dirty="0" smtClean="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type</a:t>
            </a:r>
            <a:r>
              <a:rPr lang="pl-PL" sz="1400" dirty="0" smtClean="0">
                <a:latin typeface="Courier New" panose="02070309020205020404" pitchFamily="49" charset="0"/>
                <a:cs typeface="Courier New" panose="02070309020205020404" pitchFamily="49" charset="0"/>
              </a:rPr>
              <a:t>="</a:t>
            </a:r>
            <a:r>
              <a:rPr lang="pl-PL" sz="1400" dirty="0" err="1" smtClean="0">
                <a:latin typeface="Courier New" panose="02070309020205020404" pitchFamily="49" charset="0"/>
                <a:cs typeface="Courier New" panose="02070309020205020404" pitchFamily="49" charset="0"/>
              </a:rPr>
              <a:t>button</a:t>
            </a:r>
            <a:r>
              <a:rPr lang="pl-PL" sz="1400" dirty="0" smtClean="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value</a:t>
            </a:r>
            <a:r>
              <a:rPr lang="pl-PL" sz="1400" dirty="0" smtClean="0">
                <a:latin typeface="Courier New" panose="02070309020205020404" pitchFamily="49" charset="0"/>
                <a:cs typeface="Courier New" panose="02070309020205020404" pitchFamily="49" charset="0"/>
              </a:rPr>
              <a:t>="zmień" </a:t>
            </a:r>
            <a:r>
              <a:rPr lang="pl-PL" sz="1400" dirty="0" err="1" smtClean="0">
                <a:latin typeface="Courier New" panose="02070309020205020404" pitchFamily="49" charset="0"/>
                <a:cs typeface="Courier New" panose="02070309020205020404" pitchFamily="49" charset="0"/>
              </a:rPr>
              <a:t>onclick</a:t>
            </a:r>
            <a:r>
              <a:rPr lang="pl-PL" sz="1400" dirty="0" smtClean="0">
                <a:latin typeface="Courier New" panose="02070309020205020404" pitchFamily="49" charset="0"/>
                <a:cs typeface="Courier New" panose="02070309020205020404" pitchFamily="49" charset="0"/>
              </a:rPr>
              <a:t>="</a:t>
            </a:r>
            <a:r>
              <a:rPr lang="pl-PL" sz="1400" dirty="0" err="1" smtClean="0">
                <a:latin typeface="Courier New" panose="02070309020205020404" pitchFamily="49" charset="0"/>
                <a:cs typeface="Courier New" panose="02070309020205020404" pitchFamily="49" charset="0"/>
              </a:rPr>
              <a:t>zmienKlase</a:t>
            </a:r>
            <a:r>
              <a:rPr lang="pl-PL" sz="1400" dirty="0" smtClean="0">
                <a:latin typeface="Courier New" panose="02070309020205020404" pitchFamily="49" charset="0"/>
                <a:cs typeface="Courier New" panose="02070309020205020404" pitchFamily="49" charset="0"/>
              </a:rPr>
              <a:t>();"&gt;&lt;/</a:t>
            </a:r>
            <a:r>
              <a:rPr lang="pl-PL" sz="1400" dirty="0" err="1" smtClean="0">
                <a:latin typeface="Courier New" panose="02070309020205020404" pitchFamily="49" charset="0"/>
                <a:cs typeface="Courier New" panose="02070309020205020404" pitchFamily="49" charset="0"/>
              </a:rPr>
              <a:t>input</a:t>
            </a:r>
            <a:r>
              <a:rPr lang="pl-PL" sz="1400" dirty="0" smtClean="0">
                <a:latin typeface="Courier New" panose="02070309020205020404" pitchFamily="49" charset="0"/>
                <a:cs typeface="Courier New" panose="02070309020205020404" pitchFamily="49" charset="0"/>
              </a:rPr>
              <a:t>&gt;</a:t>
            </a:r>
          </a:p>
          <a:p>
            <a:pPr marL="0" indent="0">
              <a:buNone/>
            </a:pPr>
            <a:r>
              <a:rPr lang="pl-PL" sz="1400" dirty="0" smtClean="0">
                <a:latin typeface="Courier New" panose="02070309020205020404" pitchFamily="49" charset="0"/>
                <a:cs typeface="Courier New" panose="02070309020205020404" pitchFamily="49" charset="0"/>
              </a:rPr>
              <a:t>&lt;/body&gt;&lt;/</a:t>
            </a:r>
            <a:r>
              <a:rPr lang="pl-PL" sz="1400" dirty="0" err="1" smtClean="0">
                <a:latin typeface="Courier New" panose="02070309020205020404" pitchFamily="49" charset="0"/>
                <a:cs typeface="Courier New" panose="02070309020205020404" pitchFamily="49" charset="0"/>
              </a:rPr>
              <a:t>html</a:t>
            </a:r>
            <a:r>
              <a:rPr lang="pl-PL" sz="1400" dirty="0" smtClean="0">
                <a:latin typeface="Courier New" panose="02070309020205020404" pitchFamily="49" charset="0"/>
                <a:cs typeface="Courier New" panose="02070309020205020404" pitchFamily="49" charset="0"/>
              </a:rPr>
              <a:t>&gt;</a:t>
            </a:r>
            <a:endParaRPr sz="14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665246127"/>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smtClean="0"/>
              <a:t>Umieść na stronie przycisk. Niech po kliknięciu zmienia się jego kolor tła i kolor tekstu.</a:t>
            </a:r>
          </a:p>
          <a:p>
            <a:pPr marL="0" indent="0">
              <a:buNone/>
            </a:pPr>
            <a:r>
              <a:rPr lang="pl-PL" sz="2000" dirty="0" smtClean="0"/>
              <a:t>Wykorzystaj obie metody (modyfikacje obiektu style) i zmianę klasy </a:t>
            </a:r>
            <a:r>
              <a:rPr lang="pl-PL" sz="2000" dirty="0" err="1" smtClean="0"/>
              <a:t>css</a:t>
            </a:r>
            <a:endParaRPr lang="pl-PL" sz="20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784527682"/>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a:latin typeface="Courier New" panose="02070309020205020404" pitchFamily="49" charset="0"/>
                <a:cs typeface="Courier New" panose="02070309020205020404" pitchFamily="49" charset="0"/>
              </a:rPr>
              <a:t>&lt;</a:t>
            </a:r>
            <a:r>
              <a:rPr lang="pl-PL" sz="1200" dirty="0" err="1">
                <a:latin typeface="Courier New" panose="02070309020205020404" pitchFamily="49" charset="0"/>
                <a:cs typeface="Courier New" panose="02070309020205020404" pitchFamily="49" charset="0"/>
              </a:rPr>
              <a:t>html</a:t>
            </a:r>
            <a:r>
              <a:rPr lang="pl-PL" sz="1200" dirty="0">
                <a:latin typeface="Courier New" panose="02070309020205020404" pitchFamily="49" charset="0"/>
                <a:cs typeface="Courier New" panose="02070309020205020404" pitchFamily="49" charset="0"/>
              </a:rPr>
              <a:t>&gt;&lt;</a:t>
            </a:r>
            <a:r>
              <a:rPr lang="pl-PL" sz="1200" dirty="0" err="1">
                <a:latin typeface="Courier New" panose="02070309020205020404" pitchFamily="49" charset="0"/>
                <a:cs typeface="Courier New" panose="02070309020205020404" pitchFamily="49" charset="0"/>
              </a:rPr>
              <a:t>head</a:t>
            </a:r>
            <a:r>
              <a:rPr lang="pl-PL" sz="1200" dirty="0">
                <a:latin typeface="Courier New" panose="02070309020205020404" pitchFamily="49" charset="0"/>
                <a:cs typeface="Courier New" panose="02070309020205020404" pitchFamily="49" charset="0"/>
              </a:rPr>
              <a:t>&gt;&lt;style </a:t>
            </a:r>
            <a:r>
              <a:rPr lang="pl-PL" sz="1200" dirty="0" err="1">
                <a:latin typeface="Courier New" panose="02070309020205020404" pitchFamily="49" charset="0"/>
                <a:cs typeface="Courier New" panose="02070309020205020404" pitchFamily="49" charset="0"/>
              </a:rPr>
              <a:t>type</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text</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css</a:t>
            </a:r>
            <a:r>
              <a:rPr lang="pl-PL" sz="1200" dirty="0">
                <a:latin typeface="Courier New" panose="02070309020205020404" pitchFamily="49" charset="0"/>
                <a:cs typeface="Courier New" panose="02070309020205020404" pitchFamily="49" charset="0"/>
              </a:rPr>
              <a:t>"&gt;</a:t>
            </a:r>
          </a:p>
          <a:p>
            <a:pPr marL="0" indent="0">
              <a:buNone/>
            </a:pPr>
            <a:r>
              <a:rPr lang="pl-PL" sz="1200" dirty="0">
                <a:latin typeface="Courier New" panose="02070309020205020404" pitchFamily="49" charset="0"/>
                <a:cs typeface="Courier New" panose="02070309020205020404" pitchFamily="49" charset="0"/>
              </a:rPr>
              <a:t>  .zielony { </a:t>
            </a:r>
            <a:r>
              <a:rPr lang="pl-PL" sz="1200" dirty="0" err="1">
                <a:latin typeface="Courier New" panose="02070309020205020404" pitchFamily="49" charset="0"/>
                <a:cs typeface="Courier New" panose="02070309020205020404" pitchFamily="49" charset="0"/>
              </a:rPr>
              <a:t>background-color</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green</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  .niebieski { </a:t>
            </a:r>
            <a:r>
              <a:rPr lang="pl-PL" sz="1200" dirty="0" err="1">
                <a:latin typeface="Courier New" panose="02070309020205020404" pitchFamily="49" charset="0"/>
                <a:cs typeface="Courier New" panose="02070309020205020404" pitchFamily="49" charset="0"/>
              </a:rPr>
              <a:t>background-color</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blue</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&lt;/style&gt;</a:t>
            </a:r>
          </a:p>
          <a:p>
            <a:pPr marL="0" indent="0">
              <a:buNone/>
            </a:pPr>
            <a:r>
              <a:rPr lang="pl-PL" sz="1200" dirty="0">
                <a:latin typeface="Courier New" panose="02070309020205020404" pitchFamily="49" charset="0"/>
                <a:cs typeface="Courier New" panose="02070309020205020404" pitchFamily="49" charset="0"/>
              </a:rPr>
              <a:t>&lt;</a:t>
            </a:r>
            <a:r>
              <a:rPr lang="pl-PL" sz="1200" dirty="0" err="1">
                <a:latin typeface="Courier New" panose="02070309020205020404" pitchFamily="49" charset="0"/>
                <a:cs typeface="Courier New" panose="02070309020205020404" pitchFamily="49" charset="0"/>
              </a:rPr>
              <a:t>script</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type</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text</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javascript</a:t>
            </a:r>
            <a:r>
              <a:rPr lang="pl-PL" sz="1200" dirty="0">
                <a:latin typeface="Courier New" panose="02070309020205020404" pitchFamily="49" charset="0"/>
                <a:cs typeface="Courier New" panose="02070309020205020404" pitchFamily="49" charset="0"/>
              </a:rPr>
              <a:t>"&gt;</a:t>
            </a:r>
          </a:p>
          <a:p>
            <a:pPr marL="0" indent="0">
              <a:buNone/>
            </a:pPr>
            <a:r>
              <a:rPr lang="pl-PL" sz="1200" dirty="0" err="1">
                <a:latin typeface="Courier New" panose="02070309020205020404" pitchFamily="49" charset="0"/>
                <a:cs typeface="Courier New" panose="02070309020205020404" pitchFamily="49" charset="0"/>
              </a:rPr>
              <a:t>function</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zmienKlase</a:t>
            </a:r>
            <a:r>
              <a:rPr lang="pl-PL" sz="1200" dirty="0">
                <a:latin typeface="Courier New" panose="02070309020205020404" pitchFamily="49" charset="0"/>
                <a:cs typeface="Courier New" panose="02070309020205020404" pitchFamily="49" charset="0"/>
              </a:rPr>
              <a:t>() {</a:t>
            </a:r>
          </a:p>
          <a:p>
            <a:pPr marL="0" indent="0">
              <a:buNone/>
            </a:pP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element = </a:t>
            </a:r>
            <a:r>
              <a:rPr lang="pl-PL" sz="1200" dirty="0" err="1">
                <a:latin typeface="Courier New" panose="02070309020205020404" pitchFamily="49" charset="0"/>
                <a:cs typeface="Courier New" panose="02070309020205020404" pitchFamily="49" charset="0"/>
              </a:rPr>
              <a:t>document.getElementById</a:t>
            </a:r>
            <a:r>
              <a:rPr lang="pl-PL" sz="1200" dirty="0">
                <a:latin typeface="Courier New" panose="02070309020205020404" pitchFamily="49" charset="0"/>
                <a:cs typeface="Courier New" panose="02070309020205020404" pitchFamily="49" charset="0"/>
              </a:rPr>
              <a:t>("przycisk");</a:t>
            </a:r>
          </a:p>
          <a:p>
            <a:pPr marL="0" indent="0">
              <a:buNone/>
            </a:pPr>
            <a:r>
              <a:rPr lang="pl-PL" sz="1200" dirty="0" err="1">
                <a:latin typeface="Courier New" panose="02070309020205020404" pitchFamily="49" charset="0"/>
                <a:cs typeface="Courier New" panose="02070309020205020404" pitchFamily="49" charset="0"/>
              </a:rPr>
              <a:t>element.className</a:t>
            </a:r>
            <a:r>
              <a:rPr lang="pl-PL" sz="1200" dirty="0">
                <a:latin typeface="Courier New" panose="02070309020205020404" pitchFamily="49" charset="0"/>
                <a:cs typeface="Courier New" panose="02070309020205020404" pitchFamily="49" charset="0"/>
              </a:rPr>
              <a:t>="niebieski";</a:t>
            </a:r>
          </a:p>
          <a:p>
            <a:pPr marL="0" indent="0">
              <a:buNone/>
            </a:pPr>
            <a:r>
              <a:rPr lang="pl-PL" sz="1200" dirty="0" smtClean="0">
                <a:latin typeface="Courier New" panose="02070309020205020404" pitchFamily="49" charset="0"/>
                <a:cs typeface="Courier New" panose="02070309020205020404" pitchFamily="49" charset="0"/>
              </a:rPr>
              <a:t>}</a:t>
            </a:r>
            <a:endParaRPr lang="pl-PL" sz="1200" dirty="0">
              <a:latin typeface="Courier New" panose="02070309020205020404" pitchFamily="49" charset="0"/>
              <a:cs typeface="Courier New" panose="02070309020205020404" pitchFamily="49" charset="0"/>
            </a:endParaRPr>
          </a:p>
          <a:p>
            <a:pPr marL="0" indent="0">
              <a:buNone/>
            </a:pPr>
            <a:r>
              <a:rPr lang="pl-PL" sz="1200" dirty="0" smtClean="0">
                <a:latin typeface="Courier New" panose="02070309020205020404" pitchFamily="49" charset="0"/>
                <a:cs typeface="Courier New" panose="02070309020205020404" pitchFamily="49" charset="0"/>
              </a:rPr>
              <a:t>&lt;/</a:t>
            </a:r>
            <a:r>
              <a:rPr lang="pl-PL" sz="1200" dirty="0" err="1">
                <a:latin typeface="Courier New" panose="02070309020205020404" pitchFamily="49" charset="0"/>
                <a:cs typeface="Courier New" panose="02070309020205020404" pitchFamily="49" charset="0"/>
              </a:rPr>
              <a:t>script</a:t>
            </a:r>
            <a:r>
              <a:rPr lang="pl-PL" sz="1200" dirty="0">
                <a:latin typeface="Courier New" panose="02070309020205020404" pitchFamily="49" charset="0"/>
                <a:cs typeface="Courier New" panose="02070309020205020404" pitchFamily="49" charset="0"/>
              </a:rPr>
              <a:t>&gt;&lt;/</a:t>
            </a:r>
            <a:r>
              <a:rPr lang="pl-PL" sz="1200" dirty="0" err="1">
                <a:latin typeface="Courier New" panose="02070309020205020404" pitchFamily="49" charset="0"/>
                <a:cs typeface="Courier New" panose="02070309020205020404" pitchFamily="49" charset="0"/>
              </a:rPr>
              <a:t>head</a:t>
            </a:r>
            <a:r>
              <a:rPr lang="pl-PL" sz="1200" dirty="0">
                <a:latin typeface="Courier New" panose="02070309020205020404" pitchFamily="49" charset="0"/>
                <a:cs typeface="Courier New" panose="02070309020205020404" pitchFamily="49" charset="0"/>
              </a:rPr>
              <a:t>&gt;</a:t>
            </a:r>
          </a:p>
          <a:p>
            <a:pPr marL="0" indent="0">
              <a:buNone/>
            </a:pPr>
            <a:r>
              <a:rPr lang="pl-PL" sz="1200" dirty="0">
                <a:latin typeface="Courier New" panose="02070309020205020404" pitchFamily="49" charset="0"/>
                <a:cs typeface="Courier New" panose="02070309020205020404" pitchFamily="49" charset="0"/>
              </a:rPr>
              <a:t>&lt;body&gt;</a:t>
            </a:r>
          </a:p>
          <a:p>
            <a:pPr marL="0" indent="0">
              <a:buNone/>
            </a:pPr>
            <a:r>
              <a:rPr lang="pl-PL" sz="1200" dirty="0">
                <a:latin typeface="Courier New" panose="02070309020205020404" pitchFamily="49" charset="0"/>
                <a:cs typeface="Courier New" panose="02070309020205020404" pitchFamily="49" charset="0"/>
              </a:rPr>
              <a:t>&lt;div id="przycisk" </a:t>
            </a:r>
            <a:r>
              <a:rPr lang="pl-PL" sz="1200" dirty="0" err="1">
                <a:latin typeface="Courier New" panose="02070309020205020404" pitchFamily="49" charset="0"/>
                <a:cs typeface="Courier New" panose="02070309020205020404" pitchFamily="49" charset="0"/>
              </a:rPr>
              <a:t>class</a:t>
            </a:r>
            <a:r>
              <a:rPr lang="pl-PL" sz="1200" dirty="0">
                <a:latin typeface="Courier New" panose="02070309020205020404" pitchFamily="49" charset="0"/>
                <a:cs typeface="Courier New" panose="02070309020205020404" pitchFamily="49" charset="0"/>
              </a:rPr>
              <a:t>="zielony" style="</a:t>
            </a:r>
            <a:r>
              <a:rPr lang="pl-PL" sz="1200" dirty="0" err="1">
                <a:latin typeface="Courier New" panose="02070309020205020404" pitchFamily="49" charset="0"/>
                <a:cs typeface="Courier New" panose="02070309020205020404" pitchFamily="49" charset="0"/>
              </a:rPr>
              <a:t>width</a:t>
            </a:r>
            <a:r>
              <a:rPr lang="pl-PL" sz="1200" dirty="0">
                <a:latin typeface="Courier New" panose="02070309020205020404" pitchFamily="49" charset="0"/>
                <a:cs typeface="Courier New" panose="02070309020205020404" pitchFamily="49" charset="0"/>
              </a:rPr>
              <a:t>: 100px; </a:t>
            </a:r>
            <a:r>
              <a:rPr lang="pl-PL" sz="1200" dirty="0" err="1">
                <a:latin typeface="Courier New" panose="02070309020205020404" pitchFamily="49" charset="0"/>
                <a:cs typeface="Courier New" panose="02070309020205020404" pitchFamily="49" charset="0"/>
              </a:rPr>
              <a:t>height</a:t>
            </a:r>
            <a:r>
              <a:rPr lang="pl-PL" sz="1200" dirty="0">
                <a:latin typeface="Courier New" panose="02070309020205020404" pitchFamily="49" charset="0"/>
                <a:cs typeface="Courier New" panose="02070309020205020404" pitchFamily="49" charset="0"/>
              </a:rPr>
              <a:t>: 100px;" &gt;&lt;/div&gt;</a:t>
            </a:r>
          </a:p>
          <a:p>
            <a:pPr marL="0" indent="0">
              <a:buNone/>
            </a:pPr>
            <a:r>
              <a:rPr lang="pl-PL" sz="1200" dirty="0">
                <a:latin typeface="Courier New" panose="02070309020205020404" pitchFamily="49" charset="0"/>
                <a:cs typeface="Courier New" panose="02070309020205020404" pitchFamily="49" charset="0"/>
              </a:rPr>
              <a:t>&lt;</a:t>
            </a:r>
            <a:r>
              <a:rPr lang="pl-PL" sz="1200" dirty="0" err="1">
                <a:latin typeface="Courier New" panose="02070309020205020404" pitchFamily="49" charset="0"/>
                <a:cs typeface="Courier New" panose="02070309020205020404" pitchFamily="49" charset="0"/>
              </a:rPr>
              <a:t>input</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type</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button</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value</a:t>
            </a:r>
            <a:r>
              <a:rPr lang="pl-PL" sz="1200" dirty="0">
                <a:latin typeface="Courier New" panose="02070309020205020404" pitchFamily="49" charset="0"/>
                <a:cs typeface="Courier New" panose="02070309020205020404" pitchFamily="49" charset="0"/>
              </a:rPr>
              <a:t>="zmień" </a:t>
            </a:r>
            <a:r>
              <a:rPr lang="pl-PL" sz="1200" dirty="0" err="1">
                <a:latin typeface="Courier New" panose="02070309020205020404" pitchFamily="49" charset="0"/>
                <a:cs typeface="Courier New" panose="02070309020205020404" pitchFamily="49" charset="0"/>
              </a:rPr>
              <a:t>onclick</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zmienKlase</a:t>
            </a:r>
            <a:r>
              <a:rPr lang="pl-PL" sz="1200" dirty="0">
                <a:latin typeface="Courier New" panose="02070309020205020404" pitchFamily="49" charset="0"/>
                <a:cs typeface="Courier New" panose="02070309020205020404" pitchFamily="49" charset="0"/>
              </a:rPr>
              <a:t>();"&gt;&lt;/</a:t>
            </a:r>
            <a:r>
              <a:rPr lang="pl-PL" sz="1200" dirty="0" err="1">
                <a:latin typeface="Courier New" panose="02070309020205020404" pitchFamily="49" charset="0"/>
                <a:cs typeface="Courier New" panose="02070309020205020404" pitchFamily="49" charset="0"/>
              </a:rPr>
              <a:t>input</a:t>
            </a:r>
            <a:r>
              <a:rPr lang="pl-PL" sz="1200" dirty="0">
                <a:latin typeface="Courier New" panose="02070309020205020404" pitchFamily="49" charset="0"/>
                <a:cs typeface="Courier New" panose="02070309020205020404" pitchFamily="49" charset="0"/>
              </a:rPr>
              <a:t>&gt;</a:t>
            </a:r>
          </a:p>
          <a:p>
            <a:pPr marL="0" indent="0">
              <a:buNone/>
            </a:pPr>
            <a:r>
              <a:rPr lang="pl-PL" sz="1200" dirty="0">
                <a:latin typeface="Courier New" panose="02070309020205020404" pitchFamily="49" charset="0"/>
                <a:cs typeface="Courier New" panose="02070309020205020404" pitchFamily="49" charset="0"/>
              </a:rPr>
              <a:t>&lt;/body&gt;&lt;/</a:t>
            </a:r>
            <a:r>
              <a:rPr lang="pl-PL" sz="1200" dirty="0" err="1">
                <a:latin typeface="Courier New" panose="02070309020205020404" pitchFamily="49" charset="0"/>
                <a:cs typeface="Courier New" panose="02070309020205020404" pitchFamily="49" charset="0"/>
              </a:rPr>
              <a:t>html</a:t>
            </a:r>
            <a:r>
              <a:rPr lang="pl-PL" sz="1200" dirty="0">
                <a:latin typeface="Courier New" panose="02070309020205020404" pitchFamily="49" charset="0"/>
                <a:cs typeface="Courier New" panose="02070309020205020404" pitchFamily="49" charset="0"/>
              </a:rPr>
              <a:t>&gt;</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366788163"/>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Ćwiczenia</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000" dirty="0" smtClean="0"/>
              <a:t>Umieść na stronie przycisk. Niech najechanie na niego zmieni kolor jego tła i tekstu.</a:t>
            </a:r>
          </a:p>
          <a:p>
            <a:pPr marL="0" indent="0">
              <a:buNone/>
            </a:pPr>
            <a:endParaRPr sz="20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667637709"/>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a:latin typeface="Courier New" panose="02070309020205020404" pitchFamily="49" charset="0"/>
                <a:cs typeface="Courier New" panose="02070309020205020404" pitchFamily="49" charset="0"/>
              </a:rPr>
              <a:t>&lt;</a:t>
            </a:r>
            <a:r>
              <a:rPr lang="pl-PL" sz="1200" dirty="0" err="1">
                <a:latin typeface="Courier New" panose="02070309020205020404" pitchFamily="49" charset="0"/>
                <a:cs typeface="Courier New" panose="02070309020205020404" pitchFamily="49" charset="0"/>
              </a:rPr>
              <a:t>html</a:t>
            </a:r>
            <a:r>
              <a:rPr lang="pl-PL" sz="1200" dirty="0">
                <a:latin typeface="Courier New" panose="02070309020205020404" pitchFamily="49" charset="0"/>
                <a:cs typeface="Courier New" panose="02070309020205020404" pitchFamily="49" charset="0"/>
              </a:rPr>
              <a:t>&gt;&lt;</a:t>
            </a:r>
            <a:r>
              <a:rPr lang="pl-PL" sz="1200" dirty="0" err="1">
                <a:latin typeface="Courier New" panose="02070309020205020404" pitchFamily="49" charset="0"/>
                <a:cs typeface="Courier New" panose="02070309020205020404" pitchFamily="49" charset="0"/>
              </a:rPr>
              <a:t>head</a:t>
            </a:r>
            <a:r>
              <a:rPr lang="pl-PL" sz="1200" dirty="0">
                <a:latin typeface="Courier New" panose="02070309020205020404" pitchFamily="49" charset="0"/>
                <a:cs typeface="Courier New" panose="02070309020205020404" pitchFamily="49" charset="0"/>
              </a:rPr>
              <a:t>&gt;&lt;style </a:t>
            </a:r>
            <a:r>
              <a:rPr lang="pl-PL" sz="1200" dirty="0" err="1">
                <a:latin typeface="Courier New" panose="02070309020205020404" pitchFamily="49" charset="0"/>
                <a:cs typeface="Courier New" panose="02070309020205020404" pitchFamily="49" charset="0"/>
              </a:rPr>
              <a:t>type</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text</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css</a:t>
            </a:r>
            <a:r>
              <a:rPr lang="pl-PL" sz="1200" dirty="0">
                <a:latin typeface="Courier New" panose="02070309020205020404" pitchFamily="49" charset="0"/>
                <a:cs typeface="Courier New" panose="02070309020205020404" pitchFamily="49" charset="0"/>
              </a:rPr>
              <a:t>"&gt;</a:t>
            </a:r>
          </a:p>
          <a:p>
            <a:pPr marL="0" indent="0">
              <a:buNone/>
            </a:pPr>
            <a:r>
              <a:rPr lang="pl-PL" sz="1200" dirty="0">
                <a:latin typeface="Courier New" panose="02070309020205020404" pitchFamily="49" charset="0"/>
                <a:cs typeface="Courier New" panose="02070309020205020404" pitchFamily="49" charset="0"/>
              </a:rPr>
              <a:t>  .zielony { </a:t>
            </a:r>
            <a:r>
              <a:rPr lang="pl-PL" sz="1200" dirty="0" err="1">
                <a:latin typeface="Courier New" panose="02070309020205020404" pitchFamily="49" charset="0"/>
                <a:cs typeface="Courier New" panose="02070309020205020404" pitchFamily="49" charset="0"/>
              </a:rPr>
              <a:t>background-color</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green</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  .niebieski { </a:t>
            </a:r>
            <a:r>
              <a:rPr lang="pl-PL" sz="1200" dirty="0" err="1">
                <a:latin typeface="Courier New" panose="02070309020205020404" pitchFamily="49" charset="0"/>
                <a:cs typeface="Courier New" panose="02070309020205020404" pitchFamily="49" charset="0"/>
              </a:rPr>
              <a:t>background-color</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blue</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&lt;/style</a:t>
            </a:r>
            <a:r>
              <a:rPr lang="pl-PL" sz="1200" dirty="0" smtClean="0">
                <a:latin typeface="Courier New" panose="02070309020205020404" pitchFamily="49" charset="0"/>
                <a:cs typeface="Courier New" panose="02070309020205020404" pitchFamily="49" charset="0"/>
              </a:rPr>
              <a:t>&gt;&lt;</a:t>
            </a:r>
            <a:r>
              <a:rPr lang="pl-PL" sz="1200" dirty="0" err="1">
                <a:latin typeface="Courier New" panose="02070309020205020404" pitchFamily="49" charset="0"/>
                <a:cs typeface="Courier New" panose="02070309020205020404" pitchFamily="49" charset="0"/>
              </a:rPr>
              <a:t>script</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type</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text</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javascript</a:t>
            </a:r>
            <a:r>
              <a:rPr lang="pl-PL" sz="1200" dirty="0">
                <a:latin typeface="Courier New" panose="02070309020205020404" pitchFamily="49" charset="0"/>
                <a:cs typeface="Courier New" panose="02070309020205020404" pitchFamily="49" charset="0"/>
              </a:rPr>
              <a:t>"&gt;</a:t>
            </a:r>
          </a:p>
          <a:p>
            <a:pPr marL="0" indent="0">
              <a:buNone/>
            </a:pPr>
            <a:r>
              <a:rPr lang="pl-PL" sz="1200" dirty="0" err="1" smtClean="0">
                <a:latin typeface="Courier New" panose="02070309020205020404" pitchFamily="49" charset="0"/>
                <a:cs typeface="Courier New" panose="02070309020205020404" pitchFamily="49" charset="0"/>
              </a:rPr>
              <a:t>function</a:t>
            </a:r>
            <a:r>
              <a:rPr lang="pl-PL" sz="1200" dirty="0" smtClean="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zmien</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element = </a:t>
            </a:r>
            <a:r>
              <a:rPr lang="pl-PL" sz="1200" dirty="0" err="1">
                <a:latin typeface="Courier New" panose="02070309020205020404" pitchFamily="49" charset="0"/>
                <a:cs typeface="Courier New" panose="02070309020205020404" pitchFamily="49" charset="0"/>
              </a:rPr>
              <a:t>document.getElementById</a:t>
            </a:r>
            <a:r>
              <a:rPr lang="pl-PL" sz="1200" dirty="0">
                <a:latin typeface="Courier New" panose="02070309020205020404" pitchFamily="49" charset="0"/>
                <a:cs typeface="Courier New" panose="02070309020205020404" pitchFamily="49" charset="0"/>
              </a:rPr>
              <a:t>("przycisk");</a:t>
            </a: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element.style.backgroundColor</a:t>
            </a:r>
            <a:r>
              <a:rPr lang="pl-PL" sz="1200" dirty="0">
                <a:latin typeface="Courier New" panose="02070309020205020404" pitchFamily="49" charset="0"/>
                <a:cs typeface="Courier New" panose="02070309020205020404" pitchFamily="49" charset="0"/>
              </a:rPr>
              <a:t> = '</a:t>
            </a:r>
            <a:r>
              <a:rPr lang="pl-PL" sz="1200" dirty="0" err="1">
                <a:latin typeface="Courier New" panose="02070309020205020404" pitchFamily="49" charset="0"/>
                <a:cs typeface="Courier New" panose="02070309020205020404" pitchFamily="49" charset="0"/>
              </a:rPr>
              <a:t>blue</a:t>
            </a:r>
            <a:r>
              <a:rPr lang="pl-PL" sz="1200" dirty="0">
                <a:latin typeface="Courier New" panose="02070309020205020404" pitchFamily="49" charset="0"/>
                <a:cs typeface="Courier New" panose="02070309020205020404" pitchFamily="49" charset="0"/>
              </a:rPr>
              <a:t>';</a:t>
            </a:r>
          </a:p>
          <a:p>
            <a:pPr marL="0" indent="0">
              <a:buNone/>
            </a:pPr>
            <a:r>
              <a:rPr lang="pl-PL" sz="1200" dirty="0" smtClean="0">
                <a:latin typeface="Courier New" panose="02070309020205020404" pitchFamily="49" charset="0"/>
                <a:cs typeface="Courier New" panose="02070309020205020404" pitchFamily="49" charset="0"/>
              </a:rPr>
              <a:t>    </a:t>
            </a:r>
            <a:r>
              <a:rPr lang="pl-PL" sz="1200" dirty="0" err="1" smtClean="0">
                <a:latin typeface="Courier New" panose="02070309020205020404" pitchFamily="49" charset="0"/>
                <a:cs typeface="Courier New" panose="02070309020205020404" pitchFamily="49" charset="0"/>
              </a:rPr>
              <a:t>element.style.color</a:t>
            </a:r>
            <a:r>
              <a:rPr lang="pl-PL" sz="1200" dirty="0" smtClean="0">
                <a:latin typeface="Courier New" panose="02070309020205020404" pitchFamily="49" charset="0"/>
                <a:cs typeface="Courier New" panose="02070309020205020404" pitchFamily="49" charset="0"/>
              </a:rPr>
              <a:t> </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white</a:t>
            </a:r>
            <a:r>
              <a:rPr lang="pl-PL" sz="1200" dirty="0" smtClean="0">
                <a:latin typeface="Courier New" panose="02070309020205020404" pitchFamily="49" charset="0"/>
                <a:cs typeface="Courier New" panose="02070309020205020404" pitchFamily="49" charset="0"/>
              </a:rPr>
              <a:t>'; }</a:t>
            </a:r>
            <a:endParaRPr lang="pl-PL" sz="1200" dirty="0">
              <a:latin typeface="Courier New" panose="02070309020205020404" pitchFamily="49" charset="0"/>
              <a:cs typeface="Courier New" panose="02070309020205020404" pitchFamily="49" charset="0"/>
            </a:endParaRP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function</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wroc</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element = </a:t>
            </a:r>
            <a:r>
              <a:rPr lang="pl-PL" sz="1200" dirty="0" err="1">
                <a:latin typeface="Courier New" panose="02070309020205020404" pitchFamily="49" charset="0"/>
                <a:cs typeface="Courier New" panose="02070309020205020404" pitchFamily="49" charset="0"/>
              </a:rPr>
              <a:t>document.getElementById</a:t>
            </a:r>
            <a:r>
              <a:rPr lang="pl-PL" sz="1200" dirty="0">
                <a:latin typeface="Courier New" panose="02070309020205020404" pitchFamily="49" charset="0"/>
                <a:cs typeface="Courier New" panose="02070309020205020404" pitchFamily="49" charset="0"/>
              </a:rPr>
              <a:t>("przycisk");</a:t>
            </a: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element.style.backgroundColor</a:t>
            </a:r>
            <a:r>
              <a:rPr lang="pl-PL" sz="1200" dirty="0">
                <a:latin typeface="Courier New" panose="02070309020205020404" pitchFamily="49" charset="0"/>
                <a:cs typeface="Courier New" panose="02070309020205020404" pitchFamily="49" charset="0"/>
              </a:rPr>
              <a:t> = '</a:t>
            </a:r>
            <a:r>
              <a:rPr lang="pl-PL" sz="1200" dirty="0" err="1">
                <a:latin typeface="Courier New" panose="02070309020205020404" pitchFamily="49" charset="0"/>
                <a:cs typeface="Courier New" panose="02070309020205020404" pitchFamily="49" charset="0"/>
              </a:rPr>
              <a:t>green</a:t>
            </a:r>
            <a:r>
              <a:rPr lang="pl-PL" sz="1200" dirty="0">
                <a:latin typeface="Courier New" panose="02070309020205020404" pitchFamily="49" charset="0"/>
                <a:cs typeface="Courier New" panose="02070309020205020404" pitchFamily="49" charset="0"/>
              </a:rPr>
              <a:t>';</a:t>
            </a:r>
          </a:p>
          <a:p>
            <a:pPr marL="0" indent="0">
              <a:buNone/>
            </a:pPr>
            <a:r>
              <a:rPr lang="pl-PL" sz="1200" dirty="0" smtClean="0">
                <a:latin typeface="Courier New" panose="02070309020205020404" pitchFamily="49" charset="0"/>
                <a:cs typeface="Courier New" panose="02070309020205020404" pitchFamily="49" charset="0"/>
              </a:rPr>
              <a:t>    </a:t>
            </a:r>
            <a:r>
              <a:rPr lang="pl-PL" sz="1200" dirty="0" err="1" smtClean="0">
                <a:latin typeface="Courier New" panose="02070309020205020404" pitchFamily="49" charset="0"/>
                <a:cs typeface="Courier New" panose="02070309020205020404" pitchFamily="49" charset="0"/>
              </a:rPr>
              <a:t>element.style.color</a:t>
            </a:r>
            <a:r>
              <a:rPr lang="pl-PL" sz="1200" dirty="0" smtClean="0">
                <a:latin typeface="Courier New" panose="02070309020205020404" pitchFamily="49" charset="0"/>
                <a:cs typeface="Courier New" panose="02070309020205020404" pitchFamily="49" charset="0"/>
              </a:rPr>
              <a:t> </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black</a:t>
            </a:r>
            <a:r>
              <a:rPr lang="pl-PL" sz="1200" dirty="0" smtClean="0">
                <a:latin typeface="Courier New" panose="02070309020205020404" pitchFamily="49" charset="0"/>
                <a:cs typeface="Courier New" panose="02070309020205020404" pitchFamily="49" charset="0"/>
              </a:rPr>
              <a:t>';}</a:t>
            </a:r>
            <a:endParaRPr lang="pl-PL" sz="1200" dirty="0">
              <a:latin typeface="Courier New" panose="02070309020205020404" pitchFamily="49" charset="0"/>
              <a:cs typeface="Courier New" panose="02070309020205020404" pitchFamily="49" charset="0"/>
            </a:endParaRPr>
          </a:p>
          <a:p>
            <a:pPr marL="0" indent="0">
              <a:buNone/>
            </a:pPr>
            <a:r>
              <a:rPr lang="pl-PL" sz="1200" dirty="0">
                <a:latin typeface="Courier New" panose="02070309020205020404" pitchFamily="49" charset="0"/>
                <a:cs typeface="Courier New" panose="02070309020205020404" pitchFamily="49" charset="0"/>
              </a:rPr>
              <a:t>&lt;/</a:t>
            </a:r>
            <a:r>
              <a:rPr lang="pl-PL" sz="1200" dirty="0" err="1">
                <a:latin typeface="Courier New" panose="02070309020205020404" pitchFamily="49" charset="0"/>
                <a:cs typeface="Courier New" panose="02070309020205020404" pitchFamily="49" charset="0"/>
              </a:rPr>
              <a:t>script</a:t>
            </a:r>
            <a:r>
              <a:rPr lang="pl-PL" sz="1200" dirty="0">
                <a:latin typeface="Courier New" panose="02070309020205020404" pitchFamily="49" charset="0"/>
                <a:cs typeface="Courier New" panose="02070309020205020404" pitchFamily="49" charset="0"/>
              </a:rPr>
              <a:t>&gt;&lt;/</a:t>
            </a:r>
            <a:r>
              <a:rPr lang="pl-PL" sz="1200" dirty="0" err="1">
                <a:latin typeface="Courier New" panose="02070309020205020404" pitchFamily="49" charset="0"/>
                <a:cs typeface="Courier New" panose="02070309020205020404" pitchFamily="49" charset="0"/>
              </a:rPr>
              <a:t>head</a:t>
            </a:r>
            <a:r>
              <a:rPr lang="pl-PL" sz="1200" dirty="0" smtClean="0">
                <a:latin typeface="Courier New" panose="02070309020205020404" pitchFamily="49" charset="0"/>
                <a:cs typeface="Courier New" panose="02070309020205020404" pitchFamily="49" charset="0"/>
              </a:rPr>
              <a:t>&gt;&lt;</a:t>
            </a:r>
            <a:r>
              <a:rPr lang="pl-PL" sz="1200" dirty="0">
                <a:latin typeface="Courier New" panose="02070309020205020404" pitchFamily="49" charset="0"/>
                <a:cs typeface="Courier New" panose="02070309020205020404" pitchFamily="49" charset="0"/>
              </a:rPr>
              <a:t>body&gt;</a:t>
            </a:r>
          </a:p>
          <a:p>
            <a:pPr marL="0" indent="0">
              <a:buNone/>
            </a:pPr>
            <a:r>
              <a:rPr lang="pl-PL" sz="1200" dirty="0">
                <a:latin typeface="Courier New" panose="02070309020205020404" pitchFamily="49" charset="0"/>
                <a:cs typeface="Courier New" panose="02070309020205020404" pitchFamily="49" charset="0"/>
              </a:rPr>
              <a:t>&lt;div id="przycisk" </a:t>
            </a:r>
            <a:r>
              <a:rPr lang="pl-PL" sz="1200" dirty="0" err="1">
                <a:latin typeface="Courier New" panose="02070309020205020404" pitchFamily="49" charset="0"/>
                <a:cs typeface="Courier New" panose="02070309020205020404" pitchFamily="49" charset="0"/>
              </a:rPr>
              <a:t>class</a:t>
            </a:r>
            <a:r>
              <a:rPr lang="pl-PL" sz="1200" dirty="0">
                <a:latin typeface="Courier New" panose="02070309020205020404" pitchFamily="49" charset="0"/>
                <a:cs typeface="Courier New" panose="02070309020205020404" pitchFamily="49" charset="0"/>
              </a:rPr>
              <a:t>="zielony" style="</a:t>
            </a:r>
            <a:r>
              <a:rPr lang="pl-PL" sz="1200" dirty="0" err="1">
                <a:latin typeface="Courier New" panose="02070309020205020404" pitchFamily="49" charset="0"/>
                <a:cs typeface="Courier New" panose="02070309020205020404" pitchFamily="49" charset="0"/>
              </a:rPr>
              <a:t>width</a:t>
            </a:r>
            <a:r>
              <a:rPr lang="pl-PL" sz="1200" dirty="0">
                <a:latin typeface="Courier New" panose="02070309020205020404" pitchFamily="49" charset="0"/>
                <a:cs typeface="Courier New" panose="02070309020205020404" pitchFamily="49" charset="0"/>
              </a:rPr>
              <a:t>: 100px; </a:t>
            </a:r>
            <a:r>
              <a:rPr lang="pl-PL" sz="1200" dirty="0" err="1">
                <a:latin typeface="Courier New" panose="02070309020205020404" pitchFamily="49" charset="0"/>
                <a:cs typeface="Courier New" panose="02070309020205020404" pitchFamily="49" charset="0"/>
              </a:rPr>
              <a:t>height</a:t>
            </a:r>
            <a:r>
              <a:rPr lang="pl-PL" sz="1200" dirty="0">
                <a:latin typeface="Courier New" panose="02070309020205020404" pitchFamily="49" charset="0"/>
                <a:cs typeface="Courier New" panose="02070309020205020404" pitchFamily="49" charset="0"/>
              </a:rPr>
              <a:t>: 100px</a:t>
            </a:r>
            <a:r>
              <a:rPr lang="pl-PL" sz="1200" dirty="0" smtClean="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onmouseover</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zmien</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onmouseout</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wroc</a:t>
            </a:r>
            <a:r>
              <a:rPr lang="pl-PL" sz="1200" dirty="0" smtClean="0">
                <a:latin typeface="Courier New" panose="02070309020205020404" pitchFamily="49" charset="0"/>
                <a:cs typeface="Courier New" panose="02070309020205020404" pitchFamily="49" charset="0"/>
              </a:rPr>
              <a:t>()" </a:t>
            </a:r>
            <a:r>
              <a:rPr lang="pl-PL" sz="1200" dirty="0">
                <a:latin typeface="Courier New" panose="02070309020205020404" pitchFamily="49" charset="0"/>
                <a:cs typeface="Courier New" panose="02070309020205020404" pitchFamily="49" charset="0"/>
              </a:rPr>
              <a:t>&gt;&lt;/div&gt;</a:t>
            </a:r>
          </a:p>
          <a:p>
            <a:pPr marL="0" indent="0">
              <a:buNone/>
            </a:pPr>
            <a:r>
              <a:rPr lang="pl-PL" sz="1200" dirty="0" smtClean="0">
                <a:latin typeface="Courier New" panose="02070309020205020404" pitchFamily="49" charset="0"/>
                <a:cs typeface="Courier New" panose="02070309020205020404" pitchFamily="49" charset="0"/>
              </a:rPr>
              <a:t>&lt;/</a:t>
            </a:r>
            <a:r>
              <a:rPr lang="pl-PL" sz="1200" dirty="0">
                <a:latin typeface="Courier New" panose="02070309020205020404" pitchFamily="49" charset="0"/>
                <a:cs typeface="Courier New" panose="02070309020205020404" pitchFamily="49" charset="0"/>
              </a:rPr>
              <a:t>body&gt;&lt;/</a:t>
            </a:r>
            <a:r>
              <a:rPr lang="pl-PL" sz="1200" dirty="0" err="1" smtClean="0">
                <a:latin typeface="Courier New" panose="02070309020205020404" pitchFamily="49" charset="0"/>
                <a:cs typeface="Courier New" panose="02070309020205020404" pitchFamily="49" charset="0"/>
              </a:rPr>
              <a:t>html</a:t>
            </a:r>
            <a:r>
              <a:rPr lang="pl-PL" sz="1200" dirty="0" smtClean="0">
                <a:latin typeface="Courier New" panose="02070309020205020404" pitchFamily="49" charset="0"/>
                <a:cs typeface="Courier New" panose="02070309020205020404" pitchFamily="49" charset="0"/>
              </a:rPr>
              <a:t>&gt;</a:t>
            </a:r>
            <a:endParaRPr lang="pl-PL" sz="12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853749110"/>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685</TotalTime>
  <Words>3792</Words>
  <Application>Microsoft Office PowerPoint</Application>
  <PresentationFormat>Pokaz na ekranie (4:3)</PresentationFormat>
  <Paragraphs>424</Paragraphs>
  <Slides>39</Slides>
  <Notes>39</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39</vt:i4>
      </vt:variant>
    </vt:vector>
  </HeadingPairs>
  <TitlesOfParts>
    <vt:vector size="43" baseType="lpstr">
      <vt:lpstr>Arial</vt:lpstr>
      <vt:lpstr>Courier New</vt:lpstr>
      <vt:lpstr>Wingdings</vt:lpstr>
      <vt:lpstr/>
      <vt:lpstr>JavaScript</vt:lpstr>
      <vt:lpstr>CSS – atrybut style</vt:lpstr>
      <vt:lpstr>Obiekt style</vt:lpstr>
      <vt:lpstr>Właściwość className</vt:lpstr>
      <vt:lpstr>Właściwość className</vt:lpstr>
      <vt:lpstr>Ćwiczenia</vt:lpstr>
      <vt:lpstr>Przykładowe rozwiązanie</vt:lpstr>
      <vt:lpstr>Ćwiczenia</vt:lpstr>
      <vt:lpstr>Przykładowe rozwiązanie</vt:lpstr>
      <vt:lpstr>Ćwiczenia</vt:lpstr>
      <vt:lpstr>Przykładowe rozwiązanie</vt:lpstr>
      <vt:lpstr>Przetwarzanie tekstów</vt:lpstr>
      <vt:lpstr>Jak sprawdzić długość tekstu?</vt:lpstr>
      <vt:lpstr>Przetwarzanie ciągów</vt:lpstr>
      <vt:lpstr>Przetwarzanie ciągów</vt:lpstr>
      <vt:lpstr>Przetwarzanie ciągów - przykłady</vt:lpstr>
      <vt:lpstr>Przetwarzanie ciągów - przykłady</vt:lpstr>
      <vt:lpstr>Wprowadzanie danych</vt:lpstr>
      <vt:lpstr>Sprawdzanie poprawności danych</vt:lpstr>
      <vt:lpstr>Sprawdzanie poprawności danych</vt:lpstr>
      <vt:lpstr>Sprawdzenie poprawności danych</vt:lpstr>
      <vt:lpstr>Przykład</vt:lpstr>
      <vt:lpstr>Ćwiczenie</vt:lpstr>
      <vt:lpstr>Przykładowe rozwiązanie</vt:lpstr>
      <vt:lpstr>Wyrażenia regularne</vt:lpstr>
      <vt:lpstr>Obiekt RegExp</vt:lpstr>
      <vt:lpstr>Metody obiektu RegExp</vt:lpstr>
      <vt:lpstr>Tworzenie wyrażeń</vt:lpstr>
      <vt:lpstr>Tworzenie wyrażeń</vt:lpstr>
      <vt:lpstr>Tworzenie wyrażeń</vt:lpstr>
      <vt:lpstr>Klasy znakowe</vt:lpstr>
      <vt:lpstr>Powtórzenie wzorca</vt:lpstr>
      <vt:lpstr>Powtórzenie wzorca</vt:lpstr>
      <vt:lpstr>Kwantyfikatory zachłanne i leniwe</vt:lpstr>
      <vt:lpstr>Grupy</vt:lpstr>
      <vt:lpstr>Ćwiczenia</vt:lpstr>
      <vt:lpstr>Przykładowe rozwiązanie</vt:lpstr>
      <vt:lpstr>Przykładowe rozwiązanie</vt:lpstr>
      <vt:lpstr>Dziękuję za uwagę</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Michał Galas</cp:lastModifiedBy>
  <cp:revision>56</cp:revision>
  <dcterms:modified xsi:type="dcterms:W3CDTF">2014-11-27T10:47:02Z</dcterms:modified>
</cp:coreProperties>
</file>