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96" r:id="rId21"/>
    <p:sldId id="303" r:id="rId22"/>
    <p:sldId id="302" r:id="rId23"/>
    <p:sldId id="301" r:id="rId24"/>
    <p:sldId id="306" r:id="rId25"/>
    <p:sldId id="305"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8" r:id="rId39"/>
    <p:sldId id="289" r:id="rId40"/>
    <p:sldId id="290" r:id="rId41"/>
    <p:sldId id="291" r:id="rId42"/>
    <p:sldId id="298" r:id="rId43"/>
    <p:sldId id="299" r:id="rId44"/>
    <p:sldId id="300" r:id="rId45"/>
    <p:sldId id="292" r:id="rId46"/>
    <p:sldId id="293" r:id="rId47"/>
    <p:sldId id="294" r:id="rId48"/>
    <p:sldId id="295" r:id="rId4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17" autoAdjust="0"/>
  </p:normalViewPr>
  <p:slideViewPr>
    <p:cSldViewPr>
      <p:cViewPr varScale="1">
        <p:scale>
          <a:sx n="64" d="100"/>
          <a:sy n="64" d="100"/>
        </p:scale>
        <p:origin x="-78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6605445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We wcześniejszy</a:t>
            </a:r>
            <a:r>
              <a:rPr lang="pl-PL" baseline="0" dirty="0" smtClean="0"/>
              <a:t>ch lekcjach wprowadziliśmy pojęcia zmiennej, pokazaliśmy istniejące typy danych w języku JavaScript i omówiliśmy tablice jako specjalny rodzaj zmiennych. </a:t>
            </a:r>
            <a:r>
              <a:rPr lang="pl-PL" baseline="0" dirty="0" err="1" smtClean="0"/>
              <a:t>JavaScipt</a:t>
            </a:r>
            <a:r>
              <a:rPr lang="pl-PL" baseline="0" dirty="0" smtClean="0"/>
              <a:t> pozwala nam na tworzenie własnych typów danych zwanych obiektami i zbiorów instrukcji, które mogą wykonywać jakąś część programu zwanych funkcjami. W tej lekcji przybliżymy te pojęcia.</a:t>
            </a:r>
          </a:p>
          <a:p>
            <a:endParaRPr lang="pl-PL" baseline="0" dirty="0" smtClean="0"/>
          </a:p>
          <a:p>
            <a:r>
              <a:rPr lang="pl-PL" baseline="0" dirty="0" smtClean="0"/>
              <a:t>TODO: dodać informację o </a:t>
            </a:r>
            <a:r>
              <a:rPr lang="pl-PL" baseline="0" dirty="0" err="1" smtClean="0"/>
              <a:t>domknięciach</a:t>
            </a:r>
            <a:r>
              <a:rPr lang="pl-PL" baseline="0" dirty="0" smtClean="0"/>
              <a:t> i funkcjach anonimowych</a:t>
            </a:r>
            <a:endParaRPr dirty="0"/>
          </a:p>
        </p:txBody>
      </p:sp>
    </p:spTree>
    <p:extLst>
      <p:ext uri="{BB962C8B-B14F-4D97-AF65-F5344CB8AC3E}">
        <p14:creationId xmlns:p14="http://schemas.microsoft.com/office/powerpoint/2010/main" xmlns="" val="2633131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sz="1100" dirty="0" smtClean="0"/>
              <a:t>Funkcja eval przekazuje łancuch znaków do kompilatora i wykonuje rezultat</a:t>
            </a:r>
          </a:p>
          <a:p>
            <a:endParaRPr lang="pl" sz="1100" dirty="0" smtClean="0"/>
          </a:p>
          <a:p>
            <a:pPr lvl="0" rtl="0">
              <a:buNone/>
            </a:pPr>
            <a:r>
              <a:rPr lang="pl" sz="1100" dirty="0" smtClean="0"/>
              <a:t>eval(wyrażenie);</a:t>
            </a:r>
          </a:p>
          <a:p>
            <a:endParaRPr lang="pl" dirty="0" smtClean="0"/>
          </a:p>
          <a:p>
            <a:r>
              <a:rPr lang="pl" dirty="0" smtClean="0"/>
              <a:t>Nie zaleca się nadmiernie</a:t>
            </a:r>
            <a:r>
              <a:rPr lang="pl" baseline="0" dirty="0" smtClean="0"/>
              <a:t> wykorzystywać tej funkcji, ponieważ utrudnia, a czasem nawet uniemożliwia sprawdzanie poprawności kodu z wykorzystaniem narzędzi typu J</a:t>
            </a:r>
            <a:r>
              <a:rPr lang="pl-PL" baseline="0" dirty="0" smtClean="0"/>
              <a:t>s</a:t>
            </a:r>
            <a:r>
              <a:rPr lang="pl" baseline="0" dirty="0" smtClean="0"/>
              <a:t>link.</a:t>
            </a:r>
          </a:p>
          <a:p>
            <a:r>
              <a:rPr lang="pl" baseline="0" dirty="0" smtClean="0"/>
              <a:t>Dodatkowo funkcja eval zużywa czas na przekształcenie wyrażenia.</a:t>
            </a:r>
            <a:endParaRPr lang="pl" dirty="0"/>
          </a:p>
        </p:txBody>
      </p:sp>
    </p:spTree>
    <p:extLst>
      <p:ext uri="{BB962C8B-B14F-4D97-AF65-F5344CB8AC3E}">
        <p14:creationId xmlns:p14="http://schemas.microsoft.com/office/powerpoint/2010/main" xmlns="" val="1265811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rgbClr val="000000"/>
              </a:buClr>
              <a:buSzPct val="45833"/>
              <a:buFont typeface="Arial"/>
              <a:buNone/>
            </a:pPr>
            <a:r>
              <a:rPr lang="pl" sz="1100" dirty="0" smtClean="0"/>
              <a:t>eval("x=10;y=20;document.write(x*y)");</a:t>
            </a:r>
          </a:p>
          <a:p>
            <a:pPr lvl="0" rtl="0">
              <a:buClr>
                <a:srgbClr val="000000"/>
              </a:buClr>
              <a:buSzPct val="45833"/>
              <a:buFont typeface="Arial"/>
              <a:buNone/>
            </a:pPr>
            <a:r>
              <a:rPr lang="pl" sz="1100" dirty="0" smtClean="0"/>
              <a:t>document.write("&lt;br&gt;" + eval("2+2"));</a:t>
            </a:r>
          </a:p>
          <a:p>
            <a:pPr lvl="0" rtl="0">
              <a:buClr>
                <a:srgbClr val="000000"/>
              </a:buClr>
              <a:buSzPct val="45833"/>
              <a:buFont typeface="Arial"/>
              <a:buNone/>
            </a:pPr>
            <a:r>
              <a:rPr lang="pl" sz="1100" dirty="0" smtClean="0"/>
              <a:t>document.write("&lt;br&gt;" + eval(x+17));</a:t>
            </a:r>
          </a:p>
          <a:p>
            <a:pPr lvl="0" rtl="0">
              <a:buNone/>
            </a:pPr>
            <a:r>
              <a:rPr lang="pl" sz="1100" dirty="0" smtClean="0"/>
              <a:t>wynikiem będą:</a:t>
            </a:r>
          </a:p>
          <a:p>
            <a:pPr lvl="0" rtl="0">
              <a:buNone/>
            </a:pPr>
            <a:r>
              <a:rPr lang="pl" sz="1100" dirty="0" smtClean="0"/>
              <a:t>200</a:t>
            </a:r>
          </a:p>
          <a:p>
            <a:pPr lvl="0" rtl="0">
              <a:buNone/>
            </a:pPr>
            <a:r>
              <a:rPr lang="pl" sz="1100" dirty="0" smtClean="0"/>
              <a:t>4</a:t>
            </a:r>
          </a:p>
          <a:p>
            <a:pPr lvl="0" rtl="0">
              <a:buNone/>
            </a:pPr>
            <a:r>
              <a:rPr lang="pl" sz="1100" dirty="0" smtClean="0"/>
              <a:t>27 </a:t>
            </a:r>
          </a:p>
          <a:p>
            <a:endParaRPr dirty="0"/>
          </a:p>
        </p:txBody>
      </p:sp>
    </p:spTree>
    <p:extLst>
      <p:ext uri="{BB962C8B-B14F-4D97-AF65-F5344CB8AC3E}">
        <p14:creationId xmlns:p14="http://schemas.microsoft.com/office/powerpoint/2010/main" xmlns="" val="3309255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Funkcje parseFloat i parseInt zwracają NaN, gdy podana jako argument  wartość nie jest liczbą. Wykorzystując funkcję sprawdzającą isNaN możemy w kodzie programu sprawdzić czy konwersja się udała i w zależności od wyniku odpowiednio </a:t>
            </a:r>
            <a:r>
              <a:rPr lang="pl" dirty="0" smtClean="0"/>
              <a:t>zareagować.</a:t>
            </a:r>
            <a:endParaRPr lang="pl" dirty="0"/>
          </a:p>
        </p:txBody>
      </p:sp>
    </p:spTree>
    <p:extLst>
      <p:ext uri="{BB962C8B-B14F-4D97-AF65-F5344CB8AC3E}">
        <p14:creationId xmlns:p14="http://schemas.microsoft.com/office/powerpoint/2010/main" xmlns="" val="40566097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2705474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Funkcja </a:t>
            </a:r>
            <a:r>
              <a:rPr lang="pl-PL" sz="1100" kern="1200" dirty="0" err="1" smtClean="0">
                <a:solidFill>
                  <a:schemeClr val="tx1"/>
                </a:solidFill>
                <a:effectLst/>
                <a:latin typeface="+mn-lt"/>
                <a:ea typeface="+mn-ea"/>
                <a:cs typeface="+mn-cs"/>
              </a:rPr>
              <a:t>parseFloat</a:t>
            </a:r>
            <a:r>
              <a:rPr lang="pl-PL" sz="1100" kern="1200" dirty="0" smtClean="0">
                <a:solidFill>
                  <a:schemeClr val="tx1"/>
                </a:solidFill>
                <a:effectLst/>
                <a:latin typeface="+mn-lt"/>
                <a:ea typeface="+mn-ea"/>
                <a:cs typeface="+mn-cs"/>
              </a:rPr>
              <a:t> próbuje zwrócić liczbę zmiennoprzecinkową z podanego łańcucha znaków. Jeśli natrafi na znak inny niż + lub -, cyfrę(0-9) lub . zwraca wartość uzyskaną do danego momentu i ignoruje resztę ciągu. Jeśli pierwszy znak w łańcuchu nie może być skonwertowany do liczby funkcja zwraca </a:t>
            </a:r>
            <a:r>
              <a:rPr lang="pl-PL" sz="1100" kern="1200" dirty="0" err="1" smtClean="0">
                <a:solidFill>
                  <a:schemeClr val="tx1"/>
                </a:solidFill>
                <a:effectLst/>
                <a:latin typeface="+mn-lt"/>
                <a:ea typeface="+mn-ea"/>
                <a:cs typeface="+mn-cs"/>
              </a:rPr>
              <a:t>NaN</a:t>
            </a:r>
            <a:r>
              <a:rPr lang="pl-PL" sz="1100" kern="1200" dirty="0" smtClean="0">
                <a:solidFill>
                  <a:schemeClr val="tx1"/>
                </a:solidFill>
                <a:effectLst/>
                <a:latin typeface="+mn-lt"/>
                <a:ea typeface="+mn-ea"/>
                <a:cs typeface="+mn-cs"/>
              </a:rPr>
              <a:t>. </a:t>
            </a:r>
          </a:p>
          <a:p>
            <a:r>
              <a:rPr lang="pl-PL" sz="1100" kern="1200" dirty="0" smtClean="0">
                <a:solidFill>
                  <a:schemeClr val="tx1"/>
                </a:solidFill>
                <a:effectLst/>
                <a:latin typeface="+mn-lt"/>
                <a:ea typeface="+mn-ea"/>
                <a:cs typeface="+mn-cs"/>
              </a:rPr>
              <a:t>Funkcja </a:t>
            </a:r>
            <a:r>
              <a:rPr lang="pl-PL" sz="1100" kern="1200" dirty="0" err="1" smtClean="0">
                <a:solidFill>
                  <a:schemeClr val="tx1"/>
                </a:solidFill>
                <a:effectLst/>
                <a:latin typeface="+mn-lt"/>
                <a:ea typeface="+mn-ea"/>
                <a:cs typeface="+mn-cs"/>
              </a:rPr>
              <a:t>parseInt</a:t>
            </a:r>
            <a:r>
              <a:rPr lang="pl-PL" sz="1100" kern="1200" dirty="0" smtClean="0">
                <a:solidFill>
                  <a:schemeClr val="tx1"/>
                </a:solidFill>
                <a:effectLst/>
                <a:latin typeface="+mn-lt"/>
                <a:ea typeface="+mn-ea"/>
                <a:cs typeface="+mn-cs"/>
              </a:rPr>
              <a:t> konwertuje pierwszy argument (</a:t>
            </a:r>
            <a:r>
              <a:rPr lang="pl-PL" sz="1100" kern="1200" dirty="0" err="1" smtClean="0">
                <a:solidFill>
                  <a:schemeClr val="tx1"/>
                </a:solidFill>
                <a:effectLst/>
                <a:latin typeface="+mn-lt"/>
                <a:ea typeface="+mn-ea"/>
                <a:cs typeface="+mn-cs"/>
              </a:rPr>
              <a:t>str</a:t>
            </a:r>
            <a:r>
              <a:rPr lang="pl-PL" sz="1100" kern="1200" dirty="0" smtClean="0">
                <a:solidFill>
                  <a:schemeClr val="tx1"/>
                </a:solidFill>
                <a:effectLst/>
                <a:latin typeface="+mn-lt"/>
                <a:ea typeface="+mn-ea"/>
                <a:cs typeface="+mn-cs"/>
              </a:rPr>
              <a:t>) na liczbę całkowitą zgodną z wybraną bazą. Np. baza 10 zwróci liczbę jako dziesiętną 8 jako ósemkową, 16 - szesnastkową itd.</a:t>
            </a:r>
          </a:p>
          <a:p>
            <a:r>
              <a:rPr lang="pl-PL" sz="1100" kern="1200" dirty="0" smtClean="0">
                <a:solidFill>
                  <a:schemeClr val="tx1"/>
                </a:solidFill>
                <a:effectLst/>
                <a:latin typeface="+mn-lt"/>
                <a:ea typeface="+mn-ea"/>
                <a:cs typeface="+mn-cs"/>
              </a:rPr>
              <a:t>Jeśli podczas przetwarzania funkcja trafi na znak nie znajdujący się w podanej bazie przerwie wykonywanie i zwróci wartość uzyskaną do tego momentu. Jeśli pierwszy znak w ciągu nie może być zmieniony na liczbę funkcja zwraca </a:t>
            </a:r>
            <a:r>
              <a:rPr lang="pl-PL" sz="1100" kern="1200" dirty="0" err="1" smtClean="0">
                <a:solidFill>
                  <a:schemeClr val="tx1"/>
                </a:solidFill>
                <a:effectLst/>
                <a:latin typeface="+mn-lt"/>
                <a:ea typeface="+mn-ea"/>
                <a:cs typeface="+mn-cs"/>
              </a:rPr>
              <a:t>NaN</a:t>
            </a:r>
            <a:endParaRPr lang="pl-PL"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xmlns="" val="25299338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2328447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3817175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a:t>Tylko pierwsza liczba w łańcuchu jest zwracana,</a:t>
            </a:r>
          </a:p>
          <a:p>
            <a:pPr lvl="0" rtl="0">
              <a:buNone/>
            </a:pPr>
            <a:r>
              <a:rPr lang="pl"/>
              <a:t>spacje na początku i końcu wyrażenia są dopuszczalne</a:t>
            </a:r>
          </a:p>
          <a:p>
            <a:pPr lvl="0" rtl="0">
              <a:buNone/>
            </a:pPr>
            <a:r>
              <a:rPr lang="pl"/>
              <a:t>Starsze przeglądarki ustawią domyślną bazę na ósemkową jeśli łańcuch będzie rozpoczynał się od 0.</a:t>
            </a:r>
          </a:p>
          <a:p>
            <a:pPr lvl="0" rtl="0">
              <a:buNone/>
            </a:pPr>
            <a:r>
              <a:rPr lang="pl"/>
              <a:t>W wersji ECMSCript 5 domyślną bazą są liczby dziesiętne</a:t>
            </a:r>
          </a:p>
        </p:txBody>
      </p:sp>
    </p:spTree>
    <p:extLst>
      <p:ext uri="{BB962C8B-B14F-4D97-AF65-F5344CB8AC3E}">
        <p14:creationId xmlns:p14="http://schemas.microsoft.com/office/powerpoint/2010/main" xmlns="" val="1098299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2422747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Funkcja Number wykorzystuje metodę valueOf() obiektu a funkcja String metodę toString().</a:t>
            </a:r>
          </a:p>
        </p:txBody>
      </p:sp>
    </p:spTree>
    <p:extLst>
      <p:ext uri="{BB962C8B-B14F-4D97-AF65-F5344CB8AC3E}">
        <p14:creationId xmlns:p14="http://schemas.microsoft.com/office/powerpoint/2010/main" xmlns="" val="85058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Funkcja to jeden z podstawowych bloków w JavaScirpt. Funkcja jest zestawem instrukcji, które wykonują określone zadanie lub obliczają wartość.</a:t>
            </a:r>
          </a:p>
          <a:p>
            <a:pPr lvl="0" rtl="0">
              <a:buNone/>
            </a:pPr>
            <a:r>
              <a:rPr lang="pl" dirty="0"/>
              <a:t>Funkcja wykonuje zdefiniowane w ciele funkcji instrukcje a następnie zwraca wynik do miejsca, z którego została wywołana.</a:t>
            </a:r>
          </a:p>
          <a:p>
            <a:pPr>
              <a:buNone/>
            </a:pPr>
            <a:r>
              <a:rPr lang="pl" dirty="0"/>
              <a:t> Aby wykorzystywać funkcje trzeba ją wcześniej zdefiniować.</a:t>
            </a:r>
          </a:p>
        </p:txBody>
      </p:sp>
    </p:spTree>
    <p:extLst>
      <p:ext uri="{BB962C8B-B14F-4D97-AF65-F5344CB8AC3E}">
        <p14:creationId xmlns:p14="http://schemas.microsoft.com/office/powerpoint/2010/main" xmlns="" val="3054893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lang="pl" dirty="0"/>
          </a:p>
        </p:txBody>
      </p:sp>
    </p:spTree>
    <p:extLst>
      <p:ext uri="{BB962C8B-B14F-4D97-AF65-F5344CB8AC3E}">
        <p14:creationId xmlns:p14="http://schemas.microsoft.com/office/powerpoint/2010/main" xmlns="" val="39317492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lang="pl" dirty="0"/>
          </a:p>
        </p:txBody>
      </p:sp>
    </p:spTree>
    <p:extLst>
      <p:ext uri="{BB962C8B-B14F-4D97-AF65-F5344CB8AC3E}">
        <p14:creationId xmlns:p14="http://schemas.microsoft.com/office/powerpoint/2010/main" xmlns="" val="32982161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lang="pl" dirty="0"/>
          </a:p>
        </p:txBody>
      </p:sp>
    </p:spTree>
    <p:extLst>
      <p:ext uri="{BB962C8B-B14F-4D97-AF65-F5344CB8AC3E}">
        <p14:creationId xmlns:p14="http://schemas.microsoft.com/office/powerpoint/2010/main" xmlns="" val="1860022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lang="pl" dirty="0"/>
          </a:p>
        </p:txBody>
      </p:sp>
    </p:spTree>
    <p:extLst>
      <p:ext uri="{BB962C8B-B14F-4D97-AF65-F5344CB8AC3E}">
        <p14:creationId xmlns:p14="http://schemas.microsoft.com/office/powerpoint/2010/main" xmlns="" val="16649007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lang="pl" dirty="0"/>
          </a:p>
        </p:txBody>
      </p:sp>
    </p:spTree>
    <p:extLst>
      <p:ext uri="{BB962C8B-B14F-4D97-AF65-F5344CB8AC3E}">
        <p14:creationId xmlns:p14="http://schemas.microsoft.com/office/powerpoint/2010/main" xmlns="" val="1328011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lang="pl" dirty="0"/>
          </a:p>
        </p:txBody>
      </p:sp>
    </p:spTree>
    <p:extLst>
      <p:ext uri="{BB962C8B-B14F-4D97-AF65-F5344CB8AC3E}">
        <p14:creationId xmlns:p14="http://schemas.microsoft.com/office/powerpoint/2010/main" xmlns="" val="26092703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39435891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None/>
            </a:pPr>
            <a:r>
              <a:rPr lang="pl" dirty="0">
                <a:solidFill>
                  <a:schemeClr val="dk1"/>
                </a:solidFill>
              </a:rPr>
              <a:t>Obiekty są kolekcjami właściwości, gdzie każda właściwość ma nazwę oraz wartość. Nazwa może być dowolnym łańcuchem, również pustym. Wartość właściwości może być dowolną, dozwoloną wartością JavaScriptu, z wyjątkiem undefined.</a:t>
            </a:r>
          </a:p>
          <a:p>
            <a:pPr lvl="0" rtl="0">
              <a:spcBef>
                <a:spcPts val="600"/>
              </a:spcBef>
              <a:buNone/>
            </a:pPr>
            <a:r>
              <a:rPr lang="pl" dirty="0">
                <a:solidFill>
                  <a:schemeClr val="dk1"/>
                </a:solidFill>
              </a:rPr>
              <a:t>Obiekty JavaScriptu są bezklasowe. Nie ma żadnych ograniczeń co do nazw nowych właściwości lub ich wartości. Obiekty są wygodne do przechowywania i organizowania danych. Obiekty mogą zawierać inne obiekty.</a:t>
            </a:r>
          </a:p>
          <a:p>
            <a:endParaRPr lang="pl" dirty="0">
              <a:solidFill>
                <a:schemeClr val="dk1"/>
              </a:solidFill>
            </a:endParaRPr>
          </a:p>
        </p:txBody>
      </p:sp>
    </p:spTree>
    <p:extLst>
      <p:ext uri="{BB962C8B-B14F-4D97-AF65-F5344CB8AC3E}">
        <p14:creationId xmlns:p14="http://schemas.microsoft.com/office/powerpoint/2010/main" xmlns="" val="24684687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W języku JavaScript proste typy to liczby, łańcuchy, typy logiczne oraz typy specjalne (null i undefined). Wszystkie pozostałe elementy, wliczając funkcje, zmienne, tablice to obiekty</a:t>
            </a:r>
          </a:p>
        </p:txBody>
      </p:sp>
    </p:spTree>
    <p:extLst>
      <p:ext uri="{BB962C8B-B14F-4D97-AF65-F5344CB8AC3E}">
        <p14:creationId xmlns:p14="http://schemas.microsoft.com/office/powerpoint/2010/main" xmlns="" val="173026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solidFill>
                  <a:schemeClr val="dk1"/>
                </a:solidFill>
              </a:rPr>
              <a:t>do tworzenia prostych obiektów  można wykorzystać notację JSON (JavaScript Object Notation) - notacja obiektów JavaScript. Definicję obiektu należy umieścić w nawiasach klamrowych. Definicja składa się z właściwości i przypisanych im wartości.</a:t>
            </a:r>
          </a:p>
          <a:p>
            <a:pPr lvl="0" rtl="0">
              <a:buNone/>
            </a:pPr>
            <a:r>
              <a:rPr lang="pl" dirty="0"/>
              <a:t>Nazwa właściwości powinna być ciągiem znaków w cudzysłowie, natomiast wartość może być łańcuchem znaków, liczbą, obiektem, tablicą itd. Kolejne właściwości oddzielamy od siebie przecinkiem.</a:t>
            </a:r>
          </a:p>
          <a:p>
            <a:endParaRPr lang="pl" dirty="0"/>
          </a:p>
        </p:txBody>
      </p:sp>
    </p:spTree>
    <p:extLst>
      <p:ext uri="{BB962C8B-B14F-4D97-AF65-F5344CB8AC3E}">
        <p14:creationId xmlns:p14="http://schemas.microsoft.com/office/powerpoint/2010/main" xmlns="" val="2079396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rgbClr val="000000"/>
              </a:buClr>
              <a:buSzPct val="100000"/>
              <a:buFont typeface="Arial"/>
              <a:buNone/>
            </a:pPr>
            <a:r>
              <a:rPr lang="pl" dirty="0">
                <a:solidFill>
                  <a:schemeClr val="dk1"/>
                </a:solidFill>
              </a:rPr>
              <a:t>Definicja funkcji (zwana też deklaracją funkcji) składa się ze słowa kluczowego function i następujących elementów:</a:t>
            </a:r>
          </a:p>
          <a:p>
            <a:pPr marL="457200" lvl="0" indent="-298450" rtl="0">
              <a:lnSpc>
                <a:spcPct val="115000"/>
              </a:lnSpc>
              <a:buClr>
                <a:srgbClr val="000000"/>
              </a:buClr>
              <a:buSzPct val="166666"/>
              <a:buFont typeface="Arial"/>
              <a:buChar char="•"/>
            </a:pPr>
            <a:r>
              <a:rPr lang="pl" dirty="0">
                <a:solidFill>
                  <a:schemeClr val="dk1"/>
                </a:solidFill>
              </a:rPr>
              <a:t>nazwy funkcji</a:t>
            </a:r>
          </a:p>
          <a:p>
            <a:pPr marL="457200" lvl="0" indent="-298450" rtl="0">
              <a:lnSpc>
                <a:spcPct val="115000"/>
              </a:lnSpc>
              <a:buClr>
                <a:srgbClr val="000000"/>
              </a:buClr>
              <a:buSzPct val="166666"/>
              <a:buFont typeface="Arial"/>
              <a:buChar char="•"/>
            </a:pPr>
            <a:r>
              <a:rPr lang="pl" dirty="0">
                <a:solidFill>
                  <a:schemeClr val="dk1"/>
                </a:solidFill>
              </a:rPr>
              <a:t>listy argumentów w nawiasach, oddzielonych przecinkami)</a:t>
            </a:r>
          </a:p>
          <a:p>
            <a:pPr marL="457200" lvl="0" indent="-298450" rtl="0">
              <a:lnSpc>
                <a:spcPct val="115000"/>
              </a:lnSpc>
              <a:buClr>
                <a:srgbClr val="000000"/>
              </a:buClr>
              <a:buSzPct val="166666"/>
              <a:buFont typeface="Arial"/>
              <a:buChar char="•"/>
            </a:pPr>
            <a:r>
              <a:rPr lang="pl" dirty="0">
                <a:solidFill>
                  <a:schemeClr val="dk1"/>
                </a:solidFill>
              </a:rPr>
              <a:t>instrukcji definiujących funkcję umieszczonych w nawiasach klamrowych.</a:t>
            </a:r>
          </a:p>
          <a:p>
            <a:endParaRPr lang="pl" dirty="0">
              <a:solidFill>
                <a:schemeClr val="dk1"/>
              </a:solidFill>
            </a:endParaRPr>
          </a:p>
          <a:p>
            <a:pPr lvl="0" rtl="0">
              <a:lnSpc>
                <a:spcPct val="115000"/>
              </a:lnSpc>
              <a:buNone/>
            </a:pPr>
            <a:r>
              <a:rPr lang="pl" dirty="0"/>
              <a:t>Nazwa może się składać z liter, cyfr oraz znaków podkreślenia i dolara, nie może jednak zaczynać się od cyfry. We wszystkich współczesnych implementacjach JavaScriptu może też zawierać znaki spoza alfabetu łacińskiego (np. polskie znaki diakrytyczne), choć z reguły się ich nie stosuje.</a:t>
            </a:r>
          </a:p>
          <a:p>
            <a:endParaRPr lang="pl" dirty="0"/>
          </a:p>
          <a:p>
            <a:pPr lvl="0" rtl="0">
              <a:lnSpc>
                <a:spcPct val="115000"/>
              </a:lnSpc>
              <a:buNone/>
            </a:pPr>
            <a:r>
              <a:rPr lang="pl" dirty="0"/>
              <a:t>Funkcja może, ale nie musi  zawierać słowa kluczowego return (zwracającego wartość funkcji). Gdy w definicji funkcji brakuje instrukcji return wartością zwracaną przez funkcję jest "undefined"</a:t>
            </a:r>
          </a:p>
          <a:p>
            <a:endParaRPr lang="pl" dirty="0"/>
          </a:p>
        </p:txBody>
      </p:sp>
    </p:spTree>
    <p:extLst>
      <p:ext uri="{BB962C8B-B14F-4D97-AF65-F5344CB8AC3E}">
        <p14:creationId xmlns:p14="http://schemas.microsoft.com/office/powerpoint/2010/main" xmlns="" val="27959012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Powyższa definicja opisuje przykładowy obiekt samochód. Zawiera 3 właściwości: producent, model i rocznik.</a:t>
            </a:r>
          </a:p>
        </p:txBody>
      </p:sp>
    </p:spTree>
    <p:extLst>
      <p:ext uri="{BB962C8B-B14F-4D97-AF65-F5344CB8AC3E}">
        <p14:creationId xmlns:p14="http://schemas.microsoft.com/office/powerpoint/2010/main" xmlns="" val="15755739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a:t>Obiekt JSON można przypisać do zmiennej albo wykorzystać funcję eval</a:t>
            </a:r>
          </a:p>
        </p:txBody>
      </p:sp>
    </p:spTree>
    <p:extLst>
      <p:ext uri="{BB962C8B-B14F-4D97-AF65-F5344CB8AC3E}">
        <p14:creationId xmlns:p14="http://schemas.microsoft.com/office/powerpoint/2010/main" xmlns="" val="14595468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solidFill>
                  <a:schemeClr val="dk1"/>
                </a:solidFill>
              </a:rPr>
              <a:t>po utworzeniu obiektu możemy uzyskać dostęp do jego właściwości. W tym celu korzystamy z operatora . (znak kropki)</a:t>
            </a:r>
          </a:p>
        </p:txBody>
      </p:sp>
    </p:spTree>
    <p:extLst>
      <p:ext uri="{BB962C8B-B14F-4D97-AF65-F5344CB8AC3E}">
        <p14:creationId xmlns:p14="http://schemas.microsoft.com/office/powerpoint/2010/main" xmlns="" val="221908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Jeśli przy operacji przypisania odwołamy się do nieistniejącej właściwości zostanie ona utworzona. Dostęp do właściwości obiektu możliwy jest za pomocą . lub nawiasu </a:t>
            </a:r>
            <a:r>
              <a:rPr lang="pl" dirty="0" smtClean="0"/>
              <a:t>kwadratowego. </a:t>
            </a:r>
            <a:r>
              <a:rPr lang="pl" dirty="0"/>
              <a:t>W nawiasie podajemy nazwę </a:t>
            </a:r>
            <a:r>
              <a:rPr lang="pl" dirty="0" smtClean="0"/>
              <a:t>właściwości</a:t>
            </a:r>
            <a:r>
              <a:rPr lang="pl" dirty="0"/>
              <a:t>, której wartość chcemy </a:t>
            </a:r>
            <a:r>
              <a:rPr lang="pl" dirty="0" smtClean="0"/>
              <a:t>zmodyfikować.</a:t>
            </a:r>
            <a:endParaRPr lang="pl" dirty="0"/>
          </a:p>
        </p:txBody>
      </p:sp>
    </p:spTree>
    <p:extLst>
      <p:ext uri="{BB962C8B-B14F-4D97-AF65-F5344CB8AC3E}">
        <p14:creationId xmlns:p14="http://schemas.microsoft.com/office/powerpoint/2010/main" xmlns="" val="25589101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Specjalna wersja pętli for działająca na właściwościach obiektu. Za każdą iteracją pod zmienną nazwa zostanie podstawiona kolejna właściwość obiektu nazwaObiektu. Pętla będzie wykonywana aż odczytane zostaną wszystkie właściwości, lub zostanie przerwana za pomocą instrukcji return lub break;</a:t>
            </a:r>
          </a:p>
          <a:p>
            <a:endParaRPr lang="pl" dirty="0"/>
          </a:p>
          <a:p>
            <a:pPr lvl="0" rtl="0">
              <a:buNone/>
            </a:pPr>
            <a:r>
              <a:rPr lang="pl" dirty="0"/>
              <a:t>Pętla pozwala w prosty sposób przejść po właściwościach obiektu bez konieczności posiadania informacji o ich nazwach i liczbie.</a:t>
            </a:r>
          </a:p>
        </p:txBody>
      </p:sp>
    </p:spTree>
    <p:extLst>
      <p:ext uri="{BB962C8B-B14F-4D97-AF65-F5344CB8AC3E}">
        <p14:creationId xmlns:p14="http://schemas.microsoft.com/office/powerpoint/2010/main" xmlns="" val="2461949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Metody wykonują zwykle operacje na danych zawartych w danym obiekcie, więc muszą mieć dostęp do jego właściwości. Służy do tego słowo kluczowe this. Odróżnia się w ten sposób właściwość obiektu od innych zmiennych</a:t>
            </a:r>
          </a:p>
        </p:txBody>
      </p:sp>
    </p:spTree>
    <p:extLst>
      <p:ext uri="{BB962C8B-B14F-4D97-AF65-F5344CB8AC3E}">
        <p14:creationId xmlns:p14="http://schemas.microsoft.com/office/powerpoint/2010/main" xmlns="" val="29943974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Definicje metody można umieścić w notacji JSON, tak samo jak każdą inną właściwość obiektu. W ten sposób możemy utworzyć obiekt zawierający zarówno właściwości jaki i funkcje.</a:t>
            </a:r>
          </a:p>
          <a:p>
            <a:pPr lvl="0" rtl="0">
              <a:buNone/>
            </a:pPr>
            <a:r>
              <a:rPr lang="pl" dirty="0"/>
              <a:t>Metody obiektu mogą przyjmować argumenty, definiujemy je tak samo jak argumenty w funkcji./</a:t>
            </a:r>
          </a:p>
        </p:txBody>
      </p:sp>
    </p:spTree>
    <p:extLst>
      <p:ext uri="{BB962C8B-B14F-4D97-AF65-F5344CB8AC3E}">
        <p14:creationId xmlns:p14="http://schemas.microsoft.com/office/powerpoint/2010/main" xmlns="" val="7867360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Tworzymy obiekt samochód zawierający właściwości producent i model oraz metodę wyświetlającą komunikat z informacją o wartościach właściwości obiektu</a:t>
            </a:r>
          </a:p>
        </p:txBody>
      </p:sp>
    </p:spTree>
    <p:extLst>
      <p:ext uri="{BB962C8B-B14F-4D97-AF65-F5344CB8AC3E}">
        <p14:creationId xmlns:p14="http://schemas.microsoft.com/office/powerpoint/2010/main" xmlns="" val="27602470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3595349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Tworzenie obiektów za pomocą JSON nie jest jedyną dostępną możliwością. Możemy również  utworzyć obiekt za pomocą operatora new, której jako parametr podamy specjalną funkcję zwaną konstruktorem.</a:t>
            </a:r>
          </a:p>
          <a:p>
            <a:pPr lvl="0" rtl="0">
              <a:buNone/>
            </a:pPr>
            <a:r>
              <a:rPr lang="pl" dirty="0"/>
              <a:t>Operator new tworzy nowy pusty obiekt a następnie przekazuje go funkcji będącej jego argumentem. Zadaniem tej funkcji jest zainicjalizowanie obiektu domyślnymi wartościami.</a:t>
            </a:r>
          </a:p>
        </p:txBody>
      </p:sp>
    </p:spTree>
    <p:extLst>
      <p:ext uri="{BB962C8B-B14F-4D97-AF65-F5344CB8AC3E}">
        <p14:creationId xmlns:p14="http://schemas.microsoft.com/office/powerpoint/2010/main" xmlns="" val="1786914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Funkcja posiada 1 argument nazwany liczba i zwraca za pomocą instrukcji return wartość argumentu pomnożonego przez samego siebie. Typy podstawowe (np, number) są przekazywane do funkcji za pomocą wartości. Oznacza to, że jeśli funkcja zmodyfikuje wartość parametru to zmiana ta nie będzie widoczna poza funkcją, przekazanie do funkcji typu złożonego (np. tablicy, lub zdefiniowanego przez użytkownika obiektu) spowoduje przekazanie tylko referencji do obiektu. Wszystkie modyfikacje wykonane przez funkcje będą widoczne także poza nią.</a:t>
            </a:r>
          </a:p>
        </p:txBody>
      </p:sp>
    </p:spTree>
    <p:extLst>
      <p:ext uri="{BB962C8B-B14F-4D97-AF65-F5344CB8AC3E}">
        <p14:creationId xmlns:p14="http://schemas.microsoft.com/office/powerpoint/2010/main" xmlns="" val="41466790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Na jednym z wcześniejszych slajdów utworzyliśmy prosty obiekt zawierający 2 właściwości i metodę. Jednak definiowanie metod przy każdorazowym tworzeniu obiektu jest niewygodne i nieefektywne. Poznaliśmy też konstruktory obiektu, więc moglibyśmy umieścić definicję metod w konstruktorze, aby nie być zmuszonym do ich ciągłego wpisywania. Takie rozwiązanie mimo, że wygląda dobrze nadal jest nieefektywne. Każda instancja obiektu będzie zawierała własne właściwości oraz definicje metod. Właściwości zwykle są różne dla każdego obiektu danego typu, ale definicje metod są takie same, więc mogłyby być utworzone tylko raz.</a:t>
            </a:r>
          </a:p>
          <a:p>
            <a:pPr lvl="0" rtl="0">
              <a:buNone/>
            </a:pPr>
            <a:r>
              <a:rPr lang="pl" dirty="0"/>
              <a:t>W języku JavaScript w tym celu wykorzystuje się tzw. prototyp obiektu. Użycie operatora new powoduje nie tylko stworzenie pustego obiektu i przekazanie go funkcji będącej konstruktorem, ale także przygotowanie prototypu obiektu. Wartością prototypu jest wartość właściwości funkcji o nazwie prototype. Kiedy do prototypu dodamy nową funkcję lub właściwość będzie ona dostępna dla wszystkich obiektów tworzonych za pomocą tego konstruktora.</a:t>
            </a:r>
          </a:p>
        </p:txBody>
      </p:sp>
    </p:spTree>
    <p:extLst>
      <p:ext uri="{BB962C8B-B14F-4D97-AF65-F5344CB8AC3E}">
        <p14:creationId xmlns:p14="http://schemas.microsoft.com/office/powerpoint/2010/main" xmlns="" val="17138471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rgbClr val="000000"/>
              </a:buClr>
              <a:buSzPct val="100000"/>
              <a:buFont typeface="Arial"/>
              <a:buNone/>
            </a:pPr>
            <a:r>
              <a:rPr lang="pl"/>
              <a:t>Na jednym z wcześniejszych slajdów utworzyliśmy prosty obiekt zawierający 2 właściwości i metodę. Jednak definiowanie metod przy każdorazowym tworzeniu obiektu jest niewygodne i nieefektywne. Poznaliśmy też konstruktory obiektu, więc moglibyśmy umieścić definicję metod w konstruktorze, aby nie być zmuszonym do ich ciągłego wpisywania. Takie rozwiązanie mimo, że wygląda dobrze nadal jest nieefektywne. Każda instancja obiektu będzie zawierała własne właściwości oraz definicje metod. Właściwości zwykle są różne dla każdego obiektu danego typu, ale definicje metod są takie same, więc mogłyby być utworzone tylko raz.</a:t>
            </a:r>
          </a:p>
          <a:p>
            <a:pPr lvl="0" rtl="0">
              <a:buClr>
                <a:srgbClr val="000000"/>
              </a:buClr>
              <a:buSzPct val="100000"/>
              <a:buFont typeface="Arial"/>
              <a:buNone/>
            </a:pPr>
            <a:r>
              <a:rPr lang="pl"/>
              <a:t>W języku JavaScript w tym celu wykorzystuje się tzw. prototyp obiektu. Użycie operatora new powoduje nie tylko stworzenie pustego obiektu i przekazanie go funkcji będącej konstruktorem, ale także przygotowanie prototypu obiektu. Wartością prototypu jest wartość właściwości funkcji o nazwie prototype. Kiedy do prototypu dodamy nową funkcję lub właściwość będzie ona dostępna dla wszystkich obiektów tworzonych za pomocą tego konstruktora.</a:t>
            </a:r>
          </a:p>
        </p:txBody>
      </p:sp>
    </p:spTree>
    <p:extLst>
      <p:ext uri="{BB962C8B-B14F-4D97-AF65-F5344CB8AC3E}">
        <p14:creationId xmlns:p14="http://schemas.microsoft.com/office/powerpoint/2010/main" xmlns="" val="36819973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 dirty="0" smtClean="0"/>
              <a:t>Wszystkie</a:t>
            </a:r>
            <a:r>
              <a:rPr lang="pl" baseline="0" dirty="0" smtClean="0"/>
              <a:t> właściwości obiektu są publiczne, tzn można je odczytać, modyfikować i usuwać w dowolnym miejscu skryptu. </a:t>
            </a:r>
          </a:p>
          <a:p>
            <a:r>
              <a:rPr lang="pl" baseline="0" dirty="0" smtClean="0"/>
              <a:t>Parametry i zmienne utworzone w konstruktorze są prywatne. Są one dołączone do obiektu, ale nie są dostępne na zewnątrz funkcji, nie są również dostępne dla publicznych metod obiektu. Aby z nich skorzystać należy wykorzystać prywatne metody – funkcje zdefiniowane w konstruktorze obiektu. Zmienna that, jest wykorzystywana w celu udostępnienia publicznych właściwości obiektu dla prywatnych metod – this w prywatnej metodzie będzie oznaczało funkcję konstruktora i zmienne w nim zdefiniowane.</a:t>
            </a:r>
          </a:p>
          <a:p>
            <a:endParaRPr lang="pl" dirty="0"/>
          </a:p>
        </p:txBody>
      </p:sp>
    </p:spTree>
    <p:extLst>
      <p:ext uri="{BB962C8B-B14F-4D97-AF65-F5344CB8AC3E}">
        <p14:creationId xmlns:p14="http://schemas.microsoft.com/office/powerpoint/2010/main" xmlns="" val="10252979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Metoda uprzywilejowana ma</a:t>
            </a:r>
            <a:r>
              <a:rPr lang="pl-PL" sz="1100" b="0" i="0" kern="1200" baseline="0" dirty="0" smtClean="0">
                <a:solidFill>
                  <a:schemeClr val="tx1"/>
                </a:solidFill>
                <a:effectLst/>
                <a:latin typeface="+mn-lt"/>
                <a:ea typeface="+mn-ea"/>
                <a:cs typeface="+mn-cs"/>
              </a:rPr>
              <a:t> dostęp do prywatnych zmiennych i metod i jest dostępna dla publicznych metod i innych funkcji. Metody te są dodawane w konstruktorze i podłączane do obiektu </a:t>
            </a:r>
            <a:r>
              <a:rPr lang="pl-PL" sz="1100" b="0" i="0" kern="1200" baseline="0" dirty="0" err="1" smtClean="0">
                <a:solidFill>
                  <a:schemeClr val="tx1"/>
                </a:solidFill>
                <a:effectLst/>
                <a:latin typeface="+mn-lt"/>
                <a:ea typeface="+mn-ea"/>
                <a:cs typeface="+mn-cs"/>
              </a:rPr>
              <a:t>this</a:t>
            </a:r>
            <a:r>
              <a:rPr lang="pl-PL" sz="1100" b="0" i="0" kern="1200" baseline="0" dirty="0" smtClean="0">
                <a:solidFill>
                  <a:schemeClr val="tx1"/>
                </a:solidFill>
                <a:effectLst/>
                <a:latin typeface="+mn-lt"/>
                <a:ea typeface="+mn-ea"/>
                <a:cs typeface="+mn-cs"/>
              </a:rPr>
              <a:t>.</a:t>
            </a:r>
          </a:p>
          <a:p>
            <a:r>
              <a:rPr lang="pl-PL" sz="1100" b="0" i="0" kern="1200" baseline="0" dirty="0" smtClean="0">
                <a:solidFill>
                  <a:schemeClr val="tx1"/>
                </a:solidFill>
                <a:effectLst/>
                <a:latin typeface="+mn-lt"/>
                <a:ea typeface="+mn-ea"/>
                <a:cs typeface="+mn-cs"/>
              </a:rPr>
              <a:t>Wywołanie funkcji pobierz zwróci zawartość obiektu pierwsze 3 razy kiedy zostanie wywołana. Po tym zawsze będzie zwracać </a:t>
            </a:r>
            <a:r>
              <a:rPr lang="pl-PL" sz="1100" b="0" i="0" kern="1200" baseline="0" dirty="0" err="1" smtClean="0">
                <a:solidFill>
                  <a:schemeClr val="tx1"/>
                </a:solidFill>
                <a:effectLst/>
                <a:latin typeface="+mn-lt"/>
                <a:ea typeface="+mn-ea"/>
                <a:cs typeface="+mn-cs"/>
              </a:rPr>
              <a:t>null</a:t>
            </a:r>
            <a:r>
              <a:rPr lang="pl-PL" sz="1100" b="0" i="0" kern="1200" baseline="0" dirty="0" smtClean="0">
                <a:solidFill>
                  <a:schemeClr val="tx1"/>
                </a:solidFill>
                <a:effectLst/>
                <a:latin typeface="+mn-lt"/>
                <a:ea typeface="+mn-ea"/>
                <a:cs typeface="+mn-cs"/>
              </a:rPr>
              <a:t>. Metoda wywołuje prywatną metodę </a:t>
            </a:r>
            <a:r>
              <a:rPr lang="pl-PL" sz="1100" b="0" i="0" kern="1200" baseline="0" dirty="0" err="1" smtClean="0">
                <a:solidFill>
                  <a:schemeClr val="tx1"/>
                </a:solidFill>
                <a:effectLst/>
                <a:latin typeface="+mn-lt"/>
                <a:ea typeface="+mn-ea"/>
                <a:cs typeface="+mn-cs"/>
              </a:rPr>
              <a:t>dec</a:t>
            </a:r>
            <a:r>
              <a:rPr lang="pl-PL" sz="1100" b="0" i="0" kern="1200" baseline="0" dirty="0" smtClean="0">
                <a:solidFill>
                  <a:schemeClr val="tx1"/>
                </a:solidFill>
                <a:effectLst/>
                <a:latin typeface="+mn-lt"/>
                <a:ea typeface="+mn-ea"/>
                <a:cs typeface="+mn-cs"/>
              </a:rPr>
              <a:t>, która działa na prywatnej zmiennej </a:t>
            </a:r>
            <a:r>
              <a:rPr lang="pl-PL" sz="1100" b="0" i="0" kern="1200" baseline="0" dirty="0" err="1" smtClean="0">
                <a:solidFill>
                  <a:schemeClr val="tx1"/>
                </a:solidFill>
                <a:effectLst/>
                <a:latin typeface="+mn-lt"/>
                <a:ea typeface="+mn-ea"/>
                <a:cs typeface="+mn-cs"/>
              </a:rPr>
              <a:t>secret</a:t>
            </a:r>
            <a:r>
              <a:rPr lang="pl-PL" sz="1100" b="0" i="0" kern="1200" baseline="0" dirty="0" smtClean="0">
                <a:solidFill>
                  <a:schemeClr val="tx1"/>
                </a:solidFill>
                <a:effectLst/>
                <a:latin typeface="+mn-lt"/>
                <a:ea typeface="+mn-ea"/>
                <a:cs typeface="+mn-cs"/>
              </a:rPr>
              <a:t>. Metoda pobierz jest dostępna dla innych publicznych metod i funkcji, ale nie pozwala na bezpośredni dostęp do prywatnych zmiennych</a:t>
            </a:r>
            <a:endParaRPr lang="en-US"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xmlns="" val="31167966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en-US"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xmlns="" val="3604993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100" dirty="0" smtClean="0"/>
              <a:t>Napisz kod konstruktora obiektu, będącego reprezentacją koła na płaszczyźnie. </a:t>
            </a:r>
            <a:r>
              <a:rPr lang="pl" sz="1100" smtClean="0"/>
              <a:t>W konstruktorze umieść metody zwracające pole i obwód koła.</a:t>
            </a:r>
          </a:p>
          <a:p>
            <a:endParaRPr/>
          </a:p>
        </p:txBody>
      </p:sp>
    </p:spTree>
    <p:extLst>
      <p:ext uri="{BB962C8B-B14F-4D97-AF65-F5344CB8AC3E}">
        <p14:creationId xmlns:p14="http://schemas.microsoft.com/office/powerpoint/2010/main" xmlns="" val="37917213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sz="2400">
                <a:solidFill>
                  <a:schemeClr val="dk1"/>
                </a:solidFill>
              </a:rPr>
              <a:t>
</a:t>
            </a:r>
          </a:p>
        </p:txBody>
      </p:sp>
    </p:spTree>
    <p:extLst>
      <p:ext uri="{BB962C8B-B14F-4D97-AF65-F5344CB8AC3E}">
        <p14:creationId xmlns:p14="http://schemas.microsoft.com/office/powerpoint/2010/main" xmlns="" val="10391624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 sz="1100" dirty="0" smtClean="0"/>
              <a:t>Napisz kod konstruktora </a:t>
            </a:r>
            <a:r>
              <a:rPr lang="pl" sz="1100" smtClean="0"/>
              <a:t>obiektu reprezentującego </a:t>
            </a:r>
            <a:r>
              <a:rPr lang="pl" sz="1100" dirty="0" smtClean="0"/>
              <a:t>prostokąt. W prototypie obiektu umieść metody zwracające pole i obwód prostokąta.</a:t>
            </a:r>
          </a:p>
          <a:p>
            <a:endParaRPr dirty="0"/>
          </a:p>
        </p:txBody>
      </p:sp>
    </p:spTree>
    <p:extLst>
      <p:ext uri="{BB962C8B-B14F-4D97-AF65-F5344CB8AC3E}">
        <p14:creationId xmlns:p14="http://schemas.microsoft.com/office/powerpoint/2010/main" xmlns="" val="26967546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4286610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Argumenty funkcji</a:t>
            </a:r>
          </a:p>
          <a:p>
            <a:pPr lvl="0" rtl="0">
              <a:buNone/>
            </a:pPr>
            <a:r>
              <a:rPr lang="pl" sz="1100" dirty="0" smtClean="0"/>
              <a:t>- brak z góry zdefiniowanej liczby</a:t>
            </a:r>
          </a:p>
          <a:p>
            <a:pPr lvl="0" rtl="0">
              <a:buNone/>
            </a:pPr>
            <a:r>
              <a:rPr lang="pl" sz="1100" dirty="0" smtClean="0"/>
              <a:t>- służą do przekazania wartości do funkcji w celu dowolnego przetwarzania i wykonywania na nich instrukcji</a:t>
            </a:r>
          </a:p>
          <a:p>
            <a:endParaRPr dirty="0"/>
          </a:p>
        </p:txBody>
      </p:sp>
    </p:spTree>
    <p:extLst>
      <p:ext uri="{BB962C8B-B14F-4D97-AF65-F5344CB8AC3E}">
        <p14:creationId xmlns:p14="http://schemas.microsoft.com/office/powerpoint/2010/main" xmlns="" val="2278413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Jeśli w ciele funkcji wystąpi instrukcja return to przetwarzanie funkcji zostaje przerwane i do miejsca wywołania zwracana jest wartość występująca po słowie return</a:t>
            </a:r>
          </a:p>
        </p:txBody>
      </p:sp>
    </p:spTree>
    <p:extLst>
      <p:ext uri="{BB962C8B-B14F-4D97-AF65-F5344CB8AC3E}">
        <p14:creationId xmlns:p14="http://schemas.microsoft.com/office/powerpoint/2010/main" xmlns="" val="4294071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Kiedy zadeklarujemy zmienną poza ciałem funkcji jest ona nazywana zmienną globalną, ponieważ jest dostępna z poziomu każdego innego fragmentu kodu w bieżącym dokumencie,</a:t>
            </a:r>
          </a:p>
          <a:p>
            <a:r>
              <a:rPr lang="pl-PL" sz="1100" kern="1200" dirty="0" smtClean="0">
                <a:solidFill>
                  <a:schemeClr val="tx1"/>
                </a:solidFill>
                <a:effectLst/>
                <a:latin typeface="+mn-lt"/>
                <a:ea typeface="+mn-ea"/>
                <a:cs typeface="+mn-cs"/>
              </a:rPr>
              <a:t>Jeśli zadeklarujemy zmienną w ciele funkcji jest ona nazywana zmienną lokalną -  widoczną tylko w obrębie tej funkcji (i ewentualnych podfunkcji w niej zdefiniowanych)</a:t>
            </a:r>
          </a:p>
          <a:p>
            <a:r>
              <a:rPr lang="pl-PL" sz="1100" kern="1200" dirty="0" smtClean="0">
                <a:solidFill>
                  <a:schemeClr val="tx1"/>
                </a:solidFill>
                <a:effectLst/>
                <a:latin typeface="+mn-lt"/>
                <a:ea typeface="+mn-ea"/>
                <a:cs typeface="+mn-cs"/>
              </a:rPr>
              <a:t>Aby zadeklarować zmienną lokalną należy poprzedzić ją słowem kluczowym </a:t>
            </a:r>
            <a:r>
              <a:rPr lang="pl-PL" sz="1100" kern="1200" dirty="0" err="1" smtClean="0">
                <a:solidFill>
                  <a:schemeClr val="tx1"/>
                </a:solidFill>
                <a:effectLst/>
                <a:latin typeface="+mn-lt"/>
                <a:ea typeface="+mn-ea"/>
                <a:cs typeface="+mn-cs"/>
              </a:rPr>
              <a:t>var</a:t>
            </a:r>
            <a:r>
              <a:rPr lang="pl-PL" sz="1100" kern="1200" dirty="0" smtClean="0">
                <a:solidFill>
                  <a:schemeClr val="tx1"/>
                </a:solidFill>
                <a:effectLst/>
                <a:latin typeface="+mn-lt"/>
                <a:ea typeface="+mn-ea"/>
                <a:cs typeface="+mn-cs"/>
              </a:rPr>
              <a:t>. Wartość takiej zmiennej zostanie zapomniana po opuszczeniu funkcji, a jeśli istniała wcześniej zmienna globalna o takiej samej nazwie, zachowa ona swoją wartość sprzed wywołania funkcji.</a:t>
            </a:r>
          </a:p>
          <a:p>
            <a:r>
              <a:rPr lang="pl-PL" sz="1100" kern="1200" dirty="0" smtClean="0">
                <a:solidFill>
                  <a:schemeClr val="tx1"/>
                </a:solidFill>
                <a:effectLst/>
                <a:latin typeface="+mn-lt"/>
                <a:ea typeface="+mn-ea"/>
                <a:cs typeface="+mn-cs"/>
              </a:rPr>
              <a:t>Zmienna zadeklarowana w funkcji bez wykorzystania słowa kluczowego </a:t>
            </a:r>
            <a:r>
              <a:rPr lang="pl-PL" sz="1100" kern="1200" dirty="0" err="1" smtClean="0">
                <a:solidFill>
                  <a:schemeClr val="tx1"/>
                </a:solidFill>
                <a:effectLst/>
                <a:latin typeface="+mn-lt"/>
                <a:ea typeface="+mn-ea"/>
                <a:cs typeface="+mn-cs"/>
              </a:rPr>
              <a:t>var</a:t>
            </a:r>
            <a:r>
              <a:rPr lang="pl-PL" sz="1100" kern="1200" dirty="0" smtClean="0">
                <a:solidFill>
                  <a:schemeClr val="tx1"/>
                </a:solidFill>
                <a:effectLst/>
                <a:latin typeface="+mn-lt"/>
                <a:ea typeface="+mn-ea"/>
                <a:cs typeface="+mn-cs"/>
              </a:rPr>
              <a:t> jest zmienną globalną.</a:t>
            </a:r>
            <a:endParaRPr lang="pl-PL"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xmlns="" val="565462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xmlns="" val="3594049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sz="1100" dirty="0" smtClean="0"/>
              <a:t>JavaScript zawiera kilka predefiniowanych funkcji o zasięgu globalnym</a:t>
            </a:r>
          </a:p>
          <a:p>
            <a:pPr marL="457200" lvl="0" indent="-419100" rtl="0">
              <a:buClr>
                <a:schemeClr val="dk1"/>
              </a:buClr>
              <a:buSzPct val="208333"/>
              <a:buFont typeface="Arial"/>
              <a:buChar char="•"/>
            </a:pPr>
            <a:r>
              <a:rPr lang="pl" sz="1100" dirty="0" smtClean="0"/>
              <a:t>eval</a:t>
            </a:r>
          </a:p>
          <a:p>
            <a:pPr marL="457200" lvl="0" indent="-419100" rtl="0">
              <a:buClr>
                <a:schemeClr val="dk1"/>
              </a:buClr>
              <a:buSzPct val="208333"/>
              <a:buFont typeface="Arial"/>
              <a:buChar char="•"/>
            </a:pPr>
            <a:r>
              <a:rPr lang="pl" sz="1100" dirty="0" smtClean="0"/>
              <a:t>isNaN</a:t>
            </a:r>
          </a:p>
          <a:p>
            <a:pPr marL="457200" lvl="0" indent="-419100" rtl="0">
              <a:buClr>
                <a:schemeClr val="dk1"/>
              </a:buClr>
              <a:buSzPct val="208333"/>
              <a:buFont typeface="Arial"/>
              <a:buChar char="•"/>
            </a:pPr>
            <a:r>
              <a:rPr lang="pl" sz="1100" dirty="0" smtClean="0"/>
              <a:t>parseInt oraz parseFloat</a:t>
            </a:r>
          </a:p>
          <a:p>
            <a:pPr marL="457200" lvl="0" indent="-419100" rtl="0">
              <a:buClr>
                <a:schemeClr val="dk1"/>
              </a:buClr>
              <a:buSzPct val="208333"/>
              <a:buFont typeface="Arial"/>
              <a:buChar char="•"/>
            </a:pPr>
            <a:r>
              <a:rPr lang="pl" sz="1100" dirty="0" smtClean="0"/>
              <a:t>Number i String</a:t>
            </a:r>
            <a:endParaRPr lang="pl" sz="1100" dirty="0"/>
          </a:p>
        </p:txBody>
      </p:sp>
    </p:spTree>
    <p:extLst>
      <p:ext uri="{BB962C8B-B14F-4D97-AF65-F5344CB8AC3E}">
        <p14:creationId xmlns:p14="http://schemas.microsoft.com/office/powerpoint/2010/main" xmlns="" val="606782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dirty="0"/>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a:t>Obiekty i funkcje</a:t>
            </a:r>
          </a:p>
        </p:txBody>
      </p:sp>
      <p:pic>
        <p:nvPicPr>
          <p:cNvPr id="4" name="Obraz 3" descr="PO KL_z podpisem_kolor.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eval</a:t>
            </a:r>
          </a:p>
        </p:txBody>
      </p:sp>
      <p:sp>
        <p:nvSpPr>
          <p:cNvPr id="78" name="Shape 7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Funkcja eval przekazuje łancuch znaków do kompilatora i wykonuje rezultat</a:t>
            </a:r>
          </a:p>
          <a:p>
            <a:endParaRPr lang="pl" sz="2400" dirty="0"/>
          </a:p>
          <a:p>
            <a:pPr lvl="0" rtl="0">
              <a:buNone/>
            </a:pPr>
            <a:r>
              <a:rPr lang="pl" sz="2400" dirty="0"/>
              <a:t>eval(wyrażenie);</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eval - przykłady</a:t>
            </a:r>
          </a:p>
        </p:txBody>
      </p:sp>
      <p:sp>
        <p:nvSpPr>
          <p:cNvPr id="84" name="Shape 8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dirty="0"/>
              <a:t>eval("x=10;y=20;document.write(x*y)");</a:t>
            </a:r>
          </a:p>
          <a:p>
            <a:pPr lvl="0" rtl="0">
              <a:buClr>
                <a:srgbClr val="000000"/>
              </a:buClr>
              <a:buSzPct val="45833"/>
              <a:buFont typeface="Arial"/>
              <a:buNone/>
            </a:pPr>
            <a:r>
              <a:rPr lang="pl" sz="2400" dirty="0"/>
              <a:t>document.write("&lt;br&gt;" + eval("2+2"));</a:t>
            </a:r>
          </a:p>
          <a:p>
            <a:pPr lvl="0" rtl="0">
              <a:buClr>
                <a:srgbClr val="000000"/>
              </a:buClr>
              <a:buSzPct val="45833"/>
              <a:buFont typeface="Arial"/>
              <a:buNone/>
            </a:pPr>
            <a:r>
              <a:rPr lang="pl" sz="2400" dirty="0"/>
              <a:t>document.write("&lt;br&gt;" + eval(x+17));</a:t>
            </a:r>
          </a:p>
          <a:p>
            <a:pPr lvl="0" rtl="0">
              <a:buNone/>
            </a:pPr>
            <a:r>
              <a:rPr lang="pl" sz="2400" dirty="0"/>
              <a:t>wynikiem będą:</a:t>
            </a:r>
          </a:p>
          <a:p>
            <a:pPr lvl="0" rtl="0">
              <a:buNone/>
            </a:pPr>
            <a:r>
              <a:rPr lang="pl" sz="2400" dirty="0"/>
              <a:t>200</a:t>
            </a:r>
          </a:p>
          <a:p>
            <a:pPr lvl="0" rtl="0">
              <a:buNone/>
            </a:pPr>
            <a:r>
              <a:rPr lang="pl" sz="2400" dirty="0"/>
              <a:t>4</a:t>
            </a:r>
          </a:p>
          <a:p>
            <a:pPr lvl="0" rtl="0">
              <a:buNone/>
            </a:pPr>
            <a:r>
              <a:rPr lang="pl" sz="2400" dirty="0"/>
              <a:t>27 </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isNaN</a:t>
            </a:r>
          </a:p>
        </p:txBody>
      </p:sp>
      <p:sp>
        <p:nvSpPr>
          <p:cNvPr id="90" name="Shape 9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Sprawdza czy wartość jest liczbą.</a:t>
            </a:r>
          </a:p>
          <a:p>
            <a:pPr lvl="0" rtl="0">
              <a:buNone/>
            </a:pPr>
            <a:r>
              <a:rPr lang="pl" sz="2400" dirty="0"/>
              <a:t>isNaN(wartość);</a:t>
            </a:r>
          </a:p>
          <a:p>
            <a:endParaRPr lang="pl" sz="2400" dirty="0"/>
          </a:p>
          <a:p>
            <a:pPr lvl="0" rtl="0">
              <a:buNone/>
            </a:pPr>
            <a:r>
              <a:rPr lang="pl" sz="2400" dirty="0"/>
              <a:t>Zwraca true jeśli przekazana wartość </a:t>
            </a:r>
            <a:r>
              <a:rPr lang="pl" sz="2400" dirty="0" smtClean="0"/>
              <a:t>nie jest liczbą</a:t>
            </a:r>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isNaN - przykłady</a:t>
            </a:r>
          </a:p>
        </p:txBody>
      </p:sp>
      <p:sp>
        <p:nvSpPr>
          <p:cNvPr id="96" name="Shape 9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document.write(isNaN(5-2)+ "&lt;br&gt;");</a:t>
            </a:r>
          </a:p>
          <a:p>
            <a:pPr lvl="0" rtl="0">
              <a:buNone/>
            </a:pPr>
            <a:r>
              <a:rPr lang="pl" sz="2400"/>
              <a:t>document.write(isNaN(0)+ "&lt;br&gt;");</a:t>
            </a:r>
          </a:p>
          <a:p>
            <a:pPr lvl="0" rtl="0">
              <a:buNone/>
            </a:pPr>
            <a:r>
              <a:rPr lang="pl" sz="2400"/>
              <a:t>document.write(isNaN("Hello")+ "&lt;br&gt;");</a:t>
            </a:r>
          </a:p>
          <a:p>
            <a:pPr lvl="0" rtl="0">
              <a:buNone/>
            </a:pPr>
            <a:r>
              <a:rPr lang="pl" sz="2400"/>
              <a:t>document.write(isNaN("2005/12/12")+ "&lt;br&gt;");</a:t>
            </a:r>
          </a:p>
          <a:p>
            <a:pPr lvl="0" rtl="0">
              <a:buNone/>
            </a:pPr>
            <a:r>
              <a:rPr lang="pl" sz="2400"/>
              <a:t>wynikiem będzie:</a:t>
            </a:r>
          </a:p>
          <a:p>
            <a:pPr lvl="0" rtl="0">
              <a:buNone/>
            </a:pPr>
            <a:r>
              <a:rPr lang="pl" sz="2400"/>
              <a:t>false</a:t>
            </a:r>
          </a:p>
          <a:p>
            <a:pPr lvl="0" rtl="0">
              <a:buNone/>
            </a:pPr>
            <a:r>
              <a:rPr lang="pl" sz="2400"/>
              <a:t>false</a:t>
            </a:r>
          </a:p>
          <a:p>
            <a:pPr lvl="0" rtl="0">
              <a:buNone/>
            </a:pPr>
            <a:r>
              <a:rPr lang="pl" sz="2400"/>
              <a:t>true</a:t>
            </a:r>
          </a:p>
          <a:p>
            <a:pPr lvl="0" rtl="0">
              <a:buNone/>
            </a:pPr>
            <a:r>
              <a:rPr lang="pl" sz="2400"/>
              <a:t>true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Funkcje parseInt i parseFloat</a:t>
            </a:r>
          </a:p>
        </p:txBody>
      </p:sp>
      <p:sp>
        <p:nvSpPr>
          <p:cNvPr id="102" name="Shape 10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Funkcje konwertujące łańcuch znaków na liczby całkowite i zmiennoprzecinkowe.</a:t>
            </a:r>
          </a:p>
          <a:p>
            <a:pPr lvl="0" rtl="0">
              <a:buNone/>
            </a:pPr>
            <a:r>
              <a:rPr lang="pl" sz="2400"/>
              <a:t>parseFloat(str);</a:t>
            </a:r>
          </a:p>
          <a:p>
            <a:pPr lvl="0" rtl="0">
              <a:buNone/>
            </a:pPr>
            <a:r>
              <a:rPr lang="pl" sz="2400"/>
              <a:t>parseInt(str [, base]);</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parseFloat - przykłady</a:t>
            </a:r>
          </a:p>
        </p:txBody>
      </p:sp>
      <p:sp>
        <p:nvSpPr>
          <p:cNvPr id="108" name="Shape 10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dirty="0"/>
              <a:t>
document.write(parseFloat("10") + "&lt;br&gt;");</a:t>
            </a:r>
          </a:p>
          <a:p>
            <a:pPr lvl="0" rtl="0">
              <a:buNone/>
            </a:pPr>
            <a:r>
              <a:rPr lang="pl" sz="1800" dirty="0"/>
              <a:t>document.write(parseFloat("10.33") + "&lt;br&gt;");</a:t>
            </a:r>
          </a:p>
          <a:p>
            <a:pPr lvl="0" rtl="0">
              <a:buNone/>
            </a:pPr>
            <a:r>
              <a:rPr lang="pl" sz="1800" dirty="0"/>
              <a:t>document.write(parseFloat("34 45 66") + "&lt;br&gt;");</a:t>
            </a:r>
          </a:p>
          <a:p>
            <a:pPr lvl="0" rtl="0">
              <a:buNone/>
            </a:pPr>
            <a:r>
              <a:rPr lang="pl" sz="1800" dirty="0"/>
              <a:t>document.write(parseFloat(" 60 ") + "&lt;br&gt;");</a:t>
            </a:r>
          </a:p>
          <a:p>
            <a:pPr lvl="0" rtl="0">
              <a:buNone/>
            </a:pPr>
            <a:r>
              <a:rPr lang="pl" sz="1800" dirty="0"/>
              <a:t>document.write(parseFloat("40 lat") + "&lt;br&gt;");</a:t>
            </a:r>
          </a:p>
          <a:p>
            <a:pPr lvl="0" rtl="0">
              <a:buNone/>
            </a:pPr>
            <a:r>
              <a:rPr lang="pl" sz="1800" dirty="0"/>
              <a:t>document.write(parseFloat("On ma 40 lat") + "&lt;br&gt;");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parseFloat - przykłady cd.</a:t>
            </a:r>
          </a:p>
        </p:txBody>
      </p:sp>
      <p:sp>
        <p:nvSpPr>
          <p:cNvPr id="114" name="Shape 11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a:t>wynikiem będą:</a:t>
            </a:r>
          </a:p>
          <a:p>
            <a:pPr lvl="0" rtl="0">
              <a:buNone/>
            </a:pPr>
            <a:r>
              <a:rPr lang="pl" sz="1800"/>
              <a:t>10</a:t>
            </a:r>
          </a:p>
          <a:p>
            <a:pPr lvl="0" rtl="0">
              <a:buNone/>
            </a:pPr>
            <a:r>
              <a:rPr lang="pl" sz="1800"/>
              <a:t>10.33</a:t>
            </a:r>
          </a:p>
          <a:p>
            <a:pPr lvl="0" rtl="0">
              <a:buNone/>
            </a:pPr>
            <a:r>
              <a:rPr lang="pl" sz="1800"/>
              <a:t>34</a:t>
            </a:r>
          </a:p>
          <a:p>
            <a:pPr lvl="0" rtl="0">
              <a:buNone/>
            </a:pPr>
            <a:r>
              <a:rPr lang="pl" sz="1800"/>
              <a:t>60</a:t>
            </a:r>
          </a:p>
          <a:p>
            <a:pPr lvl="0" rtl="0">
              <a:buNone/>
            </a:pPr>
            <a:r>
              <a:rPr lang="pl" sz="1800"/>
              <a:t>40 (!!!!)</a:t>
            </a:r>
          </a:p>
          <a:p>
            <a:pPr lvl="0" rtl="0">
              <a:buNone/>
            </a:pPr>
            <a:r>
              <a:rPr lang="pl" sz="1800"/>
              <a:t>NaN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parseInt - przykłady</a:t>
            </a:r>
          </a:p>
        </p:txBody>
      </p:sp>
      <p:sp>
        <p:nvSpPr>
          <p:cNvPr id="120" name="Shape 12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dirty="0"/>
              <a:t>document.write(parseInt("10") + "&lt;br&gt;");</a:t>
            </a:r>
          </a:p>
          <a:p>
            <a:pPr lvl="0" rtl="0">
              <a:buNone/>
            </a:pPr>
            <a:r>
              <a:rPr lang="pl" sz="1800" dirty="0"/>
              <a:t>document.write(parseInt("10.33") + "&lt;br&gt;");</a:t>
            </a:r>
          </a:p>
          <a:p>
            <a:pPr lvl="0" rtl="0">
              <a:buNone/>
            </a:pPr>
            <a:r>
              <a:rPr lang="pl" sz="1800" dirty="0"/>
              <a:t>document.write(parseInt("34 45 66") + "&lt;br&gt;");</a:t>
            </a:r>
          </a:p>
          <a:p>
            <a:pPr lvl="0" rtl="0">
              <a:buNone/>
            </a:pPr>
            <a:r>
              <a:rPr lang="pl" sz="1800" dirty="0"/>
              <a:t>document.write(parseInt("40 lat") + "&lt;br&gt;");</a:t>
            </a:r>
          </a:p>
          <a:p>
            <a:pPr lvl="0" rtl="0">
              <a:buNone/>
            </a:pPr>
            <a:r>
              <a:rPr lang="pl" sz="1800" dirty="0"/>
              <a:t>document.write(parseInt("On ma 40 lat") + "&lt;br&gt;");</a:t>
            </a:r>
          </a:p>
          <a:p>
            <a:pPr lvl="0" rtl="0">
              <a:buNone/>
            </a:pPr>
            <a:r>
              <a:rPr lang="pl" sz="1800" dirty="0"/>
              <a:t>document.write(parseInt("10",10)+ "&lt;br&gt;");</a:t>
            </a:r>
          </a:p>
          <a:p>
            <a:pPr lvl="0" rtl="0">
              <a:buNone/>
            </a:pPr>
            <a:r>
              <a:rPr lang="pl" sz="1800" dirty="0"/>
              <a:t>document.write(parseInt("010")+ "&lt;br&gt;");</a:t>
            </a:r>
          </a:p>
          <a:p>
            <a:pPr lvl="0" rtl="0">
              <a:buNone/>
            </a:pPr>
            <a:r>
              <a:rPr lang="pl" sz="1800" dirty="0"/>
              <a:t>document.write(parseInt("10",8)+ "&lt;br&gt;");</a:t>
            </a:r>
          </a:p>
          <a:p>
            <a:pPr lvl="0" rtl="0">
              <a:buNone/>
            </a:pPr>
            <a:r>
              <a:rPr lang="pl" sz="1800" dirty="0"/>
              <a:t>document.write(parseInt("0x10")+ "&lt;br&gt;");</a:t>
            </a:r>
          </a:p>
          <a:p>
            <a:pPr lvl="0" rtl="0">
              <a:buNone/>
            </a:pPr>
            <a:r>
              <a:rPr lang="pl" sz="1800" dirty="0"/>
              <a:t>document.write(parseInt("10",16)+ "&lt;br&gt;");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parseInt - przykłady cd.</a:t>
            </a:r>
          </a:p>
        </p:txBody>
      </p:sp>
      <p:sp>
        <p:nvSpPr>
          <p:cNvPr id="126" name="Shape 12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dirty="0"/>
              <a:t>wyniki: </a:t>
            </a:r>
          </a:p>
          <a:p>
            <a:pPr lvl="0" rtl="0">
              <a:buNone/>
            </a:pPr>
            <a:r>
              <a:rPr lang="pl" sz="1800" dirty="0"/>
              <a:t>10</a:t>
            </a:r>
          </a:p>
          <a:p>
            <a:pPr lvl="0" rtl="0">
              <a:buNone/>
            </a:pPr>
            <a:r>
              <a:rPr lang="pl" sz="1800" dirty="0"/>
              <a:t>10</a:t>
            </a:r>
          </a:p>
          <a:p>
            <a:pPr lvl="0" rtl="0">
              <a:buNone/>
            </a:pPr>
            <a:r>
              <a:rPr lang="pl" sz="1800" dirty="0"/>
              <a:t>34</a:t>
            </a:r>
          </a:p>
          <a:p>
            <a:pPr lvl="0" rtl="0">
              <a:buNone/>
            </a:pPr>
            <a:r>
              <a:rPr lang="pl" sz="1800" dirty="0"/>
              <a:t>40 (!!!)</a:t>
            </a:r>
          </a:p>
          <a:p>
            <a:pPr lvl="0" rtl="0">
              <a:buNone/>
            </a:pPr>
            <a:r>
              <a:rPr lang="pl" sz="1800" dirty="0"/>
              <a:t>NaN</a:t>
            </a:r>
          </a:p>
          <a:p>
            <a:pPr lvl="0" rtl="0">
              <a:buNone/>
            </a:pPr>
            <a:r>
              <a:rPr lang="pl" sz="1800" dirty="0"/>
              <a:t>10</a:t>
            </a:r>
          </a:p>
          <a:p>
            <a:pPr lvl="0" rtl="0">
              <a:buNone/>
            </a:pPr>
            <a:r>
              <a:rPr lang="pl" sz="1800" dirty="0"/>
              <a:t>8 (!!!)</a:t>
            </a:r>
          </a:p>
          <a:p>
            <a:pPr lvl="0" rtl="0">
              <a:buNone/>
            </a:pPr>
            <a:r>
              <a:rPr lang="pl" sz="1800" dirty="0"/>
              <a:t>8</a:t>
            </a:r>
          </a:p>
          <a:p>
            <a:pPr lvl="0" rtl="0">
              <a:buNone/>
            </a:pPr>
            <a:r>
              <a:rPr lang="pl" sz="1800" dirty="0"/>
              <a:t>16</a:t>
            </a:r>
          </a:p>
          <a:p>
            <a:pPr lvl="0" rtl="0">
              <a:buNone/>
            </a:pPr>
            <a:r>
              <a:rPr lang="pl" sz="1800" dirty="0"/>
              <a:t>16</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Funkcja Number i String</a:t>
            </a:r>
          </a:p>
        </p:txBody>
      </p:sp>
      <p:sp>
        <p:nvSpPr>
          <p:cNvPr id="132" name="Shape 13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Funkcje pozwalające na konwersję obiektu do liczby lub łańcucha znaków</a:t>
            </a:r>
          </a:p>
          <a:p>
            <a:pPr lvl="0" rtl="0">
              <a:buNone/>
            </a:pPr>
            <a:r>
              <a:rPr lang="pl" sz="2400" dirty="0"/>
              <a:t>var obiekt;</a:t>
            </a:r>
          </a:p>
          <a:p>
            <a:pPr lvl="0" rtl="0">
              <a:buNone/>
            </a:pPr>
            <a:r>
              <a:rPr lang="pl" sz="2400" dirty="0"/>
              <a:t>obiekt = Number(obiekt);</a:t>
            </a:r>
          </a:p>
          <a:p>
            <a:pPr lvl="0" rtl="0">
              <a:buNone/>
            </a:pPr>
            <a:r>
              <a:rPr lang="pl" sz="2400" dirty="0"/>
              <a:t>obiekt = String(obiekt);</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a:buNone/>
            </a:pPr>
            <a:r>
              <a:rPr lang="pl" dirty="0"/>
              <a:t>Co to jest funkcja</a:t>
            </a:r>
          </a:p>
        </p:txBody>
      </p:sp>
      <p:sp>
        <p:nvSpPr>
          <p:cNvPr id="30" name="Shape 3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solidFill>
                  <a:srgbClr val="000000"/>
                </a:solidFill>
              </a:rPr>
              <a:t>
</a:t>
            </a:r>
            <a:r>
              <a:rPr lang="pl" sz="2400" b="1">
                <a:solidFill>
                  <a:srgbClr val="000000"/>
                </a:solidFill>
              </a:rPr>
              <a:t>Funkcja</a:t>
            </a:r>
            <a:r>
              <a:rPr lang="pl" sz="2400">
                <a:solidFill>
                  <a:srgbClr val="000000"/>
                </a:solidFill>
              </a:rPr>
              <a:t> jest zestawem instrukcji, które wykonują określone zadanie lub obliczają wartość.</a:t>
            </a:r>
          </a:p>
          <a:p>
            <a:pPr lvl="0" rtl="0">
              <a:buNone/>
            </a:pPr>
            <a:r>
              <a:rPr lang="pl" sz="2400"/>
              <a:t>Funkcje są sekcjami kodu, które można wywoływać z innych miejsc w kodzie.</a:t>
            </a:r>
          </a:p>
          <a:p>
            <a:endParaRPr lang="pl" sz="240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smtClean="0"/>
              <a:t>Ćwiczenia</a:t>
            </a:r>
            <a:endParaRPr lang="pl" sz="3600" b="1" dirty="0"/>
          </a:p>
        </p:txBody>
      </p:sp>
      <p:sp>
        <p:nvSpPr>
          <p:cNvPr id="132" name="Shape 132"/>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 sz="2000" dirty="0" smtClean="0"/>
              <a:t>Ćwiczenie 1</a:t>
            </a:r>
          </a:p>
          <a:p>
            <a:pPr marL="0" indent="0">
              <a:buNone/>
            </a:pPr>
            <a:r>
              <a:rPr lang="pl" sz="2000" dirty="0" smtClean="0"/>
              <a:t>Napisz funkcję, której 2 pierwsze argumenty będą operandami, a trzeci argument będzie oznaczał rodzaj działania. W zależności od rodzaju działania funkcja powinna zwracać sumę, różnicę, iloraz lub iloczyn dwóch pierwszych argumentów</a:t>
            </a:r>
          </a:p>
          <a:p>
            <a:pPr marL="0" indent="0">
              <a:buNone/>
            </a:pPr>
            <a:endParaRPr lang="pl" sz="2000" dirty="0"/>
          </a:p>
          <a:p>
            <a:pPr marL="0" indent="0">
              <a:buNone/>
            </a:pPr>
            <a:endParaRPr lang="pl" sz="2000" dirty="0"/>
          </a:p>
          <a:p>
            <a:pPr marL="0" indent="0">
              <a:buNone/>
            </a:pPr>
            <a:endParaRPr lang="pl"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1880567201"/>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smtClean="0"/>
              <a:t>Przykładowe rozwiązanie</a:t>
            </a:r>
            <a:endParaRPr lang="pl" sz="3600" b="1" dirty="0"/>
          </a:p>
        </p:txBody>
      </p:sp>
      <p:sp>
        <p:nvSpPr>
          <p:cNvPr id="132" name="Shape 132"/>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200" dirty="0" err="1"/>
              <a:t>function</a:t>
            </a:r>
            <a:r>
              <a:rPr lang="pl-PL" sz="1200" dirty="0"/>
              <a:t> </a:t>
            </a:r>
            <a:r>
              <a:rPr lang="pl-PL" sz="1200" dirty="0" err="1"/>
              <a:t>math</a:t>
            </a:r>
            <a:r>
              <a:rPr lang="pl-PL" sz="1200" dirty="0"/>
              <a:t>(</a:t>
            </a:r>
            <a:r>
              <a:rPr lang="pl-PL" sz="1200" dirty="0" err="1"/>
              <a:t>a,b</a:t>
            </a:r>
            <a:r>
              <a:rPr lang="pl-PL" sz="1200" dirty="0"/>
              <a:t>, </a:t>
            </a:r>
            <a:r>
              <a:rPr lang="pl-PL" sz="1200" dirty="0" err="1"/>
              <a:t>op</a:t>
            </a:r>
            <a:r>
              <a:rPr lang="pl-PL" sz="1200" dirty="0"/>
              <a:t>) {</a:t>
            </a:r>
          </a:p>
          <a:p>
            <a:pPr marL="0" indent="0">
              <a:buNone/>
            </a:pPr>
            <a:r>
              <a:rPr lang="pl-PL" sz="1200" dirty="0"/>
              <a:t>   </a:t>
            </a:r>
            <a:r>
              <a:rPr lang="pl-PL" sz="1200" dirty="0" err="1"/>
              <a:t>switch</a:t>
            </a:r>
            <a:r>
              <a:rPr lang="pl-PL" sz="1200" dirty="0"/>
              <a:t> (</a:t>
            </a:r>
            <a:r>
              <a:rPr lang="pl-PL" sz="1200" dirty="0" err="1"/>
              <a:t>op</a:t>
            </a:r>
            <a:r>
              <a:rPr lang="pl-PL" sz="1200" dirty="0"/>
              <a:t>) {</a:t>
            </a:r>
          </a:p>
          <a:p>
            <a:pPr marL="0" indent="0">
              <a:buNone/>
            </a:pPr>
            <a:r>
              <a:rPr lang="pl-PL" sz="1200" dirty="0"/>
              <a:t>     </a:t>
            </a:r>
            <a:r>
              <a:rPr lang="pl-PL" sz="1200" dirty="0" err="1"/>
              <a:t>case</a:t>
            </a:r>
            <a:r>
              <a:rPr lang="pl-PL" sz="1200" dirty="0"/>
              <a:t> "+": return </a:t>
            </a:r>
            <a:r>
              <a:rPr lang="pl-PL" sz="1200" dirty="0" err="1"/>
              <a:t>a+b</a:t>
            </a:r>
            <a:r>
              <a:rPr lang="pl-PL" sz="1200" dirty="0" smtClean="0"/>
              <a:t>; </a:t>
            </a:r>
            <a:r>
              <a:rPr lang="pl-PL" sz="1200" dirty="0" err="1" smtClean="0"/>
              <a:t>break</a:t>
            </a:r>
            <a:r>
              <a:rPr lang="pl-PL" sz="1200" dirty="0" smtClean="0"/>
              <a:t>;</a:t>
            </a:r>
          </a:p>
          <a:p>
            <a:pPr marL="0" indent="0">
              <a:buNone/>
            </a:pPr>
            <a:r>
              <a:rPr lang="pl-PL" sz="1200" dirty="0"/>
              <a:t> </a:t>
            </a:r>
            <a:r>
              <a:rPr lang="pl-PL" sz="1200" dirty="0" smtClean="0"/>
              <a:t>    </a:t>
            </a:r>
            <a:r>
              <a:rPr lang="pl-PL" sz="1200" dirty="0" err="1" smtClean="0"/>
              <a:t>case</a:t>
            </a:r>
            <a:r>
              <a:rPr lang="pl-PL" sz="1200" dirty="0" smtClean="0"/>
              <a:t> </a:t>
            </a:r>
            <a:r>
              <a:rPr lang="pl-PL" sz="1200" dirty="0"/>
              <a:t>"-": return a-b</a:t>
            </a:r>
            <a:r>
              <a:rPr lang="pl-PL" sz="1200" dirty="0" smtClean="0"/>
              <a:t>; </a:t>
            </a:r>
            <a:r>
              <a:rPr lang="pl-PL" sz="1200" dirty="0" err="1" smtClean="0"/>
              <a:t>break</a:t>
            </a:r>
            <a:r>
              <a:rPr lang="pl-PL" sz="1200" dirty="0" smtClean="0"/>
              <a:t>;</a:t>
            </a:r>
          </a:p>
          <a:p>
            <a:pPr marL="0" indent="0">
              <a:buNone/>
            </a:pPr>
            <a:r>
              <a:rPr lang="pl-PL" sz="1200" dirty="0"/>
              <a:t> </a:t>
            </a:r>
            <a:r>
              <a:rPr lang="pl-PL" sz="1200" dirty="0" smtClean="0"/>
              <a:t>    </a:t>
            </a:r>
            <a:r>
              <a:rPr lang="pl-PL" sz="1200" dirty="0" err="1" smtClean="0"/>
              <a:t>case</a:t>
            </a:r>
            <a:r>
              <a:rPr lang="pl-PL" sz="1200" dirty="0" smtClean="0"/>
              <a:t> </a:t>
            </a:r>
            <a:r>
              <a:rPr lang="pl-PL" sz="1200" dirty="0"/>
              <a:t>"*": return a*b</a:t>
            </a:r>
            <a:r>
              <a:rPr lang="pl-PL" sz="1200" dirty="0" smtClean="0"/>
              <a:t>;  </a:t>
            </a:r>
            <a:r>
              <a:rPr lang="pl-PL" sz="1200" dirty="0" err="1" smtClean="0"/>
              <a:t>break</a:t>
            </a:r>
            <a:r>
              <a:rPr lang="pl-PL" sz="1200" dirty="0" smtClean="0"/>
              <a:t>;</a:t>
            </a:r>
          </a:p>
          <a:p>
            <a:pPr marL="0" indent="0">
              <a:buNone/>
            </a:pPr>
            <a:r>
              <a:rPr lang="pl-PL" sz="1200" dirty="0"/>
              <a:t> </a:t>
            </a:r>
            <a:r>
              <a:rPr lang="pl-PL" sz="1200" dirty="0" smtClean="0"/>
              <a:t>    </a:t>
            </a:r>
            <a:r>
              <a:rPr lang="pl-PL" sz="1200" dirty="0" err="1" smtClean="0"/>
              <a:t>case</a:t>
            </a:r>
            <a:r>
              <a:rPr lang="pl-PL" sz="1200" dirty="0" smtClean="0"/>
              <a:t> </a:t>
            </a:r>
            <a:r>
              <a:rPr lang="pl-PL" sz="1200" dirty="0"/>
              <a:t>"/": return a/b</a:t>
            </a:r>
            <a:r>
              <a:rPr lang="pl-PL" sz="1200" dirty="0" smtClean="0"/>
              <a:t>;  </a:t>
            </a:r>
            <a:r>
              <a:rPr lang="pl-PL" sz="1200" dirty="0" err="1" smtClean="0"/>
              <a:t>break</a:t>
            </a:r>
            <a:r>
              <a:rPr lang="pl-PL" sz="1200" dirty="0"/>
              <a:t>;</a:t>
            </a:r>
          </a:p>
          <a:p>
            <a:pPr marL="0" indent="0">
              <a:buNone/>
            </a:pPr>
            <a:r>
              <a:rPr lang="pl-PL" sz="1200" dirty="0" smtClean="0"/>
              <a:t>     </a:t>
            </a:r>
            <a:r>
              <a:rPr lang="pl-PL" sz="1200" dirty="0" err="1" smtClean="0"/>
              <a:t>default</a:t>
            </a:r>
            <a:r>
              <a:rPr lang="pl-PL" sz="1200" dirty="0"/>
              <a:t>: return "Nieznana operacja</a:t>
            </a:r>
            <a:r>
              <a:rPr lang="pl-PL" sz="1200" dirty="0" smtClean="0"/>
              <a:t>";</a:t>
            </a:r>
            <a:r>
              <a:rPr lang="pl-PL" sz="1200" dirty="0" err="1" smtClean="0"/>
              <a:t>break</a:t>
            </a:r>
            <a:r>
              <a:rPr lang="pl-PL" sz="1200" dirty="0" smtClean="0"/>
              <a:t>; }</a:t>
            </a:r>
            <a:endParaRPr lang="pl-PL" sz="1200" dirty="0"/>
          </a:p>
          <a:p>
            <a:pPr marL="0" indent="0">
              <a:buNone/>
            </a:pPr>
            <a:r>
              <a:rPr lang="pl-PL" sz="1200" dirty="0"/>
              <a:t>}</a:t>
            </a:r>
          </a:p>
          <a:p>
            <a:pPr marL="0" indent="0">
              <a:buNone/>
            </a:pPr>
            <a:r>
              <a:rPr lang="pl-PL" sz="1200" dirty="0" err="1" smtClean="0"/>
              <a:t>var</a:t>
            </a:r>
            <a:r>
              <a:rPr lang="pl-PL" sz="1200" dirty="0" smtClean="0"/>
              <a:t> </a:t>
            </a:r>
            <a:r>
              <a:rPr lang="pl-PL" sz="1200" dirty="0"/>
              <a:t>a = 5, b = 10;</a:t>
            </a:r>
          </a:p>
          <a:p>
            <a:pPr marL="0" indent="0">
              <a:buNone/>
            </a:pPr>
            <a:r>
              <a:rPr lang="pl-PL" sz="1200" dirty="0" err="1"/>
              <a:t>document.writeln</a:t>
            </a:r>
            <a:r>
              <a:rPr lang="pl-PL" sz="1200" dirty="0"/>
              <a:t>(</a:t>
            </a:r>
            <a:r>
              <a:rPr lang="pl-PL" sz="1200" dirty="0" err="1"/>
              <a:t>math</a:t>
            </a:r>
            <a:r>
              <a:rPr lang="pl-PL" sz="1200" dirty="0"/>
              <a:t>(</a:t>
            </a:r>
            <a:r>
              <a:rPr lang="pl-PL" sz="1200" dirty="0" err="1"/>
              <a:t>a,b</a:t>
            </a:r>
            <a:r>
              <a:rPr lang="pl-PL" sz="1200" dirty="0"/>
              <a:t>, "+"));</a:t>
            </a:r>
          </a:p>
          <a:p>
            <a:pPr marL="0" indent="0">
              <a:buNone/>
            </a:pPr>
            <a:r>
              <a:rPr lang="pl-PL" sz="1200" dirty="0" err="1"/>
              <a:t>document.writeln</a:t>
            </a:r>
            <a:r>
              <a:rPr lang="pl-PL" sz="1200" dirty="0"/>
              <a:t>(</a:t>
            </a:r>
            <a:r>
              <a:rPr lang="pl-PL" sz="1200" dirty="0" err="1"/>
              <a:t>math</a:t>
            </a:r>
            <a:r>
              <a:rPr lang="pl-PL" sz="1200" dirty="0"/>
              <a:t>(</a:t>
            </a:r>
            <a:r>
              <a:rPr lang="pl-PL" sz="1200" dirty="0" err="1"/>
              <a:t>a,b</a:t>
            </a:r>
            <a:r>
              <a:rPr lang="pl-PL" sz="1200" dirty="0"/>
              <a:t>, "-"));</a:t>
            </a:r>
          </a:p>
          <a:p>
            <a:pPr marL="0" indent="0">
              <a:buNone/>
            </a:pPr>
            <a:r>
              <a:rPr lang="pl-PL" sz="1200" dirty="0" err="1"/>
              <a:t>document.writeln</a:t>
            </a:r>
            <a:r>
              <a:rPr lang="pl-PL" sz="1200" dirty="0"/>
              <a:t>(</a:t>
            </a:r>
            <a:r>
              <a:rPr lang="pl-PL" sz="1200" dirty="0" err="1"/>
              <a:t>math</a:t>
            </a:r>
            <a:r>
              <a:rPr lang="pl-PL" sz="1200" dirty="0"/>
              <a:t>(</a:t>
            </a:r>
            <a:r>
              <a:rPr lang="pl-PL" sz="1200" dirty="0" err="1"/>
              <a:t>a,b</a:t>
            </a:r>
            <a:r>
              <a:rPr lang="pl-PL" sz="1200" dirty="0"/>
              <a:t>, "*"));</a:t>
            </a:r>
          </a:p>
          <a:p>
            <a:pPr marL="0" indent="0">
              <a:buNone/>
            </a:pPr>
            <a:r>
              <a:rPr lang="pl-PL" sz="1200" dirty="0" err="1"/>
              <a:t>document.writeln</a:t>
            </a:r>
            <a:r>
              <a:rPr lang="pl-PL" sz="1200" dirty="0"/>
              <a:t>(</a:t>
            </a:r>
            <a:r>
              <a:rPr lang="pl-PL" sz="1200" dirty="0" err="1"/>
              <a:t>math</a:t>
            </a:r>
            <a:r>
              <a:rPr lang="pl-PL" sz="1200" dirty="0"/>
              <a:t>(</a:t>
            </a:r>
            <a:r>
              <a:rPr lang="pl-PL" sz="1200" dirty="0" err="1"/>
              <a:t>a,b</a:t>
            </a:r>
            <a:r>
              <a:rPr lang="pl-PL" sz="1200" dirty="0"/>
              <a:t>, "/"));</a:t>
            </a:r>
          </a:p>
          <a:p>
            <a:pPr marL="0" indent="0">
              <a:buNone/>
            </a:pPr>
            <a:r>
              <a:rPr lang="pl-PL" sz="1200" dirty="0" err="1"/>
              <a:t>document.writeln</a:t>
            </a:r>
            <a:r>
              <a:rPr lang="pl-PL" sz="1200" dirty="0"/>
              <a:t>(</a:t>
            </a:r>
            <a:r>
              <a:rPr lang="pl-PL" sz="1200" dirty="0" err="1"/>
              <a:t>math</a:t>
            </a:r>
            <a:r>
              <a:rPr lang="pl-PL" sz="1200" dirty="0"/>
              <a:t>(</a:t>
            </a:r>
            <a:r>
              <a:rPr lang="pl-PL" sz="1200" dirty="0" err="1"/>
              <a:t>a,b</a:t>
            </a:r>
            <a:r>
              <a:rPr lang="pl-PL" sz="1200" dirty="0"/>
              <a:t>,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2035767504"/>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smtClean="0"/>
              <a:t>Ćwiczenie</a:t>
            </a:r>
            <a:endParaRPr lang="pl" sz="3600" b="1" dirty="0"/>
          </a:p>
        </p:txBody>
      </p:sp>
      <p:sp>
        <p:nvSpPr>
          <p:cNvPr id="132" name="Shape 132"/>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 sz="2000" dirty="0" smtClean="0"/>
              <a:t>Napisz </a:t>
            </a:r>
            <a:r>
              <a:rPr lang="pl" sz="2000" dirty="0"/>
              <a:t>funkcję, która przyjmuje 2 parametry liczbowe i zwraca większy z nich.</a:t>
            </a:r>
          </a:p>
          <a:p>
            <a:pPr marL="0" indent="0">
              <a:buNone/>
            </a:pPr>
            <a:endParaRPr lang="pl" sz="2000" dirty="0"/>
          </a:p>
          <a:p>
            <a:pPr marL="0" indent="0">
              <a:buNone/>
            </a:pPr>
            <a:endParaRPr lang="pl"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3293432380"/>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a:r>
              <a:rPr lang="pl" dirty="0"/>
              <a:t>Przykładowe rozwiązanie</a:t>
            </a:r>
            <a:endParaRPr lang="pl" sz="3600" b="1" dirty="0"/>
          </a:p>
        </p:txBody>
      </p:sp>
      <p:sp>
        <p:nvSpPr>
          <p:cNvPr id="132" name="Shape 132"/>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400" dirty="0" err="1" smtClean="0"/>
              <a:t>function</a:t>
            </a:r>
            <a:r>
              <a:rPr lang="pl-PL" sz="1400" dirty="0" smtClean="0"/>
              <a:t> </a:t>
            </a:r>
            <a:r>
              <a:rPr lang="pl-PL" sz="1400" dirty="0" err="1"/>
              <a:t>wiekszy</a:t>
            </a:r>
            <a:r>
              <a:rPr lang="pl-PL" sz="1400" dirty="0"/>
              <a:t>(</a:t>
            </a:r>
            <a:r>
              <a:rPr lang="pl-PL" sz="1400" dirty="0" err="1"/>
              <a:t>a,b</a:t>
            </a:r>
            <a:r>
              <a:rPr lang="pl-PL" sz="1400" dirty="0"/>
              <a:t>) {</a:t>
            </a:r>
          </a:p>
          <a:p>
            <a:pPr marL="0" indent="0">
              <a:buNone/>
            </a:pPr>
            <a:r>
              <a:rPr lang="pl-PL" sz="1400" dirty="0"/>
              <a:t>   </a:t>
            </a:r>
            <a:r>
              <a:rPr lang="pl-PL" sz="1400" dirty="0" err="1"/>
              <a:t>if</a:t>
            </a:r>
            <a:r>
              <a:rPr lang="pl-PL" sz="1400" dirty="0"/>
              <a:t> (a &gt; b) return a;</a:t>
            </a:r>
          </a:p>
          <a:p>
            <a:pPr marL="0" indent="0">
              <a:buNone/>
            </a:pPr>
            <a:r>
              <a:rPr lang="pl-PL" sz="1400" dirty="0"/>
              <a:t>   </a:t>
            </a:r>
            <a:r>
              <a:rPr lang="pl-PL" sz="1400" dirty="0" err="1"/>
              <a:t>else</a:t>
            </a:r>
            <a:r>
              <a:rPr lang="pl-PL" sz="1400" dirty="0"/>
              <a:t> return b;</a:t>
            </a:r>
          </a:p>
          <a:p>
            <a:pPr marL="0" indent="0">
              <a:buNone/>
            </a:pPr>
            <a:r>
              <a:rPr lang="pl-PL" sz="1400" dirty="0"/>
              <a:t>}</a:t>
            </a:r>
          </a:p>
          <a:p>
            <a:pPr marL="0" indent="0">
              <a:buNone/>
            </a:pPr>
            <a:endParaRPr lang="pl-PL" sz="1400" dirty="0"/>
          </a:p>
          <a:p>
            <a:pPr marL="0" indent="0">
              <a:buNone/>
            </a:pPr>
            <a:r>
              <a:rPr lang="pl-PL" sz="1400" dirty="0" err="1"/>
              <a:t>var</a:t>
            </a:r>
            <a:r>
              <a:rPr lang="pl-PL" sz="1400" dirty="0"/>
              <a:t> a = 10;</a:t>
            </a:r>
          </a:p>
          <a:p>
            <a:pPr marL="0" indent="0">
              <a:buNone/>
            </a:pPr>
            <a:r>
              <a:rPr lang="pl-PL" sz="1400" dirty="0" err="1"/>
              <a:t>var</a:t>
            </a:r>
            <a:r>
              <a:rPr lang="pl-PL" sz="1400" dirty="0"/>
              <a:t> b = 20;</a:t>
            </a:r>
          </a:p>
          <a:p>
            <a:pPr marL="0" indent="0">
              <a:buNone/>
            </a:pPr>
            <a:r>
              <a:rPr lang="pl-PL" sz="1400" dirty="0" err="1"/>
              <a:t>document.writeln</a:t>
            </a:r>
            <a:r>
              <a:rPr lang="pl-PL" sz="1400" dirty="0"/>
              <a:t>("</a:t>
            </a:r>
            <a:r>
              <a:rPr lang="pl-PL" sz="1400" dirty="0" err="1"/>
              <a:t>Wiekszy</a:t>
            </a:r>
            <a:r>
              <a:rPr lang="pl-PL" sz="1400" dirty="0"/>
              <a:t> z pary " + a + " i "+ b + " to "+</a:t>
            </a:r>
            <a:r>
              <a:rPr lang="pl-PL" sz="1400" dirty="0" err="1"/>
              <a:t>wiekszy</a:t>
            </a:r>
            <a:r>
              <a:rPr lang="pl-PL" sz="1400" dirty="0"/>
              <a:t>(</a:t>
            </a:r>
            <a:r>
              <a:rPr lang="pl-PL" sz="1400" dirty="0" err="1"/>
              <a:t>a,b</a:t>
            </a:r>
            <a:r>
              <a:rPr lang="pl-PL" sz="1400" dirty="0"/>
              <a:t>));</a:t>
            </a:r>
            <a:endParaRPr lang="pl" sz="1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1422788531"/>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smtClean="0"/>
              <a:t>Ćwiczenia</a:t>
            </a:r>
            <a:endParaRPr lang="pl" sz="3600" b="1" dirty="0"/>
          </a:p>
        </p:txBody>
      </p:sp>
      <p:sp>
        <p:nvSpPr>
          <p:cNvPr id="132" name="Shape 132"/>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000" dirty="0" smtClean="0"/>
              <a:t>Napisz </a:t>
            </a:r>
            <a:r>
              <a:rPr lang="pl-PL" sz="2000" dirty="0"/>
              <a:t>funkcję przyjmującą dwa argumenty i zwracającą ich różnicę, gdy </a:t>
            </a:r>
            <a:r>
              <a:rPr lang="pl-PL" sz="2000" dirty="0" smtClean="0"/>
              <a:t>pierwszy jest </a:t>
            </a:r>
            <a:r>
              <a:rPr lang="pl-PL" sz="2000" dirty="0"/>
              <a:t>nieujemny, lub ich sumę, gdy pierwszy jest ujemny. Obliczenie sumy i </a:t>
            </a:r>
            <a:r>
              <a:rPr lang="pl-PL" sz="2000" dirty="0" smtClean="0"/>
              <a:t>różnicy powinno </a:t>
            </a:r>
            <a:r>
              <a:rPr lang="pl-PL" sz="2000" dirty="0"/>
              <a:t>zostać wykonane przez pomocnicze funkcje wewnętrzne.</a:t>
            </a:r>
            <a:endParaRPr lang="pl"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2242752945"/>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0"/>
        <p:cNvGrpSpPr/>
        <p:nvPr/>
      </p:nvGrpSpPr>
      <p:grpSpPr>
        <a:xfrm>
          <a:off x="0" y="0"/>
          <a:ext cx="0" cy="0"/>
          <a:chOff x="0" y="0"/>
          <a:chExt cx="0" cy="0"/>
        </a:xfrm>
      </p:grpSpPr>
      <p:sp>
        <p:nvSpPr>
          <p:cNvPr id="131" name="Shape 131"/>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a:r>
              <a:rPr lang="pl" dirty="0"/>
              <a:t>Przykładowe rozwiązanie</a:t>
            </a:r>
            <a:endParaRPr lang="pl" sz="3600" b="1" dirty="0"/>
          </a:p>
        </p:txBody>
      </p:sp>
      <p:sp>
        <p:nvSpPr>
          <p:cNvPr id="132" name="Shape 132"/>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200" dirty="0" err="1"/>
              <a:t>function</a:t>
            </a:r>
            <a:r>
              <a:rPr lang="pl-PL" sz="1200" dirty="0"/>
              <a:t> wypisz(</a:t>
            </a:r>
            <a:r>
              <a:rPr lang="pl-PL" sz="1200" dirty="0" err="1"/>
              <a:t>a,b</a:t>
            </a:r>
            <a:r>
              <a:rPr lang="pl-PL" sz="1200" dirty="0"/>
              <a:t>) {</a:t>
            </a:r>
          </a:p>
          <a:p>
            <a:pPr marL="0" indent="0">
              <a:buNone/>
            </a:pPr>
            <a:r>
              <a:rPr lang="pl-PL" sz="1200" dirty="0"/>
              <a:t>    </a:t>
            </a:r>
            <a:r>
              <a:rPr lang="pl-PL" sz="1200" dirty="0" err="1"/>
              <a:t>function</a:t>
            </a:r>
            <a:r>
              <a:rPr lang="pl-PL" sz="1200" dirty="0"/>
              <a:t> suma(a1,b1) {</a:t>
            </a:r>
          </a:p>
          <a:p>
            <a:pPr marL="0" indent="0">
              <a:buNone/>
            </a:pPr>
            <a:r>
              <a:rPr lang="pl-PL" sz="1200" dirty="0"/>
              <a:t>       return a1 +b1</a:t>
            </a:r>
            <a:r>
              <a:rPr lang="pl-PL" sz="1200" dirty="0" smtClean="0"/>
              <a:t>;</a:t>
            </a:r>
          </a:p>
          <a:p>
            <a:pPr marL="0" indent="0">
              <a:buNone/>
            </a:pPr>
            <a:r>
              <a:rPr lang="pl-PL" sz="1200" dirty="0"/>
              <a:t> </a:t>
            </a:r>
            <a:r>
              <a:rPr lang="pl-PL" sz="1200" dirty="0" smtClean="0"/>
              <a:t>  };</a:t>
            </a:r>
            <a:endParaRPr lang="pl-PL" sz="1200" dirty="0"/>
          </a:p>
          <a:p>
            <a:pPr marL="0" indent="0">
              <a:buNone/>
            </a:pPr>
            <a:r>
              <a:rPr lang="pl-PL" sz="1200" dirty="0" smtClean="0"/>
              <a:t>   </a:t>
            </a:r>
            <a:r>
              <a:rPr lang="pl-PL" sz="1200" dirty="0" err="1" smtClean="0"/>
              <a:t>function</a:t>
            </a:r>
            <a:r>
              <a:rPr lang="pl-PL" sz="1200" dirty="0" smtClean="0"/>
              <a:t> </a:t>
            </a:r>
            <a:r>
              <a:rPr lang="pl-PL" sz="1200" dirty="0" err="1"/>
              <a:t>roznica</a:t>
            </a:r>
            <a:r>
              <a:rPr lang="pl-PL" sz="1200" dirty="0"/>
              <a:t>(a1,b1) {</a:t>
            </a:r>
          </a:p>
          <a:p>
            <a:pPr marL="0" indent="0">
              <a:buNone/>
            </a:pPr>
            <a:r>
              <a:rPr lang="pl-PL" sz="1200" dirty="0" smtClean="0"/>
              <a:t>       return </a:t>
            </a:r>
            <a:r>
              <a:rPr lang="pl-PL" sz="1200" dirty="0"/>
              <a:t>a1 - b1</a:t>
            </a:r>
            <a:r>
              <a:rPr lang="pl-PL" sz="1200" dirty="0" smtClean="0"/>
              <a:t>;</a:t>
            </a:r>
          </a:p>
          <a:p>
            <a:pPr marL="0" indent="0">
              <a:buNone/>
            </a:pPr>
            <a:r>
              <a:rPr lang="pl-PL" sz="1200" dirty="0"/>
              <a:t> </a:t>
            </a:r>
            <a:r>
              <a:rPr lang="pl-PL" sz="1200" dirty="0" smtClean="0"/>
              <a:t>  };</a:t>
            </a:r>
          </a:p>
          <a:p>
            <a:pPr marL="0" indent="0">
              <a:buNone/>
            </a:pPr>
            <a:r>
              <a:rPr lang="pl-PL" sz="1200" dirty="0"/>
              <a:t> </a:t>
            </a:r>
            <a:r>
              <a:rPr lang="pl-PL" sz="1200" dirty="0" smtClean="0"/>
              <a:t>  </a:t>
            </a:r>
            <a:r>
              <a:rPr lang="pl-PL" sz="1200" dirty="0" err="1" smtClean="0"/>
              <a:t>if</a:t>
            </a:r>
            <a:r>
              <a:rPr lang="pl-PL" sz="1200" dirty="0" smtClean="0"/>
              <a:t> </a:t>
            </a:r>
            <a:r>
              <a:rPr lang="pl-PL" sz="1200" dirty="0"/>
              <a:t>(a&gt;0</a:t>
            </a:r>
            <a:r>
              <a:rPr lang="pl-PL" sz="1200" dirty="0" smtClean="0"/>
              <a:t>)</a:t>
            </a:r>
          </a:p>
          <a:p>
            <a:pPr marL="0" indent="0">
              <a:buNone/>
            </a:pPr>
            <a:r>
              <a:rPr lang="pl-PL" sz="1200" dirty="0"/>
              <a:t> </a:t>
            </a:r>
            <a:r>
              <a:rPr lang="pl-PL" sz="1200" dirty="0" smtClean="0"/>
              <a:t>    return </a:t>
            </a:r>
            <a:r>
              <a:rPr lang="pl-PL" sz="1200" dirty="0"/>
              <a:t>suma(</a:t>
            </a:r>
            <a:r>
              <a:rPr lang="pl-PL" sz="1200" dirty="0" err="1"/>
              <a:t>a,b</a:t>
            </a:r>
            <a:r>
              <a:rPr lang="pl-PL" sz="1200" dirty="0"/>
              <a:t>);</a:t>
            </a:r>
          </a:p>
          <a:p>
            <a:pPr marL="0" indent="0">
              <a:buNone/>
            </a:pPr>
            <a:r>
              <a:rPr lang="pl-PL" sz="1200" dirty="0" smtClean="0"/>
              <a:t>     </a:t>
            </a:r>
            <a:r>
              <a:rPr lang="pl-PL" sz="1200" dirty="0" err="1" smtClean="0"/>
              <a:t>else</a:t>
            </a:r>
            <a:r>
              <a:rPr lang="pl-PL" sz="1200" dirty="0" smtClean="0"/>
              <a:t> </a:t>
            </a:r>
            <a:r>
              <a:rPr lang="pl-PL" sz="1200" dirty="0"/>
              <a:t>return </a:t>
            </a:r>
            <a:r>
              <a:rPr lang="pl-PL" sz="1200" dirty="0" err="1"/>
              <a:t>roznica</a:t>
            </a:r>
            <a:r>
              <a:rPr lang="pl-PL" sz="1200" dirty="0"/>
              <a:t>(</a:t>
            </a:r>
            <a:r>
              <a:rPr lang="pl-PL" sz="1200" dirty="0" err="1"/>
              <a:t>a,b</a:t>
            </a:r>
            <a:r>
              <a:rPr lang="pl-PL" sz="1200" dirty="0"/>
              <a:t>);</a:t>
            </a:r>
          </a:p>
          <a:p>
            <a:pPr marL="0" indent="0">
              <a:buNone/>
            </a:pPr>
            <a:r>
              <a:rPr lang="pl-PL" sz="1200" dirty="0" smtClean="0"/>
              <a:t>}</a:t>
            </a:r>
            <a:endParaRPr lang="pl-PL" sz="1200" dirty="0"/>
          </a:p>
          <a:p>
            <a:pPr marL="0" indent="0">
              <a:buNone/>
            </a:pPr>
            <a:r>
              <a:rPr lang="pl-PL" sz="1200" dirty="0" err="1"/>
              <a:t>document.writeln</a:t>
            </a:r>
            <a:r>
              <a:rPr lang="pl-PL" sz="1200" dirty="0"/>
              <a:t>(wypisz(10, 2));</a:t>
            </a:r>
          </a:p>
          <a:p>
            <a:pPr marL="0" indent="0">
              <a:buNone/>
            </a:pPr>
            <a:r>
              <a:rPr lang="pl-PL" sz="1200" dirty="0" err="1"/>
              <a:t>document.writeln</a:t>
            </a:r>
            <a:r>
              <a:rPr lang="pl-PL" sz="1200" dirty="0"/>
              <a:t>(wypisz(-2, -4</a:t>
            </a:r>
            <a:r>
              <a:rPr lang="pl-PL" sz="1200" dirty="0" smtClean="0"/>
              <a:t>));</a:t>
            </a:r>
            <a:endParaRPr lang="pl-PL" sz="12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663229736"/>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6"/>
        <p:cNvGrpSpPr/>
        <p:nvPr/>
      </p:nvGrpSpPr>
      <p:grpSpPr>
        <a:xfrm>
          <a:off x="0" y="0"/>
          <a:ext cx="0" cy="0"/>
          <a:chOff x="0" y="0"/>
          <a:chExt cx="0" cy="0"/>
        </a:xfrm>
      </p:grpSpPr>
      <p:sp>
        <p:nvSpPr>
          <p:cNvPr id="137" name="Shape 137"/>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JavaScript</a:t>
            </a:r>
          </a:p>
        </p:txBody>
      </p:sp>
      <p:sp>
        <p:nvSpPr>
          <p:cNvPr id="138" name="Shape 138"/>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pl"/>
              <a:t>Obiekty</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Czym jest obiekt?</a:t>
            </a:r>
          </a:p>
        </p:txBody>
      </p:sp>
      <p:sp>
        <p:nvSpPr>
          <p:cNvPr id="144" name="Shape 14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Obiekt:</a:t>
            </a:r>
          </a:p>
          <a:p>
            <a:pPr lvl="0" rtl="0">
              <a:buNone/>
            </a:pPr>
            <a:r>
              <a:rPr lang="pl" sz="2400" dirty="0"/>
              <a:t> - dowolny byt, który chcemy zapisać w pamięci komputera</a:t>
            </a:r>
          </a:p>
          <a:p>
            <a:pPr lvl="0" rtl="0">
              <a:buNone/>
            </a:pPr>
            <a:r>
              <a:rPr lang="pl" sz="2400" dirty="0"/>
              <a:t>- posiada właściwości, będące parami klucz i wartość</a:t>
            </a:r>
          </a:p>
          <a:p>
            <a:pPr lvl="0" rtl="0">
              <a:buNone/>
            </a:pPr>
            <a:r>
              <a:rPr lang="pl" sz="2400" dirty="0"/>
              <a:t>- może posiadać metody - funkcje operujące na obiekcie</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Obiekty w JavaScript</a:t>
            </a:r>
          </a:p>
        </p:txBody>
      </p:sp>
      <p:sp>
        <p:nvSpPr>
          <p:cNvPr id="150" name="Shape 15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zmienne</a:t>
            </a:r>
          </a:p>
          <a:p>
            <a:pPr lvl="0" rtl="0">
              <a:buNone/>
            </a:pPr>
            <a:r>
              <a:rPr lang="pl" sz="2400" dirty="0"/>
              <a:t>- funkcje</a:t>
            </a:r>
          </a:p>
          <a:p>
            <a:pPr lvl="0" rtl="0">
              <a:buNone/>
            </a:pPr>
            <a:r>
              <a:rPr lang="pl" sz="2400" dirty="0"/>
              <a:t>- tablice</a:t>
            </a:r>
          </a:p>
          <a:p>
            <a:pPr lvl="0" rtl="0">
              <a:buNone/>
            </a:pPr>
            <a:r>
              <a:rPr lang="pl" sz="2400" dirty="0"/>
              <a:t>- obiekty zdefiniowane przez użytkownika</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Tworzenie prostych obiektów</a:t>
            </a:r>
          </a:p>
        </p:txBody>
      </p:sp>
      <p:sp>
        <p:nvSpPr>
          <p:cNvPr id="156" name="Shape 15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JSON - JavaScript Object Notation</a:t>
            </a:r>
          </a:p>
          <a:p>
            <a:pPr lvl="0" rtl="0">
              <a:buNone/>
            </a:pPr>
            <a:r>
              <a:rPr lang="pl" sz="2400" dirty="0"/>
              <a:t>- obiekt należy umieścić między nawiasami klamrowymi</a:t>
            </a:r>
          </a:p>
          <a:p>
            <a:pPr lvl="0" rtl="0">
              <a:buNone/>
            </a:pPr>
            <a:r>
              <a:rPr lang="pl" sz="2400" dirty="0"/>
              <a:t>{</a:t>
            </a:r>
          </a:p>
          <a:p>
            <a:pPr lvl="0" rtl="0">
              <a:buNone/>
            </a:pPr>
            <a:r>
              <a:rPr lang="pl" sz="2400" dirty="0"/>
              <a:t>    definicja obiektu</a:t>
            </a:r>
          </a:p>
          <a:p>
            <a:pPr lvl="0" rtl="0">
              <a:buNone/>
            </a:pPr>
            <a:r>
              <a:rPr lang="pl" sz="2400" dirty="0"/>
              <a:t>}</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Definiowanie funkcji</a:t>
            </a:r>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Definicja funkcji (zwana też deklaracją funkcji) składa się ze słowa kluczowego function i następujących elementów:</a:t>
            </a:r>
          </a:p>
          <a:p>
            <a:pPr marL="457200" lvl="0" indent="-381000" rtl="0">
              <a:lnSpc>
                <a:spcPct val="115000"/>
              </a:lnSpc>
              <a:spcBef>
                <a:spcPts val="0"/>
              </a:spcBef>
              <a:buClr>
                <a:srgbClr val="000000"/>
              </a:buClr>
              <a:buSzPct val="166666"/>
              <a:buFont typeface="Arial"/>
              <a:buChar char="•"/>
            </a:pPr>
            <a:r>
              <a:rPr lang="pl" sz="2400" dirty="0"/>
              <a:t>nazwy funkcji</a:t>
            </a:r>
          </a:p>
          <a:p>
            <a:pPr marL="457200" lvl="0" indent="-381000" rtl="0">
              <a:lnSpc>
                <a:spcPct val="115000"/>
              </a:lnSpc>
              <a:spcBef>
                <a:spcPts val="0"/>
              </a:spcBef>
              <a:buClr>
                <a:srgbClr val="000000"/>
              </a:buClr>
              <a:buSzPct val="166666"/>
              <a:buFont typeface="Arial"/>
              <a:buChar char="•"/>
            </a:pPr>
            <a:r>
              <a:rPr lang="pl" sz="2400" dirty="0"/>
              <a:t>listy argumentów w nawiasach, oddzielonych przecinkami)</a:t>
            </a:r>
          </a:p>
          <a:p>
            <a:pPr marL="457200" lvl="0" indent="-381000" rtl="0">
              <a:lnSpc>
                <a:spcPct val="115000"/>
              </a:lnSpc>
              <a:spcBef>
                <a:spcPts val="0"/>
              </a:spcBef>
              <a:buClr>
                <a:srgbClr val="000000"/>
              </a:buClr>
              <a:buSzPct val="166666"/>
              <a:buFont typeface="Arial"/>
              <a:buChar char="•"/>
            </a:pPr>
            <a:r>
              <a:rPr lang="pl" sz="2400" dirty="0"/>
              <a:t>instrukcji definiujących funkcję umieszczonych w nawiasach klamrowych.</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JSON - przykład</a:t>
            </a:r>
          </a:p>
        </p:txBody>
      </p:sp>
      <p:sp>
        <p:nvSpPr>
          <p:cNvPr id="162" name="Shape 16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a:t>
            </a:r>
          </a:p>
          <a:p>
            <a:pPr lvl="0" rtl="0">
              <a:buNone/>
            </a:pPr>
            <a:r>
              <a:rPr lang="pl" sz="2400" dirty="0"/>
              <a:t>   "producent":"Fiat",</a:t>
            </a:r>
          </a:p>
          <a:p>
            <a:pPr lvl="0" rtl="0">
              <a:buNone/>
            </a:pPr>
            <a:r>
              <a:rPr lang="pl" sz="2400" dirty="0"/>
              <a:t>   "model" : "Punto",</a:t>
            </a:r>
          </a:p>
          <a:p>
            <a:pPr lvl="0" rtl="0">
              <a:buNone/>
            </a:pPr>
            <a:r>
              <a:rPr lang="pl" sz="2400" dirty="0"/>
              <a:t>   "rocznik" : 2010</a:t>
            </a:r>
          </a:p>
          <a:p>
            <a:pPr lvl="0" rtl="0">
              <a:buNone/>
            </a:pPr>
            <a:r>
              <a:rPr lang="pl" sz="2400" dirty="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dirty="0"/>
              <a:t>Obiekty JSON w skryptach</a:t>
            </a:r>
          </a:p>
        </p:txBody>
      </p:sp>
      <p:sp>
        <p:nvSpPr>
          <p:cNvPr id="168" name="Shape 16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var obiekt = {</a:t>
            </a:r>
          </a:p>
          <a:p>
            <a:pPr lvl="0" rtl="0">
              <a:buNone/>
            </a:pPr>
            <a:r>
              <a:rPr lang="pl" sz="2400"/>
              <a:t>   //definicja</a:t>
            </a:r>
          </a:p>
          <a:p>
            <a:pPr lvl="0" rtl="0">
              <a:buNone/>
            </a:pPr>
            <a:r>
              <a:rPr lang="pl" sz="2400"/>
              <a:t>}</a:t>
            </a:r>
          </a:p>
          <a:p>
            <a:pPr lvl="0" rtl="0">
              <a:buNone/>
            </a:pPr>
            <a:r>
              <a:rPr lang="pl" sz="2400"/>
              <a:t>np. </a:t>
            </a:r>
          </a:p>
          <a:p>
            <a:pPr lvl="0" rtl="0">
              <a:buNone/>
            </a:pPr>
            <a:r>
              <a:rPr lang="pl" sz="2400"/>
              <a:t>var samochod = { </a:t>
            </a:r>
          </a:p>
          <a:p>
            <a:pPr lvl="0" rtl="0">
              <a:buNone/>
            </a:pPr>
            <a:r>
              <a:rPr lang="pl" sz="2400"/>
              <a:t>   "producent": "Fiat",</a:t>
            </a:r>
          </a:p>
          <a:p>
            <a:pPr lvl="0" rtl="0">
              <a:buNone/>
            </a:pPr>
            <a:r>
              <a:rPr lang="pl" sz="2400"/>
              <a:t>   "model": "Punto"</a:t>
            </a:r>
          </a:p>
          <a:p>
            <a:pPr lvl="0" rtl="0">
              <a:buNone/>
            </a:pPr>
            <a:r>
              <a:rPr lang="pl" sz="240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Obiekty JSON w skryptach</a:t>
            </a:r>
          </a:p>
        </p:txBody>
      </p:sp>
      <p:sp>
        <p:nvSpPr>
          <p:cNvPr id="174" name="Shape 17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var zmienna = nazwaObiektu.nazwaWłaściwości</a:t>
            </a:r>
          </a:p>
          <a:p>
            <a:pPr lvl="0" rtl="0">
              <a:buNone/>
            </a:pPr>
            <a:r>
              <a:rPr lang="pl" sz="2400"/>
              <a:t>np.</a:t>
            </a:r>
          </a:p>
          <a:p>
            <a:endParaRPr lang="pl" sz="2400"/>
          </a:p>
          <a:p>
            <a:pPr lvl="0" rtl="0">
              <a:buNone/>
            </a:pPr>
            <a:r>
              <a:rPr lang="pl" sz="2400"/>
              <a:t>var model_samochodu = samochod.model;</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000" b="1" dirty="0" smtClean="0"/>
              <a:t>Bezpośrednie przypisywanie wartości</a:t>
            </a:r>
            <a:endParaRPr lang="pl" sz="3000" b="1" dirty="0"/>
          </a:p>
        </p:txBody>
      </p:sp>
      <p:sp>
        <p:nvSpPr>
          <p:cNvPr id="180" name="Shape 18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Możemy przypisać wartości do obiektu już po jego utworzeniu, np.</a:t>
            </a:r>
          </a:p>
          <a:p>
            <a:pPr lvl="0" rtl="0">
              <a:buNone/>
            </a:pPr>
            <a:r>
              <a:rPr lang="pl" sz="2400" dirty="0"/>
              <a:t>samochod.kolor = "Biały";</a:t>
            </a:r>
          </a:p>
          <a:p>
            <a:endParaRPr lang="pl" sz="2400" dirty="0"/>
          </a:p>
          <a:p>
            <a:pPr lvl="0" rtl="0">
              <a:buNone/>
            </a:pPr>
            <a:r>
              <a:rPr lang="pl" sz="2400" dirty="0"/>
              <a:t>samochod["cena"] = 50000;</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Odczyt i zapis za pomocą pętli</a:t>
            </a:r>
          </a:p>
        </p:txBody>
      </p:sp>
      <p:sp>
        <p:nvSpPr>
          <p:cNvPr id="186" name="Shape 18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for ( var nazwa in nazwaObiektu) {</a:t>
            </a:r>
          </a:p>
          <a:p>
            <a:pPr lvl="0" rtl="0">
              <a:buNone/>
            </a:pPr>
            <a:r>
              <a:rPr lang="pl" sz="2400" dirty="0"/>
              <a:t>   instrukcje</a:t>
            </a:r>
          </a:p>
          <a:p>
            <a:pPr lvl="0" rtl="0">
              <a:buNone/>
            </a:pPr>
            <a:r>
              <a:rPr lang="pl" sz="2400" dirty="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Metody obiektów</a:t>
            </a:r>
          </a:p>
        </p:txBody>
      </p:sp>
      <p:sp>
        <p:nvSpPr>
          <p:cNvPr id="192" name="Shape 19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Metoda to właściwość obiektu, której wartość jest funkcją</a:t>
            </a:r>
          </a:p>
          <a:p>
            <a:endParaRPr lang="pl" sz="2400"/>
          </a:p>
          <a:p>
            <a:pPr lvl="0" rtl="0">
              <a:buNone/>
            </a:pPr>
            <a:r>
              <a:rPr lang="pl" sz="2400"/>
              <a:t>obiekt.nazwa_funkcji = function() {</a:t>
            </a:r>
          </a:p>
          <a:p>
            <a:pPr lvl="0" rtl="0">
              <a:buNone/>
            </a:pPr>
            <a:r>
              <a:rPr lang="pl" sz="2400"/>
              <a:t>  instrukcje</a:t>
            </a:r>
          </a:p>
          <a:p>
            <a:pPr lvl="0" rtl="0">
              <a:buNone/>
            </a:pPr>
            <a:r>
              <a:rPr lang="pl" sz="240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Metody cd.</a:t>
            </a:r>
          </a:p>
        </p:txBody>
      </p:sp>
      <p:sp>
        <p:nvSpPr>
          <p:cNvPr id="198" name="Shape 19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a:t>var obiekt = {</a:t>
            </a:r>
          </a:p>
          <a:p>
            <a:pPr lvl="0" rtl="0">
              <a:buNone/>
            </a:pPr>
            <a:r>
              <a:rPr lang="pl" sz="2400"/>
              <a:t>   //definicje właściwosci</a:t>
            </a:r>
          </a:p>
          <a:p>
            <a:pPr lvl="0" rtl="0">
              <a:buNone/>
            </a:pPr>
            <a:r>
              <a:rPr lang="pl" sz="2400"/>
              <a:t>   nazwa_funkcji : function () {</a:t>
            </a:r>
          </a:p>
          <a:p>
            <a:pPr lvl="0" rtl="0">
              <a:buNone/>
            </a:pPr>
            <a:r>
              <a:rPr lang="pl" sz="2400"/>
              <a:t>       instrukcje</a:t>
            </a:r>
          </a:p>
          <a:p>
            <a:pPr lvl="0" rtl="0">
              <a:buNone/>
            </a:pPr>
            <a:r>
              <a:rPr lang="pl" sz="2400"/>
              <a:t>   }</a:t>
            </a:r>
          </a:p>
          <a:p>
            <a:pPr lvl="0" rtl="0">
              <a:buNone/>
            </a:pPr>
            <a:r>
              <a:rPr lang="pl" sz="2400"/>
              <a:t>}</a:t>
            </a:r>
          </a:p>
          <a:p>
            <a:endParaRPr lang="pl" sz="240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Metody - przykład</a:t>
            </a:r>
          </a:p>
        </p:txBody>
      </p:sp>
      <p:sp>
        <p:nvSpPr>
          <p:cNvPr id="204" name="Shape 20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dirty="0"/>
              <a:t>var samochod = { </a:t>
            </a:r>
          </a:p>
          <a:p>
            <a:pPr lvl="0" rtl="0">
              <a:buClr>
                <a:srgbClr val="000000"/>
              </a:buClr>
              <a:buSzPct val="45833"/>
              <a:buFont typeface="Arial"/>
              <a:buNone/>
            </a:pPr>
            <a:r>
              <a:rPr lang="pl" sz="2400" dirty="0"/>
              <a:t>   "producent": "Fiat",</a:t>
            </a:r>
          </a:p>
          <a:p>
            <a:pPr lvl="0" rtl="0">
              <a:buNone/>
            </a:pPr>
            <a:r>
              <a:rPr lang="pl" sz="2400" dirty="0"/>
              <a:t>   "model": "Punto"</a:t>
            </a:r>
          </a:p>
          <a:p>
            <a:pPr lvl="0" rtl="0">
              <a:buNone/>
            </a:pPr>
            <a:r>
              <a:rPr lang="pl" sz="2400" dirty="0"/>
              <a:t>   "wyswietl": function() {</a:t>
            </a:r>
          </a:p>
          <a:p>
            <a:pPr lvl="0" rtl="0">
              <a:buNone/>
            </a:pPr>
            <a:r>
              <a:rPr lang="pl" sz="2400" dirty="0"/>
              <a:t>        alert(this.producent +" "+ this.model);</a:t>
            </a:r>
          </a:p>
          <a:p>
            <a:pPr lvl="0" rtl="0">
              <a:buClr>
                <a:srgbClr val="000000"/>
              </a:buClr>
              <a:buSzPct val="45833"/>
              <a:buFont typeface="Arial"/>
              <a:buNone/>
            </a:pPr>
            <a:r>
              <a:rPr lang="pl" sz="2400" dirty="0"/>
              <a:t>    }</a:t>
            </a:r>
          </a:p>
          <a:p>
            <a:pPr lvl="0" rtl="0">
              <a:buClr>
                <a:srgbClr val="000000"/>
              </a:buClr>
              <a:buSzPct val="45833"/>
              <a:buFont typeface="Arial"/>
              <a:buNone/>
            </a:pPr>
            <a:r>
              <a:rPr lang="pl" sz="2400" dirty="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14"/>
        <p:cNvGrpSpPr/>
        <p:nvPr/>
      </p:nvGrpSpPr>
      <p:grpSpPr>
        <a:xfrm>
          <a:off x="0" y="0"/>
          <a:ext cx="0" cy="0"/>
          <a:chOff x="0" y="0"/>
          <a:chExt cx="0" cy="0"/>
        </a:xfrm>
      </p:grpSpPr>
      <p:sp>
        <p:nvSpPr>
          <p:cNvPr id="215" name="Shape 215"/>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JavaScipt</a:t>
            </a:r>
          </a:p>
        </p:txBody>
      </p:sp>
      <p:sp>
        <p:nvSpPr>
          <p:cNvPr id="216" name="Shape 216"/>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pl"/>
              <a:t>Konstruktory i prototypy</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Konstruktory</a:t>
            </a:r>
          </a:p>
        </p:txBody>
      </p:sp>
      <p:sp>
        <p:nvSpPr>
          <p:cNvPr id="222" name="Shape 22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function Samochod(producent, model, rocznik) {</a:t>
            </a:r>
          </a:p>
          <a:p>
            <a:pPr lvl="0" rtl="0">
              <a:buNone/>
            </a:pPr>
            <a:r>
              <a:rPr lang="pl" sz="2400" dirty="0"/>
              <a:t>    this.producent = producent;</a:t>
            </a:r>
          </a:p>
          <a:p>
            <a:pPr lvl="0" rtl="0">
              <a:buNone/>
            </a:pPr>
            <a:r>
              <a:rPr lang="pl" sz="2400" dirty="0"/>
              <a:t>    this.model = model;</a:t>
            </a:r>
          </a:p>
          <a:p>
            <a:pPr lvl="0" rtl="0">
              <a:buNone/>
            </a:pPr>
            <a:r>
              <a:rPr lang="pl" sz="2400" dirty="0"/>
              <a:t>    this.rocznik = rocznik;</a:t>
            </a:r>
          </a:p>
          <a:p>
            <a:pPr lvl="0" rtl="0">
              <a:buNone/>
            </a:pPr>
            <a:r>
              <a:rPr lang="pl" sz="2400" dirty="0"/>
              <a:t>}</a:t>
            </a:r>
          </a:p>
          <a:p>
            <a:pPr lvl="0" rtl="0">
              <a:buNone/>
            </a:pPr>
            <a:r>
              <a:rPr lang="pl" sz="2400" dirty="0"/>
              <a:t>var samochod = new Samochod("Fiat","Punto",2010);</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Definiowanie funkcji</a:t>
            </a:r>
          </a:p>
        </p:txBody>
      </p:sp>
      <p:sp>
        <p:nvSpPr>
          <p:cNvPr id="42" name="Shape 4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function nazwa(argument1, argument2, ... , argumentN)</a:t>
            </a:r>
          </a:p>
          <a:p>
            <a:pPr lvl="0" rtl="0">
              <a:buNone/>
            </a:pPr>
            <a:r>
              <a:rPr lang="pl" sz="2400"/>
              <a:t>{</a:t>
            </a:r>
          </a:p>
          <a:p>
            <a:pPr lvl="0" rtl="0">
              <a:buNone/>
            </a:pPr>
            <a:r>
              <a:rPr lang="pl" sz="2400"/>
              <a:t>    //instrukcje</a:t>
            </a:r>
          </a:p>
          <a:p>
            <a:pPr lvl="0" rtl="0">
              <a:buNone/>
            </a:pPr>
            <a:r>
              <a:rPr lang="pl" sz="2400"/>
              <a:t>}</a:t>
            </a:r>
          </a:p>
          <a:p>
            <a:endParaRPr lang="pl" sz="2400"/>
          </a:p>
          <a:p>
            <a:pPr lvl="0" rtl="0">
              <a:buNone/>
            </a:pPr>
            <a:r>
              <a:rPr lang="pl" sz="2400"/>
              <a:t>function kwadrat(liczba) {</a:t>
            </a:r>
          </a:p>
          <a:p>
            <a:pPr lvl="0" rtl="0">
              <a:buNone/>
            </a:pPr>
            <a:r>
              <a:rPr lang="pl" sz="2400"/>
              <a:t>   return liczba * liczba;</a:t>
            </a:r>
          </a:p>
          <a:p>
            <a:pPr lvl="0" rtl="0">
              <a:buNone/>
            </a:pPr>
            <a:r>
              <a:rPr lang="pl" sz="2400"/>
              <a:t>}</a:t>
            </a:r>
          </a:p>
          <a:p>
            <a:endParaRPr lang="pl" sz="240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Prototypy</a:t>
            </a:r>
          </a:p>
        </p:txBody>
      </p:sp>
      <p:sp>
        <p:nvSpPr>
          <p:cNvPr id="228" name="Shape 22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specjalna właściwość konstruktora</a:t>
            </a:r>
          </a:p>
          <a:p>
            <a:pPr lvl="0" rtl="0">
              <a:buNone/>
            </a:pPr>
            <a:r>
              <a:rPr lang="pl" sz="2400" dirty="0"/>
              <a:t>- pozwala na zdefiniowanie elementów wspólnych dla wszystkich obiektów tworzonych za pomocą tego konstruktora</a:t>
            </a:r>
          </a:p>
          <a:p>
            <a:pPr lvl="0" rtl="0">
              <a:buNone/>
            </a:pPr>
            <a:r>
              <a:rPr lang="pl" sz="2400" dirty="0"/>
              <a:t>- dostep nazwa_funkcji_konstuktora.prototype.nazwa_metody</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Prototypy cd.</a:t>
            </a:r>
          </a:p>
        </p:txBody>
      </p:sp>
      <p:sp>
        <p:nvSpPr>
          <p:cNvPr id="234" name="Shape 23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Clr>
                <a:srgbClr val="000000"/>
              </a:buClr>
              <a:buSzPct val="45833"/>
              <a:buFont typeface="Arial"/>
              <a:buNone/>
            </a:pPr>
            <a:r>
              <a:rPr lang="pl" sz="2400" dirty="0"/>
              <a:t>function Samochod(producent, model, rocznik) {</a:t>
            </a:r>
          </a:p>
          <a:p>
            <a:pPr lvl="0" rtl="0">
              <a:buClr>
                <a:srgbClr val="000000"/>
              </a:buClr>
              <a:buSzPct val="45833"/>
              <a:buFont typeface="Arial"/>
              <a:buNone/>
            </a:pPr>
            <a:r>
              <a:rPr lang="pl" sz="2400" dirty="0"/>
              <a:t>    this.producent = producent;</a:t>
            </a:r>
          </a:p>
          <a:p>
            <a:pPr lvl="0" rtl="0">
              <a:buClr>
                <a:srgbClr val="000000"/>
              </a:buClr>
              <a:buSzPct val="45833"/>
              <a:buFont typeface="Arial"/>
              <a:buNone/>
            </a:pPr>
            <a:r>
              <a:rPr lang="pl" sz="2400" dirty="0"/>
              <a:t>    this.model = model;</a:t>
            </a:r>
          </a:p>
          <a:p>
            <a:pPr lvl="0" rtl="0">
              <a:buClr>
                <a:srgbClr val="000000"/>
              </a:buClr>
              <a:buSzPct val="45833"/>
              <a:buFont typeface="Arial"/>
              <a:buNone/>
            </a:pPr>
            <a:r>
              <a:rPr lang="pl" sz="2400" dirty="0"/>
              <a:t>    this.rocznik = rocznik;</a:t>
            </a:r>
          </a:p>
          <a:p>
            <a:pPr lvl="0" rtl="0">
              <a:buNone/>
            </a:pPr>
            <a:r>
              <a:rPr lang="pl" sz="2400" dirty="0"/>
              <a:t>}</a:t>
            </a:r>
          </a:p>
          <a:p>
            <a:pPr lvl="0" rtl="0">
              <a:buNone/>
            </a:pPr>
            <a:r>
              <a:rPr lang="pl" sz="2400" dirty="0"/>
              <a:t>function Samochod.prototype.wyswietl = function() {</a:t>
            </a:r>
          </a:p>
          <a:p>
            <a:pPr lvl="0" rtl="0">
              <a:buNone/>
            </a:pPr>
            <a:r>
              <a:rPr lang="pl" sz="2400" dirty="0"/>
              <a:t>   alert(this.producent + " "+this.model);</a:t>
            </a:r>
          </a:p>
          <a:p>
            <a:pPr lvl="0" rtl="0">
              <a:buClr>
                <a:srgbClr val="000000"/>
              </a:buClr>
              <a:buSzPct val="45833"/>
              <a:buFont typeface="Arial"/>
              <a:buNone/>
            </a:pPr>
            <a:r>
              <a:rPr lang="pl" sz="2400" dirty="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2"/>
        <p:cNvGrpSpPr/>
        <p:nvPr/>
      </p:nvGrpSpPr>
      <p:grpSpPr>
        <a:xfrm>
          <a:off x="0" y="0"/>
          <a:ext cx="0" cy="0"/>
          <a:chOff x="0" y="0"/>
          <a:chExt cx="0" cy="0"/>
        </a:xfrm>
      </p:grpSpPr>
      <p:sp>
        <p:nvSpPr>
          <p:cNvPr id="233" name="Shape 23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smtClean="0"/>
              <a:t>Właściwości prywatne i publiczne</a:t>
            </a:r>
            <a:endParaRPr lang="pl" sz="3600" b="1" dirty="0"/>
          </a:p>
        </p:txBody>
      </p:sp>
      <p:sp>
        <p:nvSpPr>
          <p:cNvPr id="234" name="Shape 23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lvl="0">
              <a:buClr>
                <a:srgbClr val="000000"/>
              </a:buClr>
              <a:buSzPct val="45833"/>
              <a:buNone/>
            </a:pPr>
            <a:r>
              <a:rPr lang="pl" sz="2000" dirty="0"/>
              <a:t>function </a:t>
            </a:r>
            <a:r>
              <a:rPr lang="pl" sz="2000" dirty="0" smtClean="0"/>
              <a:t>Pojemnik(zawartosc) {</a:t>
            </a:r>
            <a:br>
              <a:rPr lang="pl" sz="2000" dirty="0" smtClean="0"/>
            </a:br>
            <a:r>
              <a:rPr lang="pl" sz="2000" dirty="0" smtClean="0"/>
              <a:t>this.zawartosc = zawartosc;</a:t>
            </a:r>
            <a:br>
              <a:rPr lang="pl" sz="2000" dirty="0" smtClean="0"/>
            </a:br>
            <a:r>
              <a:rPr lang="pl" sz="2000" dirty="0" smtClean="0"/>
              <a:t>var secret = 3; var that = this;</a:t>
            </a:r>
          </a:p>
          <a:p>
            <a:pPr lvl="0">
              <a:buClr>
                <a:srgbClr val="000000"/>
              </a:buClr>
              <a:buSzPct val="45833"/>
              <a:buNone/>
            </a:pPr>
            <a:r>
              <a:rPr lang="pl" sz="2000" dirty="0"/>
              <a:t> </a:t>
            </a:r>
            <a:r>
              <a:rPr lang="pl" sz="2000" dirty="0" smtClean="0"/>
              <a:t>    function dec() {</a:t>
            </a:r>
            <a:br>
              <a:rPr lang="pl" sz="2000" dirty="0" smtClean="0"/>
            </a:br>
            <a:r>
              <a:rPr lang="pl" sz="2000" dirty="0" smtClean="0"/>
              <a:t>    if (secret &gt; 0) {</a:t>
            </a:r>
            <a:br>
              <a:rPr lang="pl" sz="2000" dirty="0" smtClean="0"/>
            </a:br>
            <a:r>
              <a:rPr lang="pl" sz="2000" dirty="0" smtClean="0"/>
              <a:t>       secret -= 1;</a:t>
            </a:r>
            <a:br>
              <a:rPr lang="pl" sz="2000" dirty="0" smtClean="0"/>
            </a:br>
            <a:r>
              <a:rPr lang="pl" sz="2000" dirty="0" smtClean="0"/>
              <a:t>       return true; }</a:t>
            </a:r>
            <a:br>
              <a:rPr lang="pl" sz="2000" dirty="0" smtClean="0"/>
            </a:br>
            <a:r>
              <a:rPr lang="pl" sz="2000" dirty="0" smtClean="0"/>
              <a:t>    else return false;</a:t>
            </a:r>
            <a:br>
              <a:rPr lang="pl" sz="2000" dirty="0" smtClean="0"/>
            </a:br>
            <a:r>
              <a:rPr lang="pl" sz="2000" dirty="0" smtClean="0"/>
              <a:t>};</a:t>
            </a:r>
            <a:br>
              <a:rPr lang="pl" sz="2000" dirty="0" smtClean="0"/>
            </a:br>
            <a:r>
              <a:rPr lang="pl" sz="2000" dirty="0" smtClean="0"/>
              <a:t>};</a:t>
            </a:r>
          </a:p>
          <a:p>
            <a:pPr lvl="0">
              <a:buClr>
                <a:srgbClr val="000000"/>
              </a:buClr>
              <a:buSzPct val="45833"/>
              <a:buNone/>
            </a:pPr>
            <a:endParaRPr lang="pl"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319675367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2"/>
        <p:cNvGrpSpPr/>
        <p:nvPr/>
      </p:nvGrpSpPr>
      <p:grpSpPr>
        <a:xfrm>
          <a:off x="0" y="0"/>
          <a:ext cx="0" cy="0"/>
          <a:chOff x="0" y="0"/>
          <a:chExt cx="0" cy="0"/>
        </a:xfrm>
      </p:grpSpPr>
      <p:sp>
        <p:nvSpPr>
          <p:cNvPr id="233" name="Shape 23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smtClean="0"/>
              <a:t>Właściwości prywatne i publiczne</a:t>
            </a:r>
            <a:endParaRPr lang="pl" sz="3600" b="1" dirty="0"/>
          </a:p>
        </p:txBody>
      </p:sp>
      <p:sp>
        <p:nvSpPr>
          <p:cNvPr id="234" name="Shape 23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lvl="0">
              <a:buClr>
                <a:srgbClr val="000000"/>
              </a:buClr>
              <a:buSzPct val="45833"/>
              <a:buNone/>
            </a:pPr>
            <a:r>
              <a:rPr lang="pl" sz="2000" dirty="0" smtClean="0"/>
              <a:t>Metoda uprzywilejowana (privileged method) – widoczna na zewnątrz, ma dostęp do zmiennych prywatnych</a:t>
            </a:r>
          </a:p>
          <a:p>
            <a:pPr lvl="0">
              <a:buClr>
                <a:srgbClr val="000000"/>
              </a:buClr>
              <a:buSzPct val="45833"/>
              <a:buNone/>
            </a:pPr>
            <a:endParaRPr lang="pl" sz="2000" dirty="0"/>
          </a:p>
          <a:p>
            <a:pPr lvl="0">
              <a:buClr>
                <a:srgbClr val="000000"/>
              </a:buClr>
              <a:buSzPct val="45833"/>
              <a:buNone/>
            </a:pPr>
            <a:r>
              <a:rPr lang="pl" sz="2000" dirty="0" smtClean="0"/>
              <a:t>this.pobierz = function() {</a:t>
            </a:r>
            <a:br>
              <a:rPr lang="pl" sz="2000" dirty="0" smtClean="0"/>
            </a:br>
            <a:r>
              <a:rPr lang="pl" sz="2000" dirty="0" smtClean="0"/>
              <a:t>return dec() ? that.zawartosc : null;</a:t>
            </a:r>
            <a:br>
              <a:rPr lang="pl" sz="2000" dirty="0" smtClean="0"/>
            </a:br>
            <a:r>
              <a:rPr lang="pl" sz="2000" dirty="0" smtClean="0"/>
              <a:t>};</a:t>
            </a:r>
          </a:p>
          <a:p>
            <a:pPr lvl="0">
              <a:buClr>
                <a:srgbClr val="000000"/>
              </a:buClr>
              <a:buSzPct val="45833"/>
              <a:buNone/>
            </a:pPr>
            <a:r>
              <a:rPr lang="pl" sz="2000" dirty="0" smtClean="0"/>
              <a:t>mojPojemnik.pobierz();</a:t>
            </a:r>
            <a:endParaRPr lang="pl"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266042326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2"/>
        <p:cNvGrpSpPr/>
        <p:nvPr/>
      </p:nvGrpSpPr>
      <p:grpSpPr>
        <a:xfrm>
          <a:off x="0" y="0"/>
          <a:ext cx="0" cy="0"/>
          <a:chOff x="0" y="0"/>
          <a:chExt cx="0" cy="0"/>
        </a:xfrm>
      </p:grpSpPr>
      <p:sp>
        <p:nvSpPr>
          <p:cNvPr id="233" name="Shape 23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smtClean="0"/>
              <a:t>Właściwości prywatne i publiczne</a:t>
            </a:r>
            <a:endParaRPr lang="pl" sz="3600" b="1" dirty="0"/>
          </a:p>
        </p:txBody>
      </p:sp>
      <p:sp>
        <p:nvSpPr>
          <p:cNvPr id="234" name="Shape 23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lvl="0">
              <a:buClr>
                <a:srgbClr val="000000"/>
              </a:buClr>
              <a:buSzPct val="45833"/>
              <a:buNone/>
            </a:pPr>
            <a:r>
              <a:rPr lang="pl" sz="1600" dirty="0" smtClean="0"/>
              <a:t>Publiczne:</a:t>
            </a:r>
            <a:br>
              <a:rPr lang="pl" sz="1600" dirty="0" smtClean="0"/>
            </a:br>
            <a:r>
              <a:rPr lang="pl" sz="1600" dirty="0" smtClean="0"/>
              <a:t>function Konstruktor(...) {</a:t>
            </a:r>
            <a:br>
              <a:rPr lang="pl" sz="1600" dirty="0" smtClean="0"/>
            </a:br>
            <a:r>
              <a:rPr lang="pl" sz="1600" dirty="0" smtClean="0"/>
              <a:t>   this.nazwaWlasciwosci = wartosc;</a:t>
            </a:r>
            <a:br>
              <a:rPr lang="pl" sz="1600" dirty="0" smtClean="0"/>
            </a:br>
            <a:r>
              <a:rPr lang="pl" sz="1600" dirty="0" smtClean="0"/>
              <a:t>}</a:t>
            </a:r>
            <a:br>
              <a:rPr lang="pl" sz="1600" dirty="0" smtClean="0"/>
            </a:br>
            <a:r>
              <a:rPr lang="pl" sz="1600" dirty="0" smtClean="0"/>
              <a:t>Konstruktor.prototype.nazwaWlasciwosci = wartosc;</a:t>
            </a:r>
          </a:p>
          <a:p>
            <a:pPr lvl="0">
              <a:buClr>
                <a:srgbClr val="000000"/>
              </a:buClr>
              <a:buSzPct val="45833"/>
              <a:buNone/>
            </a:pPr>
            <a:r>
              <a:rPr lang="pl" sz="1600" dirty="0" smtClean="0"/>
              <a:t>Prywatne:</a:t>
            </a:r>
            <a:br>
              <a:rPr lang="pl" sz="1600" dirty="0" smtClean="0"/>
            </a:br>
            <a:r>
              <a:rPr lang="pl" sz="1600" dirty="0" smtClean="0"/>
              <a:t>function Konstruktor(...) {</a:t>
            </a:r>
            <a:br>
              <a:rPr lang="pl" sz="1600" dirty="0" smtClean="0"/>
            </a:br>
            <a:r>
              <a:rPr lang="pl" sz="1600" dirty="0" smtClean="0"/>
              <a:t>    var that = this; var nazwaWlasciwosci = wartosc;</a:t>
            </a:r>
            <a:br>
              <a:rPr lang="pl" sz="1600" dirty="0" smtClean="0"/>
            </a:br>
            <a:r>
              <a:rPr lang="pl" sz="1600" dirty="0" smtClean="0"/>
              <a:t>    function nazwaFunkcji(....) {.....}</a:t>
            </a:r>
            <a:r>
              <a:rPr lang="pl" sz="1600" dirty="0"/>
              <a:t/>
            </a:r>
            <a:br>
              <a:rPr lang="pl" sz="1600" dirty="0"/>
            </a:br>
            <a:r>
              <a:rPr lang="pl" sz="1600" dirty="0" smtClean="0"/>
              <a:t>}</a:t>
            </a:r>
          </a:p>
          <a:p>
            <a:pPr lvl="0">
              <a:buClr>
                <a:srgbClr val="000000"/>
              </a:buClr>
              <a:buSzPct val="45833"/>
              <a:buNone/>
            </a:pPr>
            <a:r>
              <a:rPr lang="pl" sz="1600" dirty="0" smtClean="0"/>
              <a:t>Uprzywilejowane</a:t>
            </a:r>
            <a:br>
              <a:rPr lang="pl" sz="1600" dirty="0" smtClean="0"/>
            </a:br>
            <a:r>
              <a:rPr lang="pl" sz="1600" dirty="0" smtClean="0"/>
              <a:t>function Konstruktor(...) {</a:t>
            </a:r>
            <a:r>
              <a:rPr lang="pl" sz="1600" dirty="0"/>
              <a:t/>
            </a:r>
            <a:br>
              <a:rPr lang="pl" sz="1600" dirty="0"/>
            </a:br>
            <a:r>
              <a:rPr lang="pl" sz="1600" dirty="0" smtClean="0"/>
              <a:t>   this.nazwaFunkcji = function (...) { ..... }</a:t>
            </a:r>
            <a:r>
              <a:rPr lang="pl" sz="1600" dirty="0"/>
              <a:t/>
            </a:r>
            <a:br>
              <a:rPr lang="pl" sz="1600" dirty="0"/>
            </a:br>
            <a:r>
              <a:rPr lang="pl" sz="16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xmlns="" val="259326122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1</a:t>
            </a:r>
          </a:p>
        </p:txBody>
      </p:sp>
      <p:sp>
        <p:nvSpPr>
          <p:cNvPr id="240" name="Shape 24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Napisz kod konstruktora obiektu, będącego reprezentacją koła na płaszczyźnie. W konstruktorze umieść metody zwracające pole i obwód koła.</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1 - rozwiązanie</a:t>
            </a:r>
          </a:p>
        </p:txBody>
      </p:sp>
      <p:sp>
        <p:nvSpPr>
          <p:cNvPr id="246" name="Shape 24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1800"/>
              <a:t>function Kolo(x, y, r) {</a:t>
            </a:r>
          </a:p>
          <a:p>
            <a:pPr lvl="0" rtl="0">
              <a:buNone/>
            </a:pPr>
            <a:r>
              <a:rPr lang="pl" sz="1800"/>
              <a:t>  this.x = x;</a:t>
            </a:r>
          </a:p>
          <a:p>
            <a:pPr lvl="0" rtl="0">
              <a:buNone/>
            </a:pPr>
            <a:r>
              <a:rPr lang="pl" sz="1800"/>
              <a:t>  this.y = y;</a:t>
            </a:r>
          </a:p>
          <a:p>
            <a:pPr lvl="0" rtl="0">
              <a:buNone/>
            </a:pPr>
            <a:r>
              <a:rPr lang="pl" sz="1800"/>
              <a:t>  this.r = r;</a:t>
            </a:r>
          </a:p>
          <a:p>
            <a:pPr lvl="0" rtl="0">
              <a:buNone/>
            </a:pPr>
            <a:r>
              <a:rPr lang="pl" sz="1800"/>
              <a:t>  this pole = function() {</a:t>
            </a:r>
          </a:p>
          <a:p>
            <a:pPr lvl="0" rtl="0">
              <a:buNone/>
            </a:pPr>
            <a:r>
              <a:rPr lang="pl" sz="1800"/>
              <a:t>      return 3,14 * r * r;</a:t>
            </a:r>
          </a:p>
          <a:p>
            <a:pPr lvl="0" rtl="0">
              <a:buNone/>
            </a:pPr>
            <a:r>
              <a:rPr lang="pl" sz="1800"/>
              <a:t>  }</a:t>
            </a:r>
          </a:p>
          <a:p>
            <a:pPr lvl="0" rtl="0">
              <a:buNone/>
            </a:pPr>
            <a:r>
              <a:rPr lang="pl" sz="1800"/>
              <a:t>  this.obwod = function() {</a:t>
            </a:r>
          </a:p>
          <a:p>
            <a:pPr lvl="0" rtl="0">
              <a:buNone/>
            </a:pPr>
            <a:r>
              <a:rPr lang="pl" sz="1800"/>
              <a:t>      return 2 * 3,14 * r;</a:t>
            </a:r>
          </a:p>
          <a:p>
            <a:pPr lvl="0" rtl="0">
              <a:buNone/>
            </a:pPr>
            <a:r>
              <a:rPr lang="pl" sz="1800"/>
              <a:t>  }</a:t>
            </a:r>
          </a:p>
          <a:p>
            <a:pPr lvl="0" rtl="0">
              <a:buNone/>
            </a:pPr>
            <a:r>
              <a:rPr lang="pl" sz="180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2</a:t>
            </a:r>
          </a:p>
        </p:txBody>
      </p:sp>
      <p:sp>
        <p:nvSpPr>
          <p:cNvPr id="252" name="Shape 25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Napisz kod konstruktora obiektu </a:t>
            </a:r>
            <a:r>
              <a:rPr lang="pl" sz="2400" dirty="0" smtClean="0"/>
              <a:t>reprezentującego </a:t>
            </a:r>
            <a:r>
              <a:rPr lang="pl" sz="2400" dirty="0"/>
              <a:t>prostokąt. W prototypie obiektu umieść metody zwracające pole i obwód prostokąta.</a:t>
            </a:r>
          </a:p>
          <a:p>
            <a:endParaRPr lang="pl" sz="2400" dirty="0"/>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Ćwiczenie 2 - rozwiązanie</a:t>
            </a:r>
          </a:p>
        </p:txBody>
      </p:sp>
      <p:sp>
        <p:nvSpPr>
          <p:cNvPr id="258" name="Shape 258"/>
          <p:cNvSpPr txBox="1">
            <a:spLocks noGrp="1"/>
          </p:cNvSpPr>
          <p:nvPr>
            <p:ph type="body" idx="1"/>
          </p:nvPr>
        </p:nvSpPr>
        <p:spPr>
          <a:xfrm>
            <a:off x="1221201" y="1844824"/>
            <a:ext cx="7753199" cy="2805999"/>
          </a:xfrm>
          <a:prstGeom prst="rect">
            <a:avLst/>
          </a:prstGeom>
          <a:ln>
            <a:noFill/>
          </a:ln>
        </p:spPr>
        <p:txBody>
          <a:bodyPr lIns="91425" tIns="91425" rIns="91425" bIns="91425" anchor="t" anchorCtr="0">
            <a:noAutofit/>
          </a:bodyPr>
          <a:lstStyle/>
          <a:p>
            <a:pPr lvl="0" rtl="0">
              <a:spcBef>
                <a:spcPts val="300"/>
              </a:spcBef>
              <a:buNone/>
            </a:pPr>
            <a:r>
              <a:rPr lang="pl" sz="1600" dirty="0"/>
              <a:t>function Prostokat (a, b) {</a:t>
            </a:r>
          </a:p>
          <a:p>
            <a:pPr lvl="0" rtl="0">
              <a:spcBef>
                <a:spcPts val="300"/>
              </a:spcBef>
              <a:buNone/>
            </a:pPr>
            <a:r>
              <a:rPr lang="pl" sz="1600" dirty="0"/>
              <a:t>    this.a = a;</a:t>
            </a:r>
          </a:p>
          <a:p>
            <a:pPr lvl="0" rtl="0">
              <a:spcBef>
                <a:spcPts val="300"/>
              </a:spcBef>
              <a:buNone/>
            </a:pPr>
            <a:r>
              <a:rPr lang="pl" sz="1600" dirty="0"/>
              <a:t>    this.b = b;</a:t>
            </a:r>
          </a:p>
          <a:p>
            <a:pPr lvl="0" rtl="0">
              <a:spcBef>
                <a:spcPts val="300"/>
              </a:spcBef>
              <a:buNone/>
            </a:pPr>
            <a:r>
              <a:rPr lang="pl" sz="1600" dirty="0"/>
              <a:t>}</a:t>
            </a:r>
          </a:p>
          <a:p>
            <a:pPr lvl="0" rtl="0">
              <a:spcBef>
                <a:spcPts val="300"/>
              </a:spcBef>
              <a:buNone/>
            </a:pPr>
            <a:r>
              <a:rPr lang="pl" sz="1600" dirty="0"/>
              <a:t>Prostokat.prototype.pole = function() {</a:t>
            </a:r>
          </a:p>
          <a:p>
            <a:pPr lvl="0" rtl="0">
              <a:spcBef>
                <a:spcPts val="300"/>
              </a:spcBef>
              <a:buNone/>
            </a:pPr>
            <a:r>
              <a:rPr lang="pl" sz="1600" dirty="0"/>
              <a:t>   return a* b;</a:t>
            </a:r>
          </a:p>
          <a:p>
            <a:pPr lvl="0" rtl="0">
              <a:spcBef>
                <a:spcPts val="300"/>
              </a:spcBef>
              <a:buNone/>
            </a:pPr>
            <a:r>
              <a:rPr lang="pl" sz="1600" dirty="0"/>
              <a:t>}</a:t>
            </a:r>
          </a:p>
          <a:p>
            <a:pPr lvl="0" rtl="0">
              <a:spcBef>
                <a:spcPts val="300"/>
              </a:spcBef>
              <a:buNone/>
            </a:pPr>
            <a:r>
              <a:rPr lang="pl" sz="1600" dirty="0"/>
              <a:t>Prostokat.prototype.obwod = function() {</a:t>
            </a:r>
          </a:p>
          <a:p>
            <a:pPr lvl="0" rtl="0">
              <a:spcBef>
                <a:spcPts val="300"/>
              </a:spcBef>
              <a:buNone/>
            </a:pPr>
            <a:r>
              <a:rPr lang="pl" sz="1600" dirty="0"/>
              <a:t>  return 2*a + 2*b;</a:t>
            </a:r>
          </a:p>
          <a:p>
            <a:pPr lvl="0" rtl="0">
              <a:spcBef>
                <a:spcPts val="300"/>
              </a:spcBef>
              <a:buNone/>
            </a:pPr>
            <a:r>
              <a:rPr lang="pl" sz="1600" dirty="0"/>
              <a:t>}</a:t>
            </a:r>
          </a:p>
        </p:txBody>
      </p:sp>
      <p:pic>
        <p:nvPicPr>
          <p:cNvPr id="4" name="Obraz 3" descr="PO KL_z podpisem_kolor.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695450" y="4725144"/>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Argumenty funkcji</a:t>
            </a:r>
          </a:p>
        </p:txBody>
      </p:sp>
      <p:sp>
        <p:nvSpPr>
          <p:cNvPr id="48" name="Shape 4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 brak z góry zdefiniowanej liczby</a:t>
            </a:r>
          </a:p>
          <a:p>
            <a:pPr lvl="0" rtl="0">
              <a:buNone/>
            </a:pPr>
            <a:r>
              <a:rPr lang="pl" sz="2400" dirty="0"/>
              <a:t>- służą do przekazania wartości do funkcji w celu dowolnego przetwarzania i wykonywania na nich instrukcji</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Zwracanie wartości przez funkcję</a:t>
            </a:r>
          </a:p>
        </p:txBody>
      </p:sp>
      <p:sp>
        <p:nvSpPr>
          <p:cNvPr id="54" name="Shape 5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a:t>- słowo kluczowe </a:t>
            </a:r>
            <a:r>
              <a:rPr lang="pl" sz="2400" b="1"/>
              <a:t>return</a:t>
            </a:r>
          </a:p>
          <a:p>
            <a:endParaRPr lang="pl" sz="2400" b="1"/>
          </a:p>
          <a:p>
            <a:pPr lvl="0" rtl="0">
              <a:buNone/>
            </a:pPr>
            <a:r>
              <a:rPr lang="pl" sz="2400"/>
              <a:t>function nazwa (argumenty)</a:t>
            </a:r>
          </a:p>
          <a:p>
            <a:pPr lvl="0" rtl="0">
              <a:buNone/>
            </a:pPr>
            <a:r>
              <a:rPr lang="pl" sz="2400"/>
              <a:t>{</a:t>
            </a:r>
          </a:p>
          <a:p>
            <a:pPr lvl="0" rtl="0">
              <a:buNone/>
            </a:pPr>
            <a:r>
              <a:rPr lang="pl" sz="2400"/>
              <a:t>    //instrukcje</a:t>
            </a:r>
          </a:p>
          <a:p>
            <a:pPr lvl="0" rtl="0">
              <a:buNone/>
            </a:pPr>
            <a:r>
              <a:rPr lang="pl" sz="2400"/>
              <a:t>    return wartość;</a:t>
            </a:r>
          </a:p>
          <a:p>
            <a:pPr lvl="0" rtl="0">
              <a:buNone/>
            </a:pPr>
            <a:r>
              <a:rPr lang="pl" sz="2400"/>
              <a:t>}</a:t>
            </a:r>
          </a:p>
          <a:p>
            <a:endParaRPr lang="pl" sz="240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Zasięg (widoczność) zmiennych</a:t>
            </a:r>
          </a:p>
        </p:txBody>
      </p:sp>
      <p:sp>
        <p:nvSpPr>
          <p:cNvPr id="60" name="Shape 6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Zasięg zmiennej to miejsce w którym zmienna jest ważna i można się do niej bezpośrednio odwoływać.</a:t>
            </a:r>
          </a:p>
          <a:p>
            <a:pPr lvl="0" rtl="0">
              <a:buNone/>
            </a:pPr>
            <a:r>
              <a:rPr lang="pl" sz="2400" dirty="0"/>
              <a:t>Zmienne mogą być:</a:t>
            </a:r>
          </a:p>
          <a:p>
            <a:pPr lvl="0" rtl="0">
              <a:buNone/>
            </a:pPr>
            <a:r>
              <a:rPr lang="pl" sz="2400" dirty="0"/>
              <a:t>- globalne,</a:t>
            </a:r>
          </a:p>
          <a:p>
            <a:pPr lvl="0" rtl="0">
              <a:buNone/>
            </a:pPr>
            <a:r>
              <a:rPr lang="pl" sz="2400" dirty="0"/>
              <a:t>- lokalne</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64"/>
        <p:cNvGrpSpPr/>
        <p:nvPr/>
      </p:nvGrpSpPr>
      <p:grpSpPr>
        <a:xfrm>
          <a:off x="0" y="0"/>
          <a:ext cx="0" cy="0"/>
          <a:chOff x="0" y="0"/>
          <a:chExt cx="0" cy="0"/>
        </a:xfrm>
      </p:grpSpPr>
      <p:sp>
        <p:nvSpPr>
          <p:cNvPr id="65" name="Shape 65"/>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JavaScript</a:t>
            </a:r>
          </a:p>
        </p:txBody>
      </p:sp>
      <p:sp>
        <p:nvSpPr>
          <p:cNvPr id="66" name="Shape 66"/>
          <p:cNvSpPr txBox="1">
            <a:spLocks noGrp="1"/>
          </p:cNvSpPr>
          <p:nvPr>
            <p:ph type="subTitle" idx="1"/>
          </p:nvPr>
        </p:nvSpPr>
        <p:spPr>
          <a:xfrm>
            <a:off x="685800" y="3786737"/>
            <a:ext cx="7772400" cy="1046400"/>
          </a:xfrm>
          <a:prstGeom prst="rect">
            <a:avLst/>
          </a:prstGeom>
        </p:spPr>
        <p:txBody>
          <a:bodyPr lIns="91425" tIns="91425" rIns="91425" bIns="91425" anchor="t" anchorCtr="0">
            <a:noAutofit/>
          </a:bodyPr>
          <a:lstStyle/>
          <a:p>
            <a:pPr>
              <a:buNone/>
            </a:pPr>
            <a:r>
              <a:rPr lang="pl"/>
              <a:t>Funkcje predefiniowane</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Funkcje predefiniowane</a:t>
            </a:r>
          </a:p>
        </p:txBody>
      </p:sp>
      <p:sp>
        <p:nvSpPr>
          <p:cNvPr id="72" name="Shape 7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JavaScript zawiera kilka predefiniowanych funkcji o zasięgu </a:t>
            </a:r>
            <a:r>
              <a:rPr lang="pl" sz="2400" dirty="0" smtClean="0"/>
              <a:t>globalnym</a:t>
            </a:r>
            <a:endParaRPr lang="pl" sz="2400" dirty="0"/>
          </a:p>
          <a:p>
            <a:pPr marL="457200" lvl="0" indent="-419100" rtl="0">
              <a:buClr>
                <a:schemeClr val="dk1"/>
              </a:buClr>
              <a:buSzPct val="208333"/>
              <a:buFont typeface="Arial"/>
              <a:buChar char="•"/>
            </a:pPr>
            <a:r>
              <a:rPr lang="pl" sz="2400" dirty="0"/>
              <a:t>eval</a:t>
            </a:r>
          </a:p>
          <a:p>
            <a:pPr marL="457200" lvl="0" indent="-419100" rtl="0">
              <a:buClr>
                <a:schemeClr val="dk1"/>
              </a:buClr>
              <a:buSzPct val="208333"/>
              <a:buFont typeface="Arial"/>
              <a:buChar char="•"/>
            </a:pPr>
            <a:r>
              <a:rPr lang="pl" sz="2400" dirty="0"/>
              <a:t>isNaN</a:t>
            </a:r>
          </a:p>
          <a:p>
            <a:pPr marL="457200" lvl="0" indent="-419100" rtl="0">
              <a:buClr>
                <a:schemeClr val="dk1"/>
              </a:buClr>
              <a:buSzPct val="208333"/>
              <a:buFont typeface="Arial"/>
              <a:buChar char="•"/>
            </a:pPr>
            <a:r>
              <a:rPr lang="pl" sz="2400" dirty="0"/>
              <a:t>parseInt oraz parseFloat</a:t>
            </a:r>
          </a:p>
          <a:p>
            <a:pPr marL="457200" lvl="0" indent="-419100" rtl="0">
              <a:buClr>
                <a:schemeClr val="dk1"/>
              </a:buClr>
              <a:buSzPct val="208333"/>
              <a:buFont typeface="Arial"/>
              <a:buChar char="•"/>
            </a:pPr>
            <a:r>
              <a:rPr lang="pl" sz="2400" dirty="0"/>
              <a:t>Number i String</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592</TotalTime>
  <Words>3080</Words>
  <Application>Microsoft Office PowerPoint</Application>
  <PresentationFormat>Pokaz na ekranie (4:3)</PresentationFormat>
  <Paragraphs>419</Paragraphs>
  <Slides>48</Slides>
  <Notes>48</Notes>
  <HiddenSlides>0</HiddenSlides>
  <MMClips>0</MMClips>
  <ScaleCrop>false</ScaleCrop>
  <HeadingPairs>
    <vt:vector size="4" baseType="variant">
      <vt:variant>
        <vt:lpstr>Motyw</vt:lpstr>
      </vt:variant>
      <vt:variant>
        <vt:i4>1</vt:i4>
      </vt:variant>
      <vt:variant>
        <vt:lpstr>Tytuły slajdów</vt:lpstr>
      </vt:variant>
      <vt:variant>
        <vt:i4>48</vt:i4>
      </vt:variant>
    </vt:vector>
  </HeadingPairs>
  <TitlesOfParts>
    <vt:vector size="49" baseType="lpstr">
      <vt:lpstr/>
      <vt:lpstr>JavaScript</vt:lpstr>
      <vt:lpstr>Co to jest funkcja</vt:lpstr>
      <vt:lpstr>Definiowanie funkcji</vt:lpstr>
      <vt:lpstr>Definiowanie funkcji</vt:lpstr>
      <vt:lpstr>Argumenty funkcji</vt:lpstr>
      <vt:lpstr>Zwracanie wartości przez funkcję</vt:lpstr>
      <vt:lpstr>Zasięg (widoczność) zmiennych</vt:lpstr>
      <vt:lpstr>JavaScript</vt:lpstr>
      <vt:lpstr>Funkcje predefiniowane</vt:lpstr>
      <vt:lpstr>Funkcja eval</vt:lpstr>
      <vt:lpstr>Funkcja eval - przykłady</vt:lpstr>
      <vt:lpstr>Funkcja isNaN</vt:lpstr>
      <vt:lpstr>Funkcja isNaN - przykłady</vt:lpstr>
      <vt:lpstr>Funkcje parseInt i parseFloat</vt:lpstr>
      <vt:lpstr>parseFloat - przykłady</vt:lpstr>
      <vt:lpstr>parseFloat - przykłady cd.</vt:lpstr>
      <vt:lpstr>parseInt - przykłady</vt:lpstr>
      <vt:lpstr>parseInt - przykłady cd.</vt:lpstr>
      <vt:lpstr>Funkcja Number i String</vt:lpstr>
      <vt:lpstr>Ćwiczenia</vt:lpstr>
      <vt:lpstr>Przykładowe rozwiązanie</vt:lpstr>
      <vt:lpstr>Ćwiczenie</vt:lpstr>
      <vt:lpstr>Przykładowe rozwiązanie</vt:lpstr>
      <vt:lpstr>Ćwiczenia</vt:lpstr>
      <vt:lpstr>Przykładowe rozwiązanie</vt:lpstr>
      <vt:lpstr>JavaScript</vt:lpstr>
      <vt:lpstr>Czym jest obiekt?</vt:lpstr>
      <vt:lpstr>Obiekty w JavaScript</vt:lpstr>
      <vt:lpstr>Tworzenie prostych obiektów</vt:lpstr>
      <vt:lpstr>JSON - przykład</vt:lpstr>
      <vt:lpstr>Obiekty JSON w skryptach</vt:lpstr>
      <vt:lpstr>Obiekty JSON w skryptach</vt:lpstr>
      <vt:lpstr>Bezpośrednie przypisywanie wartości</vt:lpstr>
      <vt:lpstr>Odczyt i zapis za pomocą pętli</vt:lpstr>
      <vt:lpstr>Metody obiektów</vt:lpstr>
      <vt:lpstr>Metody cd.</vt:lpstr>
      <vt:lpstr>Metody - przykład</vt:lpstr>
      <vt:lpstr>JavaScipt</vt:lpstr>
      <vt:lpstr>Konstruktory</vt:lpstr>
      <vt:lpstr>Prototypy</vt:lpstr>
      <vt:lpstr>Prototypy cd.</vt:lpstr>
      <vt:lpstr>Właściwości prywatne i publiczne</vt:lpstr>
      <vt:lpstr>Właściwości prywatne i publiczne</vt:lpstr>
      <vt:lpstr>Właściwości prywatne i publiczne</vt:lpstr>
      <vt:lpstr>Ćwiczenie 1</vt:lpstr>
      <vt:lpstr>Ćwiczenie 1 - rozwiązanie</vt:lpstr>
      <vt:lpstr>Ćwiczenie 2</vt:lpstr>
      <vt:lpstr>Ćwiczenie 2 - rozwiązanie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cp:lastModifiedBy>Asia</cp:lastModifiedBy>
  <cp:revision>27</cp:revision>
  <dcterms:modified xsi:type="dcterms:W3CDTF">2014-12-09T14:27:06Z</dcterms:modified>
</cp:coreProperties>
</file>