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40"/>
  </p:notesMasterIdLst>
  <p:sldIdLst>
    <p:sldId id="256" r:id="rId2"/>
    <p:sldId id="257" r:id="rId3"/>
    <p:sldId id="277" r:id="rId4"/>
    <p:sldId id="258" r:id="rId5"/>
    <p:sldId id="260" r:id="rId6"/>
    <p:sldId id="299" r:id="rId7"/>
    <p:sldId id="300" r:id="rId8"/>
    <p:sldId id="262" r:id="rId9"/>
    <p:sldId id="264" r:id="rId10"/>
    <p:sldId id="303" r:id="rId11"/>
    <p:sldId id="284" r:id="rId12"/>
    <p:sldId id="285" r:id="rId13"/>
    <p:sldId id="282" r:id="rId14"/>
    <p:sldId id="287" r:id="rId15"/>
    <p:sldId id="286" r:id="rId16"/>
    <p:sldId id="289" r:id="rId17"/>
    <p:sldId id="288" r:id="rId18"/>
    <p:sldId id="291" r:id="rId19"/>
    <p:sldId id="290" r:id="rId20"/>
    <p:sldId id="292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8" r:id="rId30"/>
    <p:sldId id="279" r:id="rId31"/>
    <p:sldId id="298" r:id="rId32"/>
    <p:sldId id="280" r:id="rId33"/>
    <p:sldId id="295" r:id="rId34"/>
    <p:sldId id="293" r:id="rId35"/>
    <p:sldId id="296" r:id="rId36"/>
    <p:sldId id="294" r:id="rId37"/>
    <p:sldId id="297" r:id="rId38"/>
    <p:sldId id="304" r:id="rId39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086" autoAdjust="0"/>
  </p:normalViewPr>
  <p:slideViewPr>
    <p:cSldViewPr>
      <p:cViewPr varScale="1">
        <p:scale>
          <a:sx n="63" d="100"/>
          <a:sy n="63" d="100"/>
        </p:scale>
        <p:origin x="2026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6494749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</a:t>
            </a:r>
            <a:r>
              <a:rPr lang="pl-PL" baseline="0" dirty="0" smtClean="0"/>
              <a:t> poprzedniej lekcji wprowadziliśmy pojęcia zmiennej oraz instrukcji. Dla przypomnienia – zmienna to symboliczna nazwa dla wartości przechowywanych w trakcie działania programu, a instrukcja to polecenie sprawdzające lub ustawiające jej stan. W tej lekcji pokażemy podstawowe instrukcje warunkowe w języku </a:t>
            </a:r>
            <a:r>
              <a:rPr lang="pl-PL" baseline="0" dirty="0" err="1" smtClean="0"/>
              <a:t>JavaSciprt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814193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Instrukcja wyboru </a:t>
            </a:r>
            <a:r>
              <a:rPr lang="pl-PL" dirty="0" err="1" smtClean="0"/>
              <a:t>switch</a:t>
            </a:r>
            <a:r>
              <a:rPr lang="pl-PL" dirty="0" smtClean="0"/>
              <a:t> (nazywana również instrukcją </a:t>
            </a:r>
            <a:r>
              <a:rPr lang="pl-PL" dirty="0" err="1" smtClean="0"/>
              <a:t>switch</a:t>
            </a:r>
            <a:r>
              <a:rPr lang="pl-PL" dirty="0" smtClean="0"/>
              <a:t>…</a:t>
            </a:r>
            <a:r>
              <a:rPr lang="pl-PL" dirty="0" err="1" smtClean="0"/>
              <a:t>case</a:t>
            </a:r>
            <a:r>
              <a:rPr lang="pl-PL" dirty="0" smtClean="0"/>
              <a:t>) pozwala w wygodny sposób sprawdzić ciąg warunków i wykonać różne instrukcje, w zależności od wyników porównywania.</a:t>
            </a:r>
          </a:p>
          <a:p>
            <a:r>
              <a:rPr lang="pl-PL" dirty="0" smtClean="0"/>
              <a:t>Najpierw program szuka wartość odpowiedniego wyrażenia i wykonuje załączoną instrukcję. Jeśli nie uda się znaleźć odpowiedniej wartości program szuka domyślnej instrukcji i ją wykonuje. Jeśli wartość została znaleziona to program kontynuuje wykonywanie instrukcji aż do końca instrukcji </a:t>
            </a:r>
            <a:r>
              <a:rPr lang="pl-PL" b="1" dirty="0" err="1" smtClean="0"/>
              <a:t>switch</a:t>
            </a:r>
            <a:r>
              <a:rPr lang="pl-PL" dirty="0" smtClean="0"/>
              <a:t> lub do napotkania instrukcji </a:t>
            </a:r>
            <a:r>
              <a:rPr lang="pl-PL" b="1" dirty="0" err="1" smtClean="0"/>
              <a:t>break</a:t>
            </a:r>
            <a:r>
              <a:rPr lang="pl-PL" dirty="0" smtClean="0"/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702880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" sz="1100" dirty="0" smtClean="0"/>
              <a:t>Popraw wcześniejszy przykład pobierający imię od użytkownika tak aby po naciśnięciu przycisku anuluj pojawił się tekst "Dlaczego nie chcesz podać swojego imienia?"</a:t>
            </a:r>
          </a:p>
          <a:p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42246193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Naciśnięcie przycisku anuluj w oknie wyświetlanym przez funkcję </a:t>
            </a:r>
            <a:r>
              <a:rPr lang="pl-PL" baseline="0" dirty="0" err="1" smtClean="0"/>
              <a:t>prompt</a:t>
            </a:r>
            <a:r>
              <a:rPr lang="pl-PL" baseline="0" dirty="0" smtClean="0"/>
              <a:t> zwraca jako wynik wartość </a:t>
            </a:r>
            <a:r>
              <a:rPr lang="pl-PL" baseline="0" dirty="0" err="1" smtClean="0"/>
              <a:t>null</a:t>
            </a:r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9834339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3240411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7114607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Celem ćwiczenia</a:t>
            </a:r>
            <a:r>
              <a:rPr lang="pl-PL" baseline="0" dirty="0" smtClean="0"/>
              <a:t> jest praktyczne zapoznanie się z instrukcjami warunkowymi. Do tego celu wykorzystamy algorytm </a:t>
            </a:r>
            <a:r>
              <a:rPr lang="pl-PL" baseline="0" smtClean="0"/>
              <a:t>obliczania  równania </a:t>
            </a:r>
            <a:r>
              <a:rPr lang="pl-PL" baseline="0" dirty="0" smtClean="0"/>
              <a:t>kwadratowego Ax</a:t>
            </a:r>
            <a:r>
              <a:rPr lang="pl-PL" baseline="30000" dirty="0" smtClean="0"/>
              <a:t>2</a:t>
            </a:r>
            <a:r>
              <a:rPr lang="pl-PL" baseline="0" dirty="0" smtClean="0"/>
              <a:t> + </a:t>
            </a:r>
            <a:r>
              <a:rPr lang="pl-PL" baseline="0" dirty="0" err="1" smtClean="0"/>
              <a:t>Bx</a:t>
            </a:r>
            <a:r>
              <a:rPr lang="pl-PL" baseline="0" dirty="0" smtClean="0"/>
              <a:t> + C.</a:t>
            </a:r>
          </a:p>
          <a:p>
            <a:r>
              <a:rPr lang="pl-PL" baseline="0" dirty="0" smtClean="0"/>
              <a:t>Równanie ma rozwiązanie, jeśli parametr Δ (delta) równy B2–4∗A∗C jest większy od 0 lub mu równy. Jeśli Δ równa się 0, mamy jedno rozwiązanie równe –B/(2∗A), jeśli Δ jest większa od 0, mamy dwa rozwiązania: x1 = (–B+√Δ)/(2∗A) i x2 = (–B–√Δ)/(2∗A).</a:t>
            </a:r>
          </a:p>
          <a:p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40549866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4021418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" sz="1100" dirty="0" smtClean="0"/>
              <a:t>Napisz skrypt pobierajacy od użytkownika dzień tygodnia. </a:t>
            </a:r>
          </a:p>
          <a:p>
            <a:pPr marL="0" indent="0">
              <a:buNone/>
            </a:pPr>
            <a:r>
              <a:rPr lang="pl" sz="1100" dirty="0" smtClean="0"/>
              <a:t>Jeśli podana zostanie sobota, albo niedziela wyświetl komunikat "Miłego weekendu!", w przeciwnym wypadku wyświetl komunikat "Miłej pracy"</a:t>
            </a:r>
          </a:p>
          <a:p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5651491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baseline="0" dirty="0" smtClean="0"/>
              <a:t>Instrukcja </a:t>
            </a:r>
            <a:r>
              <a:rPr lang="pl-PL" baseline="0" dirty="0" err="1" smtClean="0"/>
              <a:t>switch</a:t>
            </a:r>
            <a:r>
              <a:rPr lang="pl-PL" baseline="0" dirty="0" smtClean="0"/>
              <a:t> pozwala na grupowanie możliwych wariantów (pomijamy instrukcję </a:t>
            </a:r>
            <a:r>
              <a:rPr lang="pl-PL" baseline="0" dirty="0" err="1" smtClean="0"/>
              <a:t>break</a:t>
            </a:r>
            <a:r>
              <a:rPr lang="pl-PL" baseline="0" dirty="0" smtClean="0"/>
              <a:t> po poszczególnych opcjach) </a:t>
            </a:r>
          </a:p>
        </p:txBody>
      </p:sp>
    </p:spTree>
    <p:extLst>
      <p:ext uri="{BB962C8B-B14F-4D97-AF65-F5344CB8AC3E}">
        <p14:creationId xmlns:p14="http://schemas.microsoft.com/office/powerpoint/2010/main" val="41519562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Celem ćwiczenia</a:t>
            </a:r>
            <a:r>
              <a:rPr lang="pl-PL" baseline="0" dirty="0" smtClean="0"/>
              <a:t> jest praktyczne zapoznanie się z instrukcjami warunkowymi. Do tego celu wykorzystamy algorytm obliczania  równania kwadratowego Ax</a:t>
            </a:r>
            <a:r>
              <a:rPr lang="pl-PL" baseline="30000" dirty="0" smtClean="0"/>
              <a:t>2</a:t>
            </a:r>
            <a:r>
              <a:rPr lang="pl-PL" baseline="0" dirty="0" smtClean="0"/>
              <a:t> + </a:t>
            </a:r>
            <a:r>
              <a:rPr lang="pl-PL" baseline="0" dirty="0" err="1" smtClean="0"/>
              <a:t>Bx</a:t>
            </a:r>
            <a:r>
              <a:rPr lang="pl-PL" baseline="0" dirty="0" smtClean="0"/>
              <a:t> + C.</a:t>
            </a:r>
          </a:p>
          <a:p>
            <a:r>
              <a:rPr lang="pl-PL" baseline="0" dirty="0" smtClean="0"/>
              <a:t>Równanie ma rozwiązanie, jeśli parametr Δ (delta) równy B2–4∗A∗C jest większy od 0 lub mu równy. Jeśli Δ równa się 0, mamy jedno rozwiązanie równe –B/(2∗A), jeśli Δ jest większa od 0, mamy dwa rozwiązania: x1 = (–B+√Δ)/(2∗A) i x2 = (–B–√Δ)/(2∗A).</a:t>
            </a:r>
          </a:p>
          <a:p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3497778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" sz="1100" dirty="0" smtClean="0"/>
              <a:t>Instrukcje warunkowe pozwalają na sterowanie przepływem programu wg. zdefiniowanych warunków.</a:t>
            </a:r>
            <a:r>
              <a:rPr lang="pl" sz="1100" baseline="0" dirty="0" smtClean="0"/>
              <a:t> Możemy podzielić wykonywanie programu na różne ścieżki i w zależności od wartości zmiennych wybierać te, które powinny zostać wykonane.</a:t>
            </a:r>
            <a:endParaRPr lang="pl" sz="1100" dirty="0" smtClean="0"/>
          </a:p>
        </p:txBody>
      </p:sp>
    </p:spTree>
    <p:extLst>
      <p:ext uri="{BB962C8B-B14F-4D97-AF65-F5344CB8AC3E}">
        <p14:creationId xmlns:p14="http://schemas.microsoft.com/office/powerpoint/2010/main" val="15167696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Celem ćwiczenia</a:t>
            </a:r>
            <a:r>
              <a:rPr lang="pl-PL" baseline="0" dirty="0" smtClean="0"/>
              <a:t> jest praktyczne zapoznanie się z instrukcjami warunkowymi. Do tego celu wykorzystamy algorytm obliczania  równania kwadratowego Ax</a:t>
            </a:r>
            <a:r>
              <a:rPr lang="pl-PL" baseline="30000" dirty="0" smtClean="0"/>
              <a:t>2</a:t>
            </a:r>
            <a:r>
              <a:rPr lang="pl-PL" baseline="0" dirty="0" smtClean="0"/>
              <a:t> + </a:t>
            </a:r>
            <a:r>
              <a:rPr lang="pl-PL" baseline="0" dirty="0" err="1" smtClean="0"/>
              <a:t>Bx</a:t>
            </a:r>
            <a:r>
              <a:rPr lang="pl-PL" baseline="0" dirty="0" smtClean="0"/>
              <a:t> + C.</a:t>
            </a:r>
          </a:p>
          <a:p>
            <a:r>
              <a:rPr lang="pl-PL" baseline="0" dirty="0" smtClean="0"/>
              <a:t>Równanie ma rozwiązanie, jeśli parametr Δ (delta) równy B2–4∗A∗C jest większy od 0 lub mu równy. Jeśli Δ równa się 0, mamy jedno rozwiązanie równe –B/(2∗A), jeśli Δ jest większa od 0, mamy dwa rozwiązania: x1 = (–B+√Δ)/(2∗A) i x2 = (–B–√Δ)/(2∗A).</a:t>
            </a:r>
          </a:p>
          <a:p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4398617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Instrukcje</a:t>
            </a:r>
            <a:r>
              <a:rPr lang="pl-PL" baseline="0" dirty="0" smtClean="0"/>
              <a:t> warunkowe nie są jedynymi sposobami na kontrolę przepływu działania programu. Jeśli konieczne jest powtórzenie dowolnego fragmentu kodu to wykorzystać możemy pętle.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995079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pl" sz="1100" dirty="0" smtClean="0"/>
              <a:t>Pętle są instrukcjami pozwalającymi na wielokrotne wykonywanie tego samego kodu. JavaScript obsługuje następujące rodzaje pętli: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pl" sz="1100" dirty="0" smtClean="0"/>
              <a:t>for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pl" sz="1100" dirty="0" smtClean="0"/>
              <a:t>while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pl" sz="1100" dirty="0" smtClean="0"/>
              <a:t>do .... while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572807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pl" dirty="0"/>
              <a:t>Wyrażenie początkowe (i = 0) inicjuje zmienną używaną jako licznik </a:t>
            </a:r>
            <a:r>
              <a:rPr lang="pl" dirty="0" smtClean="0"/>
              <a:t>pętli</a:t>
            </a:r>
            <a:r>
              <a:rPr lang="pl" dirty="0"/>
              <a:t>, warunek (i&lt;5) określa warunek którego spełnienie zakończy wykonywanie pętli, wyrażenie modyfikujące (i++) zwiększa lub zmniejsza licznik liczby wykonań).</a:t>
            </a:r>
          </a:p>
          <a:p>
            <a:pPr lvl="0" rtl="0">
              <a:buNone/>
            </a:pPr>
            <a:r>
              <a:rPr lang="pl" dirty="0"/>
              <a:t>Powyższy przykład oznacza, dla zmiennej i równej początkowo 0 </a:t>
            </a:r>
            <a:r>
              <a:rPr lang="pl" dirty="0" smtClean="0"/>
              <a:t>sprawdź, </a:t>
            </a:r>
            <a:r>
              <a:rPr lang="pl" dirty="0"/>
              <a:t>czy jest mniejsza od 5 i jeśli tak to wypisz jej wartość na wyjście a następnie podnieś wartość zmiennej i o 1 i ponownie sprawdź warunek. Kontynuuj aż warunek przestanie być prawdziwy.</a:t>
            </a:r>
          </a:p>
          <a:p>
            <a:pPr lvl="0" rtl="0">
              <a:buNone/>
            </a:pPr>
            <a:r>
              <a:rPr lang="pl" dirty="0"/>
              <a:t>Każde wykonanie pętli nazywamy iteracją lub przebiegiem, a zmienną zawierającą licznik pętli - zmienną iteracyjną.</a:t>
            </a:r>
          </a:p>
          <a:p>
            <a:endParaRPr lang="pl" dirty="0"/>
          </a:p>
        </p:txBody>
      </p:sp>
    </p:spTree>
    <p:extLst>
      <p:ext uri="{BB962C8B-B14F-4D97-AF65-F5344CB8AC3E}">
        <p14:creationId xmlns:p14="http://schemas.microsoft.com/office/powerpoint/2010/main" val="12935163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Dla zmiennej iteracyjnej</a:t>
            </a:r>
            <a:r>
              <a:rPr lang="pl-PL" baseline="0" dirty="0" smtClean="0"/>
              <a:t> i równej początkowo 0 sprawdź warunek – czy liczba jest mniejsza od 5. jeśli tak to wypisz na ekranie wartość tej liczby a następnie zwiększ ją o 1.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716851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pl" dirty="0"/>
              <a:t>W przeciwieństwie do pętli for nie znamy z góry liczby iteracji w tej pętli</a:t>
            </a:r>
            <a:r>
              <a:rPr lang="pl" dirty="0" smtClean="0"/>
              <a:t>. Pętla </a:t>
            </a:r>
            <a:r>
              <a:rPr lang="pl" dirty="0"/>
              <a:t>może wykonać dowolną ilość razy (dopóki warunek jest spełniony), instrukcje zawarte w pętli mogą również nie zostać wykonane, jeśli warunek nie został spełniony przed pierwszą iteracją. Musimy też sami zadbać o zainicjalizowanie zmiennej iterującej i jej zwiększanie bądź zmniejszanie w każdej iteracji pętli.</a:t>
            </a:r>
          </a:p>
        </p:txBody>
      </p:sp>
    </p:spTree>
    <p:extLst>
      <p:ext uri="{BB962C8B-B14F-4D97-AF65-F5344CB8AC3E}">
        <p14:creationId xmlns:p14="http://schemas.microsoft.com/office/powerpoint/2010/main" val="5353346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Do zmiennej 'i'</a:t>
            </a:r>
            <a:r>
              <a:rPr lang="pl-PL" baseline="0" dirty="0" smtClean="0"/>
              <a:t> przypisz wartość 0. Dopóki 'i' jest mniejsze od 5 wypisuj wartość 'i' na ekranie a następnie zwiększ i o 1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591857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pl" dirty="0"/>
              <a:t>Specjalnym rodzajem pętli while jest pętla do .... while. </a:t>
            </a:r>
          </a:p>
          <a:p>
            <a:pPr lvl="0" rtl="0">
              <a:buNone/>
            </a:pPr>
            <a:r>
              <a:rPr lang="pl" dirty="0"/>
              <a:t>Róznicą w porównaniu do pętli while jest fakt, że instrukcje zawsze zostaną wykonane przynajmniej raz - nawet jeśli warunek początkowy nie jest spełniony.</a:t>
            </a:r>
          </a:p>
          <a:p>
            <a:endParaRPr lang="pl" dirty="0"/>
          </a:p>
        </p:txBody>
      </p:sp>
    </p:spTree>
    <p:extLst>
      <p:ext uri="{BB962C8B-B14F-4D97-AF65-F5344CB8AC3E}">
        <p14:creationId xmlns:p14="http://schemas.microsoft.com/office/powerpoint/2010/main" val="29865905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początku zmiennej "i" przypisz wartość "0". Wypisz wartość zmiennej "i" na ekranie i zwiększ ją o 1. </a:t>
            </a:r>
            <a:r>
              <a:rPr lang="pl-PL" sz="11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Jeśli wartość zmiennej "i" jest mniejsza niż "5" wypisz jej wartość na ekranie i zwiększ o 1.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157251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09738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buNone/>
            </a:pPr>
            <a:r>
              <a:rPr lang="pl" sz="1100" dirty="0" smtClean="0"/>
              <a:t>Wyróżniamy następujące rodzaje instrukcji:</a:t>
            </a:r>
          </a:p>
          <a:p>
            <a:pPr marL="457200" lvl="0" indent="-381000">
              <a:buFont typeface="Arial" panose="020B0604020202020204" pitchFamily="34" charset="0"/>
              <a:buChar char="•"/>
            </a:pPr>
            <a:r>
              <a:rPr lang="pl" sz="1100" dirty="0" smtClean="0"/>
              <a:t>if</a:t>
            </a:r>
          </a:p>
          <a:p>
            <a:pPr marL="457200" lvl="0" indent="-381000">
              <a:buFont typeface="Arial" panose="020B0604020202020204" pitchFamily="34" charset="0"/>
              <a:buChar char="•"/>
            </a:pPr>
            <a:r>
              <a:rPr lang="pl" sz="1100" dirty="0" smtClean="0"/>
              <a:t>if ... else</a:t>
            </a:r>
          </a:p>
          <a:p>
            <a:pPr marL="457200" lvl="0" indent="-381000">
              <a:buFont typeface="Arial" panose="020B0604020202020204" pitchFamily="34" charset="0"/>
              <a:buChar char="•"/>
            </a:pPr>
            <a:r>
              <a:rPr lang="pl" sz="1100" dirty="0" smtClean="0"/>
              <a:t>if ..... else if ...</a:t>
            </a:r>
          </a:p>
          <a:p>
            <a:pPr marL="457200" lvl="0" indent="-381000">
              <a:buFont typeface="Arial" panose="020B0604020202020204" pitchFamily="34" charset="0"/>
              <a:buChar char="•"/>
            </a:pPr>
            <a:r>
              <a:rPr lang="pl" sz="1100" dirty="0" smtClean="0"/>
              <a:t>switch</a:t>
            </a:r>
          </a:p>
          <a:p>
            <a:r>
              <a:rPr lang="pl-PL" dirty="0" smtClean="0"/>
              <a:t>Pozwalają</a:t>
            </a:r>
            <a:r>
              <a:rPr lang="pl-PL" baseline="0" dirty="0" smtClean="0"/>
              <a:t> one na wykonywanie instrukcji w zależności od tego czy określony warunek został spełniony.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913440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Jak widzimy</a:t>
            </a:r>
            <a:r>
              <a:rPr lang="pl-PL" baseline="0" dirty="0" smtClean="0"/>
              <a:t> zagnieżdżanie pętli działa w następujący sposób: </a:t>
            </a:r>
          </a:p>
          <a:p>
            <a:r>
              <a:rPr lang="pl-PL" baseline="0" dirty="0" smtClean="0"/>
              <a:t>dla każdej iteracji pętli zewnętrznej wykonywane są wszystkie iteracje pętli wewnętrznej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484557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100" dirty="0" smtClean="0"/>
              <a:t>Do przerwania działania pętli wykorzystujemy 2 instrukcję:</a:t>
            </a:r>
          </a:p>
          <a:p>
            <a:r>
              <a:rPr lang="pl-PL" sz="1100" dirty="0" err="1" smtClean="0"/>
              <a:t>break</a:t>
            </a:r>
            <a:r>
              <a:rPr lang="pl-PL" sz="1100" dirty="0" smtClean="0"/>
              <a:t> – przerywa działanie całej pętli.</a:t>
            </a:r>
            <a:r>
              <a:rPr lang="pl-PL" sz="1100" baseline="0" dirty="0" smtClean="0"/>
              <a:t> Skrypt jest kontynuowany od kolejnej instrukcji poza pętlą.</a:t>
            </a:r>
            <a:endParaRPr lang="pl-PL" sz="1100" dirty="0" smtClean="0"/>
          </a:p>
          <a:p>
            <a:r>
              <a:rPr lang="pl-PL" sz="1100" dirty="0" err="1" smtClean="0"/>
              <a:t>continue</a:t>
            </a:r>
            <a:r>
              <a:rPr lang="pl-PL" sz="1100" dirty="0" smtClean="0"/>
              <a:t> – przerywa działanie bieżącej iteracji.</a:t>
            </a:r>
            <a:r>
              <a:rPr lang="pl-PL" sz="1100" baseline="0" dirty="0" smtClean="0"/>
              <a:t> Przerywana jest bieżąca iteracja i uruchamiana jest kolejna. Należy pamiętać o ustawieniu zmiennej iteracyjnej (jeśli wykorzystujemy pętle </a:t>
            </a:r>
            <a:r>
              <a:rPr lang="pl-PL" sz="1100" baseline="0" dirty="0" err="1" smtClean="0"/>
              <a:t>while</a:t>
            </a:r>
            <a:r>
              <a:rPr lang="pl-PL" sz="1100" baseline="0" dirty="0" smtClean="0"/>
              <a:t> lub do).</a:t>
            </a:r>
            <a:endParaRPr lang="pl-PL" sz="1100" dirty="0" smtClean="0"/>
          </a:p>
        </p:txBody>
      </p:sp>
    </p:spTree>
    <p:extLst>
      <p:ext uri="{BB962C8B-B14F-4D97-AF65-F5344CB8AC3E}">
        <p14:creationId xmlns:p14="http://schemas.microsoft.com/office/powerpoint/2010/main" val="50980210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0613611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1148276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0599453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82498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012753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Rozwiązanie</a:t>
            </a:r>
            <a:r>
              <a:rPr lang="pl-PL" baseline="0" dirty="0" smtClean="0"/>
              <a:t>: w przypadku, gdy liczba jest parzysta (dzielenie modulo 2 daje wynik 0) pomijamy wypisywanie </a:t>
            </a:r>
            <a:r>
              <a:rPr lang="pl-PL" baseline="0" smtClean="0"/>
              <a:t>bieżącej wartości.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049692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Rozwiązanie</a:t>
            </a:r>
            <a:r>
              <a:rPr lang="pl-PL" baseline="0" dirty="0" smtClean="0"/>
              <a:t>: w przypadku, gdy liczba jest parzysta (dzielenie modulo 2 daje wynik 0) pomijamy wypisywanie </a:t>
            </a:r>
            <a:r>
              <a:rPr lang="pl-PL" baseline="0" smtClean="0"/>
              <a:t>bieżącej wartości.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47687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pl" dirty="0" smtClean="0"/>
              <a:t>Wyrażenia </a:t>
            </a:r>
            <a:r>
              <a:rPr lang="pl" dirty="0"/>
              <a:t>w nawiasach klamrowych zostaną wykonane tylko w przypadku, gdy warunek zostanie spełniony. Warunek musi być typu </a:t>
            </a:r>
            <a:r>
              <a:rPr lang="pl" dirty="0" smtClean="0"/>
              <a:t>Boolean. Można </a:t>
            </a:r>
            <a:r>
              <a:rPr lang="pl" dirty="0"/>
              <a:t>go zbudować za pomocą operatorów poznanych we wcześniejszej lekcji.</a:t>
            </a:r>
          </a:p>
          <a:p>
            <a:pPr lvl="0" rtl="0">
              <a:buNone/>
            </a:pPr>
            <a:r>
              <a:rPr lang="pl" dirty="0"/>
              <a:t>Nawiasy klamrowe wydzielają blok instrukcji wykonywanych po spełnieniu warunku. Po zamykającym nawiasie nie trzeba wstawiać średnika kończącego polecenie JavaScript. W przypadku gdy w wyniku spełnienia warunku należy wykonać tylko 1 </a:t>
            </a:r>
            <a:r>
              <a:rPr lang="pl" dirty="0" smtClean="0"/>
              <a:t>instrukcję </a:t>
            </a:r>
            <a:r>
              <a:rPr lang="pl" dirty="0"/>
              <a:t>nawiasy można pominąć, ale wymagany wtedy jest ; na końcu linii.</a:t>
            </a:r>
          </a:p>
          <a:p>
            <a:endParaRPr lang="pl" dirty="0"/>
          </a:p>
        </p:txBody>
      </p:sp>
    </p:spTree>
    <p:extLst>
      <p:ext uri="{BB962C8B-B14F-4D97-AF65-F5344CB8AC3E}">
        <p14:creationId xmlns:p14="http://schemas.microsoft.com/office/powerpoint/2010/main" val="14164067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pl" dirty="0"/>
              <a:t>Instrukcja else rozszerza instrukcję if. Działa bardzo podobnie do if, ale zawarte w niej instrukcje są wykonywane tylko w przypadku gdy warunek nie jest spełniony.</a:t>
            </a:r>
          </a:p>
        </p:txBody>
      </p:sp>
    </p:spTree>
    <p:extLst>
      <p:ext uri="{BB962C8B-B14F-4D97-AF65-F5344CB8AC3E}">
        <p14:creationId xmlns:p14="http://schemas.microsoft.com/office/powerpoint/2010/main" val="37160109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pl" dirty="0"/>
              <a:t>Instrukcja else rozszerza instrukcję if. Działa bardzo podobnie do if, ale zawarte w niej instrukcje są wykonywane tylko w przypadku gdy warunek nie jest spełniony.</a:t>
            </a:r>
          </a:p>
        </p:txBody>
      </p:sp>
    </p:spTree>
    <p:extLst>
      <p:ext uri="{BB962C8B-B14F-4D97-AF65-F5344CB8AC3E}">
        <p14:creationId xmlns:p14="http://schemas.microsoft.com/office/powerpoint/2010/main" val="40296684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pl" dirty="0"/>
              <a:t>Instrukcja else rozszerza instrukcję if. Działa bardzo podobnie do if, ale zawarte w niej instrukcje są wykonywane tylko w przypadku gdy warunek nie jest spełniony.</a:t>
            </a:r>
          </a:p>
        </p:txBody>
      </p:sp>
    </p:spTree>
    <p:extLst>
      <p:ext uri="{BB962C8B-B14F-4D97-AF65-F5344CB8AC3E}">
        <p14:creationId xmlns:p14="http://schemas.microsoft.com/office/powerpoint/2010/main" val="33312209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pl" dirty="0"/>
              <a:t>Kolejna wersja instrukcji if pozwala na badanie wielu warunków. Po if może wystąpić wiele dodatkowych bloków else if. </a:t>
            </a:r>
          </a:p>
          <a:p>
            <a:pPr>
              <a:buNone/>
            </a:pPr>
            <a:r>
              <a:rPr lang="pl" dirty="0"/>
              <a:t>Taka konstrukcja oznacza, że jeżeli warunek1 jest spełniony to wykonane zostaną instrukcje1, w przeciwnym wypadku gdy spełniony jest warunek2 to zostaną wykonane instrukcje2, itd. W przypadku, gdy wszystkie warunki są fałszywe, wykonywane są instrukcjeM z bloku else.</a:t>
            </a:r>
          </a:p>
        </p:txBody>
      </p:sp>
    </p:spTree>
    <p:extLst>
      <p:ext uri="{BB962C8B-B14F-4D97-AF65-F5344CB8AC3E}">
        <p14:creationId xmlns:p14="http://schemas.microsoft.com/office/powerpoint/2010/main" val="12774499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Instrukcja wyboru </a:t>
            </a:r>
            <a:r>
              <a:rPr lang="pl-PL" dirty="0" err="1" smtClean="0"/>
              <a:t>switch</a:t>
            </a:r>
            <a:r>
              <a:rPr lang="pl-PL" dirty="0" smtClean="0"/>
              <a:t> (nazywana również instrukcją </a:t>
            </a:r>
            <a:r>
              <a:rPr lang="pl-PL" dirty="0" err="1" smtClean="0"/>
              <a:t>switch</a:t>
            </a:r>
            <a:r>
              <a:rPr lang="pl-PL" dirty="0" smtClean="0"/>
              <a:t>…</a:t>
            </a:r>
            <a:r>
              <a:rPr lang="pl-PL" dirty="0" err="1" smtClean="0"/>
              <a:t>case</a:t>
            </a:r>
            <a:r>
              <a:rPr lang="pl-PL" dirty="0" smtClean="0"/>
              <a:t>) pozwala w wygodny sposób sprawdzić ciąg warunków i wykonać różne instrukcje, w zależności od wyników porównywania.</a:t>
            </a:r>
          </a:p>
          <a:p>
            <a:r>
              <a:rPr lang="pl-PL" dirty="0" smtClean="0"/>
              <a:t>Najpierw program szuka wartość odpowiedniego wyrażenia i wykonuje załączoną instrukcję. Jeśli nie uda się znaleźć odpowiedniej wartości program szuka domyślnej instrukcji i ją wykonuje. Jeśli wartość została znaleziona to program kontynuuje wykonywanie instrukcji aż do końca instrukcji </a:t>
            </a:r>
            <a:r>
              <a:rPr lang="pl-PL" b="1" dirty="0" err="1" smtClean="0"/>
              <a:t>switch</a:t>
            </a:r>
            <a:r>
              <a:rPr lang="pl-PL" dirty="0" smtClean="0"/>
              <a:t> lub do napotkania instrukcji </a:t>
            </a:r>
            <a:r>
              <a:rPr lang="pl-PL" b="1" dirty="0" err="1" smtClean="0"/>
              <a:t>break</a:t>
            </a:r>
            <a:r>
              <a:rPr lang="pl-PL" dirty="0" smtClean="0"/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73271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/>
              <a:t>JavaScript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pl"/>
              <a:t>Instrukcje warunkowe</a:t>
            </a:r>
          </a:p>
        </p:txBody>
      </p:sp>
      <p:pic>
        <p:nvPicPr>
          <p:cNvPr id="4" name="Obraz 3" descr="PO KL_z podpisem_kolo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4653136"/>
            <a:ext cx="5753100" cy="10858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ole tekstowe 4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1226517" y="1334117"/>
            <a:ext cx="7308000" cy="69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/>
              <a:t>Instrukcja </a:t>
            </a:r>
            <a:r>
              <a:rPr lang="pl" i="1"/>
              <a:t>switch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1236267" y="2173810"/>
            <a:ext cx="7450500" cy="376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600" dirty="0" smtClean="0"/>
              <a:t>Przykład:</a:t>
            </a:r>
          </a:p>
          <a:p>
            <a:pPr marL="0" indent="0">
              <a:buNone/>
            </a:pP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kolor = "Biały";</a:t>
            </a:r>
          </a:p>
          <a:p>
            <a:pPr marL="0" indent="0">
              <a:buNone/>
            </a:pPr>
            <a:r>
              <a:rPr lang="pl-PL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switch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(kolor) {</a:t>
            </a:r>
          </a:p>
          <a:p>
            <a:pPr marL="0" indent="0">
              <a:buNone/>
            </a:pP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l-PL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case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"Zielony": </a:t>
            </a:r>
            <a:r>
              <a:rPr lang="pl-PL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document.writeln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("Wybrano zielony kolor");</a:t>
            </a:r>
          </a:p>
          <a:p>
            <a:pPr marL="0" indent="0">
              <a:buNone/>
            </a:pP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pl-PL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l-PL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case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"Niebieski": </a:t>
            </a:r>
            <a:r>
              <a:rPr lang="pl-PL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document.writeln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("Wybrano kolor niebieski");</a:t>
            </a:r>
          </a:p>
          <a:p>
            <a:pPr marL="0" indent="0">
              <a:buNone/>
            </a:pP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pl-PL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l-PL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case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"Biały": </a:t>
            </a:r>
            <a:r>
              <a:rPr lang="pl-PL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document.writeln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("Wybrano kolor biały");</a:t>
            </a:r>
          </a:p>
          <a:p>
            <a:pPr marL="0" indent="0">
              <a:buNone/>
            </a:pP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pl-PL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l-PL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default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pl-PL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document.writeln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("Nieznany kolor");</a:t>
            </a:r>
          </a:p>
          <a:p>
            <a:pPr marL="0" indent="0">
              <a:buNone/>
            </a:pP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pl" sz="20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151985293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 idx="4294967295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pl" sz="3600" dirty="0" smtClean="0"/>
              <a:t>Ćwiczenia</a:t>
            </a:r>
            <a:endParaRPr lang="pl" sz="3600" dirty="0"/>
          </a:p>
        </p:txBody>
      </p:sp>
      <p:sp>
        <p:nvSpPr>
          <p:cNvPr id="84" name="Shape 84"/>
          <p:cNvSpPr txBox="1">
            <a:spLocks noGrp="1"/>
          </p:cNvSpPr>
          <p:nvPr>
            <p:ph type="body" idx="4294967295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" sz="1800" dirty="0" smtClean="0"/>
              <a:t>Popraw wcześniejszy przykład pobierający imię od użytkownika tak aby po naciśnięciu przycisku anuluj pojawił się tekst "Dlaczego nie chcesz podać swojego imienia?"</a:t>
            </a:r>
          </a:p>
          <a:p>
            <a:endParaRPr lang="pl" sz="1800" dirty="0" smtClean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71786891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 idx="4294967295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pl" sz="3600" dirty="0" smtClean="0"/>
              <a:t>Przykładowe rozwiązanie</a:t>
            </a:r>
            <a:endParaRPr lang="pl" sz="3600" dirty="0"/>
          </a:p>
        </p:txBody>
      </p:sp>
      <p:sp>
        <p:nvSpPr>
          <p:cNvPr id="84" name="Shape 84"/>
          <p:cNvSpPr txBox="1">
            <a:spLocks noGrp="1"/>
          </p:cNvSpPr>
          <p:nvPr>
            <p:ph type="body" idx="4294967295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pl-PL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script</a:t>
            </a: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pl-PL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text</a:t>
            </a: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pl-PL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javascript</a:t>
            </a: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</a:p>
          <a:p>
            <a:pPr marL="0" indent="0">
              <a:buNone/>
            </a:pP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&lt;!--</a:t>
            </a:r>
          </a:p>
          <a:p>
            <a:pPr marL="0" indent="0">
              <a:buNone/>
            </a:pPr>
            <a:r>
              <a:rPr lang="pl-PL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imie</a:t>
            </a: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pl-PL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prompt</a:t>
            </a: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("Podaj swoje </a:t>
            </a:r>
            <a:r>
              <a:rPr lang="pl-PL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imię:", </a:t>
            </a: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"");</a:t>
            </a:r>
          </a:p>
          <a:p>
            <a:pPr marL="0" indent="0">
              <a:buNone/>
            </a:pPr>
            <a:r>
              <a:rPr lang="pl-PL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pl-PL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imie</a:t>
            </a: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== </a:t>
            </a:r>
            <a:r>
              <a:rPr lang="pl-PL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0" indent="0">
              <a:buNone/>
            </a:pPr>
            <a:r>
              <a:rPr lang="pl-PL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document.write</a:t>
            </a: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("&lt;</a:t>
            </a:r>
            <a:r>
              <a:rPr lang="pl-PL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h3&gt;Dlaczego </a:t>
            </a: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nie chcesz </a:t>
            </a:r>
            <a:r>
              <a:rPr lang="pl-PL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podać </a:t>
            </a: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swojego imienia?&lt;/h3&gt;");</a:t>
            </a:r>
          </a:p>
          <a:p>
            <a:pPr marL="0" indent="0">
              <a:buNone/>
            </a:pP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pl-PL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 marL="0" indent="0">
              <a:buNone/>
            </a:pPr>
            <a:r>
              <a:rPr lang="pl-PL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document.write</a:t>
            </a: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("Witaj " + </a:t>
            </a:r>
            <a:r>
              <a:rPr lang="pl-PL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imie</a:t>
            </a: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+ "!");</a:t>
            </a:r>
          </a:p>
          <a:p>
            <a:pPr marL="0" indent="0">
              <a:buNone/>
            </a:pP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//--&gt;</a:t>
            </a:r>
          </a:p>
          <a:p>
            <a:pPr marL="0" indent="0">
              <a:buNone/>
            </a:pP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pl-PL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script</a:t>
            </a:r>
            <a:r>
              <a:rPr lang="pl-P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pl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32023538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 idx="4294967295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pl" sz="3600" dirty="0" smtClean="0"/>
              <a:t>Ćwiczenie</a:t>
            </a:r>
            <a:endParaRPr lang="pl" sz="3600" dirty="0"/>
          </a:p>
        </p:txBody>
      </p:sp>
      <p:sp>
        <p:nvSpPr>
          <p:cNvPr id="84" name="Shape 84"/>
          <p:cNvSpPr txBox="1">
            <a:spLocks noGrp="1"/>
          </p:cNvSpPr>
          <p:nvPr>
            <p:ph type="body" idx="4294967295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800" dirty="0" smtClean="0"/>
              <a:t>Napisz </a:t>
            </a:r>
            <a:r>
              <a:rPr lang="pl-PL" sz="1800" dirty="0"/>
              <a:t>skrypt pobierający od użytkownika 2 liczby i wyświetlający na ekranie większą z nich</a:t>
            </a:r>
          </a:p>
          <a:p>
            <a:pPr lvl="0" rtl="0">
              <a:buNone/>
            </a:pPr>
            <a:endParaRPr lang="pl" sz="18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117946512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 idx="4294967295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pl" sz="3600" dirty="0" smtClean="0"/>
              <a:t>Przykładowe rozwiązanie</a:t>
            </a:r>
            <a:endParaRPr lang="pl" sz="3600" dirty="0"/>
          </a:p>
        </p:txBody>
      </p:sp>
      <p:sp>
        <p:nvSpPr>
          <p:cNvPr id="84" name="Shape 84"/>
          <p:cNvSpPr txBox="1">
            <a:spLocks noGrp="1"/>
          </p:cNvSpPr>
          <p:nvPr>
            <p:ph type="body" idx="4294967295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script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text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javascript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&lt;!--</a:t>
            </a:r>
          </a:p>
          <a:p>
            <a:pPr marL="0" indent="0">
              <a:buNone/>
            </a:pP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a =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prompt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("Podaj pierwszą liczbę: ");</a:t>
            </a:r>
          </a:p>
          <a:p>
            <a:pPr marL="0" indent="0">
              <a:buNone/>
            </a:pP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b =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prompt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("Podaj drugą liczbę: ")</a:t>
            </a:r>
          </a:p>
          <a:p>
            <a:pPr marL="0" indent="0">
              <a:buNone/>
            </a:pPr>
            <a:endParaRPr lang="pl-PL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(a&gt;b)</a:t>
            </a:r>
          </a:p>
          <a:p>
            <a:pPr marL="0" indent="0">
              <a:buNone/>
            </a:pP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pl-PL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document.write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("Liczba " + a " jest większa od liczby " +b);</a:t>
            </a:r>
          </a:p>
          <a:p>
            <a:pPr marL="0" indent="0">
              <a:buNone/>
            </a:pP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(a == b)</a:t>
            </a:r>
          </a:p>
          <a:p>
            <a:pPr marL="0" indent="0">
              <a:buNone/>
            </a:pP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pl-PL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document.write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("Liczby " + a +" i "+b+" są równe");</a:t>
            </a:r>
          </a:p>
          <a:p>
            <a:pPr marL="0" indent="0">
              <a:buNone/>
            </a:pP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endParaRPr lang="pl-PL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pl-PL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document.write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("Liczba " + b " jest większa od liczby " +a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//--&gt;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script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pl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58962208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 idx="4294967295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pl" sz="3600" dirty="0" smtClean="0"/>
              <a:t>Ćwiczenie</a:t>
            </a:r>
            <a:endParaRPr lang="pl" sz="3600" dirty="0"/>
          </a:p>
        </p:txBody>
      </p:sp>
      <p:sp>
        <p:nvSpPr>
          <p:cNvPr id="84" name="Shape 84"/>
          <p:cNvSpPr txBox="1">
            <a:spLocks noGrp="1"/>
          </p:cNvSpPr>
          <p:nvPr>
            <p:ph type="body" idx="4294967295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800" dirty="0" smtClean="0"/>
              <a:t>Napisz </a:t>
            </a:r>
            <a:r>
              <a:rPr lang="pl-PL" sz="1800" dirty="0"/>
              <a:t>skrypt pobierający od użytkownika 2 liczby i wyświetlający wynik ich dzielenia. Zapewnij poprawną obsługę dzielenia przez 0.</a:t>
            </a:r>
          </a:p>
          <a:p>
            <a:pPr lvl="0">
              <a:buNone/>
            </a:pPr>
            <a:endParaRPr lang="pl" sz="1800" dirty="0"/>
          </a:p>
          <a:p>
            <a:pPr lvl="0" rtl="0">
              <a:buNone/>
            </a:pPr>
            <a:endParaRPr lang="pl" sz="18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200159965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 idx="4294967295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pl" sz="3600" dirty="0" smtClean="0"/>
              <a:t>Przykładowe rozwiązanie</a:t>
            </a:r>
            <a:endParaRPr lang="pl" sz="3600" dirty="0"/>
          </a:p>
        </p:txBody>
      </p:sp>
      <p:sp>
        <p:nvSpPr>
          <p:cNvPr id="84" name="Shape 84"/>
          <p:cNvSpPr txBox="1">
            <a:spLocks noGrp="1"/>
          </p:cNvSpPr>
          <p:nvPr>
            <p:ph type="body" idx="4294967295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script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text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javascript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&lt;!--</a:t>
            </a:r>
          </a:p>
          <a:p>
            <a:pPr marL="0" indent="0">
              <a:buNone/>
            </a:pP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a =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prompt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("Podaj pierwszą liczbę: ");</a:t>
            </a:r>
          </a:p>
          <a:p>
            <a:pPr marL="0" indent="0">
              <a:buNone/>
            </a:pP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b =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prompt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("Podaj drugą liczbę: ")</a:t>
            </a:r>
          </a:p>
          <a:p>
            <a:pPr marL="0" indent="0">
              <a:buNone/>
            </a:pPr>
            <a:endParaRPr lang="pl-PL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(b == 0) {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document.write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("Dzielenie przez 0");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document.write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("Wynik dzielenia to: "+ (a/b));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//--&gt;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script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pl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45104858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 idx="4294967295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pl" sz="3600" dirty="0" smtClean="0"/>
              <a:t>Ćwiczenia</a:t>
            </a:r>
            <a:endParaRPr lang="pl" sz="3600" dirty="0"/>
          </a:p>
        </p:txBody>
      </p:sp>
      <p:sp>
        <p:nvSpPr>
          <p:cNvPr id="84" name="Shape 84"/>
          <p:cNvSpPr txBox="1">
            <a:spLocks noGrp="1"/>
          </p:cNvSpPr>
          <p:nvPr>
            <p:ph type="body" idx="4294967295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" sz="1800" dirty="0" smtClean="0"/>
              <a:t>Napisz skrypt pobierający od użytkownika dzień tygodnia. </a:t>
            </a:r>
          </a:p>
          <a:p>
            <a:pPr marL="0" indent="0">
              <a:buNone/>
            </a:pPr>
            <a:r>
              <a:rPr lang="pl" sz="1800" dirty="0" smtClean="0"/>
              <a:t>Jeśli podana zostanie sobota, albo niedziela wyświetl komunikat "Miłego weekendu!", w przeciwnym wypadku wyświetl komunikat "Miłej pracy"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134471698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 idx="4294967295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pl" sz="3600" dirty="0" smtClean="0"/>
              <a:t>Przykładowe rozwiązanie</a:t>
            </a:r>
            <a:endParaRPr lang="pl" sz="3600" dirty="0"/>
          </a:p>
        </p:txBody>
      </p:sp>
      <p:sp>
        <p:nvSpPr>
          <p:cNvPr id="84" name="Shape 84"/>
          <p:cNvSpPr txBox="1">
            <a:spLocks noGrp="1"/>
          </p:cNvSpPr>
          <p:nvPr>
            <p:ph type="body" idx="4294967295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script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text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javascript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&lt;!--</a:t>
            </a:r>
          </a:p>
          <a:p>
            <a:pPr marL="0" indent="0">
              <a:buNone/>
            </a:pP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dzien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prompt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("Podaj 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dzień tygodnia: ");</a:t>
            </a:r>
            <a:endParaRPr lang="pl-PL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l-PL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switch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pl-PL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dzien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  <a:endParaRPr lang="pl-PL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case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"sobota" :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case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"niedziela":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document.write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Miłego 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wypoczynku");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default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: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document.write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Miłej 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pracy");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//--&gt;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script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pl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427238549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 idx="4294967295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pl" sz="3600" dirty="0" smtClean="0"/>
              <a:t>Ćwiczenia</a:t>
            </a:r>
            <a:endParaRPr lang="pl" sz="3600" dirty="0"/>
          </a:p>
        </p:txBody>
      </p:sp>
      <p:sp>
        <p:nvSpPr>
          <p:cNvPr id="84" name="Shape 84"/>
          <p:cNvSpPr txBox="1">
            <a:spLocks noGrp="1"/>
          </p:cNvSpPr>
          <p:nvPr>
            <p:ph type="body" idx="4294967295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" sz="1800" dirty="0" smtClean="0"/>
              <a:t>Napisz </a:t>
            </a:r>
            <a:r>
              <a:rPr lang="pl" sz="1800" dirty="0"/>
              <a:t>skrypt wyświetlający rozwiązania </a:t>
            </a:r>
            <a:r>
              <a:rPr lang="pl-PL" sz="1800" dirty="0"/>
              <a:t>równania kwadratowego </a:t>
            </a:r>
          </a:p>
          <a:p>
            <a:pPr marL="0" indent="0">
              <a:buNone/>
            </a:pPr>
            <a:r>
              <a:rPr lang="pl-PL" sz="1800" dirty="0"/>
              <a:t>	Ax</a:t>
            </a:r>
            <a:r>
              <a:rPr lang="pl-PL" sz="1800" baseline="30000" dirty="0"/>
              <a:t>2</a:t>
            </a:r>
            <a:r>
              <a:rPr lang="pl-PL" sz="1800" dirty="0"/>
              <a:t> + </a:t>
            </a:r>
            <a:r>
              <a:rPr lang="pl-PL" sz="1800" dirty="0" err="1"/>
              <a:t>Bx</a:t>
            </a:r>
            <a:r>
              <a:rPr lang="pl-PL" sz="1800" dirty="0"/>
              <a:t> + C.</a:t>
            </a:r>
          </a:p>
          <a:p>
            <a:pPr lvl="0" rtl="0">
              <a:buNone/>
            </a:pPr>
            <a:endParaRPr lang="pl" sz="18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37092258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176542" y="1360330"/>
            <a:ext cx="7724699" cy="649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/>
              <a:t>Instrukcje warunkowe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15542" y="2042173"/>
            <a:ext cx="7691999" cy="3837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pl" sz="2400" dirty="0"/>
              <a:t>Instrukcje warunkowe pozwalają na sterowanie przepływem programu wg. zdefiniowanych </a:t>
            </a:r>
            <a:r>
              <a:rPr lang="pl" sz="2400" dirty="0" smtClean="0"/>
              <a:t>warunków</a:t>
            </a:r>
            <a:endParaRPr lang="pl"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 idx="4294967295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pl" dirty="0" smtClean="0"/>
              <a:t>Przykładowe rozwiązanie</a:t>
            </a:r>
            <a:endParaRPr lang="pl" sz="3600" dirty="0"/>
          </a:p>
        </p:txBody>
      </p:sp>
      <p:sp>
        <p:nvSpPr>
          <p:cNvPr id="84" name="Shape 84"/>
          <p:cNvSpPr txBox="1">
            <a:spLocks noGrp="1"/>
          </p:cNvSpPr>
          <p:nvPr>
            <p:ph type="body" idx="4294967295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buNone/>
            </a:pPr>
            <a:r>
              <a:rPr lang="pl-PL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A = 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1,B 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1, C 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= -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2,str 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"";</a:t>
            </a:r>
            <a:endParaRPr lang="pl-PL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>
              <a:buNone/>
            </a:pPr>
            <a:r>
              <a:rPr lang="pl-PL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(A == 0){</a:t>
            </a:r>
          </a:p>
          <a:p>
            <a:pPr lvl="0">
              <a:buNone/>
            </a:pP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pl-PL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+= "To nie jest równanie kwadratowe: A = 0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!";}</a:t>
            </a:r>
            <a:endParaRPr lang="pl-PL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>
              <a:buNone/>
            </a:pPr>
            <a:r>
              <a:rPr lang="pl-PL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endParaRPr lang="pl-PL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>
              <a:buNone/>
            </a:pP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delta 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= B * B - 4 * A * 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C;</a:t>
            </a:r>
          </a:p>
          <a:p>
            <a:pPr lvl="0">
              <a:buNone/>
            </a:pP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pl-PL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(delta &lt; 0){</a:t>
            </a:r>
          </a:p>
          <a:p>
            <a:pPr lvl="0">
              <a:buNone/>
            </a:pP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pl-PL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+= "Delta &lt; 0&lt;</a:t>
            </a:r>
            <a:r>
              <a:rPr lang="pl-PL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&gt;";</a:t>
            </a:r>
          </a:p>
          <a:p>
            <a:pPr lvl="0">
              <a:buNone/>
            </a:pP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pl-PL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+= "To równanie nie ma rozwiązania w 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zbiorze liczb 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rzeczywistych!";</a:t>
            </a:r>
          </a:p>
          <a:p>
            <a:pPr lvl="0">
              <a:buNone/>
            </a:pP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pl-PL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(delta == 0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</a:p>
          <a:p>
            <a:pPr lvl="0">
              <a:buNone/>
            </a:pP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wynik 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= - B / 2 * A;</a:t>
            </a:r>
          </a:p>
          <a:p>
            <a:pPr lvl="0">
              <a:buNone/>
            </a:pP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pl-PL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+= "Rozwiązanie: x = " + wynik;</a:t>
            </a:r>
          </a:p>
          <a:p>
            <a:pPr lvl="0">
              <a:buNone/>
            </a:pP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pl-PL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lvl="0">
              <a:buNone/>
            </a:pP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wynik 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= (- B + </a:t>
            </a:r>
            <a:r>
              <a:rPr lang="pl-PL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Math.sqrt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(delta)) / 2 * 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A;  </a:t>
            </a:r>
            <a:r>
              <a:rPr lang="pl-PL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+= "Rozwiązanie: x1 = " + wynik;</a:t>
            </a:r>
          </a:p>
          <a:p>
            <a:pPr lvl="0">
              <a:buNone/>
            </a:pP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wynik = (- B - </a:t>
            </a:r>
            <a:r>
              <a:rPr lang="pl-PL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Math.sqrt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(delta)) / 2 * A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pl-PL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+= ", x2 = " + wynik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;}</a:t>
            </a:r>
            <a:endParaRPr lang="pl-PL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>
              <a:buNone/>
            </a:pP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lvl="0">
              <a:buNone/>
            </a:pPr>
            <a:r>
              <a:rPr lang="pl-PL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element = </a:t>
            </a:r>
            <a:r>
              <a:rPr lang="pl-PL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document.getElementById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pl-PL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");</a:t>
            </a:r>
          </a:p>
          <a:p>
            <a:pPr lvl="0">
              <a:buNone/>
            </a:pPr>
            <a:r>
              <a:rPr lang="pl-PL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element.innerHTML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pl-PL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pl-P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pl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83890066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/>
              <a:t>JavaScript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pl"/>
              <a:t>Pętle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1225292" y="1302417"/>
            <a:ext cx="7461600" cy="5723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/>
              <a:t>Rodzaje pętli w JavaScipt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1203345" y="2072021"/>
            <a:ext cx="7483499" cy="3804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pl" sz="2400" dirty="0"/>
              <a:t>Pętle są instrukcjami pozwalającymi na </a:t>
            </a:r>
            <a:r>
              <a:rPr lang="pl" sz="2400" dirty="0" smtClean="0"/>
              <a:t>wielokrotne wykonywanie </a:t>
            </a:r>
            <a:r>
              <a:rPr lang="pl" sz="2400" dirty="0"/>
              <a:t>tego samego kodu. JavaScript obsługuje następujące rodzaje pętli: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pl" sz="2400" dirty="0"/>
              <a:t>for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pl" sz="2400" dirty="0"/>
              <a:t>while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pl" sz="2400" dirty="0"/>
              <a:t>do .... while</a:t>
            </a:r>
          </a:p>
          <a:p>
            <a:endParaRPr lang="pl"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1214317" y="1312792"/>
            <a:ext cx="7472399" cy="638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 dirty="0"/>
              <a:t>Pętla </a:t>
            </a:r>
            <a:r>
              <a:rPr lang="pl" i="1" dirty="0"/>
              <a:t>for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1236267" y="2017171"/>
            <a:ext cx="7450500" cy="358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pl" sz="1800"/>
              <a:t>Pętla for służy do wykonania instrukcji zawartych w nawiasach określoną liczbę razy.</a:t>
            </a:r>
          </a:p>
          <a:p>
            <a:endParaRPr lang="pl" sz="1800"/>
          </a:p>
          <a:p>
            <a:pPr lvl="0" rtl="0">
              <a:buNone/>
            </a:pPr>
            <a:r>
              <a:rPr lang="pl" sz="1800"/>
              <a:t>for (wyrażenie_początkowe; warunek; wyrażenie modyfikujące) {</a:t>
            </a:r>
          </a:p>
          <a:p>
            <a:pPr lvl="0" rtl="0">
              <a:buNone/>
            </a:pPr>
            <a:r>
              <a:rPr lang="pl" sz="1800"/>
              <a:t>   instrukcje;</a:t>
            </a:r>
          </a:p>
          <a:p>
            <a:pPr lvl="0" rtl="0">
              <a:buNone/>
            </a:pPr>
            <a:r>
              <a:rPr lang="pl" sz="1800"/>
              <a:t>} </a:t>
            </a:r>
          </a:p>
          <a:p>
            <a:endParaRPr lang="pl" sz="1800"/>
          </a:p>
          <a:p>
            <a:endParaRPr lang="pl" sz="180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pl"/>
              <a:t>Pętla </a:t>
            </a:r>
            <a:r>
              <a:rPr lang="pl" i="1"/>
              <a:t>for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pl" sz="1800" dirty="0"/>
              <a:t>Przykład</a:t>
            </a:r>
          </a:p>
          <a:p>
            <a:pPr lvl="0">
              <a:buClr>
                <a:srgbClr val="000000"/>
              </a:buClr>
              <a:buSzPct val="61111"/>
              <a:buNone/>
            </a:pPr>
            <a:endParaRPr lang="nn-NO" sz="1800" dirty="0"/>
          </a:p>
          <a:p>
            <a:pPr lvl="0">
              <a:buClr>
                <a:srgbClr val="000000"/>
              </a:buClr>
              <a:buSzPct val="61111"/>
              <a:buNone/>
            </a:pPr>
            <a:r>
              <a:rPr lang="nn-NO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for (i = 0; i&lt;5; i++) {</a:t>
            </a:r>
          </a:p>
          <a:p>
            <a:pPr lvl="0">
              <a:buClr>
                <a:srgbClr val="000000"/>
              </a:buClr>
              <a:buSzPct val="61111"/>
              <a:buNone/>
            </a:pPr>
            <a:r>
              <a:rPr lang="nn-NO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document.write(i + "&lt;br /&gt;");</a:t>
            </a:r>
          </a:p>
          <a:p>
            <a:pPr lvl="0">
              <a:buClr>
                <a:srgbClr val="000000"/>
              </a:buClr>
              <a:buSzPct val="61111"/>
              <a:buNone/>
            </a:pPr>
            <a:r>
              <a:rPr lang="nn-NO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pl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1225292" y="1324367"/>
            <a:ext cx="7461600" cy="550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/>
              <a:t>Pętla </a:t>
            </a:r>
            <a:r>
              <a:rPr lang="pl" i="1"/>
              <a:t>while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1203342" y="2160421"/>
            <a:ext cx="7483499" cy="4331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pl" sz="1800"/>
              <a:t>Pętla while służy do wielokrotnego wykonywania powtarzających się fragmentów kodu (na etapie pisania funkcji nie wiemy ile razy kod zostanie wykonany.</a:t>
            </a:r>
          </a:p>
          <a:p>
            <a:pPr lvl="0" rtl="0">
              <a:buNone/>
            </a:pPr>
            <a:r>
              <a:rPr lang="pl" sz="1800"/>
              <a:t>while (warunek) {</a:t>
            </a:r>
          </a:p>
          <a:p>
            <a:pPr lvl="0" rtl="0">
              <a:buNone/>
            </a:pPr>
            <a:r>
              <a:rPr lang="pl" sz="1800"/>
              <a:t>	instrukcje;</a:t>
            </a:r>
          </a:p>
          <a:p>
            <a:pPr lvl="0" rtl="0">
              <a:buNone/>
            </a:pPr>
            <a:r>
              <a:rPr lang="pl" sz="1800"/>
              <a:t>}</a:t>
            </a:r>
          </a:p>
          <a:p>
            <a:endParaRPr lang="pl" sz="180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pl" sz="3200" dirty="0"/>
              <a:t>Pętla </a:t>
            </a:r>
            <a:r>
              <a:rPr lang="pl" sz="3200" i="1" dirty="0"/>
              <a:t>while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pl" sz="1800" dirty="0"/>
              <a:t>Przykład</a:t>
            </a:r>
          </a:p>
          <a:p>
            <a:endParaRPr lang="pl" sz="1800" dirty="0"/>
          </a:p>
          <a:p>
            <a:pPr lvl="0" rtl="0">
              <a:buClr>
                <a:srgbClr val="000000"/>
              </a:buClr>
              <a:buSzPct val="61111"/>
              <a:buFont typeface="Arial"/>
              <a:buNone/>
            </a:pPr>
            <a:r>
              <a:rPr lang="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 = 0;</a:t>
            </a:r>
          </a:p>
          <a:p>
            <a:pPr lvl="0" rtl="0">
              <a:buClr>
                <a:srgbClr val="000000"/>
              </a:buClr>
              <a:buSzPct val="61111"/>
              <a:buFont typeface="Arial"/>
              <a:buNone/>
            </a:pPr>
            <a:r>
              <a:rPr lang="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while (i &lt;5) {</a:t>
            </a:r>
          </a:p>
          <a:p>
            <a:pPr lvl="0" rtl="0">
              <a:buClr>
                <a:srgbClr val="000000"/>
              </a:buClr>
              <a:buSzPct val="61111"/>
              <a:buFont typeface="Arial"/>
              <a:buNone/>
            </a:pPr>
            <a:r>
              <a:rPr lang="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l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document.writeln(i + "&lt;br/&gt;);</a:t>
            </a:r>
            <a:endParaRPr lang="pl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rtl="0">
              <a:buClr>
                <a:srgbClr val="000000"/>
              </a:buClr>
              <a:buSzPct val="61111"/>
              <a:buFont typeface="Arial"/>
              <a:buNone/>
            </a:pPr>
            <a:r>
              <a:rPr lang="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i++;</a:t>
            </a:r>
          </a:p>
          <a:p>
            <a:pPr lvl="0" rtl="0">
              <a:buClr>
                <a:srgbClr val="000000"/>
              </a:buClr>
              <a:buSzPct val="61111"/>
              <a:buFont typeface="Arial"/>
              <a:buNone/>
            </a:pPr>
            <a:r>
              <a:rPr lang="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pl" sz="18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/>
              <a:t>Pętla </a:t>
            </a:r>
            <a:r>
              <a:rPr lang="pl" i="1"/>
              <a:t>do .... while</a:t>
            </a: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pl" sz="1800" dirty="0"/>
              <a:t>W pętli do ... while warunek sprawdzany jest po wykonaniu zestawu instrukcji.</a:t>
            </a:r>
          </a:p>
          <a:p>
            <a:endParaRPr lang="pl" sz="1800" dirty="0"/>
          </a:p>
          <a:p>
            <a:pPr lvl="0" rtl="0">
              <a:buNone/>
            </a:pPr>
            <a:r>
              <a:rPr lang="pl" sz="1800" dirty="0"/>
              <a:t>do {</a:t>
            </a:r>
          </a:p>
          <a:p>
            <a:pPr lvl="0" rtl="0">
              <a:buNone/>
            </a:pPr>
            <a:r>
              <a:rPr lang="pl" sz="1800" dirty="0"/>
              <a:t>   instrukcje;</a:t>
            </a:r>
          </a:p>
          <a:p>
            <a:pPr lvl="0" rtl="0">
              <a:buNone/>
            </a:pPr>
            <a:r>
              <a:rPr lang="pl" sz="1800" dirty="0"/>
              <a:t>}</a:t>
            </a:r>
          </a:p>
          <a:p>
            <a:pPr lvl="0" rtl="0">
              <a:buNone/>
            </a:pPr>
            <a:r>
              <a:rPr lang="pl" sz="1800" dirty="0"/>
              <a:t>while (warunek);</a:t>
            </a:r>
          </a:p>
          <a:p>
            <a:endParaRPr lang="pl" sz="18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pl"/>
              <a:t>Pętla </a:t>
            </a:r>
            <a:r>
              <a:rPr lang="pl" i="1"/>
              <a:t>do .... while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pl" sz="1800" dirty="0"/>
              <a:t>Przykład:</a:t>
            </a:r>
          </a:p>
          <a:p>
            <a:endParaRPr lang="pl" sz="1800" dirty="0"/>
          </a:p>
          <a:p>
            <a:pPr lvl="0" rtl="0">
              <a:buNone/>
            </a:pPr>
            <a:r>
              <a:rPr lang="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 = 0</a:t>
            </a:r>
          </a:p>
          <a:p>
            <a:pPr lvl="0" rtl="0">
              <a:buNone/>
            </a:pPr>
            <a:r>
              <a:rPr lang="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do {</a:t>
            </a:r>
          </a:p>
          <a:p>
            <a:pPr lvl="0" rtl="0">
              <a:buNone/>
            </a:pPr>
            <a:r>
              <a:rPr lang="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document.writeln(i);</a:t>
            </a:r>
          </a:p>
          <a:p>
            <a:pPr lvl="0" rtl="0">
              <a:buNone/>
            </a:pPr>
            <a:r>
              <a:rPr lang="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i++;</a:t>
            </a:r>
          </a:p>
          <a:p>
            <a:pPr lvl="0" rtl="0">
              <a:buNone/>
            </a:pPr>
            <a:r>
              <a:rPr lang="p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while (i&lt;5)</a:t>
            </a:r>
          </a:p>
          <a:p>
            <a:endParaRPr lang="pl" sz="1800" dirty="0"/>
          </a:p>
          <a:p>
            <a:endParaRPr lang="pl" sz="18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 idx="4294967295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pl" sz="3600" b="1" dirty="0" smtClean="0"/>
              <a:t>Zagnieżdżanie pętli</a:t>
            </a:r>
            <a:endParaRPr lang="pl" sz="3600" b="1" dirty="0"/>
          </a:p>
        </p:txBody>
      </p:sp>
      <p:sp>
        <p:nvSpPr>
          <p:cNvPr id="138" name="Shape 138"/>
          <p:cNvSpPr txBox="1">
            <a:spLocks noGrp="1"/>
          </p:cNvSpPr>
          <p:nvPr>
            <p:ph type="body" idx="4294967295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W języku </a:t>
            </a:r>
            <a:r>
              <a:rPr lang="pl-PL" sz="2400" dirty="0" err="1" smtClean="0"/>
              <a:t>JavaScript</a:t>
            </a:r>
            <a:r>
              <a:rPr lang="pl-PL" sz="2400" dirty="0" smtClean="0"/>
              <a:t> definicje pętli możemy umieszczać wewnątrz innych pętli. np.</a:t>
            </a:r>
          </a:p>
          <a:p>
            <a:pPr marL="0" indent="0">
              <a:buNone/>
            </a:pPr>
            <a:r>
              <a:rPr lang="pl-PL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(i = 0; i &lt; 5; i++) {</a:t>
            </a:r>
          </a:p>
          <a:p>
            <a:pPr marL="0" indent="0">
              <a:buNone/>
            </a:pPr>
            <a:r>
              <a:rPr lang="pl-P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pl-PL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document.writeln</a:t>
            </a:r>
            <a:r>
              <a:rPr lang="pl-PL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("jestem w </a:t>
            </a:r>
            <a:r>
              <a:rPr lang="pl-PL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petli</a:t>
            </a:r>
            <a:r>
              <a:rPr lang="pl-PL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zewnetrznej</a:t>
            </a:r>
            <a:r>
              <a:rPr lang="pl-PL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 + i);</a:t>
            </a:r>
          </a:p>
          <a:p>
            <a:pPr marL="0" indent="0">
              <a:buNone/>
            </a:pPr>
            <a:r>
              <a:rPr lang="pl-P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for (j = 0; j&lt;5; j++) {</a:t>
            </a:r>
          </a:p>
          <a:p>
            <a:pPr marL="0" indent="0">
              <a:buNone/>
            </a:pPr>
            <a:r>
              <a:rPr lang="pl-P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pl-PL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document.writeln</a:t>
            </a:r>
            <a:r>
              <a:rPr lang="pl-PL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("jestem w </a:t>
            </a:r>
            <a:r>
              <a:rPr lang="pl-PL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petli</a:t>
            </a:r>
            <a:r>
              <a:rPr lang="pl-PL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wewnetrznej</a:t>
            </a:r>
            <a:r>
              <a:rPr lang="pl-PL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"+j);</a:t>
            </a:r>
          </a:p>
          <a:p>
            <a:pPr marL="0" indent="0">
              <a:buNone/>
            </a:pPr>
            <a:r>
              <a:rPr lang="pl-PL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pPr marL="0" indent="0">
              <a:buNone/>
            </a:pPr>
            <a:r>
              <a:rPr lang="pl-PL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133298595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176542" y="1360330"/>
            <a:ext cx="7724699" cy="649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/>
              <a:t>Instrukcje warunkowe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15542" y="2042173"/>
            <a:ext cx="7691999" cy="3837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buNone/>
            </a:pPr>
            <a:r>
              <a:rPr lang="pl" sz="2400" dirty="0"/>
              <a:t>Wyróżniamy następujące rodzaje instrukcji:</a:t>
            </a:r>
          </a:p>
          <a:p>
            <a:pPr marL="419100"/>
            <a:r>
              <a:rPr lang="pl" sz="2400" dirty="0"/>
              <a:t>if</a:t>
            </a:r>
          </a:p>
          <a:p>
            <a:pPr marL="419100"/>
            <a:r>
              <a:rPr lang="pl" sz="2400" dirty="0"/>
              <a:t>if ... else</a:t>
            </a:r>
          </a:p>
          <a:p>
            <a:pPr marL="419100"/>
            <a:r>
              <a:rPr lang="pl" sz="2400" dirty="0"/>
              <a:t>if ..... else if ...</a:t>
            </a:r>
          </a:p>
          <a:p>
            <a:pPr marL="419100"/>
            <a:r>
              <a:rPr lang="pl" sz="2400" dirty="0"/>
              <a:t>switch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1407875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 idx="4294967295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pl" sz="3600" b="1" dirty="0" smtClean="0"/>
              <a:t>Zagnieżdżanie pętli</a:t>
            </a:r>
            <a:endParaRPr lang="pl" sz="3600" b="1" dirty="0"/>
          </a:p>
        </p:txBody>
      </p:sp>
      <p:sp>
        <p:nvSpPr>
          <p:cNvPr id="138" name="Shape 138"/>
          <p:cNvSpPr txBox="1">
            <a:spLocks noGrp="1"/>
          </p:cNvSpPr>
          <p:nvPr>
            <p:ph type="body" idx="4294967295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b="1" dirty="0" smtClean="0"/>
              <a:t>wynik: </a:t>
            </a:r>
          </a:p>
          <a:p>
            <a:pPr marL="0" indent="0">
              <a:buNone/>
            </a:pPr>
            <a:r>
              <a:rPr lang="pl-PL" sz="2400" b="1" dirty="0" smtClean="0"/>
              <a:t>Jestem </a:t>
            </a:r>
            <a:r>
              <a:rPr lang="pl-PL" sz="2400" b="1" dirty="0"/>
              <a:t>w pętli zewnętrznej 1</a:t>
            </a:r>
            <a:r>
              <a:rPr lang="pl-PL" sz="2400" dirty="0"/>
              <a:t/>
            </a:r>
            <a:br>
              <a:rPr lang="pl-PL" sz="2400" dirty="0"/>
            </a:br>
            <a:r>
              <a:rPr lang="pl-PL" sz="2400" i="1" dirty="0"/>
              <a:t>Jestem w pętli wewnętrznej 1</a:t>
            </a:r>
            <a:r>
              <a:rPr lang="pl-PL" sz="2400" dirty="0"/>
              <a:t/>
            </a:r>
            <a:br>
              <a:rPr lang="pl-PL" sz="2400" dirty="0"/>
            </a:br>
            <a:r>
              <a:rPr lang="pl-PL" sz="2400" i="1" dirty="0"/>
              <a:t>Jestem w pętli wewnętrznej 2</a:t>
            </a:r>
            <a:r>
              <a:rPr lang="pl-PL" sz="2400" dirty="0"/>
              <a:t/>
            </a:r>
            <a:br>
              <a:rPr lang="pl-PL" sz="2400" dirty="0"/>
            </a:br>
            <a:r>
              <a:rPr lang="pl-PL" sz="2400" b="1" dirty="0"/>
              <a:t>Jestem w pętli zewnętrznej 2</a:t>
            </a:r>
            <a:r>
              <a:rPr lang="pl-PL" sz="2400" dirty="0"/>
              <a:t/>
            </a:r>
            <a:br>
              <a:rPr lang="pl-PL" sz="2400" dirty="0"/>
            </a:br>
            <a:r>
              <a:rPr lang="pl-PL" sz="2400" i="1" dirty="0"/>
              <a:t>Jestem w pętli wewnętrznej 1</a:t>
            </a:r>
            <a:r>
              <a:rPr lang="pl-PL" sz="2400" dirty="0"/>
              <a:t/>
            </a:r>
            <a:br>
              <a:rPr lang="pl-PL" sz="2400" dirty="0"/>
            </a:br>
            <a:r>
              <a:rPr lang="pl-PL" sz="2400" i="1" dirty="0"/>
              <a:t>Jestem w pętli wewnętrznej 2</a:t>
            </a:r>
            <a:r>
              <a:rPr lang="pl-PL" sz="2400" dirty="0"/>
              <a:t/>
            </a:r>
            <a:br>
              <a:rPr lang="pl-PL" sz="2400" dirty="0"/>
            </a:br>
            <a:r>
              <a:rPr lang="pl-PL" sz="2400" b="1" dirty="0"/>
              <a:t>Jestem w pętli zewnętrznej 3</a:t>
            </a:r>
            <a:r>
              <a:rPr lang="pl-PL" sz="2400" dirty="0"/>
              <a:t/>
            </a:r>
            <a:br>
              <a:rPr lang="pl-PL" sz="2400" dirty="0"/>
            </a:br>
            <a:r>
              <a:rPr lang="pl-PL" sz="2400" i="1" dirty="0"/>
              <a:t>Jestem w pętli wewnętrznej 1</a:t>
            </a:r>
            <a:r>
              <a:rPr lang="pl-PL" sz="2400" dirty="0"/>
              <a:t/>
            </a:r>
            <a:br>
              <a:rPr lang="pl-PL" sz="2400" dirty="0"/>
            </a:br>
            <a:r>
              <a:rPr lang="pl-PL" sz="2400" i="1" dirty="0"/>
              <a:t>Jestem w pętli wewnętrznej 2</a:t>
            </a:r>
            <a:endParaRPr lang="pl-PL" sz="2400" b="1" dirty="0" smtClean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49336812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 idx="4294967295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pl" sz="3600" b="1" dirty="0" smtClean="0"/>
              <a:t>Przerywanie działania pętli</a:t>
            </a:r>
            <a:endParaRPr lang="pl" sz="3600" b="1" dirty="0"/>
          </a:p>
        </p:txBody>
      </p:sp>
      <p:sp>
        <p:nvSpPr>
          <p:cNvPr id="138" name="Shape 138"/>
          <p:cNvSpPr txBox="1">
            <a:spLocks noGrp="1"/>
          </p:cNvSpPr>
          <p:nvPr>
            <p:ph type="body" idx="4294967295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Do przerwania działania pętli wykorzystujemy 2 instrukcję:</a:t>
            </a:r>
          </a:p>
          <a:p>
            <a:r>
              <a:rPr lang="pl-PL" sz="2400" dirty="0" err="1" smtClean="0"/>
              <a:t>break</a:t>
            </a:r>
            <a:r>
              <a:rPr lang="pl-PL" sz="2400" dirty="0" smtClean="0"/>
              <a:t> – przerywa działanie całej pętli</a:t>
            </a:r>
          </a:p>
          <a:p>
            <a:r>
              <a:rPr lang="pl-PL" sz="2400" dirty="0" err="1" smtClean="0"/>
              <a:t>continue</a:t>
            </a:r>
            <a:r>
              <a:rPr lang="pl-PL" sz="2400" dirty="0" smtClean="0"/>
              <a:t> – przerywa działanie bieżącej iteracji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80692394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 idx="4294967295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pl" sz="3600" b="1" dirty="0" smtClean="0"/>
              <a:t>Ćwiczenie</a:t>
            </a:r>
            <a:endParaRPr lang="pl" sz="3600" b="1" dirty="0"/>
          </a:p>
        </p:txBody>
      </p:sp>
      <p:sp>
        <p:nvSpPr>
          <p:cNvPr id="138" name="Shape 138"/>
          <p:cNvSpPr txBox="1">
            <a:spLocks noGrp="1"/>
          </p:cNvSpPr>
          <p:nvPr>
            <p:ph type="body" idx="4294967295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Ćwiczenie 6</a:t>
            </a:r>
          </a:p>
          <a:p>
            <a:pPr marL="0" indent="0">
              <a:buNone/>
            </a:pPr>
            <a:r>
              <a:rPr lang="pl-PL" sz="2400" dirty="0" smtClean="0"/>
              <a:t>Napisz skrypt wyświetlający na ekranie 20 razy tekst "Będę się pilnie uczył :)"</a:t>
            </a:r>
          </a:p>
          <a:p>
            <a:pPr marL="0" indent="0">
              <a:buNone/>
            </a:pP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240512983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 idx="4294967295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pl" dirty="0" smtClean="0"/>
              <a:t>Przykładowe rozwiązania</a:t>
            </a:r>
            <a:endParaRPr lang="pl" sz="3600" b="1" dirty="0"/>
          </a:p>
        </p:txBody>
      </p:sp>
      <p:sp>
        <p:nvSpPr>
          <p:cNvPr id="138" name="Shape 138"/>
          <p:cNvSpPr txBox="1">
            <a:spLocks noGrp="1"/>
          </p:cNvSpPr>
          <p:nvPr>
            <p:ph type="body" idx="4294967295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 = 0;</a:t>
            </a:r>
          </a:p>
          <a:p>
            <a:pPr marL="0" indent="0">
              <a:buNone/>
            </a:pP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(i&lt;20) 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pl-PL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document.writeln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("Będę się pilnie uczył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");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i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++;</a:t>
            </a:r>
          </a:p>
          <a:p>
            <a:pPr marL="0" indent="0">
              <a:buNone/>
            </a:pP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(i=0; i&lt;20; i++) 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pl-PL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document.writeln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("Będę się pilnie uczył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"); </a:t>
            </a:r>
          </a:p>
          <a:p>
            <a:pPr marL="0" indent="0">
              <a:buNone/>
            </a:pP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 = 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0;</a:t>
            </a:r>
            <a:endParaRPr lang="pl-PL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do 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l-PL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document.write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("Będę się pilnie uczył");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++;</a:t>
            </a:r>
          </a:p>
          <a:p>
            <a:pPr marL="0" indent="0">
              <a:buNone/>
            </a:pP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pl-PL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(i&lt;20)</a:t>
            </a:r>
            <a:endParaRPr lang="pl-PL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97994582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 idx="4294967295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pl" sz="3600" b="1" dirty="0" smtClean="0"/>
              <a:t>Ćwiczenie</a:t>
            </a:r>
            <a:endParaRPr lang="pl" sz="3600" b="1" dirty="0"/>
          </a:p>
        </p:txBody>
      </p:sp>
      <p:sp>
        <p:nvSpPr>
          <p:cNvPr id="138" name="Shape 138"/>
          <p:cNvSpPr txBox="1">
            <a:spLocks noGrp="1"/>
          </p:cNvSpPr>
          <p:nvPr>
            <p:ph type="body" idx="4294967295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Napisz skrypt wyświetlający na ekranie tabliczkę mnożenia</a:t>
            </a:r>
          </a:p>
          <a:p>
            <a:pPr marL="0" indent="0">
              <a:buNone/>
            </a:pP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70402703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 idx="4294967295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pl" dirty="0"/>
              <a:t>Przykładowe rozwiązanie</a:t>
            </a:r>
            <a:endParaRPr lang="pl" sz="3600" b="1" dirty="0"/>
          </a:p>
        </p:txBody>
      </p:sp>
      <p:sp>
        <p:nvSpPr>
          <p:cNvPr id="138" name="Shape 138"/>
          <p:cNvSpPr txBox="1">
            <a:spLocks noGrp="1"/>
          </p:cNvSpPr>
          <p:nvPr>
            <p:ph type="body" idx="4294967295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for (i = 1; i &lt;= 10; i++) {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for (j = 1; j &lt;= 10; j++) {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document.write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(i + " * " + j + " = " + i * j + "&lt;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/&gt;");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}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document.write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("&lt;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/&gt;");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88287922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 idx="4294967295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pl" sz="3600" b="1" dirty="0" smtClean="0"/>
              <a:t>Ćwiczenie</a:t>
            </a:r>
            <a:endParaRPr lang="pl" sz="3600" b="1" dirty="0"/>
          </a:p>
        </p:txBody>
      </p:sp>
      <p:sp>
        <p:nvSpPr>
          <p:cNvPr id="138" name="Shape 138"/>
          <p:cNvSpPr txBox="1">
            <a:spLocks noGrp="1"/>
          </p:cNvSpPr>
          <p:nvPr>
            <p:ph type="body" idx="4294967295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smtClean="0"/>
              <a:t>Napisz skrypt, który za pomocą pętli while i instrukcji continue wyświetli nieparzyste liczby z zakresu 10 – 30.</a:t>
            </a:r>
          </a:p>
          <a:p>
            <a:pPr marL="0" indent="0">
              <a:buNone/>
            </a:pPr>
            <a:endParaRPr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30133386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 idx="4294967295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pl" dirty="0"/>
              <a:t>Przykładowe rozwiązanie</a:t>
            </a:r>
            <a:endParaRPr lang="pl" sz="3600" b="1" dirty="0"/>
          </a:p>
        </p:txBody>
      </p:sp>
      <p:sp>
        <p:nvSpPr>
          <p:cNvPr id="138" name="Shape 138"/>
          <p:cNvSpPr txBox="1">
            <a:spLocks noGrp="1"/>
          </p:cNvSpPr>
          <p:nvPr>
            <p:ph type="body" idx="4294967295"/>
          </p:nvPr>
        </p:nvSpPr>
        <p:spPr>
          <a:xfrm>
            <a:off x="1225301" y="1995222"/>
            <a:ext cx="7757999" cy="38921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"";</a:t>
            </a:r>
            <a:endParaRPr lang="pl-PL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 = 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10;</a:t>
            </a:r>
            <a:endParaRPr lang="pl-PL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(i &lt; 30){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(i % 2 == 0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i++;</a:t>
            </a:r>
            <a:endParaRPr lang="pl-PL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  <a:endParaRPr lang="pl-PL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+= i;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+= " ";</a:t>
            </a:r>
          </a:p>
          <a:p>
            <a:pPr marL="0" indent="0">
              <a:buNone/>
            </a:pP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i++;</a:t>
            </a:r>
          </a:p>
          <a:p>
            <a:pPr marL="0" indent="0">
              <a:buNone/>
            </a:pPr>
            <a:r>
              <a:rPr lang="pl-PL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pl-PL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element =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document.getElementById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("element");</a:t>
            </a:r>
          </a:p>
          <a:p>
            <a:pPr marL="0" indent="0">
              <a:buNone/>
            </a:pP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element.innerHTML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pl-PL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pl-PL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209248055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 idx="4294967295"/>
          </p:nvPr>
        </p:nvSpPr>
        <p:spPr>
          <a:xfrm>
            <a:off x="1225282" y="1356685"/>
            <a:ext cx="7768800" cy="5943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pl" dirty="0" smtClean="0"/>
              <a:t>Dziękujemy za uwagę</a:t>
            </a:r>
            <a:endParaRPr lang="pl" sz="3600" b="1" dirty="0"/>
          </a:p>
        </p:txBody>
      </p:sp>
      <p:pic>
        <p:nvPicPr>
          <p:cNvPr id="5" name="Obraz 4" descr="PO KL_z podpisem_kolo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861048"/>
            <a:ext cx="5753100" cy="10858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90607892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1213800" y="1340242"/>
            <a:ext cx="7768800" cy="616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/>
              <a:t>Instrukcja </a:t>
            </a:r>
            <a:r>
              <a:rPr lang="pl" i="1"/>
              <a:t>if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1204566" y="2008367"/>
            <a:ext cx="7735799" cy="3870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pl" dirty="0"/>
              <a:t>
</a:t>
            </a:r>
            <a:r>
              <a:rPr lang="pl" sz="2400" dirty="0"/>
              <a:t>if (warunek) {</a:t>
            </a:r>
          </a:p>
          <a:p>
            <a:pPr lvl="0" rtl="0">
              <a:buNone/>
            </a:pPr>
            <a:r>
              <a:rPr lang="pl" sz="2400" dirty="0"/>
              <a:t>   instrukcje</a:t>
            </a:r>
          </a:p>
          <a:p>
            <a:pPr lvl="0" rtl="0">
              <a:buNone/>
            </a:pPr>
            <a:r>
              <a:rPr lang="pl" sz="2400" dirty="0"/>
              <a:t>}</a:t>
            </a:r>
          </a:p>
          <a:p>
            <a:pPr lvl="0" rtl="0">
              <a:buNone/>
            </a:pPr>
            <a:r>
              <a:rPr lang="pl" sz="2400" dirty="0"/>
              <a:t>lub jeśli jest tylko jedna instrukcja do wykonania</a:t>
            </a:r>
          </a:p>
          <a:p>
            <a:pPr lvl="0" rtl="0">
              <a:buNone/>
            </a:pPr>
            <a:r>
              <a:rPr lang="pl" sz="2400" dirty="0"/>
              <a:t>if (warunek) </a:t>
            </a:r>
          </a:p>
          <a:p>
            <a:pPr>
              <a:buNone/>
            </a:pPr>
            <a:r>
              <a:rPr lang="pl" sz="2400" dirty="0"/>
              <a:t>    instrukcja;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1209391" y="1318267"/>
            <a:ext cx="7461299" cy="671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 dirty="0"/>
              <a:t>Instrukcja </a:t>
            </a:r>
            <a:r>
              <a:rPr lang="pl" i="1" dirty="0" smtClean="0"/>
              <a:t>if</a:t>
            </a:r>
            <a:endParaRPr lang="pl" i="1" dirty="0"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1193491" y="2149464"/>
            <a:ext cx="7790699" cy="378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" sz="2400" dirty="0" smtClean="0"/>
              <a:t>Przykład:</a:t>
            </a:r>
          </a:p>
          <a:p>
            <a:pPr marL="0" indent="0">
              <a:buNone/>
            </a:pPr>
            <a:r>
              <a:rPr lang="pl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var liczba = 21;</a:t>
            </a:r>
          </a:p>
          <a:p>
            <a:pPr marL="0" indent="0">
              <a:buNone/>
            </a:pPr>
            <a:r>
              <a:rPr lang="pl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 (liczba % 2 != 0) {</a:t>
            </a:r>
          </a:p>
          <a:p>
            <a:pPr marL="0" indent="0">
              <a:buNone/>
            </a:pPr>
            <a:r>
              <a:rPr lang="pl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document.writeln("Liczba nieparzysta");</a:t>
            </a:r>
          </a:p>
          <a:p>
            <a:pPr marL="0" indent="0">
              <a:buNone/>
            </a:pPr>
            <a:r>
              <a:rPr lang="pl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pl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pl"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1209391" y="1318267"/>
            <a:ext cx="7461299" cy="671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/>
              <a:t>Instrukcja </a:t>
            </a:r>
            <a:r>
              <a:rPr lang="pl" i="1"/>
              <a:t>else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1193491" y="2149464"/>
            <a:ext cx="7790699" cy="378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pl" sz="2400"/>
              <a:t>if (warunek) {</a:t>
            </a:r>
          </a:p>
          <a:p>
            <a:pPr lvl="0" rtl="0">
              <a:buNone/>
            </a:pPr>
            <a:r>
              <a:rPr lang="pl" sz="2400"/>
              <a:t>//instrukcje wykonywane, gdy warunek jest spełniony</a:t>
            </a:r>
          </a:p>
          <a:p>
            <a:pPr lvl="0" rtl="0">
              <a:buNone/>
            </a:pPr>
            <a:r>
              <a:rPr lang="pl" sz="2400"/>
              <a:t>}</a:t>
            </a:r>
          </a:p>
          <a:p>
            <a:pPr lvl="0" rtl="0">
              <a:buNone/>
            </a:pPr>
            <a:r>
              <a:rPr lang="pl" sz="2400"/>
              <a:t>else {</a:t>
            </a:r>
          </a:p>
          <a:p>
            <a:pPr lvl="0" rtl="0">
              <a:buNone/>
            </a:pPr>
            <a:r>
              <a:rPr lang="pl" sz="2400"/>
              <a:t>// instrukcje wykonywane gdy warunek nie jest spełniony</a:t>
            </a:r>
          </a:p>
          <a:p>
            <a:pPr lvl="0" rtl="0">
              <a:buNone/>
            </a:pPr>
            <a:r>
              <a:rPr lang="pl" sz="2400"/>
              <a:t>}</a:t>
            </a:r>
          </a:p>
          <a:p>
            <a:endParaRPr lang="pl" sz="240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54366423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1209391" y="1318267"/>
            <a:ext cx="7461299" cy="671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/>
              <a:t>Instrukcja </a:t>
            </a:r>
            <a:r>
              <a:rPr lang="pl" i="1"/>
              <a:t>else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1193491" y="2149464"/>
            <a:ext cx="7790699" cy="378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Przykład:</a:t>
            </a:r>
            <a:endParaRPr lang="pl-PL" sz="2400" dirty="0"/>
          </a:p>
          <a:p>
            <a:pPr marL="0" indent="0">
              <a:buNone/>
            </a:pPr>
            <a:r>
              <a:rPr lang="pl-PL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liczba = 21;</a:t>
            </a:r>
          </a:p>
          <a:p>
            <a:pPr marL="0" indent="0">
              <a:buNone/>
            </a:pPr>
            <a:r>
              <a:rPr lang="pl-PL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pl-PL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(liczba % 2 != 0) {</a:t>
            </a:r>
          </a:p>
          <a:p>
            <a:pPr marL="0" indent="0">
              <a:buNone/>
            </a:pPr>
            <a:r>
              <a:rPr lang="pl-PL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l-PL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document.writeln</a:t>
            </a:r>
            <a:r>
              <a:rPr lang="pl-PL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("Liczba nieparzysta");</a:t>
            </a:r>
          </a:p>
          <a:p>
            <a:pPr marL="0" indent="0">
              <a:buNone/>
            </a:pPr>
            <a:r>
              <a:rPr lang="pl-PL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pl-PL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pl-PL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 marL="0" indent="0">
              <a:buNone/>
            </a:pPr>
            <a:r>
              <a:rPr lang="pl-PL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l-PL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document.writeln</a:t>
            </a:r>
            <a:r>
              <a:rPr lang="pl-PL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("Liczba parzysta");</a:t>
            </a:r>
          </a:p>
          <a:p>
            <a:pPr marL="0" indent="0">
              <a:buNone/>
            </a:pPr>
            <a:r>
              <a:rPr lang="pl-PL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pl"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53437650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1192995" y="1312792"/>
            <a:ext cx="7417500" cy="638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/>
              <a:t>Instrukcja else if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1214317" y="2000088"/>
            <a:ext cx="7472399" cy="4001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" sz="1400" dirty="0"/>
              <a:t>if (warunek1) {</a:t>
            </a:r>
          </a:p>
          <a:p>
            <a:pPr marL="0" indent="0">
              <a:buNone/>
            </a:pPr>
            <a:r>
              <a:rPr lang="pl" sz="1400" dirty="0"/>
              <a:t>   instrukcje1;</a:t>
            </a:r>
          </a:p>
          <a:p>
            <a:pPr marL="0" indent="0">
              <a:buNone/>
            </a:pPr>
            <a:r>
              <a:rPr lang="pl" sz="1400" dirty="0"/>
              <a:t>}</a:t>
            </a:r>
          </a:p>
          <a:p>
            <a:pPr marL="0" indent="0">
              <a:buNone/>
            </a:pPr>
            <a:r>
              <a:rPr lang="pl" sz="1400" dirty="0"/>
              <a:t>else if (warunek2) {</a:t>
            </a:r>
          </a:p>
          <a:p>
            <a:pPr marL="0" indent="0">
              <a:buNone/>
            </a:pPr>
            <a:r>
              <a:rPr lang="pl" sz="1400" dirty="0"/>
              <a:t>   instrukcje2;</a:t>
            </a:r>
          </a:p>
          <a:p>
            <a:pPr marL="0" indent="0">
              <a:buNone/>
            </a:pPr>
            <a:r>
              <a:rPr lang="pl" sz="1400" dirty="0"/>
              <a:t>}</a:t>
            </a:r>
          </a:p>
          <a:p>
            <a:pPr marL="0" indent="0">
              <a:buNone/>
            </a:pPr>
            <a:r>
              <a:rPr lang="pl" sz="1400" dirty="0"/>
              <a:t>.....</a:t>
            </a:r>
          </a:p>
          <a:p>
            <a:pPr marL="0" indent="0">
              <a:buNone/>
            </a:pPr>
            <a:r>
              <a:rPr lang="pl" sz="1400" dirty="0"/>
              <a:t>else if (warunekN) {</a:t>
            </a:r>
          </a:p>
          <a:p>
            <a:pPr marL="0" indent="0">
              <a:buNone/>
            </a:pPr>
            <a:r>
              <a:rPr lang="pl" sz="1400" dirty="0"/>
              <a:t>   instrukcjeN;</a:t>
            </a:r>
          </a:p>
          <a:p>
            <a:pPr marL="0" indent="0">
              <a:buNone/>
            </a:pPr>
            <a:r>
              <a:rPr lang="pl" sz="1400" dirty="0"/>
              <a:t>}</a:t>
            </a:r>
          </a:p>
          <a:p>
            <a:pPr marL="0" indent="0">
              <a:buNone/>
            </a:pPr>
            <a:r>
              <a:rPr lang="pl" sz="1400" dirty="0"/>
              <a:t>else {</a:t>
            </a:r>
          </a:p>
          <a:p>
            <a:pPr marL="0" indent="0">
              <a:buNone/>
            </a:pPr>
            <a:r>
              <a:rPr lang="pl" sz="1400" dirty="0"/>
              <a:t>   instrukcjeM;</a:t>
            </a:r>
          </a:p>
          <a:p>
            <a:pPr marL="0" indent="0">
              <a:buNone/>
            </a:pPr>
            <a:r>
              <a:rPr lang="pl" sz="1400" dirty="0"/>
              <a:t>}</a:t>
            </a:r>
          </a:p>
          <a:p>
            <a:endParaRPr lang="pl" sz="1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1226517" y="1334117"/>
            <a:ext cx="7308000" cy="69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/>
              <a:t>Instrukcja </a:t>
            </a:r>
            <a:r>
              <a:rPr lang="pl" i="1"/>
              <a:t>switch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1236267" y="2173810"/>
            <a:ext cx="7450500" cy="376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pl" sz="2400"/>
              <a:t>switch (wyrażenie) {</a:t>
            </a:r>
            <a:br>
              <a:rPr lang="pl" sz="2400"/>
            </a:br>
            <a:r>
              <a:rPr lang="pl" sz="2400"/>
              <a:t>   case wartość1:</a:t>
            </a:r>
            <a:br>
              <a:rPr lang="pl" sz="2400"/>
            </a:br>
            <a:r>
              <a:rPr lang="pl" sz="2400"/>
              <a:t>      instrukcja1;</a:t>
            </a:r>
            <a:br>
              <a:rPr lang="pl" sz="2400"/>
            </a:br>
            <a:r>
              <a:rPr lang="pl" sz="2400"/>
              <a:t>      break;</a:t>
            </a:r>
            <a:br>
              <a:rPr lang="pl" sz="2400"/>
            </a:br>
            <a:r>
              <a:rPr lang="pl" sz="2400"/>
              <a:t>   case wartość2:</a:t>
            </a:r>
            <a:br>
              <a:rPr lang="pl" sz="2400"/>
            </a:br>
            <a:r>
              <a:rPr lang="pl" sz="2400"/>
              <a:t>      instrukcja2;</a:t>
            </a:r>
            <a:br>
              <a:rPr lang="pl" sz="2400"/>
            </a:br>
            <a:r>
              <a:rPr lang="pl" sz="2400"/>
              <a:t>      break;</a:t>
            </a:r>
            <a:br>
              <a:rPr lang="pl" sz="2400"/>
            </a:br>
            <a:r>
              <a:rPr lang="pl" sz="2400"/>
              <a:t>   ...</a:t>
            </a:r>
            <a:br>
              <a:rPr lang="pl" sz="2400"/>
            </a:br>
            <a:r>
              <a:rPr lang="pl" sz="2400"/>
              <a:t>   default : instrukcja;</a:t>
            </a:r>
            <a:br>
              <a:rPr lang="pl" sz="2400"/>
            </a:br>
            <a:r>
              <a:rPr lang="pl" sz="2400"/>
              <a:t>}</a:t>
            </a:r>
          </a:p>
          <a:p>
            <a:endParaRPr lang="pl" sz="240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4583</TotalTime>
  <Words>2597</Words>
  <Application>Microsoft Office PowerPoint</Application>
  <PresentationFormat>Pokaz na ekranie (4:3)</PresentationFormat>
  <Paragraphs>345</Paragraphs>
  <Slides>38</Slides>
  <Notes>38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38</vt:i4>
      </vt:variant>
    </vt:vector>
  </HeadingPairs>
  <TitlesOfParts>
    <vt:vector size="42" baseType="lpstr">
      <vt:lpstr>Arial</vt:lpstr>
      <vt:lpstr>Courier New</vt:lpstr>
      <vt:lpstr>Wingdings</vt:lpstr>
      <vt:lpstr/>
      <vt:lpstr>JavaScript</vt:lpstr>
      <vt:lpstr>Instrukcje warunkowe</vt:lpstr>
      <vt:lpstr>Instrukcje warunkowe</vt:lpstr>
      <vt:lpstr>Instrukcja if</vt:lpstr>
      <vt:lpstr>Instrukcja if</vt:lpstr>
      <vt:lpstr>Instrukcja else</vt:lpstr>
      <vt:lpstr>Instrukcja else</vt:lpstr>
      <vt:lpstr>Instrukcja else if</vt:lpstr>
      <vt:lpstr>Instrukcja switch</vt:lpstr>
      <vt:lpstr>Instrukcja switch</vt:lpstr>
      <vt:lpstr>Ćwiczenia</vt:lpstr>
      <vt:lpstr>Przykładowe rozwiązanie</vt:lpstr>
      <vt:lpstr>Ćwiczenie</vt:lpstr>
      <vt:lpstr>Przykładowe rozwiązanie</vt:lpstr>
      <vt:lpstr>Ćwiczenie</vt:lpstr>
      <vt:lpstr>Przykładowe rozwiązanie</vt:lpstr>
      <vt:lpstr>Ćwiczenia</vt:lpstr>
      <vt:lpstr>Przykładowe rozwiązanie</vt:lpstr>
      <vt:lpstr>Ćwiczenia</vt:lpstr>
      <vt:lpstr>Przykładowe rozwiązanie</vt:lpstr>
      <vt:lpstr>JavaScript</vt:lpstr>
      <vt:lpstr>Rodzaje pętli w JavaScipt</vt:lpstr>
      <vt:lpstr>Pętla for</vt:lpstr>
      <vt:lpstr>Pętla for</vt:lpstr>
      <vt:lpstr>Pętla while</vt:lpstr>
      <vt:lpstr>Pętla while</vt:lpstr>
      <vt:lpstr>Pętla do .... while</vt:lpstr>
      <vt:lpstr>Pętla do .... while</vt:lpstr>
      <vt:lpstr>Zagnieżdżanie pętli</vt:lpstr>
      <vt:lpstr>Zagnieżdżanie pętli</vt:lpstr>
      <vt:lpstr>Przerywanie działania pętli</vt:lpstr>
      <vt:lpstr>Ćwiczenie</vt:lpstr>
      <vt:lpstr>Przykładowe rozwiązania</vt:lpstr>
      <vt:lpstr>Ćwiczenie</vt:lpstr>
      <vt:lpstr>Przykładowe rozwiązanie</vt:lpstr>
      <vt:lpstr>Ćwiczenie</vt:lpstr>
      <vt:lpstr>Przykładowe rozwiązanie</vt:lpstr>
      <vt:lpstr>Dziękujemy za uwagę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JavaScript</dc:title>
  <cp:lastModifiedBy>Michał Galas</cp:lastModifiedBy>
  <cp:revision>47</cp:revision>
  <dcterms:modified xsi:type="dcterms:W3CDTF">2014-11-27T10:42:12Z</dcterms:modified>
</cp:coreProperties>
</file>