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7"/>
  </p:notesMasterIdLst>
  <p:sldIdLst>
    <p:sldId id="256" r:id="rId2"/>
    <p:sldId id="258" r:id="rId3"/>
    <p:sldId id="273" r:id="rId4"/>
    <p:sldId id="272" r:id="rId5"/>
    <p:sldId id="269" r:id="rId6"/>
    <p:sldId id="268" r:id="rId7"/>
    <p:sldId id="267" r:id="rId8"/>
    <p:sldId id="266" r:id="rId9"/>
    <p:sldId id="265" r:id="rId10"/>
    <p:sldId id="264" r:id="rId11"/>
    <p:sldId id="263" r:id="rId12"/>
    <p:sldId id="262" r:id="rId13"/>
    <p:sldId id="261" r:id="rId14"/>
    <p:sldId id="260" r:id="rId15"/>
    <p:sldId id="259" r:id="rId1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90" autoAdjust="0"/>
  </p:normalViewPr>
  <p:slideViewPr>
    <p:cSldViewPr>
      <p:cViewPr varScale="1">
        <p:scale>
          <a:sx n="74" d="100"/>
          <a:sy n="74" d="100"/>
        </p:scale>
        <p:origin x="-104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123062416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a:t>
            </a:r>
            <a:r>
              <a:rPr lang="pl-PL" baseline="0" dirty="0" smtClean="0"/>
              <a:t> kursie przedstawimy podstawy języka JavaScript, jego podstawowe polecenia, typy danych. Zaprezentujemy sposoby jego wykorzystania w witrynach WWW. </a:t>
            </a:r>
          </a:p>
          <a:p>
            <a:r>
              <a:rPr lang="pl-PL" baseline="0" dirty="0" smtClean="0"/>
              <a:t>Przedstawimy bibliotekę </a:t>
            </a:r>
            <a:r>
              <a:rPr lang="pl-PL" baseline="0" dirty="0" err="1" smtClean="0"/>
              <a:t>jQuery</a:t>
            </a:r>
            <a:r>
              <a:rPr lang="pl-PL" baseline="0" dirty="0" smtClean="0"/>
              <a:t> jako obecnie najpopularniejszą i wykorzystywaną na większości stron WWW.</a:t>
            </a:r>
          </a:p>
          <a:p>
            <a:r>
              <a:rPr lang="pl-PL" baseline="0" dirty="0" smtClean="0"/>
              <a:t>Zaczniemy od informacji co to jest JavaScript, w jaki sposób można go podłączyć do strony www i do czego można go wykorzystać. W kolejnych lekcjach wprowadzimy podstawowe pojęcia i instrukcje języka JavaScript, pokażemy model obiektowy języka, model dokumentu </a:t>
            </a:r>
            <a:r>
              <a:rPr lang="pl-PL" baseline="0" dirty="0" err="1" smtClean="0"/>
              <a:t>html</a:t>
            </a:r>
            <a:r>
              <a:rPr lang="pl-PL" baseline="0" smtClean="0"/>
              <a:t> i  </a:t>
            </a:r>
            <a:r>
              <a:rPr lang="pl-PL" baseline="0" dirty="0" smtClean="0"/>
              <a:t>możliwości reagowania na działania użytkownika.</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Niektórzy</a:t>
            </a:r>
            <a:r>
              <a:rPr lang="pl-PL" baseline="0" dirty="0" smtClean="0"/>
              <a:t> specjaliści od wydajności </a:t>
            </a:r>
            <a:r>
              <a:rPr lang="pl-PL" dirty="0" smtClean="0"/>
              <a:t>zalecają</a:t>
            </a:r>
            <a:r>
              <a:rPr lang="pl-PL" baseline="0" dirty="0" smtClean="0"/>
              <a:t> umieszczanie skryptów na końcu sekcji &lt;body&gt;. Ładowanie strony nie jest przerywane przez wczytywanie skryptów, w skrypcie nie trzeba czekać na zakończenie ładowania strony ponieważ cała treść jest już dostępna. </a:t>
            </a:r>
          </a:p>
          <a:p>
            <a:r>
              <a:rPr lang="pl-PL" baseline="0" dirty="0" smtClean="0"/>
              <a:t>Wadą są takie same :) strona jest dostępna dla użytkownika jeszcze zanim zostaną wgrane pliki JavaScript. Oznacza to, że jeśli np. na naszej witrynie zastosowaliśmy formularz, którego poprawne wypełnienie sprawdzamy za pomocą skryptu, to użytkownik może wysłać taki formularz zanim skrypt sprawdzający będzie dostępny. </a:t>
            </a:r>
          </a:p>
          <a:p>
            <a:r>
              <a:rPr lang="pl-PL" baseline="0" dirty="0" smtClean="0"/>
              <a:t>Aby rozwiązać taki problem możemy podzielić nasze skrypty na dwie grupy – jedną zawierającą ważne funkcje dołączyć do strony w nagłówku, a drugą z mniej ważnymi funkcjami w stopce strony.</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t>JavaScript nie zawiera żadnych mechanizmów bezpieczeństwa. </a:t>
            </a:r>
          </a:p>
          <a:p>
            <a:r>
              <a:rPr lang="pl-PL" sz="1100" dirty="0" smtClean="0"/>
              <a:t>Każdy skrypt ma takie same prawa – każdy może uzyskać dostęp do innego skryptu i zmodyfikować jego zmienne i funkcje.</a:t>
            </a:r>
          </a:p>
          <a:p>
            <a:r>
              <a:rPr lang="pl-PL" dirty="0" smtClean="0"/>
              <a:t>Skrypty mogą odczytywać pliki </a:t>
            </a:r>
            <a:r>
              <a:rPr lang="pl-PL" dirty="0" err="1" smtClean="0"/>
              <a:t>cookies</a:t>
            </a:r>
            <a:r>
              <a:rPr lang="pl-PL" dirty="0" smtClean="0"/>
              <a:t>,</a:t>
            </a:r>
            <a:r>
              <a:rPr lang="pl-PL" baseline="0" dirty="0" smtClean="0"/>
              <a:t> i wykorzystując prototyp funkcji można nadpisać zawartość każdej natywnej funkcji JavaScript.</a:t>
            </a:r>
          </a:p>
          <a:p>
            <a:r>
              <a:rPr lang="pl-PL" baseline="0" dirty="0" smtClean="0"/>
              <a:t>Dodatkowo JavaScript można wyłączyć, więc nie należy blokować dostępu do strony za pomocą mechanizmów JavaScript.</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czasach gdy</a:t>
            </a:r>
            <a:r>
              <a:rPr lang="pl-PL" baseline="0" dirty="0" smtClean="0"/>
              <a:t> ceny hostingu były stosunkowo wysokie, a prędkości połączenia z </a:t>
            </a:r>
            <a:r>
              <a:rPr lang="pl-PL" baseline="0" dirty="0" err="1" smtClean="0"/>
              <a:t>internetem</a:t>
            </a:r>
            <a:r>
              <a:rPr lang="pl-PL" baseline="0" dirty="0" smtClean="0"/>
              <a:t> niskie możliwość wykonywania kodu po stronie klienta była nieoceniona. Można było reagować na działania użytkowników bez konieczności przesyłania strony do serwera. Strony z dobrze wykorzystanymi możliwościami JavaScript były bardziej interaktywne i szybsze.</a:t>
            </a:r>
          </a:p>
          <a:p>
            <a:r>
              <a:rPr lang="pl-PL" baseline="0" dirty="0" smtClean="0"/>
              <a:t>Obecnie prędkości i ceny są inne, ale brak konieczności odsyłania stron na serwer nadal powoduje że interakcja z nimi jest dużo szybsza i płynniejsza.</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Do</a:t>
            </a:r>
            <a:r>
              <a:rPr lang="pl-PL" baseline="0" dirty="0" smtClean="0"/>
              <a:t> czego można wykorzystać JavaScript?</a:t>
            </a:r>
          </a:p>
          <a:p>
            <a:r>
              <a:rPr lang="pl-PL" baseline="0" dirty="0" smtClean="0"/>
              <a:t>JavaScript jest prosty w implementacji – wystarczy napisać prosty plik tekstowy i podłączyć go do strony WWW,</a:t>
            </a:r>
          </a:p>
          <a:p>
            <a:r>
              <a:rPr lang="pl-PL" baseline="0" dirty="0" smtClean="0"/>
              <a:t>działa po stronie klienta – zapewnia szybszą reakcję na działania użytkownika i ogranicza zużycie zasobów po stronie serwera,</a:t>
            </a:r>
          </a:p>
          <a:p>
            <a:r>
              <a:rPr lang="pl-PL" baseline="0" dirty="0" smtClean="0"/>
              <a:t>dodaje dynamiczną zawartość na stronie – nie trzeba przesyłać strony na serwer żeby wykonać jakąś zmianę w treści,</a:t>
            </a:r>
          </a:p>
          <a:p>
            <a:r>
              <a:rPr lang="pl-PL" baseline="0" dirty="0" smtClean="0"/>
              <a:t>może załadować treść w momencie gdy użytkownik jej potrzebuje – bez konieczności przeładowania całej strony (AJAX),</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w skrypcie można sprawdzić, czy dana funkcjonalność jest dostępna w przeglądarce i odpowiednio zareagować,</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err="1" smtClean="0"/>
              <a:t>javascript</a:t>
            </a:r>
            <a:r>
              <a:rPr lang="pl-PL" sz="1100" baseline="0" dirty="0" smtClean="0"/>
              <a:t> może być wykorzystany w celu poprawy błędów np. obsłudze styli </a:t>
            </a:r>
            <a:r>
              <a:rPr lang="pl-PL" sz="1100" baseline="0" dirty="0" err="1" smtClean="0"/>
              <a:t>css</a:t>
            </a:r>
            <a:r>
              <a:rPr lang="pl-PL" sz="1100" baseline="0" dirty="0" smtClean="0"/>
              <a:t> przez przeglądarkę</a:t>
            </a:r>
            <a:endParaRPr lang="pl-PL" sz="1100" dirty="0" smtClean="0"/>
          </a:p>
          <a:p>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t>Dawniej służył głównie do obsługi formularzy </a:t>
            </a:r>
          </a:p>
          <a:p>
            <a:pPr marL="342900" indent="-342900">
              <a:buFontTx/>
              <a:buChar char="-"/>
            </a:pPr>
            <a:r>
              <a:rPr lang="pl-PL" sz="1100" dirty="0" smtClean="0"/>
              <a:t>alert, </a:t>
            </a:r>
            <a:r>
              <a:rPr lang="pl-PL" sz="1100" dirty="0" err="1" smtClean="0"/>
              <a:t>confirm</a:t>
            </a:r>
            <a:r>
              <a:rPr lang="pl-PL" sz="1100" dirty="0" smtClean="0"/>
              <a:t>, </a:t>
            </a:r>
            <a:r>
              <a:rPr lang="pl-PL" sz="1100" dirty="0" err="1" smtClean="0"/>
              <a:t>prompt</a:t>
            </a:r>
            <a:endParaRPr lang="pl-PL" sz="1100" dirty="0" smtClean="0"/>
          </a:p>
          <a:p>
            <a:pPr marL="0" indent="0">
              <a:buFontTx/>
              <a:buNone/>
            </a:pPr>
            <a:endParaRPr lang="pl-PL" sz="1100" dirty="0" smtClean="0"/>
          </a:p>
          <a:p>
            <a:r>
              <a:rPr lang="pl-PL" sz="1100" dirty="0" smtClean="0"/>
              <a:t>Obecnie dzięki obsłudze DOM można odczytać dowolny element na stronie i zmieniać jego wygląd, zawartość i atrybuty. Możliwe jest także tworzenie</a:t>
            </a:r>
            <a:r>
              <a:rPr lang="pl-PL" sz="1100" baseline="0" dirty="0" smtClean="0"/>
              <a:t> nowych elementów.</a:t>
            </a:r>
          </a:p>
          <a:p>
            <a:r>
              <a:rPr lang="pl-PL" sz="1100" baseline="0" dirty="0" smtClean="0"/>
              <a:t>Tym samym nie musimy obecnie wykorzystywać funkcji alert, aby wyświetlić komunikat użytkownikowi. Możemy dodać dodatkowy element na stronie, w którym wpiszemy treść naszego komunikatu. JavaScript może zostać również wykorzystany do tworzenia podpowiedzi w oknach wyszukiwania, a nawet zwracania wstępnych wyników jeszcze w trakcie pisania zapytania.</a:t>
            </a:r>
            <a:endParaRPr lang="pl-PL" sz="1100" dirty="0" smtClean="0"/>
          </a:p>
          <a:p>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t>JavaScript jest bardzo dobrą technologią do wykorzystania na stronach WWW.</a:t>
            </a:r>
          </a:p>
          <a:p>
            <a:r>
              <a:rPr lang="pl-PL" sz="1100" dirty="0" smtClean="0"/>
              <a:t>Jest stosunkowo łatwym językiem do nauczenia</a:t>
            </a:r>
          </a:p>
          <a:p>
            <a:r>
              <a:rPr lang="pl-PL" sz="1100" dirty="0" smtClean="0"/>
              <a:t>Bardzo dobrze współpracuje z innymi technologiami sieci web takimi jak </a:t>
            </a:r>
            <a:r>
              <a:rPr lang="pl-PL" sz="1100" dirty="0" err="1" smtClean="0"/>
              <a:t>html</a:t>
            </a:r>
            <a:r>
              <a:rPr lang="pl-PL" sz="1100" dirty="0" smtClean="0"/>
              <a:t> i </a:t>
            </a:r>
            <a:r>
              <a:rPr lang="pl-PL" sz="1100" dirty="0" err="1" smtClean="0"/>
              <a:t>css</a:t>
            </a:r>
            <a:endParaRPr lang="pl-PL" sz="1100" dirty="0" smtClean="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JavaScript</a:t>
            </a:r>
            <a:r>
              <a:rPr lang="pl-PL" baseline="0" dirty="0" smtClean="0"/>
              <a:t> to język tekstowy który nie wymaga żadnej konwersji przed uruchomieniem. Inne języki takie jak Java i C++ muszą zostać skompilowane zanim będzie można je uruchomić, natomiast JavaScript jest uruchamiany od razu przez program zwany </a:t>
            </a:r>
            <a:r>
              <a:rPr lang="pl-PL" baseline="0" dirty="0" err="1" smtClean="0"/>
              <a:t>parserem</a:t>
            </a:r>
            <a:r>
              <a:rPr lang="pl-PL" baseline="0" dirty="0" smtClean="0"/>
              <a:t> lub interpreterem. Praktycznie każda nowoczesna przeglądarka zawiera w sobie </a:t>
            </a:r>
            <a:r>
              <a:rPr lang="pl-PL" baseline="0" dirty="0" err="1" smtClean="0"/>
              <a:t>parser</a:t>
            </a:r>
            <a:r>
              <a:rPr lang="pl-PL" baseline="0" dirty="0" smtClean="0"/>
              <a:t> języka JavaScript.</a:t>
            </a:r>
          </a:p>
          <a:p>
            <a:r>
              <a:rPr lang="pl-PL" sz="1100" b="0" i="0" kern="1200" dirty="0" smtClean="0">
                <a:solidFill>
                  <a:schemeClr val="tx1"/>
                </a:solidFill>
                <a:effectLst/>
                <a:latin typeface="+mn-lt"/>
                <a:ea typeface="+mn-ea"/>
                <a:cs typeface="+mn-cs"/>
              </a:rPr>
              <a:t>JavaScript nie jest używany jako samodzielny język, został bowiem zaprojektowany do łatwego osadzania w innych produktach i aplikacjach, jak na przykład przeglądarkach internetowych. Wewnątrz swojego bazowego środowiska, JavaScript może być połączony z obiektami otoczenia, w którym się znajduje, aby zapewnić nad nim programową kontrolę. </a:t>
            </a:r>
            <a:r>
              <a:rPr lang="pl-PL" dirty="0" smtClean="0"/>
              <a:t/>
            </a:r>
            <a:br>
              <a:rPr lang="pl-PL" dirty="0" smtClean="0"/>
            </a:br>
            <a:r>
              <a:rPr lang="pl-PL" sz="1100" b="0" i="0" kern="1200" dirty="0" smtClean="0">
                <a:solidFill>
                  <a:schemeClr val="tx1"/>
                </a:solidFill>
                <a:effectLst/>
                <a:latin typeface="+mn-lt"/>
                <a:ea typeface="+mn-ea"/>
                <a:cs typeface="+mn-cs"/>
              </a:rPr>
              <a:t>Wykorzystywany  w witrynach www do zapewnienia </a:t>
            </a:r>
            <a:r>
              <a:rPr lang="pl-PL" sz="1100" b="0" i="0" kern="1200" dirty="0" err="1" smtClean="0">
                <a:solidFill>
                  <a:schemeClr val="tx1"/>
                </a:solidFill>
                <a:effectLst/>
                <a:latin typeface="+mn-lt"/>
                <a:ea typeface="+mn-ea"/>
                <a:cs typeface="+mn-cs"/>
              </a:rPr>
              <a:t>interacji</a:t>
            </a:r>
            <a:r>
              <a:rPr lang="pl-PL" sz="1100" b="0" i="0" kern="1200" dirty="0" smtClean="0">
                <a:solidFill>
                  <a:schemeClr val="tx1"/>
                </a:solidFill>
                <a:effectLst/>
                <a:latin typeface="+mn-lt"/>
                <a:ea typeface="+mn-ea"/>
                <a:cs typeface="+mn-cs"/>
              </a:rPr>
              <a:t> z użytkownikiem.</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W roku 1995 Netscape </a:t>
            </a:r>
            <a:r>
              <a:rPr lang="pl-PL" sz="1100" b="0" i="0" kern="1200" dirty="0" err="1" smtClean="0">
                <a:solidFill>
                  <a:schemeClr val="tx1"/>
                </a:solidFill>
                <a:effectLst/>
                <a:latin typeface="+mn-lt"/>
                <a:ea typeface="+mn-ea"/>
                <a:cs typeface="+mn-cs"/>
              </a:rPr>
              <a:t>Navigator</a:t>
            </a:r>
            <a:r>
              <a:rPr lang="pl-PL" sz="1100" b="0" i="0" kern="1200" dirty="0" smtClean="0">
                <a:solidFill>
                  <a:schemeClr val="tx1"/>
                </a:solidFill>
                <a:effectLst/>
                <a:latin typeface="+mn-lt"/>
                <a:ea typeface="+mn-ea"/>
                <a:cs typeface="+mn-cs"/>
              </a:rPr>
              <a:t> był dominującą przeglądarką na rynku i firma zdecydowała dodać interaktywność do stron HTML dzięki lekkiemu językowi programowania. Prace nad językiem zostały zlecone </a:t>
            </a:r>
            <a:r>
              <a:rPr lang="pl-PL" sz="1100" b="0" i="0" kern="1200" dirty="0" err="1" smtClean="0">
                <a:solidFill>
                  <a:schemeClr val="tx1"/>
                </a:solidFill>
                <a:effectLst/>
                <a:latin typeface="+mn-lt"/>
                <a:ea typeface="+mn-ea"/>
                <a:cs typeface="+mn-cs"/>
              </a:rPr>
              <a:t>Brandanowi</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Eichowi</a:t>
            </a:r>
            <a:r>
              <a:rPr lang="pl-PL" sz="1100" b="0" i="0" kern="1200" dirty="0" smtClean="0">
                <a:solidFill>
                  <a:schemeClr val="tx1"/>
                </a:solidFill>
                <a:effectLst/>
                <a:latin typeface="+mn-lt"/>
                <a:ea typeface="+mn-ea"/>
                <a:cs typeface="+mn-cs"/>
              </a:rPr>
              <a:t>, który napisał pierwszą wersję języka w 10 dni. Wstępna nazwa "</a:t>
            </a:r>
            <a:r>
              <a:rPr lang="pl-PL" sz="1100" b="0" i="0" kern="1200" dirty="0" err="1" smtClean="0">
                <a:solidFill>
                  <a:schemeClr val="tx1"/>
                </a:solidFill>
                <a:effectLst/>
                <a:latin typeface="+mn-lt"/>
                <a:ea typeface="+mn-ea"/>
                <a:cs typeface="+mn-cs"/>
              </a:rPr>
              <a:t>Mocha</a:t>
            </a:r>
            <a:r>
              <a:rPr lang="pl-PL" sz="1100" b="0" i="0" kern="1200" dirty="0" smtClean="0">
                <a:solidFill>
                  <a:schemeClr val="tx1"/>
                </a:solidFill>
                <a:effectLst/>
                <a:latin typeface="+mn-lt"/>
                <a:ea typeface="+mn-ea"/>
                <a:cs typeface="+mn-cs"/>
              </a:rPr>
              <a:t>" została zmieniona na "</a:t>
            </a:r>
            <a:r>
              <a:rPr lang="pl-PL" sz="1100" b="0" i="0" kern="1200" dirty="0" err="1" smtClean="0">
                <a:solidFill>
                  <a:schemeClr val="tx1"/>
                </a:solidFill>
                <a:effectLst/>
                <a:latin typeface="+mn-lt"/>
                <a:ea typeface="+mn-ea"/>
                <a:cs typeface="+mn-cs"/>
              </a:rPr>
              <a:t>LiveScipt</a:t>
            </a:r>
            <a:r>
              <a:rPr lang="pl-PL" sz="1100" b="0" i="0" kern="1200" dirty="0" smtClean="0">
                <a:solidFill>
                  <a:schemeClr val="tx1"/>
                </a:solidFill>
                <a:effectLst/>
                <a:latin typeface="+mn-lt"/>
                <a:ea typeface="+mn-ea"/>
                <a:cs typeface="+mn-cs"/>
              </a:rPr>
              <a:t>" a w wyniku porozumienia z firmą Sun Microsystems na "JavaScript". </a:t>
            </a:r>
          </a:p>
          <a:p>
            <a:r>
              <a:rPr lang="pl-PL" sz="1100" b="0" i="0" kern="1200" dirty="0" smtClean="0">
                <a:solidFill>
                  <a:schemeClr val="tx1"/>
                </a:solidFill>
                <a:effectLst/>
                <a:latin typeface="+mn-lt"/>
                <a:ea typeface="+mn-ea"/>
                <a:cs typeface="+mn-cs"/>
              </a:rPr>
              <a:t>Język ten miał</a:t>
            </a:r>
            <a:r>
              <a:rPr lang="pl-PL" sz="1100" b="0" i="0" kern="1200" baseline="0" dirty="0" smtClean="0">
                <a:solidFill>
                  <a:schemeClr val="tx1"/>
                </a:solidFill>
                <a:effectLst/>
                <a:latin typeface="+mn-lt"/>
                <a:ea typeface="+mn-ea"/>
                <a:cs typeface="+mn-cs"/>
              </a:rPr>
              <a:t> służyć jako klej łączący aplety wykonane w technologii Java, dodatkowo chciano wykorzystać szum medialny związany z Javą.</a:t>
            </a:r>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Pod taką nazwą został opublikowany w przeglądarce Netscape </a:t>
            </a:r>
            <a:r>
              <a:rPr lang="pl-PL" sz="1100" b="0" i="0" kern="1200" dirty="0" err="1" smtClean="0">
                <a:solidFill>
                  <a:schemeClr val="tx1"/>
                </a:solidFill>
                <a:effectLst/>
                <a:latin typeface="+mn-lt"/>
                <a:ea typeface="+mn-ea"/>
                <a:cs typeface="+mn-cs"/>
              </a:rPr>
              <a:t>Navigator</a:t>
            </a:r>
            <a:r>
              <a:rPr lang="pl-PL" sz="1100" b="0" i="0" kern="1200" dirty="0" smtClean="0">
                <a:solidFill>
                  <a:schemeClr val="tx1"/>
                </a:solidFill>
                <a:effectLst/>
                <a:latin typeface="+mn-lt"/>
                <a:ea typeface="+mn-ea"/>
                <a:cs typeface="+mn-cs"/>
              </a:rPr>
              <a:t> 2.0B3. </a:t>
            </a:r>
          </a:p>
          <a:p>
            <a:r>
              <a:rPr lang="pl-PL" sz="1100" b="0" i="0" kern="1200" dirty="0" smtClean="0">
                <a:solidFill>
                  <a:schemeClr val="tx1"/>
                </a:solidFill>
                <a:effectLst/>
                <a:latin typeface="+mn-lt"/>
                <a:ea typeface="+mn-ea"/>
                <a:cs typeface="+mn-cs"/>
              </a:rPr>
              <a:t>W 1996 roku rozpoczęły się prace nad opracowaniem standardu przez organizację standaryzującą ECMA International. Z racji tego, że Sun był właścicielem marki Java nowy standard nie mógł zostać nazwany </a:t>
            </a:r>
            <a:r>
              <a:rPr lang="pl-PL" sz="1100" b="0" i="0" kern="1200" dirty="0" err="1" smtClean="0">
                <a:solidFill>
                  <a:schemeClr val="tx1"/>
                </a:solidFill>
                <a:effectLst/>
                <a:latin typeface="+mn-lt"/>
                <a:ea typeface="+mn-ea"/>
                <a:cs typeface="+mn-cs"/>
              </a:rPr>
              <a:t>JavaScipt</a:t>
            </a:r>
            <a:r>
              <a:rPr lang="pl-PL" sz="1100" b="0" i="0" kern="1200" dirty="0" smtClean="0">
                <a:solidFill>
                  <a:schemeClr val="tx1"/>
                </a:solidFill>
                <a:effectLst/>
                <a:latin typeface="+mn-lt"/>
                <a:ea typeface="+mn-ea"/>
                <a:cs typeface="+mn-cs"/>
              </a:rPr>
              <a:t>. W wyniku tego nazwa standardu to </a:t>
            </a:r>
            <a:r>
              <a:rPr lang="pl-PL" sz="1100" b="0" i="0" kern="1200" dirty="0" err="1" smtClean="0">
                <a:solidFill>
                  <a:schemeClr val="tx1"/>
                </a:solidFill>
                <a:effectLst/>
                <a:latin typeface="+mn-lt"/>
                <a:ea typeface="+mn-ea"/>
                <a:cs typeface="+mn-cs"/>
              </a:rPr>
              <a:t>ECMAScript</a:t>
            </a:r>
            <a:r>
              <a:rPr lang="pl-PL" sz="1100" b="0" i="0" kern="1200" dirty="0" smtClean="0">
                <a:solidFill>
                  <a:schemeClr val="tx1"/>
                </a:solidFill>
                <a:effectLst/>
                <a:latin typeface="+mn-lt"/>
                <a:ea typeface="+mn-ea"/>
                <a:cs typeface="+mn-cs"/>
              </a:rPr>
              <a:t> a jego implementacje to </a:t>
            </a:r>
            <a:r>
              <a:rPr lang="pl-PL" sz="1100" b="0" i="0" kern="1200" dirty="0" err="1" smtClean="0">
                <a:solidFill>
                  <a:schemeClr val="tx1"/>
                </a:solidFill>
                <a:effectLst/>
                <a:latin typeface="+mn-lt"/>
                <a:ea typeface="+mn-ea"/>
                <a:cs typeface="+mn-cs"/>
              </a:rPr>
              <a:t>JavaScipt</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JScipt</a:t>
            </a:r>
            <a:r>
              <a:rPr lang="pl-PL" sz="1100" b="0" i="0" kern="1200" dirty="0" smtClean="0">
                <a:solidFill>
                  <a:schemeClr val="tx1"/>
                </a:solidFill>
                <a:effectLst/>
                <a:latin typeface="+mn-lt"/>
                <a:ea typeface="+mn-ea"/>
                <a:cs typeface="+mn-cs"/>
              </a:rPr>
              <a:t> (Microsoft) itd.</a:t>
            </a:r>
          </a:p>
          <a:p>
            <a:r>
              <a:rPr lang="pl-PL" sz="1100" b="0" i="0" kern="1200" dirty="0" smtClean="0">
                <a:solidFill>
                  <a:schemeClr val="tx1"/>
                </a:solidFill>
                <a:effectLst/>
                <a:latin typeface="+mn-lt"/>
                <a:ea typeface="+mn-ea"/>
                <a:cs typeface="+mn-cs"/>
              </a:rPr>
              <a:t>Obecna</a:t>
            </a:r>
            <a:r>
              <a:rPr lang="pl-PL" sz="1100" b="0" i="0" kern="1200" baseline="0" dirty="0" smtClean="0">
                <a:solidFill>
                  <a:schemeClr val="tx1"/>
                </a:solidFill>
                <a:effectLst/>
                <a:latin typeface="+mn-lt"/>
                <a:ea typeface="+mn-ea"/>
                <a:cs typeface="+mn-cs"/>
              </a:rPr>
              <a:t> wersja </a:t>
            </a:r>
            <a:r>
              <a:rPr lang="pl-PL" sz="1100" b="0" i="0" kern="1200" baseline="0" dirty="0" err="1" smtClean="0">
                <a:solidFill>
                  <a:schemeClr val="tx1"/>
                </a:solidFill>
                <a:effectLst/>
                <a:latin typeface="+mn-lt"/>
                <a:ea typeface="+mn-ea"/>
                <a:cs typeface="+mn-cs"/>
              </a:rPr>
              <a:t>ECMAScript</a:t>
            </a:r>
            <a:r>
              <a:rPr lang="pl-PL" sz="1100" b="0" i="0" kern="1200" baseline="0" dirty="0" smtClean="0">
                <a:solidFill>
                  <a:schemeClr val="tx1"/>
                </a:solidFill>
                <a:effectLst/>
                <a:latin typeface="+mn-lt"/>
                <a:ea typeface="+mn-ea"/>
                <a:cs typeface="+mn-cs"/>
              </a:rPr>
              <a:t> to 5.1 – jest ona implementowana przez większość nowych przeglądarek (Chrome w wersji 19+, Mozilla </a:t>
            </a:r>
            <a:r>
              <a:rPr lang="pl-PL" sz="1100" b="0" i="0" kern="1200" baseline="0" dirty="0" err="1" smtClean="0">
                <a:solidFill>
                  <a:schemeClr val="tx1"/>
                </a:solidFill>
                <a:effectLst/>
                <a:latin typeface="+mn-lt"/>
                <a:ea typeface="+mn-ea"/>
                <a:cs typeface="+mn-cs"/>
              </a:rPr>
              <a:t>Firefox</a:t>
            </a:r>
            <a:r>
              <a:rPr lang="pl-PL" sz="1100" b="0" i="0" kern="1200" baseline="0" dirty="0" smtClean="0">
                <a:solidFill>
                  <a:schemeClr val="tx1"/>
                </a:solidFill>
                <a:effectLst/>
                <a:latin typeface="+mn-lt"/>
                <a:ea typeface="+mn-ea"/>
                <a:cs typeface="+mn-cs"/>
              </a:rPr>
              <a:t> 4+, Internet Explorer 9+)</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W języku HTML za umieszczanie skryptów JS odpowiedzialny jest element </a:t>
            </a:r>
            <a:r>
              <a:rPr lang="pl-PL" dirty="0" smtClean="0"/>
              <a:t>&lt;</a:t>
            </a:r>
            <a:r>
              <a:rPr lang="pl-PL" dirty="0" err="1" smtClean="0"/>
              <a:t>script</a:t>
            </a:r>
            <a:r>
              <a:rPr lang="pl-PL" dirty="0" smtClean="0"/>
              <a:t>&gt;</a:t>
            </a:r>
            <a:r>
              <a:rPr lang="pl-PL" sz="1100" b="0" i="0" kern="1200" dirty="0" smtClean="0">
                <a:solidFill>
                  <a:schemeClr val="tx1"/>
                </a:solidFill>
                <a:effectLst/>
                <a:latin typeface="+mn-lt"/>
                <a:ea typeface="+mn-ea"/>
                <a:cs typeface="+mn-cs"/>
              </a:rPr>
              <a:t> z argumentem </a:t>
            </a:r>
            <a:r>
              <a:rPr lang="pl-PL" dirty="0" err="1" smtClean="0"/>
              <a:t>type</a:t>
            </a:r>
            <a:r>
              <a:rPr lang="pl-PL" sz="1100" b="0" i="0" kern="1200" dirty="0" smtClean="0">
                <a:solidFill>
                  <a:schemeClr val="tx1"/>
                </a:solidFill>
                <a:effectLst/>
                <a:latin typeface="+mn-lt"/>
                <a:ea typeface="+mn-ea"/>
                <a:cs typeface="+mn-cs"/>
              </a:rPr>
              <a:t> o wartości </a:t>
            </a:r>
            <a:r>
              <a:rPr lang="pl-PL" dirty="0" err="1" smtClean="0"/>
              <a:t>text</a:t>
            </a:r>
            <a:r>
              <a:rPr lang="pl-PL" dirty="0" smtClean="0"/>
              <a:t>/</a:t>
            </a:r>
            <a:r>
              <a:rPr lang="pl-PL" dirty="0" err="1" smtClean="0"/>
              <a:t>javascript</a:t>
            </a:r>
            <a:r>
              <a:rPr lang="pl-PL" dirty="0" smtClean="0"/>
              <a:t>, </a:t>
            </a:r>
            <a:r>
              <a:rPr lang="pl-PL" dirty="0" err="1" smtClean="0"/>
              <a:t>application</a:t>
            </a:r>
            <a:r>
              <a:rPr lang="pl-PL" dirty="0" smtClean="0"/>
              <a:t>/</a:t>
            </a:r>
            <a:r>
              <a:rPr lang="pl-PL" dirty="0" err="1" smtClean="0"/>
              <a:t>javascript</a:t>
            </a:r>
            <a:r>
              <a:rPr lang="pl-PL" sz="1100" b="0" i="0" kern="1200" dirty="0" smtClean="0">
                <a:solidFill>
                  <a:schemeClr val="tx1"/>
                </a:solidFill>
                <a:effectLst/>
                <a:latin typeface="+mn-lt"/>
                <a:ea typeface="+mn-ea"/>
                <a:cs typeface="+mn-cs"/>
              </a:rPr>
              <a:t> oraz argumentem </a:t>
            </a:r>
            <a:r>
              <a:rPr lang="pl-PL" dirty="0" err="1" smtClean="0"/>
              <a:t>language</a:t>
            </a:r>
            <a:r>
              <a:rPr lang="pl-PL" sz="1100" b="0" i="0" kern="1200" dirty="0" smtClean="0">
                <a:solidFill>
                  <a:schemeClr val="tx1"/>
                </a:solidFill>
                <a:effectLst/>
                <a:latin typeface="+mn-lt"/>
                <a:ea typeface="+mn-ea"/>
                <a:cs typeface="+mn-cs"/>
              </a:rPr>
              <a:t> o wartości </a:t>
            </a:r>
            <a:r>
              <a:rPr lang="pl-PL" dirty="0" err="1" smtClean="0"/>
              <a:t>javascript</a:t>
            </a:r>
            <a:r>
              <a:rPr lang="pl-PL" sz="1100" b="0" i="0" kern="1200" dirty="0" smtClean="0">
                <a:solidFill>
                  <a:schemeClr val="tx1"/>
                </a:solidFill>
                <a:effectLst/>
                <a:latin typeface="+mn-lt"/>
                <a:ea typeface="+mn-ea"/>
                <a:cs typeface="+mn-cs"/>
              </a:rPr>
              <a:t>. Atrybut </a:t>
            </a:r>
            <a:r>
              <a:rPr lang="pl-PL" dirty="0" err="1" smtClean="0"/>
              <a:t>language</a:t>
            </a:r>
            <a:r>
              <a:rPr lang="pl-PL" sz="1100" b="0" i="0" kern="1200" dirty="0" smtClean="0">
                <a:solidFill>
                  <a:schemeClr val="tx1"/>
                </a:solidFill>
                <a:effectLst/>
                <a:latin typeface="+mn-lt"/>
                <a:ea typeface="+mn-ea"/>
                <a:cs typeface="+mn-cs"/>
              </a:rPr>
              <a:t> jest jednak przestarzały i zaleca się go pomijać. Jest on pozostałością z czasów,</a:t>
            </a:r>
            <a:r>
              <a:rPr lang="pl-PL" sz="1100" b="0" i="0" kern="1200" baseline="0" dirty="0" smtClean="0">
                <a:solidFill>
                  <a:schemeClr val="tx1"/>
                </a:solidFill>
                <a:effectLst/>
                <a:latin typeface="+mn-lt"/>
                <a:ea typeface="+mn-ea"/>
                <a:cs typeface="+mn-cs"/>
              </a:rPr>
              <a:t> kiedy istniał jeszcze język skryptowy </a:t>
            </a:r>
            <a:r>
              <a:rPr lang="pl-PL" sz="1100" b="0" i="0" kern="1200" baseline="0" dirty="0" err="1" smtClean="0">
                <a:solidFill>
                  <a:schemeClr val="tx1"/>
                </a:solidFill>
                <a:effectLst/>
                <a:latin typeface="+mn-lt"/>
                <a:ea typeface="+mn-ea"/>
                <a:cs typeface="+mn-cs"/>
              </a:rPr>
              <a:t>VBScript</a:t>
            </a:r>
            <a:r>
              <a:rPr lang="pl-PL" sz="1100" b="0" i="0" kern="1200" baseline="0" dirty="0" smtClean="0">
                <a:solidFill>
                  <a:schemeClr val="tx1"/>
                </a:solidFill>
                <a:effectLst/>
                <a:latin typeface="+mn-lt"/>
                <a:ea typeface="+mn-ea"/>
                <a:cs typeface="+mn-cs"/>
              </a:rPr>
              <a:t> żeby odróżnić skrypty napisane w tych językach</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Przeglądarki nie obsługujące skryptów nie potrafią zinterpretować znacznika &lt;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 Podstawowym działaniem przeglądarki jest ignorowanie znaczników, których nie rozumieją. Takie działanie jest poprawne, gdy znacznik jest pojedynczym wyrażeniem, ale w znaczniku &lt;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 można umieścić wiele wyrażeń.</a:t>
            </a:r>
          </a:p>
          <a:p>
            <a:r>
              <a:rPr lang="pl-PL" sz="1100" b="0" i="0" kern="1200" dirty="0" smtClean="0">
                <a:solidFill>
                  <a:schemeClr val="tx1"/>
                </a:solidFill>
                <a:effectLst/>
                <a:latin typeface="+mn-lt"/>
                <a:ea typeface="+mn-ea"/>
                <a:cs typeface="+mn-cs"/>
              </a:rPr>
              <a:t>Starsze przeglądarki nie wiedzą, że mają się spodziewać znacznika zamykającego &lt;/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 więc po prostu wygenerują wszystkie linie występujące po otwarciu znacznika &lt;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a:t>
            </a:r>
          </a:p>
          <a:p>
            <a:r>
              <a:rPr lang="pl-PL" sz="1100" b="0" i="0" kern="1200" dirty="0" smtClean="0">
                <a:solidFill>
                  <a:schemeClr val="tx1"/>
                </a:solidFill>
                <a:effectLst/>
                <a:latin typeface="+mn-lt"/>
                <a:ea typeface="+mn-ea"/>
                <a:cs typeface="+mn-cs"/>
              </a:rPr>
              <a:t>Aby rozwiązać ten problem można otoczyć wyrażenia </a:t>
            </a:r>
            <a:r>
              <a:rPr lang="pl-PL" sz="1100" b="0" i="0" kern="1200" dirty="0" err="1" smtClean="0">
                <a:solidFill>
                  <a:schemeClr val="tx1"/>
                </a:solidFill>
                <a:effectLst/>
                <a:latin typeface="+mn-lt"/>
                <a:ea typeface="+mn-ea"/>
                <a:cs typeface="+mn-cs"/>
              </a:rPr>
              <a:t>javascript</a:t>
            </a:r>
            <a:r>
              <a:rPr lang="pl-PL" sz="1100" b="0" i="0" kern="1200" dirty="0" smtClean="0">
                <a:solidFill>
                  <a:schemeClr val="tx1"/>
                </a:solidFill>
                <a:effectLst/>
                <a:latin typeface="+mn-lt"/>
                <a:ea typeface="+mn-ea"/>
                <a:cs typeface="+mn-cs"/>
              </a:rPr>
              <a:t> znacznikami komentarza </a:t>
            </a:r>
            <a:r>
              <a:rPr lang="pl-PL" sz="1100" b="0" i="0" kern="1200" dirty="0" err="1" smtClean="0">
                <a:solidFill>
                  <a:schemeClr val="tx1"/>
                </a:solidFill>
                <a:effectLst/>
                <a:latin typeface="+mn-lt"/>
                <a:ea typeface="+mn-ea"/>
                <a:cs typeface="+mn-cs"/>
              </a:rPr>
              <a:t>html</a:t>
            </a:r>
            <a:r>
              <a:rPr lang="pl-PL" sz="1100" b="0" i="0" kern="1200" dirty="0" smtClean="0">
                <a:solidFill>
                  <a:schemeClr val="tx1"/>
                </a:solidFill>
                <a:effectLst/>
                <a:latin typeface="+mn-lt"/>
                <a:ea typeface="+mn-ea"/>
                <a:cs typeface="+mn-cs"/>
              </a:rPr>
              <a:t> &lt;!-- --&gt;.</a:t>
            </a:r>
          </a:p>
          <a:p>
            <a:r>
              <a:rPr lang="pl-PL" sz="1100" b="0" i="0" kern="1200" dirty="0" smtClean="0">
                <a:solidFill>
                  <a:schemeClr val="tx1"/>
                </a:solidFill>
                <a:effectLst/>
                <a:latin typeface="+mn-lt"/>
                <a:ea typeface="+mn-ea"/>
                <a:cs typeface="+mn-cs"/>
              </a:rPr>
              <a:t>linia zamykająca komentarz </a:t>
            </a:r>
            <a:r>
              <a:rPr lang="pl-PL" sz="1100" b="0" i="0" kern="1200" dirty="0" err="1" smtClean="0">
                <a:solidFill>
                  <a:schemeClr val="tx1"/>
                </a:solidFill>
                <a:effectLst/>
                <a:latin typeface="+mn-lt"/>
                <a:ea typeface="+mn-ea"/>
                <a:cs typeface="+mn-cs"/>
              </a:rPr>
              <a:t>html</a:t>
            </a:r>
            <a:r>
              <a:rPr lang="pl-PL" sz="1100" b="0" i="0" kern="1200" dirty="0" smtClean="0">
                <a:solidFill>
                  <a:schemeClr val="tx1"/>
                </a:solidFill>
                <a:effectLst/>
                <a:latin typeface="+mn-lt"/>
                <a:ea typeface="+mn-ea"/>
                <a:cs typeface="+mn-cs"/>
              </a:rPr>
              <a:t> rozpoczyna się znakiem komentarza JS (//), który oznacza polecenie zignorowania tej linii przez interpreter JavaScript, ale przeglądarki nie wspierające skryptów zinterpretują znacznik końca komentarza i rozpoczną generowanie strony od kolejnego znacznika.</a:t>
            </a:r>
          </a:p>
          <a:p>
            <a:r>
              <a:rPr lang="pl-PL" sz="1100" b="0" i="0" kern="1200" dirty="0" smtClean="0">
                <a:solidFill>
                  <a:schemeClr val="tx1"/>
                </a:solidFill>
                <a:effectLst/>
                <a:latin typeface="+mn-lt"/>
                <a:ea typeface="+mn-ea"/>
                <a:cs typeface="+mn-cs"/>
              </a:rPr>
              <a:t>Rozwiązanie to zapewniało</a:t>
            </a:r>
            <a:r>
              <a:rPr lang="pl-PL" sz="1100" b="0" i="0" kern="1200" baseline="0" dirty="0" smtClean="0">
                <a:solidFill>
                  <a:schemeClr val="tx1"/>
                </a:solidFill>
                <a:effectLst/>
                <a:latin typeface="+mn-lt"/>
                <a:ea typeface="+mn-ea"/>
                <a:cs typeface="+mn-cs"/>
              </a:rPr>
              <a:t> zgodność ze starszymi przeglądarkami (obecnie bardzo starymi :)) Obecnie można ten mechanizm pominąć, ale przytoczymy go tutaj dla porządku</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Jeśli</a:t>
            </a:r>
            <a:r>
              <a:rPr lang="pl-PL" baseline="0" dirty="0" smtClean="0"/>
              <a:t> jako typ dokumentu zdefiniujemy </a:t>
            </a:r>
            <a:r>
              <a:rPr lang="pl-PL" baseline="0" dirty="0" err="1" smtClean="0"/>
              <a:t>Strict</a:t>
            </a:r>
            <a:r>
              <a:rPr lang="pl-PL" baseline="0" dirty="0" smtClean="0"/>
              <a:t> XHTML (</a:t>
            </a:r>
            <a:r>
              <a:rPr lang="pl-PL" dirty="0" smtClean="0"/>
              <a:t>&lt;!DOCTYPE </a:t>
            </a:r>
            <a:r>
              <a:rPr lang="pl-PL" dirty="0" err="1" smtClean="0"/>
              <a:t>html</a:t>
            </a:r>
            <a:r>
              <a:rPr lang="pl-PL" dirty="0" smtClean="0"/>
              <a:t> PUBLIC "-//W3C//DTD XHTML 1.0 </a:t>
            </a:r>
            <a:r>
              <a:rPr lang="pl-PL" dirty="0" err="1" smtClean="0"/>
              <a:t>Strict</a:t>
            </a:r>
            <a:r>
              <a:rPr lang="pl-PL" dirty="0" smtClean="0"/>
              <a:t>//EN" "http://www.w3.org/TR/xhtml1/DTD/xhtml1-strict.dtd"&gt;)</a:t>
            </a:r>
            <a:r>
              <a:rPr lang="pl-PL" baseline="0" dirty="0" smtClean="0"/>
              <a:t> musimy otoczyć skrypt znacznikiem CDATA.</a:t>
            </a:r>
          </a:p>
          <a:p>
            <a:endParaRPr lang="pl-PL" sz="1100" b="0" i="0" kern="1200" dirty="0" smtClean="0">
              <a:solidFill>
                <a:schemeClr val="tx1"/>
              </a:solidFill>
              <a:effectLst/>
              <a:latin typeface="+mn-lt"/>
              <a:ea typeface="+mn-ea"/>
              <a:cs typeface="+mn-cs"/>
            </a:endParaRPr>
          </a:p>
          <a:p>
            <a:r>
              <a:rPr lang="pl-PL" sz="1100" b="0" i="0" kern="1200" dirty="0" err="1" smtClean="0">
                <a:solidFill>
                  <a:schemeClr val="tx1"/>
                </a:solidFill>
                <a:effectLst/>
                <a:latin typeface="+mn-lt"/>
                <a:ea typeface="+mn-ea"/>
                <a:cs typeface="+mn-cs"/>
              </a:rPr>
              <a:t>Parsery</a:t>
            </a:r>
            <a:r>
              <a:rPr lang="pl-PL" sz="1100" b="0" i="0" kern="1200" dirty="0" smtClean="0">
                <a:solidFill>
                  <a:schemeClr val="tx1"/>
                </a:solidFill>
                <a:effectLst/>
                <a:latin typeface="+mn-lt"/>
                <a:ea typeface="+mn-ea"/>
                <a:cs typeface="+mn-cs"/>
              </a:rPr>
              <a:t> XHTML nie pozwalają na symbole '&lt;' i '&gt;', które nie są elementami </a:t>
            </a:r>
            <a:r>
              <a:rPr lang="pl-PL" sz="1100" b="0" i="0" kern="1200" dirty="0" err="1" smtClean="0">
                <a:solidFill>
                  <a:schemeClr val="tx1"/>
                </a:solidFill>
                <a:effectLst/>
                <a:latin typeface="+mn-lt"/>
                <a:ea typeface="+mn-ea"/>
                <a:cs typeface="+mn-cs"/>
              </a:rPr>
              <a:t>xml</a:t>
            </a:r>
            <a:r>
              <a:rPr lang="pl-PL" sz="1100" b="0" i="0" kern="1200" dirty="0" smtClean="0">
                <a:solidFill>
                  <a:schemeClr val="tx1"/>
                </a:solidFill>
                <a:effectLst/>
                <a:latin typeface="+mn-lt"/>
                <a:ea typeface="+mn-ea"/>
                <a:cs typeface="+mn-cs"/>
              </a:rPr>
              <a:t>, więc treść skryptu należy umieścić w znaczniku specjalnym [CDATA], który nakazuje interpreterowi XML traktować wyrażenia wewnątrz znacznika jako treść.</a:t>
            </a:r>
          </a:p>
          <a:p>
            <a:r>
              <a:rPr lang="pl-PL" sz="1100" b="0" i="0" kern="1200" dirty="0" smtClean="0">
                <a:solidFill>
                  <a:schemeClr val="tx1"/>
                </a:solidFill>
                <a:effectLst/>
                <a:latin typeface="+mn-lt"/>
                <a:ea typeface="+mn-ea"/>
                <a:cs typeface="+mn-cs"/>
              </a:rPr>
              <a:t>W XHTML nie można używać argumentu </a:t>
            </a:r>
            <a:r>
              <a:rPr lang="pl-PL" sz="1100" b="0" i="0" kern="1200" dirty="0" err="1" smtClean="0">
                <a:solidFill>
                  <a:schemeClr val="tx1"/>
                </a:solidFill>
                <a:effectLst/>
                <a:latin typeface="+mn-lt"/>
                <a:ea typeface="+mn-ea"/>
                <a:cs typeface="+mn-cs"/>
              </a:rPr>
              <a:t>language</a:t>
            </a:r>
            <a:r>
              <a:rPr lang="pl-PL" sz="1100" b="0" i="0" kern="1200" dirty="0" smtClean="0">
                <a:solidFill>
                  <a:schemeClr val="tx1"/>
                </a:solidFill>
                <a:effectLst/>
                <a:latin typeface="+mn-lt"/>
                <a:ea typeface="+mn-ea"/>
                <a:cs typeface="+mn-cs"/>
              </a:rPr>
              <a:t> w znaczeniu określenia wersji języka JS (atrybut, jeżeli jest użyty, powinien przyjąć dwuznakowe wartości opisane standardem ISO 639, np. EN, DE, PL)</a:t>
            </a:r>
          </a:p>
          <a:p>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Zaleca się jednak przechowywać skrypty w osobnych plikach i podłączać je do stron za pomocą atrybutu </a:t>
            </a:r>
            <a:r>
              <a:rPr lang="pl-PL" sz="1100" b="0" i="0" kern="1200" dirty="0" err="1" smtClean="0">
                <a:solidFill>
                  <a:schemeClr val="tx1"/>
                </a:solidFill>
                <a:effectLst/>
                <a:latin typeface="+mn-lt"/>
                <a:ea typeface="+mn-ea"/>
                <a:cs typeface="+mn-cs"/>
              </a:rPr>
              <a:t>src</a:t>
            </a:r>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type</a:t>
            </a:r>
            <a:r>
              <a:rPr lang="pl-PL" sz="1100" b="0" i="0" kern="1200" dirty="0" smtClean="0">
                <a:solidFill>
                  <a:schemeClr val="tx1"/>
                </a:solidFill>
                <a:effectLst/>
                <a:latin typeface="+mn-lt"/>
                <a:ea typeface="+mn-ea"/>
                <a:cs typeface="+mn-cs"/>
              </a:rPr>
              <a:t>="</a:t>
            </a:r>
            <a:r>
              <a:rPr lang="pl-PL" sz="1100" b="0" i="0" kern="1200" dirty="0" err="1" smtClean="0">
                <a:solidFill>
                  <a:schemeClr val="tx1"/>
                </a:solidFill>
                <a:effectLst/>
                <a:latin typeface="+mn-lt"/>
                <a:ea typeface="+mn-ea"/>
                <a:cs typeface="+mn-cs"/>
              </a:rPr>
              <a:t>text</a:t>
            </a:r>
            <a:r>
              <a:rPr lang="pl-PL" sz="1100" b="0" i="0" kern="1200" dirty="0" smtClean="0">
                <a:solidFill>
                  <a:schemeClr val="tx1"/>
                </a:solidFill>
                <a:effectLst/>
                <a:latin typeface="+mn-lt"/>
                <a:ea typeface="+mn-ea"/>
                <a:cs typeface="+mn-cs"/>
              </a:rPr>
              <a:t>/</a:t>
            </a:r>
            <a:r>
              <a:rPr lang="pl-PL" sz="1100" b="0" i="0" kern="1200" dirty="0" err="1" smtClean="0">
                <a:solidFill>
                  <a:schemeClr val="tx1"/>
                </a:solidFill>
                <a:effectLst/>
                <a:latin typeface="+mn-lt"/>
                <a:ea typeface="+mn-ea"/>
                <a:cs typeface="+mn-cs"/>
              </a:rPr>
              <a:t>javascript</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src</a:t>
            </a:r>
            <a:r>
              <a:rPr lang="pl-PL" sz="1100" b="0" i="0" kern="1200" dirty="0" smtClean="0">
                <a:solidFill>
                  <a:schemeClr val="tx1"/>
                </a:solidFill>
                <a:effectLst/>
                <a:latin typeface="+mn-lt"/>
                <a:ea typeface="+mn-ea"/>
                <a:cs typeface="+mn-cs"/>
              </a:rPr>
              <a:t>="plik.js"&gt;&lt;/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a:t>
            </a:r>
          </a:p>
          <a:p>
            <a:r>
              <a:rPr lang="pl-PL" sz="1100" b="0" i="0" kern="1200" dirty="0" smtClean="0">
                <a:solidFill>
                  <a:schemeClr val="tx1"/>
                </a:solidFill>
                <a:effectLst/>
                <a:latin typeface="+mn-lt"/>
                <a:ea typeface="+mn-ea"/>
                <a:cs typeface="+mn-cs"/>
              </a:rPr>
              <a:t>Plik "plik.js" zawiera tylko definicję skryptów (bez dodatkowych znaczników &lt;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 Ogólnie przyjętą praktyką jest aby plik miał rozszerzenie ".</a:t>
            </a:r>
            <a:r>
              <a:rPr lang="pl-PL" sz="1100" b="0" i="0" kern="1200" dirty="0" err="1" smtClean="0">
                <a:solidFill>
                  <a:schemeClr val="tx1"/>
                </a:solidFill>
                <a:effectLst/>
                <a:latin typeface="+mn-lt"/>
                <a:ea typeface="+mn-ea"/>
                <a:cs typeface="+mn-cs"/>
              </a:rPr>
              <a:t>js</a:t>
            </a:r>
            <a:r>
              <a:rPr lang="pl-PL" sz="1100" b="0" i="0" kern="1200" dirty="0" smtClean="0">
                <a:solidFill>
                  <a:schemeClr val="tx1"/>
                </a:solidFill>
                <a:effectLst/>
                <a:latin typeface="+mn-lt"/>
                <a:ea typeface="+mn-ea"/>
                <a:cs typeface="+mn-cs"/>
              </a:rPr>
              <a:t>", chociaż nie jest to wymagane.</a:t>
            </a:r>
          </a:p>
          <a:p>
            <a:r>
              <a:rPr lang="pl-PL" sz="1100" b="0" i="0" kern="1200" dirty="0" smtClean="0">
                <a:solidFill>
                  <a:schemeClr val="tx1"/>
                </a:solidFill>
                <a:effectLst/>
                <a:latin typeface="+mn-lt"/>
                <a:ea typeface="+mn-ea"/>
                <a:cs typeface="+mn-cs"/>
              </a:rPr>
              <a:t>Zaletą takiego podejścia jest możliwość ponownego użycia skryptu na innej stronie.</a:t>
            </a:r>
          </a:p>
          <a:p>
            <a:r>
              <a:rPr lang="pl-PL" sz="1100" b="0" i="0" kern="1200" dirty="0" smtClean="0">
                <a:solidFill>
                  <a:schemeClr val="tx1"/>
                </a:solidFill>
                <a:effectLst/>
                <a:latin typeface="+mn-lt"/>
                <a:ea typeface="+mn-ea"/>
                <a:cs typeface="+mn-cs"/>
              </a:rPr>
              <a:t> Jeśli skrypt będzie zagnieżdżony w znaczniku HTML, każda strona będzie zawierała nadmiarową treść i modyfikacja skryptu będzie wymagała takich samych zmian w każdym pliku. </a:t>
            </a:r>
          </a:p>
          <a:p>
            <a:r>
              <a:rPr lang="pl-PL" sz="1100" b="0" i="0" kern="1200" dirty="0" smtClean="0">
                <a:solidFill>
                  <a:schemeClr val="tx1"/>
                </a:solidFill>
                <a:effectLst/>
                <a:latin typeface="+mn-lt"/>
                <a:ea typeface="+mn-ea"/>
                <a:cs typeface="+mn-cs"/>
              </a:rPr>
              <a:t> Z kolei podłączenie zewnętrznego skryptu to tylko jedna dodatkowa linia w każdym pliku </a:t>
            </a:r>
            <a:r>
              <a:rPr lang="pl-PL" sz="1100" b="0" i="0" kern="1200" dirty="0" err="1" smtClean="0">
                <a:solidFill>
                  <a:schemeClr val="tx1"/>
                </a:solidFill>
                <a:effectLst/>
                <a:latin typeface="+mn-lt"/>
                <a:ea typeface="+mn-ea"/>
                <a:cs typeface="+mn-cs"/>
              </a:rPr>
              <a:t>html</a:t>
            </a:r>
            <a:r>
              <a:rPr lang="pl-PL" sz="1100" b="0" i="0" kern="1200" dirty="0" smtClean="0">
                <a:solidFill>
                  <a:schemeClr val="tx1"/>
                </a:solidFill>
                <a:effectLst/>
                <a:latin typeface="+mn-lt"/>
                <a:ea typeface="+mn-ea"/>
                <a:cs typeface="+mn-cs"/>
              </a:rPr>
              <a:t> i zewnętrzny skrypt może być zmodyfikowany raz, aby zmiany były widoczne na wszystkich stronach, które go wykorzystują.</a:t>
            </a:r>
          </a:p>
          <a:p>
            <a:r>
              <a:rPr lang="pl-PL" sz="1100" b="0" i="0" kern="1200" dirty="0" smtClean="0">
                <a:solidFill>
                  <a:schemeClr val="tx1"/>
                </a:solidFill>
                <a:effectLst/>
                <a:latin typeface="+mn-lt"/>
                <a:ea typeface="+mn-ea"/>
                <a:cs typeface="+mn-cs"/>
              </a:rPr>
              <a:t>Plik</a:t>
            </a:r>
            <a:r>
              <a:rPr lang="pl-PL" sz="1100" b="0" i="0" kern="1200" baseline="0" dirty="0" smtClean="0">
                <a:solidFill>
                  <a:schemeClr val="tx1"/>
                </a:solidFill>
                <a:effectLst/>
                <a:latin typeface="+mn-lt"/>
                <a:ea typeface="+mn-ea"/>
                <a:cs typeface="+mn-cs"/>
              </a:rPr>
              <a:t> ze skryptem zostanie umieszczony w pamięci podręcznej przeglądarki (cache) i wykorzystywany przy przechodzeniu między witrynami na stronie.</a:t>
            </a:r>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Dodatkową zaletą jest brak konieczności stosowania komentarzy i znaczników CDATA.</a:t>
            </a:r>
          </a:p>
          <a:p>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Dodatkowym znacznikiem który możemy wykorzystać jest znacznik &lt;</a:t>
            </a:r>
            <a:r>
              <a:rPr lang="pl-PL" sz="1100" b="0" i="0" kern="1200" dirty="0" err="1" smtClean="0">
                <a:solidFill>
                  <a:schemeClr val="tx1"/>
                </a:solidFill>
                <a:effectLst/>
                <a:latin typeface="+mn-lt"/>
                <a:ea typeface="+mn-ea"/>
                <a:cs typeface="+mn-cs"/>
              </a:rPr>
              <a:t>noscript</a:t>
            </a:r>
            <a:r>
              <a:rPr lang="pl-PL" sz="1100" b="0" i="0" kern="1200" dirty="0" smtClean="0">
                <a:solidFill>
                  <a:schemeClr val="tx1"/>
                </a:solidFill>
                <a:effectLst/>
                <a:latin typeface="+mn-lt"/>
                <a:ea typeface="+mn-ea"/>
                <a:cs typeface="+mn-cs"/>
              </a:rPr>
              <a:t>&gt;&lt;/</a:t>
            </a:r>
            <a:r>
              <a:rPr lang="pl-PL" sz="1100" b="0" i="0" kern="1200" dirty="0" err="1" smtClean="0">
                <a:solidFill>
                  <a:schemeClr val="tx1"/>
                </a:solidFill>
                <a:effectLst/>
                <a:latin typeface="+mn-lt"/>
                <a:ea typeface="+mn-ea"/>
                <a:cs typeface="+mn-cs"/>
              </a:rPr>
              <a:t>noscript</a:t>
            </a:r>
            <a:r>
              <a:rPr lang="pl-PL" sz="1100" b="0" i="0" kern="1200" dirty="0" smtClean="0">
                <a:solidFill>
                  <a:schemeClr val="tx1"/>
                </a:solidFill>
                <a:effectLst/>
                <a:latin typeface="+mn-lt"/>
                <a:ea typeface="+mn-ea"/>
                <a:cs typeface="+mn-cs"/>
              </a:rPr>
              <a:t>&gt;. W przypadku nowoczesnych przeglądarek z wyłączoną obsługą JavaScript zostanie wyświetlona treść znajdująca się między znacznikami &lt;</a:t>
            </a:r>
            <a:r>
              <a:rPr lang="pl-PL" sz="1100" b="0" i="0" kern="1200" dirty="0" err="1" smtClean="0">
                <a:solidFill>
                  <a:schemeClr val="tx1"/>
                </a:solidFill>
                <a:effectLst/>
                <a:latin typeface="+mn-lt"/>
                <a:ea typeface="+mn-ea"/>
                <a:cs typeface="+mn-cs"/>
              </a:rPr>
              <a:t>noscript</a:t>
            </a:r>
            <a:r>
              <a:rPr lang="pl-PL" sz="1100" b="0" i="0" kern="1200" dirty="0" smtClean="0">
                <a:solidFill>
                  <a:schemeClr val="tx1"/>
                </a:solidFill>
                <a:effectLst/>
                <a:latin typeface="+mn-lt"/>
                <a:ea typeface="+mn-ea"/>
                <a:cs typeface="+mn-cs"/>
              </a:rPr>
              <a:t>&gt;. Możemy umieścić tam informację o konieczności włączenia obsługi skryptów, lub </a:t>
            </a:r>
            <a:r>
              <a:rPr lang="pl-PL" sz="1100" b="0" i="0" kern="1200" dirty="0" err="1" smtClean="0">
                <a:solidFill>
                  <a:schemeClr val="tx1"/>
                </a:solidFill>
                <a:effectLst/>
                <a:latin typeface="+mn-lt"/>
                <a:ea typeface="+mn-ea"/>
                <a:cs typeface="+mn-cs"/>
              </a:rPr>
              <a:t>prosbę</a:t>
            </a:r>
            <a:r>
              <a:rPr lang="pl-PL" sz="1100" b="0" i="0" kern="1200" dirty="0" smtClean="0">
                <a:solidFill>
                  <a:schemeClr val="tx1"/>
                </a:solidFill>
                <a:effectLst/>
                <a:latin typeface="+mn-lt"/>
                <a:ea typeface="+mn-ea"/>
                <a:cs typeface="+mn-cs"/>
              </a:rPr>
              <a:t> o wyświetlenie naszej strony w innej przeglądarce. Starsze przeglądarki również wyświetlą taką informację (wynika to z </a:t>
            </a:r>
            <a:r>
              <a:rPr lang="pl-PL" sz="1100" b="0" i="0" kern="1200" dirty="0" err="1" smtClean="0">
                <a:solidFill>
                  <a:schemeClr val="tx1"/>
                </a:solidFill>
                <a:effectLst/>
                <a:latin typeface="+mn-lt"/>
                <a:ea typeface="+mn-ea"/>
                <a:cs typeface="+mn-cs"/>
              </a:rPr>
              <a:t>wsześniej</a:t>
            </a:r>
            <a:r>
              <a:rPr lang="pl-PL" sz="1100" b="0" i="0" kern="1200" dirty="0" smtClean="0">
                <a:solidFill>
                  <a:schemeClr val="tx1"/>
                </a:solidFill>
                <a:effectLst/>
                <a:latin typeface="+mn-lt"/>
                <a:ea typeface="+mn-ea"/>
                <a:cs typeface="+mn-cs"/>
              </a:rPr>
              <a:t> wspomnianego mechanizmu działania przeglądarek - nieznany znacznik jest pomijany, a zawartość jest traktowana jako treść do wygenerowania i wysyłana do przeglądarki.</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Technicznie można umieścić znacznik</a:t>
            </a:r>
            <a:r>
              <a:rPr lang="pl-PL" baseline="0" dirty="0" smtClean="0"/>
              <a:t> &lt;</a:t>
            </a:r>
            <a:r>
              <a:rPr lang="pl-PL" baseline="0" dirty="0" err="1" smtClean="0"/>
              <a:t>script</a:t>
            </a:r>
            <a:r>
              <a:rPr lang="pl-PL" baseline="0" dirty="0" smtClean="0"/>
              <a:t>&gt; w dowolnym miejscu na stronie.  </a:t>
            </a:r>
            <a:r>
              <a:rPr lang="pl-PL" sz="1100" b="0" i="0" kern="1200" dirty="0" smtClean="0">
                <a:solidFill>
                  <a:schemeClr val="tx1"/>
                </a:solidFill>
                <a:effectLst/>
                <a:latin typeface="+mn-lt"/>
                <a:ea typeface="+mn-ea"/>
                <a:cs typeface="+mn-cs"/>
              </a:rPr>
              <a:t>Może</a:t>
            </a:r>
            <a:r>
              <a:rPr lang="pl-PL" sz="1100" b="0" i="0" kern="1200" baseline="0" dirty="0" smtClean="0">
                <a:solidFill>
                  <a:schemeClr val="tx1"/>
                </a:solidFill>
                <a:effectLst/>
                <a:latin typeface="+mn-lt"/>
                <a:ea typeface="+mn-ea"/>
                <a:cs typeface="+mn-cs"/>
              </a:rPr>
              <a:t> to być sekcja</a:t>
            </a:r>
            <a:r>
              <a:rPr lang="pl-PL" sz="1100" b="0" i="0" kern="1200" dirty="0" smtClean="0">
                <a:solidFill>
                  <a:schemeClr val="tx1"/>
                </a:solidFill>
                <a:effectLst/>
                <a:latin typeface="+mn-lt"/>
                <a:ea typeface="+mn-ea"/>
                <a:cs typeface="+mn-cs"/>
              </a:rPr>
              <a:t> &lt;</a:t>
            </a:r>
            <a:r>
              <a:rPr lang="pl-PL" sz="1100" b="0" i="0" kern="1200" dirty="0" err="1" smtClean="0">
                <a:solidFill>
                  <a:schemeClr val="tx1"/>
                </a:solidFill>
                <a:effectLst/>
                <a:latin typeface="+mn-lt"/>
                <a:ea typeface="+mn-ea"/>
                <a:cs typeface="+mn-cs"/>
              </a:rPr>
              <a:t>head</a:t>
            </a:r>
            <a:r>
              <a:rPr lang="pl-PL" sz="1100" b="0" i="0" kern="1200" dirty="0" smtClean="0">
                <a:solidFill>
                  <a:schemeClr val="tx1"/>
                </a:solidFill>
                <a:effectLst/>
                <a:latin typeface="+mn-lt"/>
                <a:ea typeface="+mn-ea"/>
                <a:cs typeface="+mn-cs"/>
              </a:rPr>
              <a:t>&gt; lub sekcja &lt;body&gt;. Skrypty znajdujące się w nagłówku strony zostaną wykonane jeszcze przed załadowaniem właściwej treści strony, natomiast w przypadku umieszczenia skryptu w ciele strony przed uruchomieniem skryptu zostanie wygenerowana cześć strony znajdująca się przed znacznikiem &lt;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a:t>
            </a:r>
            <a:endParaRPr lang="pl-PL" baseline="0" dirty="0" smtClean="0"/>
          </a:p>
          <a:p>
            <a:r>
              <a:rPr lang="pl-PL" baseline="0" dirty="0" smtClean="0"/>
              <a:t>Klasyczne najlepsze praktyki wskazują umieszczenie skryptów w nagłówku strony. Zaletą takiego podejścia jest jak wspomnieliśmy wczytanie całego skryptu przed załadowaniem strony. Dodatkowo łatwiej jest innym programistom znaleźć znacznik </a:t>
            </a:r>
            <a:r>
              <a:rPr lang="pl-PL" baseline="0" dirty="0" err="1" smtClean="0"/>
              <a:t>script</a:t>
            </a:r>
            <a:r>
              <a:rPr lang="pl-PL" baseline="0" dirty="0" smtClean="0"/>
              <a:t>, co ułatwia debugowanie strony.</a:t>
            </a:r>
            <a:r>
              <a:rPr lang="pl-PL" baseline="0" dirty="0"/>
              <a:t> </a:t>
            </a:r>
            <a:endParaRPr lang="pl-PL" baseline="0" dirty="0" smtClean="0"/>
          </a:p>
          <a:p>
            <a:r>
              <a:rPr lang="pl-PL" baseline="0" dirty="0" smtClean="0"/>
              <a:t>Natomiast wady takiego rozwiązania są następujące: </a:t>
            </a:r>
          </a:p>
          <a:p>
            <a:pPr marL="171450" indent="-171450">
              <a:buFontTx/>
              <a:buChar char="-"/>
            </a:pPr>
            <a:r>
              <a:rPr lang="pl-PL" baseline="0" dirty="0" smtClean="0"/>
              <a:t>ładowanie treści jest wstrzymane aż do momentu aż załadują i wykonają się wszystkie skrypty,</a:t>
            </a:r>
          </a:p>
          <a:p>
            <a:pPr marL="171450" indent="-171450">
              <a:buFontTx/>
              <a:buChar char="-"/>
            </a:pPr>
            <a:r>
              <a:rPr lang="pl-PL" baseline="0" dirty="0" smtClean="0"/>
              <a:t>skrypty nie mają dostępu do znaczników HTML w dokumencie, ponieważ nie został on jeszcze wczytany. Trzeba opóźnić wywołanie skryptów modyfikujących stronę, aż do momentu jej pełnego załadowania (można to zrobić za pomocą zdarzeń, które omówimy w późniejszych lekcjach).</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474"/>
          </a:xfrm>
          <a:prstGeom prst="rect">
            <a:avLst/>
          </a:prstGeom>
        </p:spPr>
        <p:txBody>
          <a:bodyPr lIns="91425" tIns="91425" rIns="91425" bIns="91425" anchor="b" anchorCtr="0">
            <a:noAutofit/>
          </a:bodyPr>
          <a:lstStyle/>
          <a:p>
            <a:pPr>
              <a:buNone/>
            </a:pPr>
            <a:r>
              <a:rPr lang="pl"/>
              <a:t>JavaScript</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a:buNone/>
            </a:pPr>
            <a:r>
              <a:rPr lang="pl" dirty="0" smtClean="0"/>
              <a:t>Wprowadzenie</a:t>
            </a:r>
            <a:endParaRPr lang="pl" dirty="0"/>
          </a:p>
        </p:txBody>
      </p:sp>
      <p:pic>
        <p:nvPicPr>
          <p:cNvPr id="6" name="Picture 2"/>
          <p:cNvPicPr>
            <a:picLocks noChangeAspect="1" noChangeArrowheads="1"/>
          </p:cNvPicPr>
          <p:nvPr/>
        </p:nvPicPr>
        <p:blipFill>
          <a:blip r:embed="rId4" cstate="print"/>
          <a:srcRect/>
          <a:stretch>
            <a:fillRect/>
          </a:stretch>
        </p:blipFill>
        <p:spPr bwMode="auto">
          <a:xfrm>
            <a:off x="1314459" y="4365104"/>
            <a:ext cx="7650029" cy="1440160"/>
          </a:xfrm>
          <a:prstGeom prst="rect">
            <a:avLst/>
          </a:prstGeom>
          <a:noFill/>
          <a:ln w="9525">
            <a:noFill/>
            <a:miter lim="800000"/>
            <a:headEnd/>
            <a:tailEnd/>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Gdzie umieszczać skrypty?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342900" indent="-342900">
              <a:buFontTx/>
              <a:buChar char="-"/>
            </a:pPr>
            <a:r>
              <a:rPr lang="pl-PL" sz="2400" dirty="0" smtClean="0"/>
              <a:t>na końcu sekcji &lt;body&gt;</a:t>
            </a:r>
          </a:p>
          <a:p>
            <a:endParaRPr lang="pl-PL" sz="1800" dirty="0" smtClean="0">
              <a:solidFill>
                <a:srgbClr val="00BBDD"/>
              </a:solidFill>
            </a:endParaRPr>
          </a:p>
          <a:p>
            <a:r>
              <a:rPr lang="en-US" sz="1800" dirty="0" smtClean="0">
                <a:solidFill>
                  <a:srgbClr val="00BBDD"/>
                </a:solidFill>
              </a:rPr>
              <a:t>&lt;!</a:t>
            </a:r>
            <a:r>
              <a:rPr lang="en-US" sz="1800" dirty="0">
                <a:solidFill>
                  <a:srgbClr val="00BBDD"/>
                </a:solidFill>
              </a:rPr>
              <a:t>DOCTYPE html&gt;</a:t>
            </a:r>
            <a:r>
              <a:rPr lang="en-US" sz="1800" dirty="0"/>
              <a:t> </a:t>
            </a:r>
            <a:endParaRPr lang="pl-PL" sz="1800" dirty="0" smtClean="0"/>
          </a:p>
          <a:p>
            <a:r>
              <a:rPr lang="en-US" sz="1800" dirty="0" smtClean="0">
                <a:solidFill>
                  <a:srgbClr val="009900"/>
                </a:solidFill>
              </a:rPr>
              <a:t>&lt;</a:t>
            </a:r>
            <a:r>
              <a:rPr lang="en-US" sz="1800" b="1" dirty="0"/>
              <a:t>html</a:t>
            </a:r>
            <a:r>
              <a:rPr lang="en-US" sz="1800" dirty="0">
                <a:solidFill>
                  <a:srgbClr val="009900"/>
                </a:solidFill>
              </a:rPr>
              <a:t>&gt;</a:t>
            </a:r>
            <a:r>
              <a:rPr lang="en-US" sz="1800" dirty="0"/>
              <a:t> </a:t>
            </a:r>
            <a:endParaRPr lang="pl-PL" sz="1800" dirty="0" smtClean="0"/>
          </a:p>
          <a:p>
            <a:r>
              <a:rPr lang="pl-PL" sz="1800" dirty="0">
                <a:solidFill>
                  <a:srgbClr val="009900"/>
                </a:solidFill>
              </a:rPr>
              <a:t> </a:t>
            </a:r>
            <a:r>
              <a:rPr lang="pl-PL" sz="1800" dirty="0" smtClean="0">
                <a:solidFill>
                  <a:srgbClr val="009900"/>
                </a:solidFill>
              </a:rPr>
              <a:t>    </a:t>
            </a:r>
            <a:r>
              <a:rPr lang="en-US" sz="1800" dirty="0" smtClean="0">
                <a:solidFill>
                  <a:srgbClr val="009900"/>
                </a:solidFill>
              </a:rPr>
              <a:t>&lt;</a:t>
            </a:r>
            <a:r>
              <a:rPr lang="en-US" sz="1800" b="1" dirty="0"/>
              <a:t>head</a:t>
            </a:r>
            <a:r>
              <a:rPr lang="en-US" sz="1800" dirty="0">
                <a:solidFill>
                  <a:srgbClr val="009900"/>
                </a:solidFill>
              </a:rPr>
              <a:t>&gt;</a:t>
            </a:r>
            <a:r>
              <a:rPr lang="en-US" sz="1800" dirty="0"/>
              <a:t> </a:t>
            </a:r>
            <a:endParaRPr lang="pl-PL" sz="1800" dirty="0" smtClean="0"/>
          </a:p>
          <a:p>
            <a:r>
              <a:rPr lang="pl-PL" sz="1800" dirty="0">
                <a:solidFill>
                  <a:srgbClr val="009900"/>
                </a:solidFill>
              </a:rPr>
              <a:t> </a:t>
            </a:r>
            <a:r>
              <a:rPr lang="pl-PL" sz="1800" dirty="0" smtClean="0">
                <a:solidFill>
                  <a:srgbClr val="009900"/>
                </a:solidFill>
              </a:rPr>
              <a:t>          </a:t>
            </a:r>
            <a:r>
              <a:rPr lang="en-US" sz="1800" dirty="0" smtClean="0">
                <a:solidFill>
                  <a:srgbClr val="009900"/>
                </a:solidFill>
              </a:rPr>
              <a:t>&lt;</a:t>
            </a:r>
            <a:r>
              <a:rPr lang="en-US" sz="1800" b="1" dirty="0"/>
              <a:t>meta</a:t>
            </a:r>
            <a:r>
              <a:rPr lang="en-US" sz="1800" dirty="0">
                <a:solidFill>
                  <a:srgbClr val="009900"/>
                </a:solidFill>
              </a:rPr>
              <a:t> </a:t>
            </a:r>
            <a:r>
              <a:rPr lang="en-US" sz="1800" dirty="0">
                <a:solidFill>
                  <a:srgbClr val="000066"/>
                </a:solidFill>
              </a:rPr>
              <a:t>charset</a:t>
            </a:r>
            <a:r>
              <a:rPr lang="en-US" sz="1800" dirty="0">
                <a:solidFill>
                  <a:srgbClr val="66CC66"/>
                </a:solidFill>
              </a:rPr>
              <a:t>=</a:t>
            </a:r>
            <a:r>
              <a:rPr lang="en-US" sz="1800" dirty="0">
                <a:solidFill>
                  <a:srgbClr val="FF0000"/>
                </a:solidFill>
              </a:rPr>
              <a:t>"utf-8"</a:t>
            </a:r>
            <a:r>
              <a:rPr lang="en-US" sz="1800" dirty="0">
                <a:solidFill>
                  <a:srgbClr val="009900"/>
                </a:solidFill>
              </a:rPr>
              <a:t>&gt;</a:t>
            </a:r>
            <a:r>
              <a:rPr lang="en-US" sz="1800" dirty="0"/>
              <a:t> </a:t>
            </a:r>
            <a:endParaRPr lang="pl-PL" sz="1800" dirty="0" smtClean="0"/>
          </a:p>
          <a:p>
            <a:r>
              <a:rPr lang="pl-PL" sz="1800" dirty="0">
                <a:solidFill>
                  <a:srgbClr val="009900"/>
                </a:solidFill>
              </a:rPr>
              <a:t> </a:t>
            </a:r>
            <a:r>
              <a:rPr lang="pl-PL" sz="1800" dirty="0" smtClean="0">
                <a:solidFill>
                  <a:srgbClr val="009900"/>
                </a:solidFill>
              </a:rPr>
              <a:t>          </a:t>
            </a:r>
            <a:r>
              <a:rPr lang="en-US" sz="1800" dirty="0" smtClean="0">
                <a:solidFill>
                  <a:srgbClr val="009900"/>
                </a:solidFill>
              </a:rPr>
              <a:t>&lt;</a:t>
            </a:r>
            <a:r>
              <a:rPr lang="en-US" sz="1800" b="1" dirty="0" smtClean="0"/>
              <a:t>title</a:t>
            </a:r>
            <a:r>
              <a:rPr lang="en-US" sz="1800" dirty="0" smtClean="0">
                <a:solidFill>
                  <a:srgbClr val="009900"/>
                </a:solidFill>
              </a:rPr>
              <a:t>&gt;</a:t>
            </a:r>
            <a:r>
              <a:rPr lang="pl-PL" sz="1800" dirty="0" smtClean="0">
                <a:solidFill>
                  <a:srgbClr val="009900"/>
                </a:solidFill>
              </a:rPr>
              <a:t>Tytuł</a:t>
            </a:r>
            <a:r>
              <a:rPr lang="en-US" sz="1800" dirty="0" smtClean="0">
                <a:solidFill>
                  <a:srgbClr val="009900"/>
                </a:solidFill>
              </a:rPr>
              <a:t>&lt;</a:t>
            </a:r>
            <a:r>
              <a:rPr lang="en-US" sz="1800" dirty="0" smtClean="0">
                <a:solidFill>
                  <a:srgbClr val="66CC66"/>
                </a:solidFill>
              </a:rPr>
              <a:t>/</a:t>
            </a:r>
            <a:r>
              <a:rPr lang="en-US" sz="1800" b="1" dirty="0"/>
              <a:t>title</a:t>
            </a:r>
            <a:r>
              <a:rPr lang="en-US" sz="1800" dirty="0">
                <a:solidFill>
                  <a:srgbClr val="009900"/>
                </a:solidFill>
              </a:rPr>
              <a:t>&gt;</a:t>
            </a:r>
            <a:r>
              <a:rPr lang="en-US" sz="1800" dirty="0"/>
              <a:t> </a:t>
            </a:r>
            <a:endParaRPr lang="pl-PL" sz="1800" dirty="0" smtClean="0"/>
          </a:p>
          <a:p>
            <a:r>
              <a:rPr lang="pl-PL" sz="1800" dirty="0">
                <a:solidFill>
                  <a:srgbClr val="009900"/>
                </a:solidFill>
              </a:rPr>
              <a:t> </a:t>
            </a:r>
            <a:r>
              <a:rPr lang="pl-PL" sz="1800" dirty="0" smtClean="0">
                <a:solidFill>
                  <a:srgbClr val="009900"/>
                </a:solidFill>
              </a:rPr>
              <a:t>    </a:t>
            </a:r>
            <a:r>
              <a:rPr lang="en-US" sz="1800" dirty="0" smtClean="0">
                <a:solidFill>
                  <a:srgbClr val="009900"/>
                </a:solidFill>
              </a:rPr>
              <a:t>&lt;</a:t>
            </a:r>
            <a:r>
              <a:rPr lang="en-US" sz="1800" dirty="0" smtClean="0">
                <a:solidFill>
                  <a:srgbClr val="66CC66"/>
                </a:solidFill>
              </a:rPr>
              <a:t>/</a:t>
            </a:r>
            <a:r>
              <a:rPr lang="en-US" sz="1800" b="1" dirty="0"/>
              <a:t>head</a:t>
            </a:r>
            <a:r>
              <a:rPr lang="en-US" sz="1800" dirty="0" smtClean="0">
                <a:solidFill>
                  <a:srgbClr val="009900"/>
                </a:solidFill>
              </a:rPr>
              <a:t>&gt;</a:t>
            </a:r>
            <a:r>
              <a:rPr lang="pl-PL" sz="1800" dirty="0" smtClean="0">
                <a:solidFill>
                  <a:srgbClr val="009900"/>
                </a:solidFill>
              </a:rPr>
              <a:t>  </a:t>
            </a:r>
          </a:p>
          <a:p>
            <a:r>
              <a:rPr lang="pl-PL" sz="1800" dirty="0" smtClean="0">
                <a:solidFill>
                  <a:srgbClr val="009900"/>
                </a:solidFill>
              </a:rPr>
              <a:t>      </a:t>
            </a:r>
            <a:r>
              <a:rPr lang="en-US" sz="1800" dirty="0" smtClean="0">
                <a:solidFill>
                  <a:srgbClr val="009900"/>
                </a:solidFill>
              </a:rPr>
              <a:t>&lt;</a:t>
            </a:r>
            <a:r>
              <a:rPr lang="en-US" sz="1800" b="1" dirty="0"/>
              <a:t>body</a:t>
            </a:r>
            <a:r>
              <a:rPr lang="en-US" sz="1800" dirty="0">
                <a:solidFill>
                  <a:srgbClr val="009900"/>
                </a:solidFill>
              </a:rPr>
              <a:t>&gt;</a:t>
            </a:r>
            <a:r>
              <a:rPr lang="en-US" sz="1800" dirty="0"/>
              <a:t> </a:t>
            </a:r>
            <a:endParaRPr lang="pl-PL" sz="1800" dirty="0" smtClean="0"/>
          </a:p>
          <a:p>
            <a:r>
              <a:rPr lang="pl-PL" sz="1800" i="1" dirty="0">
                <a:solidFill>
                  <a:srgbClr val="808080"/>
                </a:solidFill>
              </a:rPr>
              <a:t> </a:t>
            </a:r>
            <a:r>
              <a:rPr lang="pl-PL" sz="1800" i="1" dirty="0" smtClean="0">
                <a:solidFill>
                  <a:srgbClr val="808080"/>
                </a:solidFill>
              </a:rPr>
              <a:t>             </a:t>
            </a:r>
            <a:r>
              <a:rPr lang="en-US" sz="1800" i="1" dirty="0" smtClean="0">
                <a:solidFill>
                  <a:srgbClr val="808080"/>
                </a:solidFill>
              </a:rPr>
              <a:t>&lt;!– </a:t>
            </a:r>
            <a:r>
              <a:rPr lang="pl-PL" sz="1800" i="1" dirty="0" smtClean="0">
                <a:solidFill>
                  <a:srgbClr val="808080"/>
                </a:solidFill>
              </a:rPr>
              <a:t>treść strony</a:t>
            </a:r>
            <a:r>
              <a:rPr lang="en-US" sz="1800" i="1" dirty="0" smtClean="0">
                <a:solidFill>
                  <a:srgbClr val="808080"/>
                </a:solidFill>
              </a:rPr>
              <a:t> </a:t>
            </a:r>
            <a:r>
              <a:rPr lang="en-US" sz="1800" i="1" dirty="0">
                <a:solidFill>
                  <a:srgbClr val="808080"/>
                </a:solidFill>
              </a:rPr>
              <a:t>--&gt;</a:t>
            </a:r>
            <a:r>
              <a:rPr lang="en-US" sz="1800" dirty="0"/>
              <a:t> </a:t>
            </a:r>
            <a:endParaRPr lang="pl-PL" sz="1800" dirty="0" smtClean="0"/>
          </a:p>
          <a:p>
            <a:r>
              <a:rPr lang="pl-PL" sz="1800" dirty="0">
                <a:solidFill>
                  <a:srgbClr val="009900"/>
                </a:solidFill>
              </a:rPr>
              <a:t> </a:t>
            </a:r>
            <a:r>
              <a:rPr lang="pl-PL" sz="1800" dirty="0" smtClean="0">
                <a:solidFill>
                  <a:srgbClr val="009900"/>
                </a:solidFill>
              </a:rPr>
              <a:t>             </a:t>
            </a:r>
            <a:r>
              <a:rPr lang="en-US" sz="1800" dirty="0" smtClean="0">
                <a:solidFill>
                  <a:srgbClr val="009900"/>
                </a:solidFill>
              </a:rPr>
              <a:t>&lt;</a:t>
            </a:r>
            <a:r>
              <a:rPr lang="en-US" sz="1800" b="1" dirty="0"/>
              <a:t>script</a:t>
            </a:r>
            <a:r>
              <a:rPr lang="en-US" sz="1800" dirty="0">
                <a:solidFill>
                  <a:srgbClr val="009900"/>
                </a:solidFill>
              </a:rPr>
              <a:t> </a:t>
            </a:r>
            <a:r>
              <a:rPr lang="en-US" sz="1800" dirty="0" err="1">
                <a:solidFill>
                  <a:srgbClr val="000066"/>
                </a:solidFill>
              </a:rPr>
              <a:t>src</a:t>
            </a:r>
            <a:r>
              <a:rPr lang="en-US" sz="1800" dirty="0">
                <a:solidFill>
                  <a:srgbClr val="66CC66"/>
                </a:solidFill>
              </a:rPr>
              <a:t>=</a:t>
            </a:r>
            <a:r>
              <a:rPr lang="en-US" sz="1800" dirty="0">
                <a:solidFill>
                  <a:srgbClr val="FF0000"/>
                </a:solidFill>
              </a:rPr>
              <a:t>"myscripts.js"</a:t>
            </a:r>
            <a:r>
              <a:rPr lang="en-US" sz="1800" dirty="0">
                <a:solidFill>
                  <a:srgbClr val="009900"/>
                </a:solidFill>
              </a:rPr>
              <a:t>&gt;&lt;</a:t>
            </a:r>
            <a:r>
              <a:rPr lang="en-US" sz="1800" dirty="0">
                <a:solidFill>
                  <a:srgbClr val="66CC66"/>
                </a:solidFill>
              </a:rPr>
              <a:t>/</a:t>
            </a:r>
            <a:r>
              <a:rPr lang="en-US" sz="1800" b="1" dirty="0"/>
              <a:t>script</a:t>
            </a:r>
            <a:r>
              <a:rPr lang="en-US" sz="1800" dirty="0">
                <a:solidFill>
                  <a:srgbClr val="009900"/>
                </a:solidFill>
              </a:rPr>
              <a:t>&gt;</a:t>
            </a:r>
            <a:r>
              <a:rPr lang="en-US" sz="1800" dirty="0"/>
              <a:t> </a:t>
            </a:r>
            <a:endParaRPr lang="pl-PL" sz="1800" dirty="0" smtClean="0"/>
          </a:p>
          <a:p>
            <a:r>
              <a:rPr lang="pl-PL" sz="1800" dirty="0">
                <a:solidFill>
                  <a:srgbClr val="009900"/>
                </a:solidFill>
              </a:rPr>
              <a:t> </a:t>
            </a:r>
            <a:r>
              <a:rPr lang="pl-PL" sz="1800" dirty="0" smtClean="0">
                <a:solidFill>
                  <a:srgbClr val="009900"/>
                </a:solidFill>
              </a:rPr>
              <a:t>      </a:t>
            </a:r>
            <a:r>
              <a:rPr lang="en-US" sz="1800" dirty="0" smtClean="0">
                <a:solidFill>
                  <a:srgbClr val="009900"/>
                </a:solidFill>
              </a:rPr>
              <a:t>&lt;</a:t>
            </a:r>
            <a:r>
              <a:rPr lang="en-US" sz="1800" dirty="0" smtClean="0">
                <a:solidFill>
                  <a:srgbClr val="66CC66"/>
                </a:solidFill>
              </a:rPr>
              <a:t>/</a:t>
            </a:r>
            <a:r>
              <a:rPr lang="en-US" sz="1800" b="1" dirty="0"/>
              <a:t>body</a:t>
            </a:r>
            <a:r>
              <a:rPr lang="en-US" sz="1800" dirty="0">
                <a:solidFill>
                  <a:srgbClr val="009900"/>
                </a:solidFill>
              </a:rPr>
              <a:t>&gt;</a:t>
            </a:r>
            <a:r>
              <a:rPr lang="en-US" sz="1800" dirty="0"/>
              <a:t> </a:t>
            </a:r>
            <a:endParaRPr lang="pl-PL" sz="1800" dirty="0" smtClean="0"/>
          </a:p>
          <a:p>
            <a:r>
              <a:rPr lang="en-US" sz="1800" dirty="0" smtClean="0">
                <a:solidFill>
                  <a:srgbClr val="009900"/>
                </a:solidFill>
              </a:rPr>
              <a:t>&lt;</a:t>
            </a:r>
            <a:r>
              <a:rPr lang="en-US" sz="1800" dirty="0" smtClean="0">
                <a:solidFill>
                  <a:srgbClr val="66CC66"/>
                </a:solidFill>
              </a:rPr>
              <a:t>/</a:t>
            </a:r>
            <a:r>
              <a:rPr lang="en-US" sz="1800" b="1" dirty="0"/>
              <a:t>html</a:t>
            </a:r>
            <a:r>
              <a:rPr lang="en-US" sz="1800" dirty="0">
                <a:solidFill>
                  <a:srgbClr val="009900"/>
                </a:solidFill>
              </a:rPr>
              <a:t>&gt;</a:t>
            </a:r>
            <a:endParaRPr sz="1800" dirty="0"/>
          </a:p>
        </p:txBody>
      </p:sp>
    </p:spTree>
    <p:extLst>
      <p:ext uri="{BB962C8B-B14F-4D97-AF65-F5344CB8AC3E}">
        <p14:creationId xmlns:p14="http://schemas.microsoft.com/office/powerpoint/2010/main" xmlns="" val="4025066666"/>
      </p:ext>
    </p:extLst>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Bezpieczeństwo JavaScript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JavaScript nie zawiera żadnych mechanizmów bezpieczeństwa. </a:t>
            </a:r>
          </a:p>
          <a:p>
            <a:r>
              <a:rPr lang="pl-PL" sz="2400" dirty="0" smtClean="0"/>
              <a:t>Każdy skrypt ma takie same prawa – każdy może uzyskać dostęp do innego skryptu i zmodyfikować jego zmienne i funkcje.</a:t>
            </a:r>
          </a:p>
          <a:p>
            <a:r>
              <a:rPr lang="pl-PL" sz="2400" dirty="0" smtClean="0"/>
              <a:t>Skrypt może nadpisać nawet natywne funkcje </a:t>
            </a:r>
            <a:r>
              <a:rPr lang="pl-PL" sz="2400" dirty="0" err="1" smtClean="0"/>
              <a:t>JavaSciptu</a:t>
            </a:r>
            <a:r>
              <a:rPr lang="pl-PL" sz="2400" dirty="0" smtClean="0"/>
              <a:t>.</a:t>
            </a:r>
            <a:endParaRPr sz="2400" dirty="0"/>
          </a:p>
        </p:txBody>
      </p:sp>
    </p:spTree>
    <p:extLst>
      <p:ext uri="{BB962C8B-B14F-4D97-AF65-F5344CB8AC3E}">
        <p14:creationId xmlns:p14="http://schemas.microsoft.com/office/powerpoint/2010/main" xmlns="" val="3114660534"/>
      </p:ext>
    </p:extLst>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Dlaczego używać </a:t>
            </a:r>
            <a:r>
              <a:rPr lang="pl-PL" sz="3600" b="1" dirty="0" err="1" smtClean="0"/>
              <a:t>JavaScriptu</a:t>
            </a:r>
            <a:r>
              <a:rPr lang="pl-PL" sz="3600" b="1" dirty="0" smtClean="0"/>
              <a: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342900" indent="-342900">
              <a:buFontTx/>
              <a:buChar char="-"/>
            </a:pPr>
            <a:r>
              <a:rPr lang="pl-PL" sz="2400" dirty="0" smtClean="0"/>
              <a:t>uruchamiany po stronie klienta</a:t>
            </a:r>
          </a:p>
          <a:p>
            <a:pPr marL="342900" indent="-342900">
              <a:buFontTx/>
              <a:buChar char="-"/>
            </a:pPr>
            <a:r>
              <a:rPr lang="pl-PL" sz="2400" dirty="0" smtClean="0"/>
              <a:t>ogranicza czas wykonywania strony (strona nie jest wysyłana na serwer i odsyłana do klienta po przetworzeniu) </a:t>
            </a:r>
          </a:p>
          <a:p>
            <a:pPr marL="342900" indent="-342900">
              <a:buFontTx/>
              <a:buChar char="-"/>
            </a:pPr>
            <a:endParaRPr sz="2400" dirty="0"/>
          </a:p>
        </p:txBody>
      </p:sp>
    </p:spTree>
    <p:extLst>
      <p:ext uri="{BB962C8B-B14F-4D97-AF65-F5344CB8AC3E}">
        <p14:creationId xmlns:p14="http://schemas.microsoft.com/office/powerpoint/2010/main" xmlns="" val="2354722663"/>
      </p:ext>
    </p:extLst>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Do czego można </a:t>
            </a:r>
            <a:r>
              <a:rPr lang="pl-PL" sz="3600" b="1" dirty="0" err="1" smtClean="0"/>
              <a:t>wykorzystac</a:t>
            </a:r>
            <a:r>
              <a:rPr lang="pl-PL" sz="3600" b="1" dirty="0" smtClean="0"/>
              <a:t> JS</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342900" indent="-342900">
              <a:buFontTx/>
              <a:buChar char="-"/>
            </a:pPr>
            <a:r>
              <a:rPr lang="pl-PL" sz="2400" dirty="0" smtClean="0"/>
              <a:t>JavaScript jest prosty w implementacji</a:t>
            </a:r>
          </a:p>
          <a:p>
            <a:pPr marL="342900" indent="-342900">
              <a:buFontTx/>
              <a:buChar char="-"/>
            </a:pPr>
            <a:r>
              <a:rPr lang="pl-PL" sz="2400" dirty="0" smtClean="0"/>
              <a:t>działa na komputerze użytkownika</a:t>
            </a:r>
          </a:p>
          <a:p>
            <a:pPr marL="342900" indent="-342900">
              <a:buFontTx/>
              <a:buChar char="-"/>
            </a:pPr>
            <a:r>
              <a:rPr lang="pl-PL" sz="2400" dirty="0" smtClean="0"/>
              <a:t>dodaje dynamiczną zawartość na stronie (menu itp.)</a:t>
            </a:r>
          </a:p>
          <a:p>
            <a:pPr marL="342900" indent="-342900">
              <a:buFontTx/>
              <a:buChar char="-"/>
            </a:pPr>
            <a:r>
              <a:rPr lang="pl-PL" sz="2400" dirty="0" smtClean="0"/>
              <a:t>może załadować treść do strony bez przesyłania jej na serwer (AJAX)</a:t>
            </a:r>
          </a:p>
          <a:p>
            <a:pPr marL="342900" indent="-342900">
              <a:buFontTx/>
              <a:buChar char="-"/>
            </a:pPr>
            <a:r>
              <a:rPr lang="pl-PL" sz="2400" dirty="0" smtClean="0"/>
              <a:t>w skrypcie można sprawdzić, czy dana funkcjonalność jest dostępna w przeglądarce i odpowiednio zareagować,</a:t>
            </a:r>
          </a:p>
          <a:p>
            <a:pPr marL="342900" indent="-342900">
              <a:buFontTx/>
              <a:buChar char="-"/>
            </a:pPr>
            <a:r>
              <a:rPr lang="pl-PL" sz="2400" dirty="0" err="1"/>
              <a:t>javascript</a:t>
            </a:r>
            <a:r>
              <a:rPr lang="pl-PL" sz="2400" dirty="0"/>
              <a:t> może być wykorzystany w celu poprawy błędów np. obsłudze styli </a:t>
            </a:r>
            <a:r>
              <a:rPr lang="pl-PL" sz="2400" dirty="0" err="1"/>
              <a:t>css</a:t>
            </a:r>
            <a:r>
              <a:rPr lang="pl-PL" sz="2400" dirty="0"/>
              <a:t> przez przeglądarkę</a:t>
            </a:r>
          </a:p>
          <a:p>
            <a:pPr marL="342900" indent="-342900">
              <a:buFontTx/>
              <a:buChar char="-"/>
            </a:pPr>
            <a:endParaRPr lang="pl-PL" sz="2400" dirty="0" smtClean="0"/>
          </a:p>
          <a:p>
            <a:pPr marL="342900" indent="-342900">
              <a:buFontTx/>
              <a:buChar char="-"/>
            </a:pPr>
            <a:endParaRPr sz="2400" dirty="0"/>
          </a:p>
        </p:txBody>
      </p:sp>
    </p:spTree>
    <p:extLst>
      <p:ext uri="{BB962C8B-B14F-4D97-AF65-F5344CB8AC3E}">
        <p14:creationId xmlns:p14="http://schemas.microsoft.com/office/powerpoint/2010/main" xmlns="" val="609127437"/>
      </p:ext>
    </p:extLst>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Zastosowania JavaScript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Dawniej służył głównie do obsługi formularzy </a:t>
            </a:r>
          </a:p>
          <a:p>
            <a:pPr marL="342900" indent="-342900">
              <a:buFontTx/>
              <a:buChar char="-"/>
            </a:pPr>
            <a:r>
              <a:rPr lang="pl-PL" sz="2400" dirty="0" smtClean="0"/>
              <a:t>alert, </a:t>
            </a:r>
            <a:r>
              <a:rPr lang="pl-PL" sz="2400" dirty="0" err="1" smtClean="0"/>
              <a:t>confirm</a:t>
            </a:r>
            <a:r>
              <a:rPr lang="pl-PL" sz="2400" dirty="0" smtClean="0"/>
              <a:t>, </a:t>
            </a:r>
            <a:r>
              <a:rPr lang="pl-PL" sz="2400" dirty="0" err="1" smtClean="0"/>
              <a:t>prompt</a:t>
            </a:r>
            <a:endParaRPr lang="pl-PL" sz="2400" dirty="0" smtClean="0"/>
          </a:p>
          <a:p>
            <a:endParaRPr lang="pl-PL" sz="2400" dirty="0"/>
          </a:p>
          <a:p>
            <a:r>
              <a:rPr lang="pl-PL" sz="2400" dirty="0" smtClean="0"/>
              <a:t>Obecnie:</a:t>
            </a:r>
          </a:p>
          <a:p>
            <a:pPr marL="342900" indent="-342900">
              <a:buFontTx/>
              <a:buChar char="-"/>
            </a:pPr>
            <a:r>
              <a:rPr lang="pl-PL" sz="2400" dirty="0" smtClean="0"/>
              <a:t>dostęp do elementów strony, modyfikacja ich wyglądu, treści i atrybutów</a:t>
            </a:r>
          </a:p>
          <a:p>
            <a:pPr marL="342900" indent="-342900">
              <a:buFontTx/>
              <a:buChar char="-"/>
            </a:pPr>
            <a:r>
              <a:rPr lang="pl-PL" sz="2400" dirty="0" smtClean="0"/>
              <a:t>tworzenie nowych elementów na stronie</a:t>
            </a:r>
          </a:p>
          <a:p>
            <a:pPr marL="342900" indent="-342900">
              <a:buFontTx/>
              <a:buChar char="-"/>
            </a:pPr>
            <a:r>
              <a:rPr lang="pl-PL" sz="2400" dirty="0" smtClean="0"/>
              <a:t>podpowiadanie tekstu w wyszukiwarce, a nawet zwracanie wstępnych wyników</a:t>
            </a:r>
          </a:p>
        </p:txBody>
      </p:sp>
    </p:spTree>
    <p:extLst>
      <p:ext uri="{BB962C8B-B14F-4D97-AF65-F5344CB8AC3E}">
        <p14:creationId xmlns:p14="http://schemas.microsoft.com/office/powerpoint/2010/main" xmlns="" val="1869515453"/>
      </p:ext>
    </p:extLst>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Podsumowanie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JavaScript jest bardzo dobrą technologią do wykorzystania na stronach WWW.</a:t>
            </a:r>
          </a:p>
          <a:p>
            <a:r>
              <a:rPr lang="pl-PL" sz="2400" dirty="0" smtClean="0"/>
              <a:t>Jest stosunkowo łatwym językiem do nauczenia</a:t>
            </a:r>
          </a:p>
          <a:p>
            <a:r>
              <a:rPr lang="pl-PL" sz="2400" dirty="0" smtClean="0"/>
              <a:t>Bardzo dobrze współpracuje z innymi technologiami sieci web takimi jak </a:t>
            </a:r>
            <a:r>
              <a:rPr lang="pl-PL" sz="2400" dirty="0" err="1" smtClean="0"/>
              <a:t>html</a:t>
            </a:r>
            <a:r>
              <a:rPr lang="pl-PL" sz="2400" dirty="0" smtClean="0"/>
              <a:t> i </a:t>
            </a:r>
            <a:r>
              <a:rPr lang="pl-PL" sz="2400" dirty="0" err="1" smtClean="0"/>
              <a:t>css</a:t>
            </a:r>
            <a:endParaRPr sz="2400" dirty="0"/>
          </a:p>
        </p:txBody>
      </p:sp>
    </p:spTree>
    <p:extLst>
      <p:ext uri="{BB962C8B-B14F-4D97-AF65-F5344CB8AC3E}">
        <p14:creationId xmlns:p14="http://schemas.microsoft.com/office/powerpoint/2010/main" xmlns="" val="2493980508"/>
      </p:ext>
    </p:extLst>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JavaScript</a:t>
            </a:r>
            <a:endParaRPr sz="3600" b="1" dirty="0"/>
          </a:p>
        </p:txBody>
      </p:sp>
      <p:sp>
        <p:nvSpPr>
          <p:cNvPr id="36" name="Shape 3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342900" indent="-342900">
              <a:buFontTx/>
              <a:buChar char="-"/>
            </a:pPr>
            <a:r>
              <a:rPr lang="pl-PL" sz="2400" dirty="0" smtClean="0"/>
              <a:t>język skryptowy</a:t>
            </a:r>
          </a:p>
          <a:p>
            <a:pPr marL="342900" indent="-342900">
              <a:buFontTx/>
              <a:buChar char="-"/>
            </a:pPr>
            <a:r>
              <a:rPr lang="pl-PL" sz="2400" dirty="0" smtClean="0"/>
              <a:t>nie wymaga kompilowania przed uruchomieniem</a:t>
            </a:r>
          </a:p>
          <a:p>
            <a:pPr marL="342900" indent="-342900">
              <a:buFontTx/>
              <a:buChar char="-"/>
            </a:pPr>
            <a:r>
              <a:rPr lang="pl-PL" sz="2400" dirty="0" smtClean="0"/>
              <a:t>wykonywany przez program zwany interpreterem/</a:t>
            </a:r>
            <a:r>
              <a:rPr lang="pl-PL" sz="2400" dirty="0" err="1" smtClean="0"/>
              <a:t>parserem</a:t>
            </a:r>
            <a:endParaRPr lang="pl-PL" sz="2400" dirty="0" smtClean="0"/>
          </a:p>
          <a:p>
            <a:pPr marL="342900" indent="-342900">
              <a:buFontTx/>
              <a:buChar char="-"/>
            </a:pPr>
            <a:r>
              <a:rPr lang="pl-PL" sz="2400" dirty="0" err="1" smtClean="0"/>
              <a:t>parser</a:t>
            </a:r>
            <a:r>
              <a:rPr lang="pl-PL" sz="2400" dirty="0" smtClean="0"/>
              <a:t> jest wbudowany we większość przeglądarek</a:t>
            </a:r>
            <a:endParaRPr sz="2400" dirty="0"/>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Krótka historia</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stworzony przez firmę Netscape w 1995 roku.</a:t>
            </a:r>
          </a:p>
          <a:p>
            <a:r>
              <a:rPr lang="pl-PL" sz="2400" dirty="0" smtClean="0"/>
              <a:t>Głównym twórcą jest Brandon </a:t>
            </a:r>
            <a:r>
              <a:rPr lang="pl-PL" sz="2400" dirty="0" err="1" smtClean="0"/>
              <a:t>Eich</a:t>
            </a:r>
            <a:endParaRPr lang="pl-PL" sz="2400" dirty="0"/>
          </a:p>
          <a:p>
            <a:r>
              <a:rPr lang="pl-PL" sz="2400" dirty="0" smtClean="0"/>
              <a:t>początkowo nazywany "</a:t>
            </a:r>
            <a:r>
              <a:rPr lang="pl-PL" sz="2400" dirty="0" err="1" smtClean="0"/>
              <a:t>Mocha</a:t>
            </a:r>
            <a:r>
              <a:rPr lang="pl-PL" sz="2400" dirty="0" smtClean="0"/>
              <a:t>", później "</a:t>
            </a:r>
            <a:r>
              <a:rPr lang="pl-PL" sz="2400" dirty="0" err="1" smtClean="0"/>
              <a:t>LiveScipt</a:t>
            </a:r>
            <a:r>
              <a:rPr lang="pl-PL" sz="2400" dirty="0" smtClean="0"/>
              <a:t>"</a:t>
            </a:r>
          </a:p>
          <a:p>
            <a:r>
              <a:rPr lang="pl-PL" sz="2400" dirty="0" smtClean="0"/>
              <a:t>po podpisaniu umowy z SUN </a:t>
            </a:r>
            <a:r>
              <a:rPr lang="pl-PL" sz="2400" dirty="0" err="1" smtClean="0"/>
              <a:t>Microsystem</a:t>
            </a:r>
            <a:r>
              <a:rPr lang="pl-PL" sz="2400" dirty="0" smtClean="0"/>
              <a:t> wprowadzono nazwę </a:t>
            </a:r>
            <a:r>
              <a:rPr lang="pl-PL" sz="2400" dirty="0" err="1" smtClean="0"/>
              <a:t>JavaScipt</a:t>
            </a:r>
            <a:endParaRPr lang="pl-PL" sz="2400" dirty="0" smtClean="0"/>
          </a:p>
          <a:p>
            <a:r>
              <a:rPr lang="pl-PL" sz="2400" dirty="0" smtClean="0"/>
              <a:t>Organizacja ECMA rozpoczęła pracę nad standardem języka w 1996 roku, standard został nazwany </a:t>
            </a:r>
            <a:r>
              <a:rPr lang="pl-PL" sz="2400" dirty="0" err="1" smtClean="0"/>
              <a:t>ECMAScript</a:t>
            </a:r>
            <a:endParaRPr lang="pl-PL" sz="2400" dirty="0" smtClean="0"/>
          </a:p>
          <a:p>
            <a:r>
              <a:rPr lang="pl-PL" sz="2400" dirty="0" smtClean="0"/>
              <a:t>obecna wersja to 5.1 z czerwca 2011</a:t>
            </a:r>
          </a:p>
        </p:txBody>
      </p:sp>
    </p:spTree>
    <p:extLst>
      <p:ext uri="{BB962C8B-B14F-4D97-AF65-F5344CB8AC3E}">
        <p14:creationId xmlns:p14="http://schemas.microsoft.com/office/powerpoint/2010/main" xmlns="" val="3262707757"/>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Dodawanie JS do strony www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endParaRPr lang="pl-PL" sz="2000" dirty="0" smtClean="0">
              <a:solidFill>
                <a:srgbClr val="339933"/>
              </a:solidFill>
            </a:endParaRPr>
          </a:p>
          <a:p>
            <a:r>
              <a:rPr lang="pl-PL" sz="2000" dirty="0" smtClean="0">
                <a:solidFill>
                  <a:srgbClr val="339933"/>
                </a:solidFill>
              </a:rPr>
              <a:t>&lt;</a:t>
            </a:r>
            <a:r>
              <a:rPr lang="pl-PL" sz="2000" dirty="0" err="1"/>
              <a:t>script</a:t>
            </a:r>
            <a:r>
              <a:rPr lang="pl-PL" sz="2000" dirty="0"/>
              <a:t> </a:t>
            </a:r>
            <a:r>
              <a:rPr lang="pl-PL" sz="2000" dirty="0" err="1"/>
              <a:t>type</a:t>
            </a:r>
            <a:r>
              <a:rPr lang="pl-PL" sz="2000" dirty="0">
                <a:solidFill>
                  <a:srgbClr val="339933"/>
                </a:solidFill>
              </a:rPr>
              <a:t>=</a:t>
            </a:r>
            <a:r>
              <a:rPr lang="pl-PL" sz="2000" dirty="0">
                <a:solidFill>
                  <a:srgbClr val="3366CC"/>
                </a:solidFill>
              </a:rPr>
              <a:t>"</a:t>
            </a:r>
            <a:r>
              <a:rPr lang="pl-PL" sz="2000" dirty="0" err="1">
                <a:solidFill>
                  <a:srgbClr val="3366CC"/>
                </a:solidFill>
              </a:rPr>
              <a:t>text</a:t>
            </a:r>
            <a:r>
              <a:rPr lang="pl-PL" sz="2000" dirty="0">
                <a:solidFill>
                  <a:srgbClr val="3366CC"/>
                </a:solidFill>
              </a:rPr>
              <a:t>/</a:t>
            </a:r>
            <a:r>
              <a:rPr lang="pl-PL" sz="2000" dirty="0" err="1">
                <a:solidFill>
                  <a:srgbClr val="3366CC"/>
                </a:solidFill>
              </a:rPr>
              <a:t>javascript</a:t>
            </a:r>
            <a:r>
              <a:rPr lang="pl-PL" sz="2000" dirty="0">
                <a:solidFill>
                  <a:srgbClr val="3366CC"/>
                </a:solidFill>
              </a:rPr>
              <a:t>"</a:t>
            </a:r>
            <a:r>
              <a:rPr lang="pl-PL" sz="2000" dirty="0"/>
              <a:t> </a:t>
            </a:r>
            <a:r>
              <a:rPr lang="pl-PL" sz="2000" dirty="0" err="1"/>
              <a:t>language</a:t>
            </a:r>
            <a:r>
              <a:rPr lang="pl-PL" sz="2000" dirty="0">
                <a:solidFill>
                  <a:srgbClr val="339933"/>
                </a:solidFill>
              </a:rPr>
              <a:t>=</a:t>
            </a:r>
            <a:r>
              <a:rPr lang="pl-PL" sz="2000" dirty="0">
                <a:solidFill>
                  <a:srgbClr val="3366CC"/>
                </a:solidFill>
              </a:rPr>
              <a:t>"JavaScript 1.5"</a:t>
            </a:r>
            <a:r>
              <a:rPr lang="pl-PL" sz="2000" dirty="0">
                <a:solidFill>
                  <a:srgbClr val="339933"/>
                </a:solidFill>
              </a:rPr>
              <a:t>&gt;</a:t>
            </a:r>
            <a:r>
              <a:rPr lang="pl-PL" sz="2000" dirty="0"/>
              <a:t> </a:t>
            </a:r>
            <a:endParaRPr lang="pl-PL" sz="2000" dirty="0" smtClean="0"/>
          </a:p>
          <a:p>
            <a:r>
              <a:rPr lang="pl-PL" sz="2000" dirty="0" smtClean="0"/>
              <a:t>     alert</a:t>
            </a:r>
            <a:r>
              <a:rPr lang="pl-PL" sz="2000" dirty="0" smtClean="0">
                <a:solidFill>
                  <a:srgbClr val="009900"/>
                </a:solidFill>
              </a:rPr>
              <a:t>(</a:t>
            </a:r>
            <a:r>
              <a:rPr lang="pl-PL" sz="2000" dirty="0" smtClean="0">
                <a:solidFill>
                  <a:srgbClr val="CC0000"/>
                </a:solidFill>
              </a:rPr>
              <a:t>12</a:t>
            </a:r>
            <a:r>
              <a:rPr lang="pl-PL" sz="2000" dirty="0" smtClean="0"/>
              <a:t> </a:t>
            </a:r>
            <a:r>
              <a:rPr lang="pl-PL" sz="2000" dirty="0">
                <a:solidFill>
                  <a:srgbClr val="339933"/>
                </a:solidFill>
              </a:rPr>
              <a:t>&gt;</a:t>
            </a:r>
            <a:r>
              <a:rPr lang="pl-PL" sz="2000" dirty="0"/>
              <a:t> </a:t>
            </a:r>
            <a:r>
              <a:rPr lang="pl-PL" sz="2000" dirty="0">
                <a:solidFill>
                  <a:srgbClr val="CC0000"/>
                </a:solidFill>
              </a:rPr>
              <a:t>6</a:t>
            </a:r>
            <a:r>
              <a:rPr lang="pl-PL" sz="2000" dirty="0">
                <a:solidFill>
                  <a:srgbClr val="009900"/>
                </a:solidFill>
              </a:rPr>
              <a:t>)</a:t>
            </a:r>
            <a:r>
              <a:rPr lang="pl-PL" sz="2000" dirty="0">
                <a:solidFill>
                  <a:srgbClr val="339933"/>
                </a:solidFill>
              </a:rPr>
              <a:t>;</a:t>
            </a:r>
            <a:r>
              <a:rPr lang="pl-PL" sz="2000" dirty="0"/>
              <a:t> </a:t>
            </a:r>
            <a:endParaRPr lang="pl-PL" sz="2000" dirty="0" smtClean="0"/>
          </a:p>
          <a:p>
            <a:r>
              <a:rPr lang="pl-PL" sz="2000" dirty="0" smtClean="0">
                <a:solidFill>
                  <a:srgbClr val="339933"/>
                </a:solidFill>
              </a:rPr>
              <a:t>&lt;/</a:t>
            </a:r>
            <a:r>
              <a:rPr lang="pl-PL" sz="2000" dirty="0" err="1"/>
              <a:t>script</a:t>
            </a:r>
            <a:r>
              <a:rPr lang="pl-PL" sz="2000" dirty="0" smtClean="0">
                <a:solidFill>
                  <a:srgbClr val="339933"/>
                </a:solidFill>
              </a:rPr>
              <a:t>&gt;</a:t>
            </a:r>
          </a:p>
          <a:p>
            <a:endParaRPr lang="pl-PL" sz="2000" dirty="0" smtClean="0">
              <a:solidFill>
                <a:srgbClr val="339933"/>
              </a:solidFill>
            </a:endParaRPr>
          </a:p>
          <a:p>
            <a:endParaRPr lang="pl-PL" sz="2000" dirty="0" smtClean="0">
              <a:solidFill>
                <a:srgbClr val="339933"/>
              </a:solidFill>
            </a:endParaRPr>
          </a:p>
          <a:p>
            <a:endParaRPr lang="pl-PL" sz="2000" dirty="0">
              <a:solidFill>
                <a:srgbClr val="339933"/>
              </a:solidFill>
            </a:endParaRPr>
          </a:p>
          <a:p>
            <a:endParaRPr sz="2000" dirty="0"/>
          </a:p>
        </p:txBody>
      </p:sp>
    </p:spTree>
    <p:extLst>
      <p:ext uri="{BB962C8B-B14F-4D97-AF65-F5344CB8AC3E}">
        <p14:creationId xmlns:p14="http://schemas.microsoft.com/office/powerpoint/2010/main" xmlns="" val="396954242"/>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200" b="1" dirty="0" smtClean="0"/>
              <a:t>Zgodność ze starszymi przeglądarkami</a:t>
            </a:r>
            <a:endParaRPr sz="3200" b="1" dirty="0"/>
          </a:p>
        </p:txBody>
      </p:sp>
      <p:sp>
        <p:nvSpPr>
          <p:cNvPr id="36" name="Shape 36"/>
          <p:cNvSpPr txBox="1">
            <a:spLocks noGrp="1"/>
          </p:cNvSpPr>
          <p:nvPr>
            <p:ph type="body" idx="4294967295"/>
          </p:nvPr>
        </p:nvSpPr>
        <p:spPr>
          <a:xfrm>
            <a:off x="1221201" y="1991152"/>
            <a:ext cx="7922799" cy="3897899"/>
          </a:xfrm>
          <a:prstGeom prst="rect">
            <a:avLst/>
          </a:prstGeom>
          <a:ln>
            <a:noFill/>
          </a:ln>
        </p:spPr>
        <p:txBody>
          <a:bodyPr lIns="91425" tIns="91425" rIns="91425" bIns="91425" anchor="t" anchorCtr="0">
            <a:noAutofit/>
          </a:bodyPr>
          <a:lstStyle/>
          <a:p>
            <a:r>
              <a:rPr lang="pl-PL" sz="2400" dirty="0">
                <a:solidFill>
                  <a:srgbClr val="339933"/>
                </a:solidFill>
              </a:rPr>
              <a:t>&lt;</a:t>
            </a:r>
            <a:r>
              <a:rPr lang="pl-PL" sz="2400" dirty="0" err="1"/>
              <a:t>script</a:t>
            </a:r>
            <a:r>
              <a:rPr lang="pl-PL" sz="2400" dirty="0"/>
              <a:t> </a:t>
            </a:r>
            <a:r>
              <a:rPr lang="pl-PL" sz="2400" dirty="0" err="1"/>
              <a:t>type</a:t>
            </a:r>
            <a:r>
              <a:rPr lang="pl-PL" sz="2400" dirty="0">
                <a:solidFill>
                  <a:srgbClr val="339933"/>
                </a:solidFill>
              </a:rPr>
              <a:t>=</a:t>
            </a:r>
            <a:r>
              <a:rPr lang="pl-PL" sz="2400" dirty="0">
                <a:solidFill>
                  <a:srgbClr val="3366CC"/>
                </a:solidFill>
              </a:rPr>
              <a:t>"</a:t>
            </a:r>
            <a:r>
              <a:rPr lang="pl-PL" sz="2400" dirty="0" err="1">
                <a:solidFill>
                  <a:srgbClr val="3366CC"/>
                </a:solidFill>
              </a:rPr>
              <a:t>text</a:t>
            </a:r>
            <a:r>
              <a:rPr lang="pl-PL" sz="2400" dirty="0">
                <a:solidFill>
                  <a:srgbClr val="3366CC"/>
                </a:solidFill>
              </a:rPr>
              <a:t>/</a:t>
            </a:r>
            <a:r>
              <a:rPr lang="pl-PL" sz="2400" dirty="0" err="1">
                <a:solidFill>
                  <a:srgbClr val="3366CC"/>
                </a:solidFill>
              </a:rPr>
              <a:t>javascript</a:t>
            </a:r>
            <a:r>
              <a:rPr lang="pl-PL" sz="2400" dirty="0">
                <a:solidFill>
                  <a:srgbClr val="3366CC"/>
                </a:solidFill>
              </a:rPr>
              <a:t>"</a:t>
            </a:r>
            <a:r>
              <a:rPr lang="pl-PL" sz="2400" dirty="0"/>
              <a:t> </a:t>
            </a:r>
            <a:r>
              <a:rPr lang="pl-PL" sz="2400" dirty="0" err="1"/>
              <a:t>language</a:t>
            </a:r>
            <a:r>
              <a:rPr lang="pl-PL" sz="2400" dirty="0">
                <a:solidFill>
                  <a:srgbClr val="339933"/>
                </a:solidFill>
              </a:rPr>
              <a:t>=</a:t>
            </a:r>
            <a:r>
              <a:rPr lang="pl-PL" sz="2400" dirty="0">
                <a:solidFill>
                  <a:srgbClr val="3366CC"/>
                </a:solidFill>
              </a:rPr>
              <a:t>"JavaScript 1.5</a:t>
            </a:r>
            <a:r>
              <a:rPr lang="pl-PL" sz="2400" dirty="0" smtClean="0">
                <a:solidFill>
                  <a:srgbClr val="3366CC"/>
                </a:solidFill>
              </a:rPr>
              <a:t>"</a:t>
            </a:r>
            <a:r>
              <a:rPr lang="pl-PL" sz="2400" dirty="0" smtClean="0">
                <a:solidFill>
                  <a:srgbClr val="339933"/>
                </a:solidFill>
              </a:rPr>
              <a:t>&gt;</a:t>
            </a:r>
          </a:p>
          <a:p>
            <a:r>
              <a:rPr lang="pl-PL" sz="2400" dirty="0" smtClean="0">
                <a:solidFill>
                  <a:srgbClr val="339933"/>
                </a:solidFill>
              </a:rPr>
              <a:t>&lt;!–</a:t>
            </a:r>
            <a:r>
              <a:rPr lang="pl-PL" sz="2400" dirty="0" smtClean="0"/>
              <a:t> </a:t>
            </a:r>
          </a:p>
          <a:p>
            <a:r>
              <a:rPr lang="pl-PL" sz="2400" dirty="0" smtClean="0"/>
              <a:t>alert</a:t>
            </a:r>
            <a:r>
              <a:rPr lang="pl-PL" sz="2400" dirty="0" smtClean="0">
                <a:solidFill>
                  <a:srgbClr val="009900"/>
                </a:solidFill>
              </a:rPr>
              <a:t>(</a:t>
            </a:r>
            <a:r>
              <a:rPr lang="pl-PL" sz="2400" dirty="0" smtClean="0">
                <a:solidFill>
                  <a:srgbClr val="CC0000"/>
                </a:solidFill>
              </a:rPr>
              <a:t>12</a:t>
            </a:r>
            <a:r>
              <a:rPr lang="pl-PL" sz="2400" dirty="0" smtClean="0"/>
              <a:t> </a:t>
            </a:r>
            <a:r>
              <a:rPr lang="pl-PL" sz="2400" dirty="0">
                <a:solidFill>
                  <a:srgbClr val="339933"/>
                </a:solidFill>
              </a:rPr>
              <a:t>&gt;</a:t>
            </a:r>
            <a:r>
              <a:rPr lang="pl-PL" sz="2400" dirty="0"/>
              <a:t> </a:t>
            </a:r>
            <a:r>
              <a:rPr lang="pl-PL" sz="2400" dirty="0">
                <a:solidFill>
                  <a:srgbClr val="CC0000"/>
                </a:solidFill>
              </a:rPr>
              <a:t>6</a:t>
            </a:r>
            <a:r>
              <a:rPr lang="pl-PL" sz="2400" dirty="0">
                <a:solidFill>
                  <a:srgbClr val="009900"/>
                </a:solidFill>
              </a:rPr>
              <a:t>)</a:t>
            </a:r>
            <a:r>
              <a:rPr lang="pl-PL" sz="2400" dirty="0">
                <a:solidFill>
                  <a:srgbClr val="339933"/>
                </a:solidFill>
              </a:rPr>
              <a:t>;</a:t>
            </a:r>
            <a:r>
              <a:rPr lang="pl-PL" sz="2400" dirty="0"/>
              <a:t> </a:t>
            </a:r>
            <a:endParaRPr lang="pl-PL" sz="2400" dirty="0" smtClean="0"/>
          </a:p>
          <a:p>
            <a:r>
              <a:rPr lang="pl-PL" sz="2400" dirty="0" smtClean="0">
                <a:solidFill>
                  <a:srgbClr val="339933"/>
                </a:solidFill>
              </a:rPr>
              <a:t>//--&gt;</a:t>
            </a:r>
          </a:p>
          <a:p>
            <a:r>
              <a:rPr lang="pl-PL" sz="2400" dirty="0" smtClean="0">
                <a:solidFill>
                  <a:srgbClr val="339933"/>
                </a:solidFill>
              </a:rPr>
              <a:t>&lt;/</a:t>
            </a:r>
            <a:r>
              <a:rPr lang="pl-PL" sz="2400" dirty="0" err="1"/>
              <a:t>script</a:t>
            </a:r>
            <a:r>
              <a:rPr lang="pl-PL" sz="2400" dirty="0">
                <a:solidFill>
                  <a:srgbClr val="339933"/>
                </a:solidFill>
              </a:rPr>
              <a:t>&gt;</a:t>
            </a:r>
            <a:endParaRPr sz="2400" dirty="0"/>
          </a:p>
        </p:txBody>
      </p:sp>
    </p:spTree>
    <p:extLst>
      <p:ext uri="{BB962C8B-B14F-4D97-AF65-F5344CB8AC3E}">
        <p14:creationId xmlns:p14="http://schemas.microsoft.com/office/powerpoint/2010/main" xmlns="" val="3900298456"/>
      </p:ext>
    </p:extLst>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Zgodność z XHTML </a:t>
            </a:r>
            <a:r>
              <a:rPr lang="pl-PL" sz="3600" b="1" dirty="0" err="1" smtClean="0"/>
              <a:t>Strict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a:t>&lt;!DOCTYPE </a:t>
            </a:r>
            <a:r>
              <a:rPr lang="pl-PL" sz="2400" dirty="0" err="1"/>
              <a:t>html</a:t>
            </a:r>
            <a:r>
              <a:rPr lang="pl-PL" sz="2400" dirty="0"/>
              <a:t> PUBLIC "-//W3C//DTD XHTML 1.0 </a:t>
            </a:r>
            <a:r>
              <a:rPr lang="pl-PL" sz="2400" dirty="0" err="1"/>
              <a:t>Strict</a:t>
            </a:r>
            <a:r>
              <a:rPr lang="pl-PL" sz="2400" dirty="0"/>
              <a:t>//EN" "http://www.w3.org/TR/xhtml1/DTD/xhtml1-strict.dtd</a:t>
            </a:r>
            <a:r>
              <a:rPr lang="pl-PL" sz="2400" dirty="0" smtClean="0"/>
              <a:t>"&gt;</a:t>
            </a:r>
          </a:p>
          <a:p>
            <a:r>
              <a:rPr lang="pl-PL" sz="2400" dirty="0">
                <a:solidFill>
                  <a:srgbClr val="009900"/>
                </a:solidFill>
              </a:rPr>
              <a:t>&lt;</a:t>
            </a:r>
            <a:r>
              <a:rPr lang="pl-PL" sz="2400" b="1" dirty="0" err="1"/>
              <a:t>script</a:t>
            </a:r>
            <a:r>
              <a:rPr lang="pl-PL" sz="2400" dirty="0">
                <a:solidFill>
                  <a:srgbClr val="009900"/>
                </a:solidFill>
              </a:rPr>
              <a:t> </a:t>
            </a:r>
            <a:r>
              <a:rPr lang="pl-PL" sz="2400" dirty="0" err="1">
                <a:solidFill>
                  <a:srgbClr val="000066"/>
                </a:solidFill>
              </a:rPr>
              <a:t>type</a:t>
            </a:r>
            <a:r>
              <a:rPr lang="pl-PL" sz="2400" dirty="0">
                <a:solidFill>
                  <a:srgbClr val="66CC66"/>
                </a:solidFill>
              </a:rPr>
              <a:t>=</a:t>
            </a:r>
            <a:r>
              <a:rPr lang="pl-PL" sz="2400" dirty="0">
                <a:solidFill>
                  <a:srgbClr val="FF0000"/>
                </a:solidFill>
              </a:rPr>
              <a:t>"</a:t>
            </a:r>
            <a:r>
              <a:rPr lang="pl-PL" sz="2400" dirty="0" err="1">
                <a:solidFill>
                  <a:srgbClr val="FF0000"/>
                </a:solidFill>
              </a:rPr>
              <a:t>text</a:t>
            </a:r>
            <a:r>
              <a:rPr lang="pl-PL" sz="2400" dirty="0">
                <a:solidFill>
                  <a:srgbClr val="FF0000"/>
                </a:solidFill>
              </a:rPr>
              <a:t>/</a:t>
            </a:r>
            <a:r>
              <a:rPr lang="pl-PL" sz="2400" dirty="0" err="1">
                <a:solidFill>
                  <a:srgbClr val="FF0000"/>
                </a:solidFill>
              </a:rPr>
              <a:t>javascript</a:t>
            </a:r>
            <a:r>
              <a:rPr lang="pl-PL" sz="2400" dirty="0">
                <a:solidFill>
                  <a:srgbClr val="FF0000"/>
                </a:solidFill>
              </a:rPr>
              <a:t>"</a:t>
            </a:r>
            <a:r>
              <a:rPr lang="pl-PL" sz="2400" dirty="0">
                <a:solidFill>
                  <a:srgbClr val="009900"/>
                </a:solidFill>
              </a:rPr>
              <a:t>&gt;</a:t>
            </a:r>
            <a:r>
              <a:rPr lang="pl-PL" sz="2400" dirty="0"/>
              <a:t> </a:t>
            </a:r>
            <a:endParaRPr lang="pl-PL" sz="2400" dirty="0" smtClean="0"/>
          </a:p>
          <a:p>
            <a:r>
              <a:rPr lang="pl-PL" sz="2400" dirty="0" smtClean="0"/>
              <a:t>/* </a:t>
            </a:r>
            <a:r>
              <a:rPr lang="pl-PL" sz="2400" dirty="0">
                <a:solidFill>
                  <a:srgbClr val="404040"/>
                </a:solidFill>
              </a:rPr>
              <a:t>&lt;![CDATA[ */</a:t>
            </a:r>
            <a:r>
              <a:rPr lang="pl-PL" sz="2400" dirty="0"/>
              <a:t> </a:t>
            </a:r>
            <a:endParaRPr lang="pl-PL" sz="2400" dirty="0" smtClean="0"/>
          </a:p>
          <a:p>
            <a:r>
              <a:rPr lang="pl-PL" sz="2400" dirty="0" err="1" smtClean="0">
                <a:solidFill>
                  <a:srgbClr val="404040"/>
                </a:solidFill>
              </a:rPr>
              <a:t>var</a:t>
            </a:r>
            <a:r>
              <a:rPr lang="pl-PL" sz="2400" dirty="0" smtClean="0">
                <a:solidFill>
                  <a:srgbClr val="404040"/>
                </a:solidFill>
              </a:rPr>
              <a:t> </a:t>
            </a:r>
            <a:r>
              <a:rPr lang="pl-PL" sz="2400" dirty="0">
                <a:solidFill>
                  <a:srgbClr val="404040"/>
                </a:solidFill>
              </a:rPr>
              <a:t>x = 3;</a:t>
            </a:r>
            <a:r>
              <a:rPr lang="pl-PL" sz="2400" dirty="0"/>
              <a:t> </a:t>
            </a:r>
            <a:endParaRPr lang="pl-PL" sz="2400" dirty="0" smtClean="0"/>
          </a:p>
          <a:p>
            <a:r>
              <a:rPr lang="pl-PL" sz="2400" dirty="0" smtClean="0">
                <a:solidFill>
                  <a:srgbClr val="404040"/>
                </a:solidFill>
              </a:rPr>
              <a:t>alert</a:t>
            </a:r>
            <a:r>
              <a:rPr lang="pl-PL" sz="2400" dirty="0">
                <a:solidFill>
                  <a:srgbClr val="404040"/>
                </a:solidFill>
              </a:rPr>
              <a:t>(</a:t>
            </a:r>
            <a:r>
              <a:rPr lang="pl-PL" sz="2400" dirty="0" smtClean="0">
                <a:solidFill>
                  <a:srgbClr val="404040"/>
                </a:solidFill>
              </a:rPr>
              <a:t>'Witajcie! </a:t>
            </a:r>
            <a:r>
              <a:rPr lang="pl-PL" sz="2400" dirty="0">
                <a:solidFill>
                  <a:srgbClr val="404040"/>
                </a:solidFill>
              </a:rPr>
              <a:t>- x </a:t>
            </a:r>
            <a:r>
              <a:rPr lang="pl-PL" sz="2400" dirty="0" err="1">
                <a:solidFill>
                  <a:srgbClr val="404040"/>
                </a:solidFill>
              </a:rPr>
              <a:t>is</a:t>
            </a:r>
            <a:r>
              <a:rPr lang="pl-PL" sz="2400" dirty="0">
                <a:solidFill>
                  <a:srgbClr val="404040"/>
                </a:solidFill>
              </a:rPr>
              <a:t> ' + x);</a:t>
            </a:r>
            <a:r>
              <a:rPr lang="pl-PL" sz="2400" dirty="0"/>
              <a:t> </a:t>
            </a:r>
            <a:endParaRPr lang="pl-PL" sz="2400" dirty="0" smtClean="0"/>
          </a:p>
          <a:p>
            <a:r>
              <a:rPr lang="pl-PL" sz="2400" dirty="0" smtClean="0">
                <a:solidFill>
                  <a:srgbClr val="404040"/>
                </a:solidFill>
              </a:rPr>
              <a:t>/* </a:t>
            </a:r>
            <a:r>
              <a:rPr lang="pl-PL" sz="2400" dirty="0">
                <a:solidFill>
                  <a:srgbClr val="404040"/>
                </a:solidFill>
              </a:rPr>
              <a:t>]]&gt;</a:t>
            </a:r>
            <a:r>
              <a:rPr lang="pl-PL" sz="2400" dirty="0"/>
              <a:t> */ </a:t>
            </a:r>
            <a:endParaRPr lang="pl-PL" sz="2400" dirty="0" smtClean="0"/>
          </a:p>
          <a:p>
            <a:r>
              <a:rPr lang="pl-PL" sz="2400" dirty="0" smtClean="0">
                <a:solidFill>
                  <a:srgbClr val="009900"/>
                </a:solidFill>
              </a:rPr>
              <a:t>&lt;</a:t>
            </a:r>
            <a:r>
              <a:rPr lang="pl-PL" sz="2400" dirty="0" smtClean="0">
                <a:solidFill>
                  <a:srgbClr val="66CC66"/>
                </a:solidFill>
              </a:rPr>
              <a:t>/</a:t>
            </a:r>
            <a:r>
              <a:rPr lang="pl-PL" sz="2400" b="1" dirty="0" err="1"/>
              <a:t>script</a:t>
            </a:r>
            <a:r>
              <a:rPr lang="pl-PL" sz="2400" dirty="0">
                <a:solidFill>
                  <a:srgbClr val="009900"/>
                </a:solidFill>
              </a:rPr>
              <a:t>&gt;</a:t>
            </a:r>
            <a:endParaRPr sz="2400" dirty="0"/>
          </a:p>
        </p:txBody>
      </p:sp>
    </p:spTree>
    <p:extLst>
      <p:ext uri="{BB962C8B-B14F-4D97-AF65-F5344CB8AC3E}">
        <p14:creationId xmlns:p14="http://schemas.microsoft.com/office/powerpoint/2010/main" xmlns="" val="2457696308"/>
      </p:ext>
    </p:extLst>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Podłączenie zewnętrznego pliku</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endParaRPr lang="pl-PL" sz="2400" dirty="0" smtClean="0"/>
          </a:p>
          <a:p>
            <a:endParaRPr lang="pl-PL" sz="2400" dirty="0"/>
          </a:p>
          <a:p>
            <a:r>
              <a:rPr lang="pl-PL" sz="2400" dirty="0" smtClean="0"/>
              <a:t>Zalecany sposób:</a:t>
            </a:r>
          </a:p>
          <a:p>
            <a:endParaRPr lang="pl-PL" sz="2400" dirty="0" smtClean="0"/>
          </a:p>
          <a:p>
            <a:r>
              <a:rPr lang="pl-PL" sz="2400" dirty="0">
                <a:solidFill>
                  <a:srgbClr val="339933"/>
                </a:solidFill>
              </a:rPr>
              <a:t>&lt;</a:t>
            </a:r>
            <a:r>
              <a:rPr lang="pl-PL" sz="2400" dirty="0" err="1">
                <a:solidFill>
                  <a:srgbClr val="333333"/>
                </a:solidFill>
              </a:rPr>
              <a:t>script</a:t>
            </a:r>
            <a:r>
              <a:rPr lang="pl-PL" sz="2400" dirty="0">
                <a:solidFill>
                  <a:srgbClr val="333333"/>
                </a:solidFill>
              </a:rPr>
              <a:t> </a:t>
            </a:r>
            <a:r>
              <a:rPr lang="pl-PL" sz="2400" dirty="0" err="1">
                <a:solidFill>
                  <a:srgbClr val="333333"/>
                </a:solidFill>
              </a:rPr>
              <a:t>type</a:t>
            </a:r>
            <a:r>
              <a:rPr lang="pl-PL" sz="2400" dirty="0">
                <a:solidFill>
                  <a:srgbClr val="339933"/>
                </a:solidFill>
              </a:rPr>
              <a:t>=</a:t>
            </a:r>
            <a:r>
              <a:rPr lang="pl-PL" sz="2400" dirty="0">
                <a:solidFill>
                  <a:srgbClr val="3366CC"/>
                </a:solidFill>
              </a:rPr>
              <a:t>"</a:t>
            </a:r>
            <a:r>
              <a:rPr lang="pl-PL" sz="2400" dirty="0" err="1">
                <a:solidFill>
                  <a:srgbClr val="3366CC"/>
                </a:solidFill>
              </a:rPr>
              <a:t>text</a:t>
            </a:r>
            <a:r>
              <a:rPr lang="pl-PL" sz="2400" dirty="0">
                <a:solidFill>
                  <a:srgbClr val="3366CC"/>
                </a:solidFill>
              </a:rPr>
              <a:t>/</a:t>
            </a:r>
            <a:r>
              <a:rPr lang="pl-PL" sz="2400" dirty="0" err="1">
                <a:solidFill>
                  <a:srgbClr val="3366CC"/>
                </a:solidFill>
              </a:rPr>
              <a:t>javascript</a:t>
            </a:r>
            <a:r>
              <a:rPr lang="pl-PL" sz="2400" dirty="0">
                <a:solidFill>
                  <a:srgbClr val="3366CC"/>
                </a:solidFill>
              </a:rPr>
              <a:t>"</a:t>
            </a:r>
            <a:r>
              <a:rPr lang="pl-PL" sz="2400" dirty="0">
                <a:solidFill>
                  <a:srgbClr val="333333"/>
                </a:solidFill>
              </a:rPr>
              <a:t> </a:t>
            </a:r>
            <a:r>
              <a:rPr lang="pl-PL" sz="2400" dirty="0" err="1">
                <a:solidFill>
                  <a:srgbClr val="333333"/>
                </a:solidFill>
              </a:rPr>
              <a:t>src</a:t>
            </a:r>
            <a:r>
              <a:rPr lang="pl-PL" sz="2400" dirty="0">
                <a:solidFill>
                  <a:srgbClr val="339933"/>
                </a:solidFill>
              </a:rPr>
              <a:t>=</a:t>
            </a:r>
            <a:r>
              <a:rPr lang="pl-PL" sz="2400" dirty="0">
                <a:solidFill>
                  <a:srgbClr val="3366CC"/>
                </a:solidFill>
              </a:rPr>
              <a:t>"plik.js"</a:t>
            </a:r>
            <a:r>
              <a:rPr lang="pl-PL" sz="2400" dirty="0">
                <a:solidFill>
                  <a:srgbClr val="339933"/>
                </a:solidFill>
              </a:rPr>
              <a:t>&gt;&lt;/</a:t>
            </a:r>
            <a:r>
              <a:rPr lang="pl-PL" sz="2400" dirty="0" err="1">
                <a:solidFill>
                  <a:srgbClr val="333333"/>
                </a:solidFill>
              </a:rPr>
              <a:t>script</a:t>
            </a:r>
            <a:r>
              <a:rPr lang="pl-PL" sz="2400" dirty="0">
                <a:solidFill>
                  <a:srgbClr val="339933"/>
                </a:solidFill>
              </a:rPr>
              <a:t>&gt;</a:t>
            </a:r>
            <a:endParaRPr sz="2400" dirty="0"/>
          </a:p>
        </p:txBody>
      </p:sp>
    </p:spTree>
    <p:extLst>
      <p:ext uri="{BB962C8B-B14F-4D97-AF65-F5344CB8AC3E}">
        <p14:creationId xmlns:p14="http://schemas.microsoft.com/office/powerpoint/2010/main" xmlns="" val="1714446101"/>
      </p:ext>
    </p:extLst>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Znacznik </a:t>
            </a:r>
            <a:r>
              <a:rPr lang="pl-PL" sz="3600" b="1" dirty="0" err="1" smtClean="0"/>
              <a:t>noscript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a:solidFill>
                  <a:srgbClr val="339933"/>
                </a:solidFill>
              </a:rPr>
              <a:t>&lt;</a:t>
            </a:r>
            <a:r>
              <a:rPr lang="pl-PL" sz="2400" dirty="0" err="1"/>
              <a:t>noscript</a:t>
            </a:r>
            <a:r>
              <a:rPr lang="pl-PL" sz="2400" dirty="0" smtClean="0">
                <a:solidFill>
                  <a:srgbClr val="339933"/>
                </a:solidFill>
              </a:rPr>
              <a:t>&gt;</a:t>
            </a:r>
          </a:p>
          <a:p>
            <a:r>
              <a:rPr lang="pl-PL" sz="2400" dirty="0" smtClean="0">
                <a:solidFill>
                  <a:srgbClr val="339933"/>
                </a:solidFill>
              </a:rPr>
              <a:t>&lt;</a:t>
            </a:r>
            <a:r>
              <a:rPr lang="pl-PL" sz="2400" dirty="0">
                <a:solidFill>
                  <a:srgbClr val="339933"/>
                </a:solidFill>
              </a:rPr>
              <a:t>p&gt;</a:t>
            </a:r>
            <a:r>
              <a:rPr lang="pl-PL" sz="2400" dirty="0"/>
              <a:t> </a:t>
            </a:r>
            <a:endParaRPr lang="pl-PL" sz="2400" dirty="0" smtClean="0"/>
          </a:p>
          <a:p>
            <a:r>
              <a:rPr lang="pl-PL" sz="2400" dirty="0" smtClean="0"/>
              <a:t>Twoja </a:t>
            </a:r>
            <a:r>
              <a:rPr lang="pl-PL" sz="2400" dirty="0"/>
              <a:t>przeglądarka nie obsługuje </a:t>
            </a:r>
            <a:r>
              <a:rPr lang="pl-PL" sz="2400" dirty="0" err="1"/>
              <a:t>JavaScriptu</a:t>
            </a:r>
            <a:r>
              <a:rPr lang="pl-PL" sz="2400" dirty="0"/>
              <a:t>. Aby zobaczyć stronę w pełnej funkcjonalności, zainstaluj inną przeglądarkę lub włącz opcję wyświetlania JS w przeglądarce </a:t>
            </a:r>
            <a:r>
              <a:rPr lang="pl-PL" sz="2400" dirty="0">
                <a:solidFill>
                  <a:srgbClr val="009900"/>
                </a:solidFill>
              </a:rPr>
              <a:t> </a:t>
            </a:r>
            <a:endParaRPr lang="pl-PL" sz="2400" dirty="0" smtClean="0">
              <a:solidFill>
                <a:srgbClr val="009900"/>
              </a:solidFill>
            </a:endParaRPr>
          </a:p>
          <a:p>
            <a:r>
              <a:rPr lang="pl-PL" sz="2400" dirty="0" smtClean="0">
                <a:solidFill>
                  <a:srgbClr val="339933"/>
                </a:solidFill>
              </a:rPr>
              <a:t>&lt;/</a:t>
            </a:r>
            <a:r>
              <a:rPr lang="pl-PL" sz="2400" dirty="0">
                <a:solidFill>
                  <a:srgbClr val="339933"/>
                </a:solidFill>
              </a:rPr>
              <a:t>p&gt;</a:t>
            </a:r>
            <a:br>
              <a:rPr lang="pl-PL" sz="2400" dirty="0">
                <a:solidFill>
                  <a:srgbClr val="339933"/>
                </a:solidFill>
              </a:rPr>
            </a:br>
            <a:r>
              <a:rPr lang="pl-PL" sz="2400" dirty="0">
                <a:solidFill>
                  <a:srgbClr val="339933"/>
                </a:solidFill>
              </a:rPr>
              <a:t>&lt;/</a:t>
            </a:r>
            <a:r>
              <a:rPr lang="pl-PL" sz="2400" dirty="0" err="1"/>
              <a:t>noscript</a:t>
            </a:r>
            <a:r>
              <a:rPr lang="pl-PL" sz="2400" dirty="0">
                <a:solidFill>
                  <a:srgbClr val="339933"/>
                </a:solidFill>
              </a:rPr>
              <a:t>&gt;</a:t>
            </a:r>
            <a:endParaRPr sz="2400" dirty="0"/>
          </a:p>
        </p:txBody>
      </p:sp>
    </p:spTree>
    <p:extLst>
      <p:ext uri="{BB962C8B-B14F-4D97-AF65-F5344CB8AC3E}">
        <p14:creationId xmlns:p14="http://schemas.microsoft.com/office/powerpoint/2010/main" xmlns="" val="3501867892"/>
      </p:ext>
    </p:extLst>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Gdzie umieszczać skrypty?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342900" indent="-342900">
              <a:buFontTx/>
              <a:buChar char="-"/>
            </a:pPr>
            <a:r>
              <a:rPr lang="pl-PL" sz="2400" dirty="0" smtClean="0"/>
              <a:t>w nagłówku strony</a:t>
            </a:r>
          </a:p>
          <a:p>
            <a:endParaRPr lang="pl-PL" sz="1800" dirty="0" smtClean="0">
              <a:solidFill>
                <a:srgbClr val="00BBDD"/>
              </a:solidFill>
            </a:endParaRPr>
          </a:p>
          <a:p>
            <a:r>
              <a:rPr lang="en-US" sz="1800" dirty="0" smtClean="0">
                <a:solidFill>
                  <a:srgbClr val="00BBDD"/>
                </a:solidFill>
              </a:rPr>
              <a:t>&lt;!</a:t>
            </a:r>
            <a:r>
              <a:rPr lang="en-US" sz="1800" dirty="0">
                <a:solidFill>
                  <a:srgbClr val="00BBDD"/>
                </a:solidFill>
              </a:rPr>
              <a:t>DOCTYPE </a:t>
            </a:r>
            <a:r>
              <a:rPr lang="en-US" sz="1800" dirty="0" smtClean="0">
                <a:solidFill>
                  <a:srgbClr val="00BBDD"/>
                </a:solidFill>
              </a:rPr>
              <a:t>html</a:t>
            </a:r>
            <a:r>
              <a:rPr lang="pl-PL" sz="1800" dirty="0" smtClean="0">
                <a:solidFill>
                  <a:srgbClr val="00BBDD"/>
                </a:solidFill>
              </a:rPr>
              <a:t>….</a:t>
            </a:r>
            <a:r>
              <a:rPr lang="en-US" sz="1800" dirty="0" smtClean="0">
                <a:solidFill>
                  <a:srgbClr val="00BBDD"/>
                </a:solidFill>
              </a:rPr>
              <a:t>&gt;</a:t>
            </a:r>
            <a:r>
              <a:rPr lang="en-US" sz="1800" dirty="0" smtClean="0"/>
              <a:t> </a:t>
            </a:r>
            <a:endParaRPr lang="pl-PL" sz="1800" dirty="0" smtClean="0"/>
          </a:p>
          <a:p>
            <a:r>
              <a:rPr lang="en-US" sz="1800" dirty="0" smtClean="0">
                <a:solidFill>
                  <a:srgbClr val="009900"/>
                </a:solidFill>
              </a:rPr>
              <a:t>&lt;</a:t>
            </a:r>
            <a:r>
              <a:rPr lang="en-US" sz="1800" b="1" dirty="0"/>
              <a:t>html</a:t>
            </a:r>
            <a:r>
              <a:rPr lang="en-US" sz="1800" dirty="0">
                <a:solidFill>
                  <a:srgbClr val="009900"/>
                </a:solidFill>
              </a:rPr>
              <a:t>&gt;</a:t>
            </a:r>
            <a:r>
              <a:rPr lang="en-US" sz="1800" dirty="0"/>
              <a:t> </a:t>
            </a:r>
            <a:endParaRPr lang="pl-PL" sz="1800" dirty="0" smtClean="0"/>
          </a:p>
          <a:p>
            <a:r>
              <a:rPr lang="pl-PL" sz="1800" dirty="0" smtClean="0">
                <a:solidFill>
                  <a:srgbClr val="009900"/>
                </a:solidFill>
              </a:rPr>
              <a:t>    </a:t>
            </a:r>
            <a:r>
              <a:rPr lang="en-US" sz="1800" dirty="0" smtClean="0">
                <a:solidFill>
                  <a:srgbClr val="009900"/>
                </a:solidFill>
              </a:rPr>
              <a:t>&lt;</a:t>
            </a:r>
            <a:r>
              <a:rPr lang="en-US" sz="1800" b="1" dirty="0"/>
              <a:t>head</a:t>
            </a:r>
            <a:r>
              <a:rPr lang="en-US" sz="1800" dirty="0">
                <a:solidFill>
                  <a:srgbClr val="009900"/>
                </a:solidFill>
              </a:rPr>
              <a:t>&gt;</a:t>
            </a:r>
            <a:r>
              <a:rPr lang="en-US" sz="1800" dirty="0"/>
              <a:t> </a:t>
            </a:r>
            <a:endParaRPr lang="pl-PL" sz="1800" dirty="0" smtClean="0"/>
          </a:p>
          <a:p>
            <a:r>
              <a:rPr lang="pl-PL" sz="1800" dirty="0" smtClean="0">
                <a:solidFill>
                  <a:srgbClr val="009900"/>
                </a:solidFill>
              </a:rPr>
              <a:t>	</a:t>
            </a:r>
            <a:r>
              <a:rPr lang="en-US" sz="1800" dirty="0" smtClean="0">
                <a:solidFill>
                  <a:srgbClr val="009900"/>
                </a:solidFill>
              </a:rPr>
              <a:t>&lt;</a:t>
            </a:r>
            <a:r>
              <a:rPr lang="en-US" sz="1800" b="1" dirty="0" smtClean="0"/>
              <a:t>title</a:t>
            </a:r>
            <a:r>
              <a:rPr lang="en-US" sz="1800" dirty="0" smtClean="0">
                <a:solidFill>
                  <a:srgbClr val="009900"/>
                </a:solidFill>
              </a:rPr>
              <a:t>&gt;</a:t>
            </a:r>
            <a:r>
              <a:rPr lang="pl-PL" sz="1800" dirty="0" smtClean="0">
                <a:solidFill>
                  <a:srgbClr val="009900"/>
                </a:solidFill>
              </a:rPr>
              <a:t>Tytuł</a:t>
            </a:r>
            <a:r>
              <a:rPr lang="en-US" sz="1800" dirty="0" smtClean="0">
                <a:solidFill>
                  <a:srgbClr val="009900"/>
                </a:solidFill>
              </a:rPr>
              <a:t>&lt;</a:t>
            </a:r>
            <a:r>
              <a:rPr lang="en-US" sz="1800" dirty="0" smtClean="0">
                <a:solidFill>
                  <a:srgbClr val="66CC66"/>
                </a:solidFill>
              </a:rPr>
              <a:t>/</a:t>
            </a:r>
            <a:r>
              <a:rPr lang="en-US" sz="1800" b="1" dirty="0"/>
              <a:t>title</a:t>
            </a:r>
            <a:r>
              <a:rPr lang="en-US" sz="1800" dirty="0">
                <a:solidFill>
                  <a:srgbClr val="009900"/>
                </a:solidFill>
              </a:rPr>
              <a:t>&gt;</a:t>
            </a:r>
            <a:r>
              <a:rPr lang="en-US" sz="1800" dirty="0"/>
              <a:t> </a:t>
            </a:r>
            <a:endParaRPr lang="pl-PL" sz="1800" dirty="0" smtClean="0"/>
          </a:p>
          <a:p>
            <a:r>
              <a:rPr lang="pl-PL" sz="1800" dirty="0" smtClean="0">
                <a:solidFill>
                  <a:srgbClr val="009900"/>
                </a:solidFill>
              </a:rPr>
              <a:t>                </a:t>
            </a:r>
            <a:r>
              <a:rPr lang="en-US" sz="1800" dirty="0" smtClean="0">
                <a:solidFill>
                  <a:srgbClr val="009900"/>
                </a:solidFill>
              </a:rPr>
              <a:t>&lt;</a:t>
            </a:r>
            <a:r>
              <a:rPr lang="en-US" sz="1800" b="1" dirty="0"/>
              <a:t>script</a:t>
            </a:r>
            <a:r>
              <a:rPr lang="en-US" sz="1800" dirty="0">
                <a:solidFill>
                  <a:srgbClr val="009900"/>
                </a:solidFill>
              </a:rPr>
              <a:t> </a:t>
            </a:r>
            <a:r>
              <a:rPr lang="en-US" sz="1800" dirty="0" err="1">
                <a:solidFill>
                  <a:srgbClr val="000066"/>
                </a:solidFill>
              </a:rPr>
              <a:t>src</a:t>
            </a:r>
            <a:r>
              <a:rPr lang="en-US" sz="1800" dirty="0" smtClean="0">
                <a:solidFill>
                  <a:srgbClr val="66CC66"/>
                </a:solidFill>
              </a:rPr>
              <a:t>=</a:t>
            </a:r>
            <a:r>
              <a:rPr lang="en-US" sz="1800" dirty="0" smtClean="0">
                <a:solidFill>
                  <a:srgbClr val="FF0000"/>
                </a:solidFill>
              </a:rPr>
              <a:t>"</a:t>
            </a:r>
            <a:r>
              <a:rPr lang="pl-PL" sz="1800" dirty="0" smtClean="0">
                <a:solidFill>
                  <a:srgbClr val="FF0000"/>
                </a:solidFill>
              </a:rPr>
              <a:t>plik.js</a:t>
            </a:r>
            <a:r>
              <a:rPr lang="en-US" sz="1800" dirty="0" smtClean="0">
                <a:solidFill>
                  <a:srgbClr val="FF0000"/>
                </a:solidFill>
              </a:rPr>
              <a:t>"</a:t>
            </a:r>
            <a:r>
              <a:rPr lang="en-US" sz="1800" dirty="0" smtClean="0">
                <a:solidFill>
                  <a:srgbClr val="009900"/>
                </a:solidFill>
              </a:rPr>
              <a:t>&gt;&lt;</a:t>
            </a:r>
            <a:r>
              <a:rPr lang="en-US" sz="1800" dirty="0" smtClean="0">
                <a:solidFill>
                  <a:srgbClr val="66CC66"/>
                </a:solidFill>
              </a:rPr>
              <a:t>/</a:t>
            </a:r>
            <a:r>
              <a:rPr lang="en-US" sz="1800" b="1" dirty="0"/>
              <a:t>script</a:t>
            </a:r>
            <a:r>
              <a:rPr lang="en-US" sz="1800" dirty="0" smtClean="0">
                <a:solidFill>
                  <a:srgbClr val="009900"/>
                </a:solidFill>
              </a:rPr>
              <a:t>&gt;</a:t>
            </a:r>
            <a:endParaRPr lang="pl-PL" sz="1800" dirty="0" smtClean="0">
              <a:solidFill>
                <a:srgbClr val="009900"/>
              </a:solidFill>
            </a:endParaRPr>
          </a:p>
          <a:p>
            <a:r>
              <a:rPr lang="pl-PL" sz="1800" dirty="0" smtClean="0"/>
              <a:t>     </a:t>
            </a:r>
            <a:r>
              <a:rPr lang="en-US" sz="1800" dirty="0" smtClean="0"/>
              <a:t> </a:t>
            </a:r>
            <a:r>
              <a:rPr lang="en-US" sz="1800" dirty="0">
                <a:solidFill>
                  <a:srgbClr val="009900"/>
                </a:solidFill>
              </a:rPr>
              <a:t>&lt;</a:t>
            </a:r>
            <a:r>
              <a:rPr lang="en-US" sz="1800" dirty="0">
                <a:solidFill>
                  <a:srgbClr val="66CC66"/>
                </a:solidFill>
              </a:rPr>
              <a:t>/</a:t>
            </a:r>
            <a:r>
              <a:rPr lang="en-US" sz="1800" b="1" dirty="0"/>
              <a:t>head</a:t>
            </a:r>
            <a:r>
              <a:rPr lang="en-US" sz="1800" dirty="0">
                <a:solidFill>
                  <a:srgbClr val="009900"/>
                </a:solidFill>
              </a:rPr>
              <a:t>&gt;</a:t>
            </a:r>
            <a:r>
              <a:rPr lang="en-US" sz="1800" dirty="0"/>
              <a:t> </a:t>
            </a:r>
            <a:endParaRPr lang="pl-PL" sz="1800" dirty="0" smtClean="0"/>
          </a:p>
          <a:p>
            <a:r>
              <a:rPr lang="pl-PL" sz="1800" dirty="0" smtClean="0">
                <a:solidFill>
                  <a:srgbClr val="009900"/>
                </a:solidFill>
              </a:rPr>
              <a:t>      </a:t>
            </a:r>
            <a:r>
              <a:rPr lang="en-US" sz="1800" dirty="0" smtClean="0">
                <a:solidFill>
                  <a:srgbClr val="009900"/>
                </a:solidFill>
              </a:rPr>
              <a:t>&lt;</a:t>
            </a:r>
            <a:r>
              <a:rPr lang="en-US" sz="1800" b="1" dirty="0"/>
              <a:t>body</a:t>
            </a:r>
            <a:r>
              <a:rPr lang="en-US" sz="1800" dirty="0">
                <a:solidFill>
                  <a:srgbClr val="009900"/>
                </a:solidFill>
              </a:rPr>
              <a:t>&gt;</a:t>
            </a:r>
            <a:r>
              <a:rPr lang="en-US" sz="1800" dirty="0"/>
              <a:t> </a:t>
            </a:r>
            <a:endParaRPr lang="pl-PL" sz="1800" dirty="0" smtClean="0"/>
          </a:p>
          <a:p>
            <a:r>
              <a:rPr lang="pl-PL" sz="1800" i="1" dirty="0" smtClean="0">
                <a:solidFill>
                  <a:srgbClr val="808080"/>
                </a:solidFill>
              </a:rPr>
              <a:t>            </a:t>
            </a:r>
            <a:r>
              <a:rPr lang="en-US" sz="1800" i="1" dirty="0" smtClean="0">
                <a:solidFill>
                  <a:srgbClr val="808080"/>
                </a:solidFill>
              </a:rPr>
              <a:t>&lt;!– </a:t>
            </a:r>
            <a:r>
              <a:rPr lang="pl-PL" sz="1800" i="1" dirty="0" smtClean="0">
                <a:solidFill>
                  <a:srgbClr val="808080"/>
                </a:solidFill>
              </a:rPr>
              <a:t>treść strony</a:t>
            </a:r>
            <a:r>
              <a:rPr lang="en-US" sz="1800" i="1" dirty="0" smtClean="0">
                <a:solidFill>
                  <a:srgbClr val="808080"/>
                </a:solidFill>
              </a:rPr>
              <a:t> </a:t>
            </a:r>
            <a:r>
              <a:rPr lang="en-US" sz="1800" i="1" dirty="0">
                <a:solidFill>
                  <a:srgbClr val="808080"/>
                </a:solidFill>
              </a:rPr>
              <a:t>--&gt;</a:t>
            </a:r>
            <a:r>
              <a:rPr lang="en-US" sz="1800" dirty="0"/>
              <a:t> </a:t>
            </a:r>
            <a:endParaRPr lang="pl-PL" sz="1800" dirty="0" smtClean="0"/>
          </a:p>
          <a:p>
            <a:r>
              <a:rPr lang="pl-PL" sz="1800" dirty="0" smtClean="0">
                <a:solidFill>
                  <a:srgbClr val="009900"/>
                </a:solidFill>
              </a:rPr>
              <a:t>       </a:t>
            </a:r>
            <a:r>
              <a:rPr lang="en-US" sz="1800" dirty="0" smtClean="0">
                <a:solidFill>
                  <a:srgbClr val="009900"/>
                </a:solidFill>
              </a:rPr>
              <a:t>&lt;</a:t>
            </a:r>
            <a:r>
              <a:rPr lang="en-US" sz="1800" dirty="0" smtClean="0">
                <a:solidFill>
                  <a:srgbClr val="66CC66"/>
                </a:solidFill>
              </a:rPr>
              <a:t>/</a:t>
            </a:r>
            <a:r>
              <a:rPr lang="en-US" sz="1800" b="1" dirty="0"/>
              <a:t>body</a:t>
            </a:r>
            <a:r>
              <a:rPr lang="en-US" sz="1800" dirty="0">
                <a:solidFill>
                  <a:srgbClr val="009900"/>
                </a:solidFill>
              </a:rPr>
              <a:t>&gt;</a:t>
            </a:r>
            <a:r>
              <a:rPr lang="en-US" sz="1800" dirty="0"/>
              <a:t> </a:t>
            </a:r>
            <a:endParaRPr lang="pl-PL" sz="1800" dirty="0" smtClean="0"/>
          </a:p>
          <a:p>
            <a:r>
              <a:rPr lang="en-US" sz="1800" dirty="0" smtClean="0">
                <a:solidFill>
                  <a:srgbClr val="009900"/>
                </a:solidFill>
              </a:rPr>
              <a:t>&lt;</a:t>
            </a:r>
            <a:r>
              <a:rPr lang="en-US" sz="1800" dirty="0" smtClean="0">
                <a:solidFill>
                  <a:srgbClr val="66CC66"/>
                </a:solidFill>
              </a:rPr>
              <a:t>/</a:t>
            </a:r>
            <a:r>
              <a:rPr lang="en-US" sz="1800" b="1" dirty="0"/>
              <a:t>html</a:t>
            </a:r>
            <a:r>
              <a:rPr lang="en-US" sz="1800" dirty="0">
                <a:solidFill>
                  <a:srgbClr val="009900"/>
                </a:solidFill>
              </a:rPr>
              <a:t>&gt;</a:t>
            </a:r>
            <a:endParaRPr sz="1800" dirty="0"/>
          </a:p>
        </p:txBody>
      </p:sp>
    </p:spTree>
    <p:extLst>
      <p:ext uri="{BB962C8B-B14F-4D97-AF65-F5344CB8AC3E}">
        <p14:creationId xmlns:p14="http://schemas.microsoft.com/office/powerpoint/2010/main" xmlns="" val="2740267922"/>
      </p:ext>
    </p:extLst>
  </p:cSld>
  <p:clrMapOvr>
    <a:masterClrMapping/>
  </p:clrMapOvr>
  <p:transition spd="slow">
    <p:cut/>
  </p:transition>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TotalTime>
  <Words>1865</Words>
  <Application>Microsoft Office PowerPoint</Application>
  <PresentationFormat>Pokaz na ekranie (4:3)</PresentationFormat>
  <Paragraphs>157</Paragraphs>
  <Slides>15</Slides>
  <Notes>15</Notes>
  <HiddenSlides>0</HiddenSlides>
  <MMClips>0</MMClips>
  <ScaleCrop>false</ScaleCrop>
  <HeadingPairs>
    <vt:vector size="4" baseType="variant">
      <vt:variant>
        <vt:lpstr>Motyw</vt:lpstr>
      </vt:variant>
      <vt:variant>
        <vt:i4>1</vt:i4>
      </vt:variant>
      <vt:variant>
        <vt:lpstr>Tytuły slajdów</vt:lpstr>
      </vt:variant>
      <vt:variant>
        <vt:i4>15</vt:i4>
      </vt:variant>
    </vt:vector>
  </HeadingPairs>
  <TitlesOfParts>
    <vt:vector size="16" baseType="lpstr">
      <vt:lpstr/>
      <vt:lpstr>JavaScript</vt:lpstr>
      <vt:lpstr>JavaScript</vt:lpstr>
      <vt:lpstr>Krótka historia</vt:lpstr>
      <vt:lpstr>Dodawanie JS do strony www</vt:lpstr>
      <vt:lpstr>Zgodność ze starszymi przeglądarkami</vt:lpstr>
      <vt:lpstr>Zgodność z XHTML Strict</vt:lpstr>
      <vt:lpstr>Podłączenie zewnętrznego pliku</vt:lpstr>
      <vt:lpstr>Znacznik noscript</vt:lpstr>
      <vt:lpstr>Gdzie umieszczać skrypty?</vt:lpstr>
      <vt:lpstr>Gdzie umieszczać skrypty?</vt:lpstr>
      <vt:lpstr>Bezpieczeństwo JavaScript</vt:lpstr>
      <vt:lpstr>Dlaczego używać JavaScriptu?</vt:lpstr>
      <vt:lpstr>Do czego można wykorzystac JS</vt:lpstr>
      <vt:lpstr>Zastosowania JavaScript</vt:lpstr>
      <vt:lpstr>Podsumowanie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dc:title>
  <dc:creator>Tomek</dc:creator>
  <cp:lastModifiedBy>Mac</cp:lastModifiedBy>
  <cp:revision>16</cp:revision>
  <dcterms:modified xsi:type="dcterms:W3CDTF">2013-03-25T15:35:44Z</dcterms:modified>
</cp:coreProperties>
</file>