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4" r:id="rId1"/>
  </p:sldMasterIdLst>
  <p:notesMasterIdLst>
    <p:notesMasterId r:id="rId14"/>
  </p:notesMasterIdLst>
  <p:sldIdLst>
    <p:sldId id="256" r:id="rId2"/>
    <p:sldId id="258" r:id="rId3"/>
    <p:sldId id="267" r:id="rId4"/>
    <p:sldId id="259" r:id="rId5"/>
    <p:sldId id="268" r:id="rId6"/>
    <p:sldId id="270" r:id="rId7"/>
    <p:sldId id="269" r:id="rId8"/>
    <p:sldId id="271" r:id="rId9"/>
    <p:sldId id="261" r:id="rId10"/>
    <p:sldId id="262" r:id="rId11"/>
    <p:sldId id="260" r:id="rId12"/>
    <p:sldId id="265" r:id="rId13"/>
  </p:sldIdLst>
  <p:sldSz cx="9144000" cy="6858000" type="screen4x3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4629" autoAdjust="0"/>
  </p:normalViewPr>
  <p:slideViewPr>
    <p:cSldViewPr>
      <p:cViewPr varScale="1">
        <p:scale>
          <a:sx n="58" d="100"/>
          <a:sy n="58" d="100"/>
        </p:scale>
        <p:origin x="-149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xmlns="" val="1230624160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pl-PL" dirty="0" smtClean="0"/>
              <a:t>Zdarzeniem</a:t>
            </a:r>
            <a:r>
              <a:rPr lang="pl-PL" baseline="0" dirty="0" smtClean="0"/>
              <a:t> w </a:t>
            </a:r>
            <a:r>
              <a:rPr lang="pl-PL" baseline="0" dirty="0" err="1" smtClean="0"/>
              <a:t>JavaScript</a:t>
            </a:r>
            <a:r>
              <a:rPr lang="pl-PL" baseline="0" dirty="0" smtClean="0"/>
              <a:t> może być kliknięcie myszą, przesunięcie kursora nad element, opuszczenie strony itp. W JS możemy zdefiniować specjalne funkcje zwane funkcjami obsługi zdarzeń (z ang. </a:t>
            </a:r>
            <a:r>
              <a:rPr lang="pl-PL" baseline="0" dirty="0" err="1" smtClean="0"/>
              <a:t>event</a:t>
            </a:r>
            <a:r>
              <a:rPr lang="pl-PL" baseline="0" dirty="0" smtClean="0"/>
              <a:t> handler).</a:t>
            </a:r>
          </a:p>
          <a:p>
            <a:r>
              <a:rPr lang="pl-PL" baseline="0" dirty="0" smtClean="0"/>
              <a:t>W tej lekcji zobaczymy jakie typy zdarzeń występują oraz jak włączyć ich obsługę.</a:t>
            </a: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" name="Shape 3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pl-PL" dirty="0" smtClean="0"/>
              <a:t>Najczęściej wykorzystywane</a:t>
            </a:r>
            <a:r>
              <a:rPr lang="pl-PL" baseline="0" dirty="0" smtClean="0"/>
              <a:t> zdarzenie. Metodę obsługi zdarzenia możemy przypisać do większości elementów strony. </a:t>
            </a:r>
          </a:p>
          <a:p>
            <a:r>
              <a:rPr lang="pl-PL" baseline="0" dirty="0" smtClean="0"/>
              <a:t>W tym przykładzie utworzyliśmy element div o rozmiarze 100 na 100px i podłączyliśmy do niego zdarzenie </a:t>
            </a:r>
            <a:r>
              <a:rPr lang="pl-PL" baseline="0" dirty="0" err="1" smtClean="0"/>
              <a:t>click</a:t>
            </a:r>
            <a:r>
              <a:rPr lang="pl-PL" baseline="0" dirty="0" smtClean="0"/>
              <a:t> z instrukcją wywołującą okno z komunikatem.</a:t>
            </a:r>
          </a:p>
          <a:p>
            <a:r>
              <a:rPr lang="pl-PL" dirty="0" smtClean="0"/>
              <a:t>Zdarzenie </a:t>
            </a:r>
            <a:r>
              <a:rPr lang="pl-PL" dirty="0" err="1" smtClean="0"/>
              <a:t>dblclick</a:t>
            </a:r>
            <a:r>
              <a:rPr lang="pl-PL" baseline="0" dirty="0" smtClean="0"/>
              <a:t> jest wywoływane po dwukrotnym kliknięciu na element. Jeśli element ma podłączoną metodę </a:t>
            </a:r>
            <a:r>
              <a:rPr lang="pl-PL" baseline="0" dirty="0" err="1" smtClean="0"/>
              <a:t>onclick</a:t>
            </a:r>
            <a:r>
              <a:rPr lang="pl-PL" baseline="0" dirty="0" smtClean="0"/>
              <a:t> to zostanie ona wywołana zamiast oczekiwanej przez nas metody </a:t>
            </a:r>
            <a:r>
              <a:rPr lang="pl-PL" baseline="0" dirty="0" err="1" smtClean="0"/>
              <a:t>ondblclick</a:t>
            </a:r>
            <a:endParaRPr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" name="Shape 3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sz="1100" dirty="0" smtClean="0"/>
              <a:t>zdarzenia </a:t>
            </a:r>
            <a:r>
              <a:rPr lang="pl-PL" sz="1100" dirty="0" err="1" smtClean="0"/>
              <a:t>onmouseover</a:t>
            </a:r>
            <a:r>
              <a:rPr lang="pl-PL" sz="1100" dirty="0" smtClean="0"/>
              <a:t> i </a:t>
            </a:r>
            <a:r>
              <a:rPr lang="pl-PL" sz="1100" dirty="0" err="1" smtClean="0"/>
              <a:t>onmouseout</a:t>
            </a:r>
            <a:r>
              <a:rPr lang="pl-PL" sz="1100" baseline="0" dirty="0"/>
              <a:t> </a:t>
            </a:r>
            <a:r>
              <a:rPr lang="pl-PL" sz="1100" baseline="0" dirty="0" smtClean="0"/>
              <a:t>służą do wykrywania czy kursor myszy znalazł się lub opuścił dany element </a:t>
            </a:r>
            <a:r>
              <a:rPr lang="pl-PL" sz="1100" baseline="0" dirty="0" err="1" smtClean="0"/>
              <a:t>html</a:t>
            </a:r>
            <a:r>
              <a:rPr lang="pl-PL" sz="1100" baseline="0" dirty="0" smtClean="0"/>
              <a:t>.</a:t>
            </a:r>
            <a:endParaRPr lang="pl-PL" sz="1100" dirty="0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" name="Shape 3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sz="1100" dirty="0" smtClean="0"/>
              <a:t>Napisz kod strony zawierającej jedną warstwę (element div). </a:t>
            </a:r>
            <a:r>
              <a:rPr lang="pl-PL" sz="1100" smtClean="0"/>
              <a:t>Kliknięcie tej warstwy powinno spowodować utworzenie nowej warstwy, która również będzie reagować na kliknięcie</a:t>
            </a:r>
          </a:p>
          <a:p>
            <a:endParaRPr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" name="Shape 3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pl-PL" dirty="0" smtClean="0"/>
              <a:t>Reagowanie na zdarzenia zachodzące</a:t>
            </a:r>
            <a:r>
              <a:rPr lang="pl-PL" baseline="0" dirty="0" smtClean="0"/>
              <a:t> na stronie zwiększa jej dynamikę i atrakcyjność. Kiedy coś się dzieje na stronie przeglądarka generuje zdarzenie (obiekt) a następnie bada czy jest zarejestrowana funkcja obsługi tego zdarzenia. Jeśli tak to funkcja ta jest wywoływana.</a:t>
            </a:r>
          </a:p>
          <a:p>
            <a:r>
              <a:rPr lang="pl-PL" baseline="0" dirty="0" smtClean="0"/>
              <a:t>Istnieje kilka metod przypisywania rejestracji zdarzeń w </a:t>
            </a:r>
            <a:r>
              <a:rPr lang="pl-PL" baseline="0" dirty="0" err="1" smtClean="0"/>
              <a:t>JavaScripcie</a:t>
            </a:r>
            <a:endParaRPr lang="pl-PL" baseline="0" dirty="0" smtClean="0"/>
          </a:p>
          <a:p>
            <a:pPr marL="171450" indent="-171450">
              <a:buFontTx/>
              <a:buChar char="-"/>
            </a:pPr>
            <a:r>
              <a:rPr lang="pl-PL" baseline="0" dirty="0" err="1" smtClean="0"/>
              <a:t>inline</a:t>
            </a:r>
            <a:r>
              <a:rPr lang="pl-PL" baseline="0" dirty="0" smtClean="0"/>
              <a:t>, zwany też podstawowym – najstarszy, obsługiwany podobnie przez większość przeglądarek. </a:t>
            </a:r>
          </a:p>
          <a:p>
            <a:pPr marL="0" indent="0">
              <a:buFontTx/>
              <a:buNone/>
            </a:pPr>
            <a:r>
              <a:rPr lang="pl-PL" baseline="0" dirty="0" smtClean="0"/>
              <a:t>    Zdarzenie zwykle utożsamiane z nazwą funkcji obsługującej, która jest jednocześnie nazwą atrybutu znacznika </a:t>
            </a:r>
            <a:r>
              <a:rPr lang="pl-PL" baseline="0" dirty="0" err="1" smtClean="0"/>
              <a:t>html</a:t>
            </a:r>
            <a:r>
              <a:rPr lang="pl-PL" baseline="0" dirty="0" smtClean="0"/>
              <a:t>, do którego podpinamy zdarzenie. Ten sposób ma kilka wad </a:t>
            </a:r>
          </a:p>
          <a:p>
            <a:pPr marL="0" indent="0">
              <a:buFontTx/>
              <a:buNone/>
            </a:pPr>
            <a:r>
              <a:rPr lang="pl-PL" baseline="0" dirty="0" smtClean="0"/>
              <a:t>	– po pierwsze miesza kod </a:t>
            </a:r>
            <a:r>
              <a:rPr lang="pl-PL" baseline="0" dirty="0" err="1" smtClean="0"/>
              <a:t>JavaScipt</a:t>
            </a:r>
            <a:r>
              <a:rPr lang="pl-PL" baseline="0" dirty="0" smtClean="0"/>
              <a:t> z treścią strony,</a:t>
            </a:r>
          </a:p>
          <a:p>
            <a:pPr marL="0" indent="0">
              <a:buFontTx/>
              <a:buNone/>
            </a:pPr>
            <a:r>
              <a:rPr lang="pl-PL" baseline="0" dirty="0" smtClean="0"/>
              <a:t>	- nie przekazuje automatycznej referencji do obiektu, który wywołał zdarzenie (można to obejść przekazując referencje </a:t>
            </a:r>
            <a:r>
              <a:rPr lang="pl-PL" baseline="0" dirty="0" err="1" smtClean="0"/>
              <a:t>this</a:t>
            </a:r>
            <a:r>
              <a:rPr lang="pl-PL" baseline="0" dirty="0" smtClean="0"/>
              <a:t> jako argument wywołania funkcji)</a:t>
            </a:r>
          </a:p>
          <a:p>
            <a:pPr marL="171450" indent="-171450">
              <a:buFontTx/>
              <a:buChar char="-"/>
            </a:pPr>
            <a:r>
              <a:rPr lang="pl-PL" baseline="0" dirty="0" smtClean="0"/>
              <a:t>oddzielenie kodu JS od </a:t>
            </a:r>
            <a:r>
              <a:rPr lang="pl-PL" baseline="0" dirty="0" err="1" smtClean="0"/>
              <a:t>html</a:t>
            </a:r>
            <a:r>
              <a:rPr lang="pl-PL" baseline="0" dirty="0" smtClean="0"/>
              <a:t> – umieszczenie wielu instrukcji </a:t>
            </a:r>
            <a:r>
              <a:rPr lang="pl-PL" baseline="0" dirty="0" err="1" smtClean="0"/>
              <a:t>JavaScript</a:t>
            </a:r>
            <a:r>
              <a:rPr lang="pl-PL" baseline="0" dirty="0" smtClean="0"/>
              <a:t> bezpośrednio w znaczniku jest możliwe, ale jeśli chcemy wykorzystać nasz skrypt ponownie to musimy skopiować jego treść i podłączyć do nowego elementu. Możemy to uprościć i przenieść nasz kod do funkcji a w znacznikach umieścić tylko wywołania naszych funkcji. Jednak gdy będziemy chcieli zmienić obsługę </a:t>
            </a:r>
            <a:r>
              <a:rPr lang="pl-PL" baseline="0" dirty="0" err="1" smtClean="0"/>
              <a:t>cześci</a:t>
            </a:r>
            <a:r>
              <a:rPr lang="pl-PL" baseline="0" dirty="0" smtClean="0"/>
              <a:t> zdarzeń na naszej stronie będziemy musieli przeszukiwać dokument </a:t>
            </a:r>
            <a:r>
              <a:rPr lang="pl-PL" baseline="0" dirty="0" err="1" smtClean="0"/>
              <a:t>html</a:t>
            </a:r>
            <a:r>
              <a:rPr lang="pl-PL" baseline="0" dirty="0" smtClean="0"/>
              <a:t> i wyszukiwać elementy, które wywołują naszą funkcję. Dlatego możliwe jest podłączenie obsługi zdarzenia bezpośrednio w kodzie skryptu. Możemy do tego wykorzystać poznaną wcześniej metodę </a:t>
            </a:r>
            <a:r>
              <a:rPr lang="pl-PL" baseline="0" dirty="0" err="1" smtClean="0"/>
              <a:t>getElementById</a:t>
            </a:r>
            <a:r>
              <a:rPr lang="pl-PL" baseline="0" dirty="0" smtClean="0"/>
              <a:t>, aby zlokalizować dany element na stronie i umieścić w nim obsługę zdarzenia. Aby usunąć obsługę zdarzenia przypisujemy mu wartość </a:t>
            </a:r>
            <a:r>
              <a:rPr lang="pl-PL" baseline="0" dirty="0" err="1" smtClean="0"/>
              <a:t>null</a:t>
            </a:r>
            <a:r>
              <a:rPr lang="pl-PL" baseline="0" dirty="0" smtClean="0"/>
              <a:t>.</a:t>
            </a:r>
          </a:p>
          <a:p>
            <a:pPr marL="171450" indent="-171450">
              <a:buFontTx/>
              <a:buChar char="-"/>
            </a:pPr>
            <a:endParaRPr lang="pl-PL" baseline="0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" name="Shape 3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0" indent="0">
              <a:buFontTx/>
              <a:buNone/>
            </a:pPr>
            <a:r>
              <a:rPr lang="pl-PL" baseline="0" dirty="0" smtClean="0"/>
              <a:t>Wadą wcześniej przedstawionych sposobów jest możliwość podłączenia tylko jednej funkcji pod dane zdarzenie. Jeśli w trakcie działania przypiszemy do zdarzenia nową funkcję to nadpiszemy starszą.</a:t>
            </a:r>
          </a:p>
          <a:p>
            <a:pPr marL="0" indent="0">
              <a:buFontTx/>
              <a:buNone/>
            </a:pPr>
            <a:r>
              <a:rPr lang="pl-PL" baseline="0" dirty="0" smtClean="0"/>
              <a:t>Możemy to obejść używając „nowego” modelu rejestracji zdarzeń z wykorzystaniem metody </a:t>
            </a:r>
            <a:r>
              <a:rPr lang="pl-PL" baseline="0" dirty="0" err="1" smtClean="0"/>
              <a:t>addEventListener</a:t>
            </a:r>
            <a:r>
              <a:rPr lang="pl-PL" baseline="0" dirty="0" smtClean="0"/>
              <a:t>();</a:t>
            </a:r>
          </a:p>
          <a:p>
            <a:pPr marL="0" indent="0">
              <a:buFontTx/>
              <a:buNone/>
            </a:pPr>
            <a:r>
              <a:rPr lang="pl-PL" baseline="0" dirty="0" smtClean="0"/>
              <a:t>Przyjmuje ona 3 parametry: typ zdarzenia, funkcja do wywołania parametr włączający lub wyłączający bąbelkowe wywołania zdarzeń (z reguły jest on ustawiony na wartość </a:t>
            </a:r>
            <a:r>
              <a:rPr lang="pl-PL" baseline="0" dirty="0" err="1" smtClean="0"/>
              <a:t>false</a:t>
            </a:r>
            <a:r>
              <a:rPr lang="pl-PL" baseline="0" dirty="0" smtClean="0"/>
              <a:t>)</a:t>
            </a:r>
          </a:p>
          <a:p>
            <a:pPr marL="0" indent="0">
              <a:buFontTx/>
              <a:buNone/>
            </a:pPr>
            <a:r>
              <a:rPr lang="pl-PL" baseline="0" dirty="0" smtClean="0"/>
              <a:t>Bąbelkowe wywołanie zdarzeń:</a:t>
            </a:r>
          </a:p>
          <a:p>
            <a:pPr marL="0" indent="0">
              <a:buFontTx/>
              <a:buNone/>
            </a:pPr>
            <a:r>
              <a:rPr lang="pl-PL" baseline="0" dirty="0" smtClean="0"/>
              <a:t>(jeśli jest ustawione na </a:t>
            </a:r>
            <a:r>
              <a:rPr lang="pl-PL" baseline="0" dirty="0" err="1" smtClean="0"/>
              <a:t>true</a:t>
            </a:r>
            <a:r>
              <a:rPr lang="pl-PL" baseline="0" dirty="0" smtClean="0"/>
              <a:t>, zdarzenie jest wywoływane dla wszystkich elementów nadrzędnych – czyli jeśli klikniemy w obszarze div, który jest częścią innego obszaru to zdarzenie </a:t>
            </a:r>
            <a:r>
              <a:rPr lang="pl-PL" baseline="0" dirty="0" err="1" smtClean="0"/>
              <a:t>onClick</a:t>
            </a:r>
            <a:r>
              <a:rPr lang="pl-PL" baseline="0" dirty="0" smtClean="0"/>
              <a:t> zostanie przekazane do obu elementów!. Jeśli oba elementy zawierają funkcję obsługującą to zdarzenie to obie funkcje zostaną wywołane).</a:t>
            </a:r>
          </a:p>
          <a:p>
            <a:pPr marL="0" indent="0">
              <a:buFontTx/>
              <a:buNone/>
            </a:pPr>
            <a:r>
              <a:rPr lang="pl-PL" baseline="0" dirty="0" smtClean="0"/>
              <a:t>Zdarzenie „wędruje” od elementu który je wywołał w górę dokumentu (aż do elementu </a:t>
            </a:r>
            <a:r>
              <a:rPr lang="pl-PL" baseline="0" dirty="0" err="1" smtClean="0"/>
              <a:t>document</a:t>
            </a:r>
            <a:r>
              <a:rPr lang="pl-PL" baseline="0" dirty="0" smtClean="0"/>
              <a:t>) tak jak bąbelki powietrza wędrują  w górę butelki.</a:t>
            </a:r>
          </a:p>
          <a:p>
            <a:pPr marL="0" indent="0">
              <a:buFontTx/>
              <a:buNone/>
            </a:pPr>
            <a:endParaRPr lang="pl-PL" baseline="0" dirty="0" smtClean="0"/>
          </a:p>
          <a:p>
            <a:pPr marL="0" indent="0">
              <a:buFontTx/>
              <a:buNone/>
            </a:pPr>
            <a:r>
              <a:rPr lang="pl-PL" baseline="0" dirty="0" smtClean="0"/>
              <a:t>W elemencie przycisk przypisujemy 3 funkcje obsługujące kliknięcie: </a:t>
            </a:r>
            <a:r>
              <a:rPr lang="pl-PL" baseline="0" dirty="0" err="1" smtClean="0"/>
              <a:t>przenies</a:t>
            </a:r>
            <a:r>
              <a:rPr lang="pl-PL" baseline="0" dirty="0" smtClean="0"/>
              <a:t>, </a:t>
            </a:r>
            <a:r>
              <a:rPr lang="pl-PL" baseline="0" dirty="0" err="1" smtClean="0"/>
              <a:t>wypiszTekst</a:t>
            </a:r>
            <a:r>
              <a:rPr lang="pl-PL" baseline="0" dirty="0" smtClean="0"/>
              <a:t>, i anonimową funkcję zmieniającą kolor na niebieski. Od tego momentu kliknięcie na elemencie uruchomi wszystkie 3 funkcje.</a:t>
            </a:r>
            <a:br>
              <a:rPr lang="pl-PL" baseline="0" dirty="0" smtClean="0"/>
            </a:br>
            <a:r>
              <a:rPr lang="pl-PL" baseline="0" dirty="0" smtClean="0"/>
              <a:t>Aby usunąć obsługę zdarzenia z elementu wykorzystujemy metodę </a:t>
            </a:r>
            <a:r>
              <a:rPr lang="pl-PL" baseline="0" dirty="0" err="1" smtClean="0"/>
              <a:t>removeEventListener</a:t>
            </a:r>
            <a:r>
              <a:rPr lang="pl-PL" baseline="0" dirty="0" smtClean="0"/>
              <a:t>(), której jako argument podajemy takie same parametry jak metodzie </a:t>
            </a:r>
            <a:r>
              <a:rPr lang="pl-PL" baseline="0" dirty="0" err="1" smtClean="0"/>
              <a:t>addEventListener</a:t>
            </a:r>
            <a:r>
              <a:rPr lang="pl-PL" baseline="0" dirty="0" smtClean="0"/>
              <a:t>.</a:t>
            </a:r>
          </a:p>
          <a:p>
            <a:pPr marL="0" indent="0">
              <a:buFontTx/>
              <a:buNone/>
            </a:pPr>
            <a:r>
              <a:rPr lang="pl-PL" baseline="0" dirty="0" smtClean="0"/>
              <a:t>Niestety nie możemy jednak usunąć anonimowych funkcji!</a:t>
            </a:r>
          </a:p>
          <a:p>
            <a:pPr marL="0" indent="0">
              <a:buFontTx/>
              <a:buNone/>
            </a:pPr>
            <a:endParaRPr lang="pl-PL" baseline="0" dirty="0" smtClean="0"/>
          </a:p>
          <a:p>
            <a:pPr marL="0" indent="0">
              <a:buFontTx/>
              <a:buNone/>
            </a:pPr>
            <a:endParaRPr lang="pl-PL" baseline="0" dirty="0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" name="Shape 3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pl-PL" dirty="0" smtClean="0"/>
              <a:t>Wcześniejsze</a:t>
            </a:r>
            <a:r>
              <a:rPr lang="pl-PL" baseline="0" dirty="0" smtClean="0"/>
              <a:t> wersje Internet Explorera (&lt;= 8) stosują </a:t>
            </a:r>
            <a:r>
              <a:rPr lang="pl-PL" baseline="0" dirty="0" err="1" smtClean="0"/>
              <a:t>właśny</a:t>
            </a:r>
            <a:r>
              <a:rPr lang="pl-PL" baseline="0" dirty="0" smtClean="0"/>
              <a:t> model. Zamiast zdarzenia </a:t>
            </a:r>
            <a:r>
              <a:rPr lang="pl-PL" baseline="0" dirty="0" err="1" smtClean="0"/>
              <a:t>addEventListener</a:t>
            </a:r>
            <a:r>
              <a:rPr lang="pl-PL" baseline="0" dirty="0" smtClean="0"/>
              <a:t> i </a:t>
            </a:r>
            <a:r>
              <a:rPr lang="pl-PL" baseline="0" dirty="0" err="1" smtClean="0"/>
              <a:t>removeEventListener</a:t>
            </a:r>
            <a:r>
              <a:rPr lang="pl-PL" baseline="0" dirty="0" smtClean="0"/>
              <a:t> są zdarzenia </a:t>
            </a:r>
            <a:r>
              <a:rPr lang="pl-PL" baseline="0" dirty="0" err="1" smtClean="0"/>
              <a:t>attachEvent</a:t>
            </a:r>
            <a:r>
              <a:rPr lang="pl-PL" baseline="0" dirty="0" smtClean="0"/>
              <a:t> i </a:t>
            </a:r>
            <a:r>
              <a:rPr lang="pl-PL" baseline="0" dirty="0" err="1" smtClean="0"/>
              <a:t>detachEvent</a:t>
            </a:r>
            <a:r>
              <a:rPr lang="pl-PL" baseline="0" dirty="0" smtClean="0"/>
              <a:t>. Jako parametry tych funkcji podajemy nazwę zdarzenia z przedrostkiem ‚on’ np. </a:t>
            </a:r>
            <a:r>
              <a:rPr lang="pl-PL" baseline="0" dirty="0" err="1" smtClean="0"/>
              <a:t>onClick</a:t>
            </a:r>
            <a:r>
              <a:rPr lang="pl-PL" baseline="0" dirty="0" smtClean="0"/>
              <a:t> a jako 2 nazwę funkcji obsługującej zdarzenie. 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" name="Shape 3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sz="1100" dirty="0" err="1" smtClean="0"/>
              <a:t>JavaScript</a:t>
            </a:r>
            <a:r>
              <a:rPr lang="pl-PL" sz="1100" dirty="0" smtClean="0"/>
              <a:t> udostępnia słowo kluczowe </a:t>
            </a:r>
            <a:r>
              <a:rPr lang="pl-PL" sz="1100" dirty="0" err="1" smtClean="0"/>
              <a:t>this</a:t>
            </a:r>
            <a:r>
              <a:rPr lang="pl-PL" sz="1100" dirty="0" smtClean="0"/>
              <a:t>, które jest referencją do obiektu, wywołującego metodę.</a:t>
            </a:r>
          </a:p>
          <a:p>
            <a:r>
              <a:rPr lang="pl-PL" dirty="0" smtClean="0"/>
              <a:t>Przykładowo</a:t>
            </a:r>
            <a:r>
              <a:rPr lang="pl-PL" baseline="0" dirty="0" smtClean="0"/>
              <a:t> jeśli chcemy stworzyć funkcję która zmieni kolor elementu możemy napisać ją w następujący sposób i wywołać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" name="Shape 3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dirty="0" smtClean="0"/>
              <a:t>Elementy</a:t>
            </a:r>
            <a:r>
              <a:rPr lang="pl-PL" baseline="0" dirty="0" smtClean="0"/>
              <a:t> na stronie mają w większości przypadków przypisane domyślne akcje. Np. link przenosi w inne miejsce, formularz jest wysyłany na serwer itp.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baseline="0" dirty="0" smtClean="0"/>
              <a:t>Dodane przez nas zdarzenia zostaną wykonane jako pierwsze, ale później zostanie wykonana domyślna czynność.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baseline="0" dirty="0" smtClean="0"/>
              <a:t>Aby temu zapobiec możemy skorzystać z metody </a:t>
            </a:r>
            <a:r>
              <a:rPr lang="pl-PL" baseline="0" dirty="0" err="1" smtClean="0"/>
              <a:t>e.preventDefault</a:t>
            </a:r>
            <a:r>
              <a:rPr lang="pl-PL" baseline="0" dirty="0" smtClean="0"/>
              <a:t>(), gdzie e to obiekt zdarzenia.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l-PL" baseline="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baseline="0" dirty="0" smtClean="0"/>
              <a:t>Jak wspomniałem wcześniej zdarzenie po wystąpieniu przekazywane jest w górę dokumentu – aż do znacznika </a:t>
            </a:r>
            <a:r>
              <a:rPr lang="pl-PL" baseline="0" dirty="0" err="1" smtClean="0"/>
              <a:t>document</a:t>
            </a:r>
            <a:r>
              <a:rPr lang="pl-PL" baseline="0" dirty="0" smtClean="0"/>
              <a:t> i jeśli po drodze napotka na metodę obsługującą dane zdarzenie to metoda ta zostanie wywołana.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baseline="0" dirty="0" smtClean="0"/>
              <a:t>Aby wstrzymać takie działanie możemy wykorzystać metodę </a:t>
            </a:r>
            <a:r>
              <a:rPr lang="pl-PL" baseline="0" dirty="0" err="1" smtClean="0"/>
              <a:t>stopPropagation</a:t>
            </a:r>
            <a:r>
              <a:rPr lang="pl-PL" baseline="0" dirty="0" smtClean="0"/>
              <a:t>()  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" name="Shape 3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pl-PL" dirty="0" smtClean="0"/>
              <a:t>Lista typowych zdarzeń obsługiwanych</a:t>
            </a:r>
            <a:r>
              <a:rPr lang="pl-PL" baseline="0" dirty="0" smtClean="0"/>
              <a:t> przez przeglądarkę:</a:t>
            </a:r>
          </a:p>
          <a:p>
            <a:pPr marL="171450" indent="-171450">
              <a:buFontTx/>
              <a:buChar char="-"/>
            </a:pPr>
            <a:r>
              <a:rPr lang="pl-PL" dirty="0" err="1" smtClean="0"/>
              <a:t>onblur</a:t>
            </a:r>
            <a:r>
              <a:rPr lang="pl-PL" baseline="0" dirty="0" smtClean="0"/>
              <a:t>: zdarzenie uruchamiane gdy element straci </a:t>
            </a:r>
            <a:r>
              <a:rPr lang="pl-PL" baseline="0" dirty="0" err="1" smtClean="0"/>
              <a:t>focus</a:t>
            </a:r>
            <a:r>
              <a:rPr lang="pl-PL" baseline="0" dirty="0" smtClean="0"/>
              <a:t> (zmienimy aktywny element na inny)</a:t>
            </a:r>
          </a:p>
          <a:p>
            <a:pPr marL="171450" indent="-171450">
              <a:buFontTx/>
              <a:buChar char="-"/>
            </a:pPr>
            <a:r>
              <a:rPr lang="pl-PL" baseline="0" dirty="0" err="1" smtClean="0"/>
              <a:t>onchange</a:t>
            </a:r>
            <a:r>
              <a:rPr lang="pl-PL" baseline="0" dirty="0" smtClean="0"/>
              <a:t>: element traci </a:t>
            </a:r>
            <a:r>
              <a:rPr lang="pl-PL" baseline="0" dirty="0" err="1" smtClean="0"/>
              <a:t>focus</a:t>
            </a:r>
            <a:r>
              <a:rPr lang="pl-PL" baseline="0" dirty="0" smtClean="0"/>
              <a:t> i zmieniła się zawartość elementu</a:t>
            </a:r>
          </a:p>
          <a:p>
            <a:pPr marL="171450" indent="-171450">
              <a:buFontTx/>
              <a:buChar char="-"/>
            </a:pPr>
            <a:r>
              <a:rPr lang="pl-PL" baseline="0" dirty="0" err="1" smtClean="0"/>
              <a:t>onclick</a:t>
            </a:r>
            <a:r>
              <a:rPr lang="pl-PL" baseline="0" dirty="0" smtClean="0"/>
              <a:t>: zdarzenie, które powstaje kiedy element został kliknięty</a:t>
            </a:r>
          </a:p>
          <a:p>
            <a:pPr marL="171450" indent="-171450">
              <a:buFontTx/>
              <a:buChar char="-"/>
            </a:pPr>
            <a:r>
              <a:rPr lang="pl-PL" baseline="0" dirty="0" err="1" smtClean="0"/>
              <a:t>ondblclick</a:t>
            </a:r>
            <a:r>
              <a:rPr lang="pl-PL" baseline="0" dirty="0" smtClean="0"/>
              <a:t>: </a:t>
            </a:r>
          </a:p>
          <a:p>
            <a:pPr marL="171450" indent="-171450">
              <a:buFontTx/>
              <a:buChar char="-"/>
            </a:pPr>
            <a:r>
              <a:rPr lang="pl-PL" baseline="0" dirty="0" err="1" smtClean="0"/>
              <a:t>onfocus</a:t>
            </a:r>
            <a:r>
              <a:rPr lang="pl-PL" baseline="0" dirty="0" smtClean="0"/>
              <a:t>: element otrzymuje fokus (jest aktywny)</a:t>
            </a:r>
          </a:p>
          <a:p>
            <a:pPr marL="171450" indent="-171450">
              <a:buFontTx/>
              <a:buChar char="-"/>
            </a:pPr>
            <a:r>
              <a:rPr lang="pl-PL" baseline="0" dirty="0" err="1" smtClean="0"/>
              <a:t>onkeypress</a:t>
            </a:r>
            <a:r>
              <a:rPr lang="pl-PL" baseline="0" dirty="0" smtClean="0"/>
              <a:t>: zdarzenie powstaje kiedy klawisz zostaje wciśnięty i puszczony (są jeszcze zdarzenia </a:t>
            </a:r>
            <a:r>
              <a:rPr lang="pl-PL" baseline="0" dirty="0" err="1" smtClean="0"/>
              <a:t>onkeydown</a:t>
            </a:r>
            <a:r>
              <a:rPr lang="pl-PL" baseline="0" dirty="0" smtClean="0"/>
              <a:t> i </a:t>
            </a:r>
            <a:r>
              <a:rPr lang="pl-PL" baseline="0" dirty="0" err="1" smtClean="0"/>
              <a:t>onkeyup</a:t>
            </a:r>
            <a:r>
              <a:rPr lang="pl-PL" baseline="0" dirty="0" smtClean="0"/>
              <a:t> – wywoływane po </a:t>
            </a:r>
            <a:r>
              <a:rPr lang="pl-PL" baseline="0" dirty="0" err="1" smtClean="0"/>
              <a:t>nacisnięciu</a:t>
            </a:r>
            <a:r>
              <a:rPr lang="pl-PL" baseline="0" dirty="0" smtClean="0"/>
              <a:t> i puszczeniu przycisku)</a:t>
            </a:r>
          </a:p>
          <a:p>
            <a:pPr marL="171450" indent="-171450">
              <a:buFontTx/>
              <a:buChar char="-"/>
            </a:pPr>
            <a:r>
              <a:rPr lang="pl-PL" baseline="0" dirty="0" err="1" smtClean="0"/>
              <a:t>onload</a:t>
            </a:r>
            <a:r>
              <a:rPr lang="pl-PL" baseline="0" dirty="0" smtClean="0"/>
              <a:t>: przeglądarka zakończyła ładowanie strony lub ramki</a:t>
            </a:r>
          </a:p>
          <a:p>
            <a:pPr marL="171450" indent="-171450">
              <a:buFontTx/>
              <a:buChar char="-"/>
            </a:pPr>
            <a:endParaRPr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" name="Shape 3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pl-PL" dirty="0" smtClean="0"/>
              <a:t>Lista typowych zdarzeń obsługiwanych</a:t>
            </a:r>
            <a:r>
              <a:rPr lang="pl-PL" baseline="0" dirty="0" smtClean="0"/>
              <a:t> przez przeglądarkę:</a:t>
            </a:r>
          </a:p>
          <a:p>
            <a:pPr marL="171450" indent="-171450">
              <a:buFontTx/>
              <a:buChar char="-"/>
            </a:pPr>
            <a:r>
              <a:rPr lang="pl-PL" dirty="0" err="1" smtClean="0"/>
              <a:t>onmousedown</a:t>
            </a:r>
            <a:r>
              <a:rPr lang="pl-PL" dirty="0" smtClean="0"/>
              <a:t>:</a:t>
            </a:r>
            <a:r>
              <a:rPr lang="pl-PL" baseline="0" dirty="0" smtClean="0"/>
              <a:t> zdarzenie powstaje gdy klawisz myszy zostanie naciśnięty nad elementem</a:t>
            </a:r>
          </a:p>
          <a:p>
            <a:pPr marL="171450" indent="-171450">
              <a:buFontTx/>
              <a:buChar char="-"/>
            </a:pPr>
            <a:r>
              <a:rPr lang="pl-PL" baseline="0" dirty="0" err="1" smtClean="0"/>
              <a:t>onmousemove</a:t>
            </a:r>
            <a:r>
              <a:rPr lang="pl-PL" baseline="0" dirty="0" smtClean="0"/>
              <a:t>: klawisz myszy jest przesuwany nad elementem</a:t>
            </a:r>
          </a:p>
          <a:p>
            <a:pPr marL="171450" indent="-171450">
              <a:buFontTx/>
              <a:buChar char="-"/>
            </a:pPr>
            <a:r>
              <a:rPr lang="pl-PL" baseline="0" dirty="0" err="1" smtClean="0"/>
              <a:t>onmouseout</a:t>
            </a:r>
            <a:r>
              <a:rPr lang="pl-PL" baseline="0" dirty="0" smtClean="0"/>
              <a:t>: kursor myszy opuścił element</a:t>
            </a:r>
          </a:p>
          <a:p>
            <a:pPr marL="171450" indent="-171450">
              <a:buFontTx/>
              <a:buChar char="-"/>
            </a:pPr>
            <a:r>
              <a:rPr lang="pl-PL" baseline="0" dirty="0" err="1" smtClean="0"/>
              <a:t>onmouseover</a:t>
            </a:r>
            <a:r>
              <a:rPr lang="pl-PL" baseline="0" dirty="0" smtClean="0"/>
              <a:t>: kursor myszy wszedł w element</a:t>
            </a:r>
          </a:p>
          <a:p>
            <a:pPr marL="171450" indent="-171450">
              <a:buFontTx/>
              <a:buChar char="-"/>
            </a:pPr>
            <a:r>
              <a:rPr lang="pl-PL" dirty="0" err="1" smtClean="0"/>
              <a:t>onmouseup</a:t>
            </a:r>
            <a:r>
              <a:rPr lang="pl-PL" dirty="0" smtClean="0"/>
              <a:t>:</a:t>
            </a:r>
            <a:r>
              <a:rPr lang="pl-PL" baseline="0" dirty="0" smtClean="0"/>
              <a:t> przycisk myszy został zwolniony nad elementem</a:t>
            </a:r>
          </a:p>
          <a:p>
            <a:pPr marL="171450" indent="-171450">
              <a:buFontTx/>
              <a:buChar char="-"/>
            </a:pPr>
            <a:endParaRPr lang="pl-PL" baseline="0" dirty="0" smtClean="0"/>
          </a:p>
          <a:p>
            <a:pPr marL="171450" indent="-171450">
              <a:buFontTx/>
              <a:buChar char="-"/>
            </a:pPr>
            <a:r>
              <a:rPr lang="pl-PL" baseline="0" dirty="0" err="1" smtClean="0"/>
              <a:t>onresize</a:t>
            </a:r>
            <a:r>
              <a:rPr lang="pl-PL" baseline="0" dirty="0" smtClean="0"/>
              <a:t>: zmienił się rozmiar okna</a:t>
            </a:r>
            <a:endParaRPr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" name="Shape 3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pl-PL" dirty="0" smtClean="0"/>
              <a:t>Komunikat</a:t>
            </a:r>
            <a:r>
              <a:rPr lang="pl-PL" baseline="0" dirty="0" smtClean="0"/>
              <a:t> „Załadowano stronę” pojawi się dopiero po wczytaniu całej strony do przeglądarki. Jest to bardzo przydatne, jeśli nasza funkcja ma działać na elementach strony. W tym przypadku mamy pewność, że wszystkie elementy są już wczytane i utworzone w przeglądarce a nasza metoda będzie mogła z nich skorzystać. Gdybyśmy umieścili wywołanie naszej metody poza zdarzeniem zostałaby wywołana w momencie wczytania  przez przeglądarkę, bez oczekiwania na zakończenie wczytywania strony.</a:t>
            </a:r>
            <a:endParaRPr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spTree>
      <p:nvGrpSpPr>
        <p:cNvPr id="1" name="Shape 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8"/>
          <p:cNvSpPr txBox="1">
            <a:spLocks noGrp="1"/>
          </p:cNvSpPr>
          <p:nvPr>
            <p:ph type="ctrTitle"/>
          </p:nvPr>
        </p:nvSpPr>
        <p:spPr>
          <a:xfrm>
            <a:off x="685800" y="2111123"/>
            <a:ext cx="7772400" cy="15464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" name="Shape 9"/>
          <p:cNvSpPr txBox="1">
            <a:spLocks noGrp="1"/>
          </p:cNvSpPr>
          <p:nvPr>
            <p:ph type="subTitle" idx="1"/>
          </p:nvPr>
        </p:nvSpPr>
        <p:spPr>
          <a:xfrm>
            <a:off x="685800" y="3786737"/>
            <a:ext cx="7772400" cy="104631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ColTx" type="twoColTx">
  <p:cSld name="twoColTx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3994525" cy="49675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  <p:sp>
        <p:nvSpPr>
          <p:cNvPr id="16" name="Shape 16"/>
          <p:cNvSpPr txBox="1">
            <a:spLocks noGrp="1"/>
          </p:cNvSpPr>
          <p:nvPr>
            <p:ph type="body" idx="2"/>
          </p:nvPr>
        </p:nvSpPr>
        <p:spPr>
          <a:xfrm>
            <a:off x="4692273" y="1600200"/>
            <a:ext cx="3994525" cy="49675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Only" type="titleOnly">
  <p:cSld name="titleOnly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_ONLY">
  <p:cSld name="CAPTION_ONLY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 txBox="1">
            <a:spLocks noGrp="1"/>
          </p:cNvSpPr>
          <p:nvPr>
            <p:ph type="body" idx="1"/>
          </p:nvPr>
        </p:nvSpPr>
        <p:spPr>
          <a:xfrm>
            <a:off x="457200" y="5875078"/>
            <a:ext cx="8229600" cy="69269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1pPr>
            <a:lvl2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2pPr>
            <a:lvl3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3pPr>
            <a:lvl4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4pPr>
            <a:lvl5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5pPr>
            <a:lvl6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6pPr>
            <a:lvl7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7pPr>
            <a:lvl8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8pPr>
            <a:lvl9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5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342900" algn="l" rtl="0">
              <a:spcBef>
                <a:spcPts val="600"/>
              </a:spcBef>
              <a:buClr>
                <a:schemeClr val="dk1"/>
              </a:buClr>
              <a:buSzPct val="166666"/>
              <a:buFont typeface="Arial"/>
              <a:buChar char="•"/>
              <a:defRPr sz="3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indent="-285750" algn="l" rtl="0">
              <a:spcBef>
                <a:spcPts val="480"/>
              </a:spcBef>
              <a:buClr>
                <a:schemeClr val="dk1"/>
              </a:buClr>
              <a:buSzPct val="100000"/>
              <a:buFont typeface="Courier New"/>
              <a:buChar char="o"/>
              <a:defRPr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indent="-228600" algn="l" rtl="0">
              <a:spcBef>
                <a:spcPts val="480"/>
              </a:spcBef>
              <a:buClr>
                <a:schemeClr val="dk1"/>
              </a:buClr>
              <a:buSzPct val="100000"/>
              <a:buFont typeface="Wingdings"/>
              <a:buChar char="§"/>
              <a:defRPr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indent="-228600" algn="l" rtl="0">
              <a:spcBef>
                <a:spcPts val="360"/>
              </a:spcBef>
              <a:buClr>
                <a:schemeClr val="dk1"/>
              </a:buClr>
              <a:buSzPct val="166666"/>
              <a:buFont typeface="Arial"/>
              <a:buChar char="•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indent="-228600" algn="l" rtl="0">
              <a:spcBef>
                <a:spcPts val="360"/>
              </a:spcBef>
              <a:buClr>
                <a:schemeClr val="dk1"/>
              </a:buClr>
              <a:buSzPct val="100000"/>
              <a:buFont typeface="Courier New"/>
              <a:buChar char="o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indent="-228600" algn="l" rtl="0">
              <a:spcBef>
                <a:spcPts val="360"/>
              </a:spcBef>
              <a:buClr>
                <a:schemeClr val="dk1"/>
              </a:buClr>
              <a:buSzPct val="100000"/>
              <a:buFont typeface="Wingdings"/>
              <a:buChar char="§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indent="-228600" algn="l" rtl="0">
              <a:spcBef>
                <a:spcPts val="360"/>
              </a:spcBef>
              <a:buClr>
                <a:schemeClr val="dk1"/>
              </a:buClr>
              <a:buSzPct val="166666"/>
              <a:buFont typeface="Arial"/>
              <a:buChar char="•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indent="-228600" algn="l" rtl="0">
              <a:spcBef>
                <a:spcPts val="360"/>
              </a:spcBef>
              <a:buClr>
                <a:schemeClr val="dk1"/>
              </a:buClr>
              <a:buSzPct val="100000"/>
              <a:buFont typeface="Courier New"/>
              <a:buChar char="o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indent="-228600" algn="l" rtl="0">
              <a:spcBef>
                <a:spcPts val="360"/>
              </a:spcBef>
              <a:buClr>
                <a:schemeClr val="dk1"/>
              </a:buClr>
              <a:buSzPct val="100000"/>
              <a:buFont typeface="Wingdings"/>
              <a:buChar char="§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0" r:id="rId2"/>
    <p:sldLayoutId id="2147483651" r:id="rId3"/>
    <p:sldLayoutId id="2147483652" r:id="rId4"/>
    <p:sldLayoutId id="2147483653" r:id="rId5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ctrTitle"/>
          </p:nvPr>
        </p:nvSpPr>
        <p:spPr>
          <a:xfrm>
            <a:off x="685800" y="2111123"/>
            <a:ext cx="7772400" cy="1546474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pl"/>
              <a:t>JavaScript</a:t>
            </a:r>
          </a:p>
        </p:txBody>
      </p:sp>
      <p:sp>
        <p:nvSpPr>
          <p:cNvPr id="24" name="Shape 24"/>
          <p:cNvSpPr txBox="1">
            <a:spLocks noGrp="1"/>
          </p:cNvSpPr>
          <p:nvPr>
            <p:ph type="subTitle" idx="1"/>
          </p:nvPr>
        </p:nvSpPr>
        <p:spPr>
          <a:xfrm>
            <a:off x="685800" y="3786737"/>
            <a:ext cx="7772400" cy="1046317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pl" dirty="0" smtClean="0"/>
              <a:t>Zdarzenia</a:t>
            </a:r>
            <a:endParaRPr lang="pl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14459" y="4365104"/>
            <a:ext cx="7650029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 txBox="1">
            <a:spLocks noGrp="1"/>
          </p:cNvSpPr>
          <p:nvPr>
            <p:ph type="title" idx="4294967295"/>
          </p:nvPr>
        </p:nvSpPr>
        <p:spPr>
          <a:xfrm>
            <a:off x="1221201" y="1329352"/>
            <a:ext cx="7753199" cy="585599"/>
          </a:xfrm>
          <a:prstGeom prst="rect">
            <a:avLst/>
          </a:prstGeom>
          <a:noFill/>
        </p:spPr>
        <p:txBody>
          <a:bodyPr lIns="91425" tIns="91425" rIns="91425" bIns="91425" anchor="b" anchorCtr="0">
            <a:noAutofit/>
          </a:bodyPr>
          <a:lstStyle/>
          <a:p>
            <a:r>
              <a:rPr lang="pl-PL" sz="3600" b="1" dirty="0" smtClean="0"/>
              <a:t>Obsługa kliknięć</a:t>
            </a:r>
            <a:endParaRPr sz="3600" b="1" dirty="0"/>
          </a:p>
        </p:txBody>
      </p:sp>
      <p:sp>
        <p:nvSpPr>
          <p:cNvPr id="36" name="Shape 36"/>
          <p:cNvSpPr txBox="1">
            <a:spLocks noGrp="1"/>
          </p:cNvSpPr>
          <p:nvPr>
            <p:ph type="body" idx="4294967295"/>
          </p:nvPr>
        </p:nvSpPr>
        <p:spPr>
          <a:xfrm>
            <a:off x="1221201" y="1991152"/>
            <a:ext cx="7753199" cy="3897899"/>
          </a:xfrm>
          <a:prstGeom prst="rect">
            <a:avLst/>
          </a:prstGeom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r>
              <a:rPr lang="pl-PL" sz="2400" dirty="0" err="1" smtClean="0"/>
              <a:t>onclick</a:t>
            </a:r>
            <a:r>
              <a:rPr lang="pl-PL" sz="2400" dirty="0" smtClean="0"/>
              <a:t/>
            </a:r>
            <a:br>
              <a:rPr lang="pl-PL" sz="2400" dirty="0" smtClean="0"/>
            </a:br>
            <a:r>
              <a:rPr lang="pl-PL" sz="1800" dirty="0" smtClean="0"/>
              <a:t>&lt;div id="przycisk" </a:t>
            </a:r>
            <a:br>
              <a:rPr lang="pl-PL" sz="1800" dirty="0" smtClean="0"/>
            </a:br>
            <a:r>
              <a:rPr lang="pl-PL" sz="1800" dirty="0" smtClean="0"/>
              <a:t>	style="</a:t>
            </a:r>
            <a:r>
              <a:rPr lang="pl-PL" sz="1800" dirty="0" err="1" smtClean="0"/>
              <a:t>background-color</a:t>
            </a:r>
            <a:r>
              <a:rPr lang="pl-PL" sz="1800" dirty="0" smtClean="0"/>
              <a:t>: red; width:100px; </a:t>
            </a:r>
            <a:r>
              <a:rPr lang="pl-PL" sz="1800" dirty="0" err="1" smtClean="0"/>
              <a:t>height</a:t>
            </a:r>
            <a:r>
              <a:rPr lang="pl-PL" sz="1800" dirty="0" smtClean="0"/>
              <a:t>: 100px;"               	</a:t>
            </a:r>
            <a:r>
              <a:rPr lang="pl-PL" sz="1800" dirty="0" err="1" smtClean="0"/>
              <a:t>onclick</a:t>
            </a:r>
            <a:r>
              <a:rPr lang="pl-PL" sz="1800" dirty="0" smtClean="0"/>
              <a:t>="alert('Witaj!');" &gt;</a:t>
            </a:r>
            <a:br>
              <a:rPr lang="pl-PL" sz="1800" dirty="0" smtClean="0"/>
            </a:br>
            <a:r>
              <a:rPr lang="pl-PL" sz="1800" dirty="0" smtClean="0"/>
              <a:t>&lt;/div&gt;</a:t>
            </a:r>
            <a:endParaRPr lang="pl-PL" sz="1800" dirty="0"/>
          </a:p>
          <a:p>
            <a:r>
              <a:rPr lang="pl-PL" sz="1800" dirty="0" err="1" smtClean="0"/>
              <a:t>ondblclick</a:t>
            </a:r>
            <a:r>
              <a:rPr lang="pl-PL" sz="1800" dirty="0" smtClean="0"/>
              <a:t/>
            </a:r>
            <a:br>
              <a:rPr lang="pl-PL" sz="1800" dirty="0" smtClean="0"/>
            </a:br>
            <a:r>
              <a:rPr lang="pl-PL" sz="1800" dirty="0"/>
              <a:t>&lt;div id="przycisk" </a:t>
            </a:r>
            <a:br>
              <a:rPr lang="pl-PL" sz="1800" dirty="0"/>
            </a:br>
            <a:r>
              <a:rPr lang="pl-PL" sz="1800" dirty="0"/>
              <a:t>	style="</a:t>
            </a:r>
            <a:r>
              <a:rPr lang="pl-PL" sz="1800" dirty="0" err="1"/>
              <a:t>background-color</a:t>
            </a:r>
            <a:r>
              <a:rPr lang="pl-PL" sz="1800" dirty="0"/>
              <a:t>: red; width:100px; </a:t>
            </a:r>
            <a:r>
              <a:rPr lang="pl-PL" sz="1800" dirty="0" err="1"/>
              <a:t>height</a:t>
            </a:r>
            <a:r>
              <a:rPr lang="pl-PL" sz="1800" dirty="0"/>
              <a:t>: 100px;"               	 </a:t>
            </a:r>
            <a:r>
              <a:rPr lang="pl-PL" sz="1800" dirty="0" err="1"/>
              <a:t>ondblclick</a:t>
            </a:r>
            <a:r>
              <a:rPr lang="pl-PL" sz="1800" dirty="0"/>
              <a:t>="alert('Witaj </a:t>
            </a:r>
            <a:r>
              <a:rPr lang="pl-PL" sz="1800" dirty="0" smtClean="0"/>
              <a:t>2x')" &gt;</a:t>
            </a:r>
            <a:r>
              <a:rPr lang="pl-PL" sz="1800" dirty="0"/>
              <a:t/>
            </a:r>
            <a:br>
              <a:rPr lang="pl-PL" sz="1800" dirty="0"/>
            </a:br>
            <a:r>
              <a:rPr lang="pl-PL" sz="1800" dirty="0"/>
              <a:t>&lt;/div</a:t>
            </a:r>
            <a:r>
              <a:rPr lang="pl-PL" sz="1800" dirty="0" smtClean="0"/>
              <a:t>&gt;</a:t>
            </a:r>
            <a:br>
              <a:rPr lang="pl-PL" sz="1800" dirty="0" smtClean="0"/>
            </a:br>
            <a:endParaRPr lang="pl-PL" sz="1800" dirty="0" smtClean="0"/>
          </a:p>
        </p:txBody>
      </p:sp>
    </p:spTree>
    <p:extLst>
      <p:ext uri="{BB962C8B-B14F-4D97-AF65-F5344CB8AC3E}">
        <p14:creationId xmlns:p14="http://schemas.microsoft.com/office/powerpoint/2010/main" xmlns="" val="4274041099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 txBox="1">
            <a:spLocks noGrp="1"/>
          </p:cNvSpPr>
          <p:nvPr>
            <p:ph type="title" idx="4294967295"/>
          </p:nvPr>
        </p:nvSpPr>
        <p:spPr>
          <a:xfrm>
            <a:off x="1221201" y="1329352"/>
            <a:ext cx="7753199" cy="585599"/>
          </a:xfrm>
          <a:prstGeom prst="rect">
            <a:avLst/>
          </a:prstGeom>
          <a:noFill/>
        </p:spPr>
        <p:txBody>
          <a:bodyPr lIns="91425" tIns="91425" rIns="91425" bIns="91425" anchor="b" anchorCtr="0">
            <a:noAutofit/>
          </a:bodyPr>
          <a:lstStyle/>
          <a:p>
            <a:r>
              <a:rPr lang="pl-PL" sz="3600" b="1" dirty="0" smtClean="0"/>
              <a:t>Reakcja na ruch myszą</a:t>
            </a:r>
            <a:endParaRPr sz="3600" b="1" dirty="0"/>
          </a:p>
        </p:txBody>
      </p:sp>
      <p:sp>
        <p:nvSpPr>
          <p:cNvPr id="36" name="Shape 36"/>
          <p:cNvSpPr txBox="1">
            <a:spLocks noGrp="1"/>
          </p:cNvSpPr>
          <p:nvPr>
            <p:ph type="body" idx="4294967295"/>
          </p:nvPr>
        </p:nvSpPr>
        <p:spPr>
          <a:xfrm>
            <a:off x="1221201" y="1991152"/>
            <a:ext cx="7753199" cy="3897899"/>
          </a:xfrm>
          <a:prstGeom prst="rect">
            <a:avLst/>
          </a:prstGeom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indent="0">
              <a:buNone/>
            </a:pPr>
            <a:r>
              <a:rPr lang="pl-PL" sz="2400" dirty="0" smtClean="0"/>
              <a:t>zdarzenia </a:t>
            </a:r>
            <a:r>
              <a:rPr lang="pl-PL" sz="2400" dirty="0" err="1" smtClean="0"/>
              <a:t>onmouseover</a:t>
            </a:r>
            <a:r>
              <a:rPr lang="pl-PL" sz="2400" dirty="0" smtClean="0"/>
              <a:t> i </a:t>
            </a:r>
            <a:r>
              <a:rPr lang="pl-PL" sz="2400" dirty="0" err="1" smtClean="0"/>
              <a:t>onmouseout</a:t>
            </a:r>
            <a:endParaRPr lang="pl-PL" sz="2400" dirty="0" smtClean="0"/>
          </a:p>
          <a:p>
            <a:pPr marL="0" indent="0">
              <a:buNone/>
            </a:pPr>
            <a:r>
              <a:rPr lang="pl-PL" sz="1600" dirty="0"/>
              <a:t>&lt;div id="przycisk" </a:t>
            </a:r>
            <a:br>
              <a:rPr lang="pl-PL" sz="1600" dirty="0"/>
            </a:br>
            <a:r>
              <a:rPr lang="pl-PL" sz="1600" dirty="0"/>
              <a:t>	style="</a:t>
            </a:r>
            <a:r>
              <a:rPr lang="pl-PL" sz="1600" dirty="0" err="1"/>
              <a:t>background-color</a:t>
            </a:r>
            <a:r>
              <a:rPr lang="pl-PL" sz="1600" dirty="0"/>
              <a:t>: red; width:100px; </a:t>
            </a:r>
            <a:r>
              <a:rPr lang="pl-PL" sz="1600" dirty="0" err="1"/>
              <a:t>height</a:t>
            </a:r>
            <a:r>
              <a:rPr lang="pl-PL" sz="1600" dirty="0"/>
              <a:t>: 100px;"               	</a:t>
            </a:r>
            <a:r>
              <a:rPr lang="pl-PL" sz="1600" dirty="0" err="1" smtClean="0"/>
              <a:t>onmouseover</a:t>
            </a:r>
            <a:r>
              <a:rPr lang="pl-PL" sz="1600" dirty="0" smtClean="0"/>
              <a:t>="</a:t>
            </a:r>
            <a:r>
              <a:rPr lang="pl-PL" sz="1600" dirty="0"/>
              <a:t>alert</a:t>
            </a:r>
            <a:r>
              <a:rPr lang="pl-PL" sz="1600" dirty="0" smtClean="0"/>
              <a:t>('kursor nad elementem!');" </a:t>
            </a:r>
            <a:r>
              <a:rPr lang="pl-PL" sz="1600" dirty="0"/>
              <a:t>&gt;</a:t>
            </a:r>
            <a:br>
              <a:rPr lang="pl-PL" sz="1600" dirty="0"/>
            </a:br>
            <a:r>
              <a:rPr lang="pl-PL" sz="1600" dirty="0"/>
              <a:t>&lt;/div&gt;</a:t>
            </a:r>
          </a:p>
          <a:p>
            <a:pPr marL="0" indent="0">
              <a:buNone/>
            </a:pPr>
            <a:r>
              <a:rPr lang="pl-PL" sz="1600" dirty="0"/>
              <a:t>&lt;div id="przycisk" </a:t>
            </a:r>
            <a:br>
              <a:rPr lang="pl-PL" sz="1600" dirty="0"/>
            </a:br>
            <a:r>
              <a:rPr lang="pl-PL" sz="1600" dirty="0"/>
              <a:t>	style="</a:t>
            </a:r>
            <a:r>
              <a:rPr lang="pl-PL" sz="1600" dirty="0" err="1"/>
              <a:t>background-color</a:t>
            </a:r>
            <a:r>
              <a:rPr lang="pl-PL" sz="1600" dirty="0"/>
              <a:t>: red; width:100px; </a:t>
            </a:r>
            <a:r>
              <a:rPr lang="pl-PL" sz="1600" dirty="0" err="1"/>
              <a:t>height</a:t>
            </a:r>
            <a:r>
              <a:rPr lang="pl-PL" sz="1600" dirty="0"/>
              <a:t>: 100px;"               	</a:t>
            </a:r>
            <a:r>
              <a:rPr lang="pl-PL" sz="1600" dirty="0" err="1" smtClean="0"/>
              <a:t>onmouseout</a:t>
            </a:r>
            <a:r>
              <a:rPr lang="pl-PL" sz="1600" dirty="0" smtClean="0"/>
              <a:t>="</a:t>
            </a:r>
            <a:r>
              <a:rPr lang="pl-PL" sz="1600" dirty="0"/>
              <a:t>alert('kursor </a:t>
            </a:r>
            <a:r>
              <a:rPr lang="pl-PL" sz="1600" dirty="0" smtClean="0"/>
              <a:t>opuścił element!');" </a:t>
            </a:r>
            <a:r>
              <a:rPr lang="pl-PL" sz="1600" dirty="0"/>
              <a:t>&gt;</a:t>
            </a:r>
            <a:br>
              <a:rPr lang="pl-PL" sz="1600" dirty="0"/>
            </a:br>
            <a:r>
              <a:rPr lang="pl-PL" sz="1600" dirty="0"/>
              <a:t>&lt;/div&gt;</a:t>
            </a:r>
          </a:p>
          <a:p>
            <a:pPr marL="0" indent="0">
              <a:buNone/>
            </a:pPr>
            <a:endParaRPr sz="2400" dirty="0"/>
          </a:p>
        </p:txBody>
      </p:sp>
    </p:spTree>
    <p:extLst>
      <p:ext uri="{BB962C8B-B14F-4D97-AF65-F5344CB8AC3E}">
        <p14:creationId xmlns:p14="http://schemas.microsoft.com/office/powerpoint/2010/main" xmlns="" val="2519538675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 txBox="1">
            <a:spLocks noGrp="1"/>
          </p:cNvSpPr>
          <p:nvPr>
            <p:ph type="title" idx="4294967295"/>
          </p:nvPr>
        </p:nvSpPr>
        <p:spPr>
          <a:xfrm>
            <a:off x="1221201" y="1329352"/>
            <a:ext cx="7753199" cy="585599"/>
          </a:xfrm>
          <a:prstGeom prst="rect">
            <a:avLst/>
          </a:prstGeom>
          <a:noFill/>
        </p:spPr>
        <p:txBody>
          <a:bodyPr lIns="91425" tIns="91425" rIns="91425" bIns="91425" anchor="b" anchorCtr="0">
            <a:noAutofit/>
          </a:bodyPr>
          <a:lstStyle/>
          <a:p>
            <a:r>
              <a:rPr lang="pl-PL" sz="3600" b="1" dirty="0" smtClean="0"/>
              <a:t>Ćwiczenie 1</a:t>
            </a:r>
            <a:endParaRPr sz="3600" b="1" dirty="0"/>
          </a:p>
        </p:txBody>
      </p:sp>
      <p:sp>
        <p:nvSpPr>
          <p:cNvPr id="36" name="Shape 36"/>
          <p:cNvSpPr txBox="1">
            <a:spLocks noGrp="1"/>
          </p:cNvSpPr>
          <p:nvPr>
            <p:ph type="body" idx="4294967295"/>
          </p:nvPr>
        </p:nvSpPr>
        <p:spPr>
          <a:xfrm>
            <a:off x="1221201" y="1991152"/>
            <a:ext cx="7753199" cy="3897899"/>
          </a:xfrm>
          <a:prstGeom prst="rect">
            <a:avLst/>
          </a:prstGeom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indent="0">
              <a:buNone/>
            </a:pPr>
            <a:r>
              <a:rPr lang="pl-PL" sz="2400" dirty="0" smtClean="0"/>
              <a:t>Napisz kod strony zawierającej jedną warstwę (element div). Kliknięcie tej warstwy powinno spowodować utworzenie nowej warstwy, która również będzie reagować na kliknięcie</a:t>
            </a:r>
            <a:endParaRPr sz="2400" dirty="0"/>
          </a:p>
        </p:txBody>
      </p:sp>
    </p:spTree>
    <p:extLst>
      <p:ext uri="{BB962C8B-B14F-4D97-AF65-F5344CB8AC3E}">
        <p14:creationId xmlns:p14="http://schemas.microsoft.com/office/powerpoint/2010/main" xmlns="" val="3154784114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 txBox="1">
            <a:spLocks noGrp="1"/>
          </p:cNvSpPr>
          <p:nvPr>
            <p:ph type="title"/>
          </p:nvPr>
        </p:nvSpPr>
        <p:spPr>
          <a:xfrm>
            <a:off x="1221201" y="1329352"/>
            <a:ext cx="7753199" cy="585599"/>
          </a:xfrm>
          <a:prstGeom prst="rect">
            <a:avLst/>
          </a:prstGeom>
          <a:noFill/>
        </p:spPr>
        <p:txBody>
          <a:bodyPr lIns="91425" tIns="91425" rIns="91425" bIns="91425" anchor="b" anchorCtr="0">
            <a:noAutofit/>
          </a:bodyPr>
          <a:lstStyle/>
          <a:p>
            <a:r>
              <a:rPr lang="pl-PL" sz="3600" b="1" dirty="0" smtClean="0"/>
              <a:t>Obsługa zdarzeń (</a:t>
            </a:r>
            <a:r>
              <a:rPr lang="pl-PL" sz="3600" b="1" dirty="0" err="1" smtClean="0"/>
              <a:t>event</a:t>
            </a:r>
            <a:r>
              <a:rPr lang="pl-PL" sz="3600" b="1" dirty="0" smtClean="0"/>
              <a:t> handler)</a:t>
            </a:r>
            <a:endParaRPr sz="3600" b="1" dirty="0"/>
          </a:p>
        </p:txBody>
      </p:sp>
      <p:sp>
        <p:nvSpPr>
          <p:cNvPr id="36" name="Shape 36"/>
          <p:cNvSpPr txBox="1">
            <a:spLocks noGrp="1"/>
          </p:cNvSpPr>
          <p:nvPr>
            <p:ph type="body" idx="1"/>
          </p:nvPr>
        </p:nvSpPr>
        <p:spPr>
          <a:xfrm>
            <a:off x="1221201" y="1991152"/>
            <a:ext cx="7753199" cy="3897899"/>
          </a:xfrm>
          <a:prstGeom prst="rect">
            <a:avLst/>
          </a:prstGeom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r>
              <a:rPr lang="pl-PL" sz="2400" dirty="0" smtClean="0"/>
              <a:t>Metody rejestracji zdarzeń:</a:t>
            </a:r>
          </a:p>
          <a:p>
            <a:pPr marL="342900" indent="-342900">
              <a:buFontTx/>
              <a:buChar char="-"/>
            </a:pPr>
            <a:r>
              <a:rPr lang="pl-PL" sz="2400" dirty="0" err="1" smtClean="0"/>
              <a:t>inline</a:t>
            </a:r>
            <a:r>
              <a:rPr lang="pl-PL" sz="2400" dirty="0" smtClean="0"/>
              <a:t> (model podstawowy)</a:t>
            </a:r>
            <a:br>
              <a:rPr lang="pl-PL" sz="2400" dirty="0" smtClean="0"/>
            </a:br>
            <a:r>
              <a:rPr lang="pl-PL" sz="2400" dirty="0" smtClean="0"/>
              <a:t>&lt;znacznik </a:t>
            </a:r>
            <a:r>
              <a:rPr lang="pl-PL" sz="2400" dirty="0" err="1" smtClean="0"/>
              <a:t>onzdarzenie</a:t>
            </a:r>
            <a:r>
              <a:rPr lang="pl-PL" sz="2400" dirty="0" smtClean="0"/>
              <a:t>=„ instrukcje;”&gt;</a:t>
            </a:r>
          </a:p>
          <a:p>
            <a:pPr marL="342900" indent="-342900">
              <a:buFontTx/>
              <a:buChar char="-"/>
            </a:pPr>
            <a:r>
              <a:rPr lang="pl-PL" sz="2400" dirty="0" smtClean="0"/>
              <a:t>oddzielenie kodu JS od </a:t>
            </a:r>
            <a:r>
              <a:rPr lang="pl-PL" sz="2400" dirty="0" err="1" smtClean="0"/>
              <a:t>html</a:t>
            </a:r>
            <a:r>
              <a:rPr lang="pl-PL" sz="2400" dirty="0" smtClean="0"/>
              <a:t/>
            </a:r>
            <a:br>
              <a:rPr lang="pl-PL" sz="2400" dirty="0" smtClean="0"/>
            </a:br>
            <a:r>
              <a:rPr lang="pl-PL" sz="2400" dirty="0" err="1" smtClean="0"/>
              <a:t>var</a:t>
            </a:r>
            <a:r>
              <a:rPr lang="pl-PL" sz="2400" dirty="0" smtClean="0"/>
              <a:t> element = </a:t>
            </a:r>
            <a:r>
              <a:rPr lang="pl-PL" sz="2400" dirty="0" err="1" smtClean="0"/>
              <a:t>document.getElementById</a:t>
            </a:r>
            <a:r>
              <a:rPr lang="pl-PL" sz="2400" dirty="0" smtClean="0"/>
              <a:t>(„</a:t>
            </a:r>
            <a:r>
              <a:rPr lang="pl-PL" sz="2400" dirty="0" err="1" smtClean="0"/>
              <a:t>content</a:t>
            </a:r>
            <a:r>
              <a:rPr lang="pl-PL" sz="2400" dirty="0" smtClean="0"/>
              <a:t>”);</a:t>
            </a:r>
            <a:br>
              <a:rPr lang="pl-PL" sz="2400" dirty="0" smtClean="0"/>
            </a:br>
            <a:r>
              <a:rPr lang="pl-PL" sz="2400" dirty="0" err="1" smtClean="0"/>
              <a:t>element.onclick</a:t>
            </a:r>
            <a:r>
              <a:rPr lang="pl-PL" sz="2400" dirty="0"/>
              <a:t> </a:t>
            </a:r>
            <a:r>
              <a:rPr lang="pl-PL" sz="2400" dirty="0" smtClean="0"/>
              <a:t>= instrukcje;</a:t>
            </a:r>
          </a:p>
          <a:p>
            <a:r>
              <a:rPr lang="pl-PL" sz="2400" dirty="0" smtClean="0"/>
              <a:t/>
            </a:r>
            <a:br>
              <a:rPr lang="pl-PL" sz="2400" dirty="0" smtClean="0"/>
            </a:br>
            <a:endParaRPr sz="2400" dirty="0"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 txBox="1">
            <a:spLocks noGrp="1"/>
          </p:cNvSpPr>
          <p:nvPr>
            <p:ph type="title" idx="4294967295"/>
          </p:nvPr>
        </p:nvSpPr>
        <p:spPr>
          <a:xfrm>
            <a:off x="1221201" y="1329352"/>
            <a:ext cx="7753199" cy="585599"/>
          </a:xfrm>
          <a:prstGeom prst="rect">
            <a:avLst/>
          </a:prstGeom>
          <a:noFill/>
        </p:spPr>
        <p:txBody>
          <a:bodyPr lIns="91425" tIns="91425" rIns="91425" bIns="91425" anchor="b" anchorCtr="0">
            <a:noAutofit/>
          </a:bodyPr>
          <a:lstStyle/>
          <a:p>
            <a:r>
              <a:rPr lang="pl-PL" sz="3600" b="1" dirty="0" smtClean="0"/>
              <a:t>Obsługa zdarzeń (</a:t>
            </a:r>
            <a:r>
              <a:rPr lang="pl-PL" sz="3600" b="1" dirty="0" err="1" smtClean="0"/>
              <a:t>event</a:t>
            </a:r>
            <a:r>
              <a:rPr lang="pl-PL" sz="3600" b="1" dirty="0" smtClean="0"/>
              <a:t> handler)</a:t>
            </a:r>
            <a:endParaRPr sz="3600" b="1" dirty="0"/>
          </a:p>
        </p:txBody>
      </p:sp>
      <p:sp>
        <p:nvSpPr>
          <p:cNvPr id="36" name="Shape 36"/>
          <p:cNvSpPr txBox="1">
            <a:spLocks noGrp="1"/>
          </p:cNvSpPr>
          <p:nvPr>
            <p:ph type="body" idx="4294967295"/>
          </p:nvPr>
        </p:nvSpPr>
        <p:spPr>
          <a:xfrm>
            <a:off x="1221201" y="1991152"/>
            <a:ext cx="7753199" cy="3897899"/>
          </a:xfrm>
          <a:prstGeom prst="rect">
            <a:avLst/>
          </a:prstGeom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r>
              <a:rPr lang="pl-PL" sz="2400" dirty="0" smtClean="0"/>
              <a:t>Metody rejestracji zdarzeń:</a:t>
            </a:r>
          </a:p>
          <a:p>
            <a:pPr marL="342900" indent="-342900">
              <a:buFontTx/>
              <a:buChar char="-"/>
            </a:pPr>
            <a:r>
              <a:rPr lang="pl-PL" sz="2400" dirty="0" smtClean="0"/>
              <a:t>nowy model rejestracji zdarzeń (</a:t>
            </a:r>
            <a:r>
              <a:rPr lang="pl-PL" sz="2400" dirty="0" err="1" smtClean="0"/>
              <a:t>addEventListener</a:t>
            </a:r>
            <a:r>
              <a:rPr lang="pl-PL" sz="2400" dirty="0" smtClean="0"/>
              <a:t>)</a:t>
            </a:r>
          </a:p>
          <a:p>
            <a:r>
              <a:rPr lang="pl-PL" sz="1800" dirty="0" err="1" smtClean="0"/>
              <a:t>var</a:t>
            </a:r>
            <a:r>
              <a:rPr lang="pl-PL" sz="1800" dirty="0" smtClean="0"/>
              <a:t> </a:t>
            </a:r>
            <a:r>
              <a:rPr lang="pl-PL" sz="1800" dirty="0"/>
              <a:t>element = </a:t>
            </a:r>
            <a:r>
              <a:rPr lang="pl-PL" sz="1800" dirty="0" err="1" smtClean="0"/>
              <a:t>document.getElementById</a:t>
            </a:r>
            <a:r>
              <a:rPr lang="pl-PL" sz="1800" dirty="0" smtClean="0"/>
              <a:t>('przycisk');</a:t>
            </a:r>
            <a:r>
              <a:rPr lang="pl-PL" sz="2400" dirty="0"/>
              <a:t> </a:t>
            </a:r>
          </a:p>
          <a:p>
            <a:endParaRPr lang="pl-PL" sz="1800" dirty="0" smtClean="0"/>
          </a:p>
          <a:p>
            <a:r>
              <a:rPr lang="pl-PL" sz="1800" dirty="0" err="1" smtClean="0"/>
              <a:t>element.addEventListener</a:t>
            </a:r>
            <a:r>
              <a:rPr lang="pl-PL" sz="1800" dirty="0"/>
              <a:t>('</a:t>
            </a:r>
            <a:r>
              <a:rPr lang="pl-PL" sz="1800" dirty="0" err="1"/>
              <a:t>click</a:t>
            </a:r>
            <a:r>
              <a:rPr lang="pl-PL" sz="1800" dirty="0"/>
              <a:t>', </a:t>
            </a:r>
            <a:r>
              <a:rPr lang="pl-PL" sz="1800" dirty="0" err="1" smtClean="0"/>
              <a:t>przenies</a:t>
            </a:r>
            <a:r>
              <a:rPr lang="pl-PL" sz="1800" dirty="0" smtClean="0"/>
              <a:t>, </a:t>
            </a:r>
            <a:r>
              <a:rPr lang="pl-PL" sz="1800" dirty="0" err="1"/>
              <a:t>false</a:t>
            </a:r>
            <a:r>
              <a:rPr lang="pl-PL" sz="1800" dirty="0" smtClean="0"/>
              <a:t>);</a:t>
            </a:r>
            <a:endParaRPr lang="pl-PL" sz="1800" dirty="0"/>
          </a:p>
          <a:p>
            <a:r>
              <a:rPr lang="pl-PL" sz="1800" dirty="0" err="1"/>
              <a:t>element.addEventListener</a:t>
            </a:r>
            <a:r>
              <a:rPr lang="pl-PL" sz="1800" dirty="0"/>
              <a:t>('</a:t>
            </a:r>
            <a:r>
              <a:rPr lang="pl-PL" sz="1800" dirty="0" err="1"/>
              <a:t>click</a:t>
            </a:r>
            <a:r>
              <a:rPr lang="pl-PL" sz="1800" dirty="0"/>
              <a:t>', </a:t>
            </a:r>
            <a:r>
              <a:rPr lang="pl-PL" sz="1800" dirty="0" err="1" smtClean="0"/>
              <a:t>wypiszTekst</a:t>
            </a:r>
            <a:r>
              <a:rPr lang="pl-PL" sz="1800" dirty="0" smtClean="0"/>
              <a:t>, </a:t>
            </a:r>
            <a:r>
              <a:rPr lang="pl-PL" sz="1800" dirty="0" err="1"/>
              <a:t>false</a:t>
            </a:r>
            <a:r>
              <a:rPr lang="pl-PL" sz="1800" dirty="0" smtClean="0"/>
              <a:t>);</a:t>
            </a:r>
            <a:endParaRPr lang="pl-PL" sz="1800" dirty="0"/>
          </a:p>
          <a:p>
            <a:r>
              <a:rPr lang="pl-PL" sz="1800" dirty="0" err="1"/>
              <a:t>element.addEventListener</a:t>
            </a:r>
            <a:r>
              <a:rPr lang="pl-PL" sz="1800" dirty="0"/>
              <a:t>('</a:t>
            </a:r>
            <a:r>
              <a:rPr lang="pl-PL" sz="1800" dirty="0" err="1"/>
              <a:t>click</a:t>
            </a:r>
            <a:r>
              <a:rPr lang="pl-PL" sz="1800" dirty="0"/>
              <a:t>', </a:t>
            </a:r>
            <a:r>
              <a:rPr lang="pl-PL" sz="1800" dirty="0" err="1"/>
              <a:t>function</a:t>
            </a:r>
            <a:r>
              <a:rPr lang="pl-PL" sz="1800" dirty="0"/>
              <a:t>() {</a:t>
            </a:r>
          </a:p>
          <a:p>
            <a:r>
              <a:rPr lang="pl-PL" sz="1800" dirty="0"/>
              <a:t>    </a:t>
            </a:r>
            <a:r>
              <a:rPr lang="pl-PL" sz="1800" dirty="0" err="1"/>
              <a:t>this.style.color</a:t>
            </a:r>
            <a:r>
              <a:rPr lang="pl-PL" sz="1800" dirty="0"/>
              <a:t> = </a:t>
            </a:r>
            <a:r>
              <a:rPr lang="pl-PL" sz="1800" dirty="0" smtClean="0"/>
              <a:t>'</a:t>
            </a:r>
            <a:r>
              <a:rPr lang="pl-PL" sz="1800" dirty="0" err="1" smtClean="0"/>
              <a:t>blue</a:t>
            </a:r>
            <a:r>
              <a:rPr lang="pl-PL" sz="1800" dirty="0" smtClean="0"/>
              <a:t>';</a:t>
            </a:r>
            <a:endParaRPr lang="pl-PL" sz="1800" dirty="0"/>
          </a:p>
          <a:p>
            <a:r>
              <a:rPr lang="pl-PL" sz="1800" dirty="0"/>
              <a:t>}, </a:t>
            </a:r>
            <a:r>
              <a:rPr lang="pl-PL" sz="1800" dirty="0" err="1"/>
              <a:t>false</a:t>
            </a:r>
            <a:r>
              <a:rPr lang="pl-PL" sz="1800" dirty="0"/>
              <a:t>);</a:t>
            </a:r>
          </a:p>
          <a:p>
            <a:r>
              <a:rPr lang="pl-PL" sz="2400" dirty="0" smtClean="0"/>
              <a:t>- </a:t>
            </a:r>
            <a:r>
              <a:rPr lang="pl-PL" sz="2400" dirty="0" err="1" smtClean="0"/>
              <a:t>removeEventListener</a:t>
            </a:r>
            <a:r>
              <a:rPr lang="pl-PL" sz="2400" dirty="0" smtClean="0"/>
              <a:t>()</a:t>
            </a:r>
          </a:p>
          <a:p>
            <a:r>
              <a:rPr lang="pl-PL" sz="1800" dirty="0" err="1" smtClean="0"/>
              <a:t>element.removeEventListener</a:t>
            </a:r>
            <a:r>
              <a:rPr lang="pl-PL" sz="1800" dirty="0" smtClean="0"/>
              <a:t>('</a:t>
            </a:r>
            <a:r>
              <a:rPr lang="pl-PL" sz="1800" dirty="0" err="1" smtClean="0"/>
              <a:t>click</a:t>
            </a:r>
            <a:r>
              <a:rPr lang="pl-PL" sz="1800" dirty="0" smtClean="0"/>
              <a:t>', </a:t>
            </a:r>
            <a:r>
              <a:rPr lang="pl-PL" sz="1800" dirty="0" err="1" smtClean="0"/>
              <a:t>przenies</a:t>
            </a:r>
            <a:r>
              <a:rPr lang="pl-PL" sz="1800" dirty="0" smtClean="0"/>
              <a:t>, </a:t>
            </a:r>
            <a:r>
              <a:rPr lang="pl-PL" sz="1800" dirty="0" err="1" smtClean="0"/>
              <a:t>false</a:t>
            </a:r>
            <a:r>
              <a:rPr lang="pl-PL" sz="1800" dirty="0" smtClean="0"/>
              <a:t>);</a:t>
            </a:r>
            <a:r>
              <a:rPr lang="pl-PL" sz="2400" dirty="0" smtClean="0"/>
              <a:t/>
            </a:r>
            <a:br>
              <a:rPr lang="pl-PL" sz="2400" dirty="0" smtClean="0"/>
            </a:br>
            <a:endParaRPr sz="2400" dirty="0"/>
          </a:p>
        </p:txBody>
      </p:sp>
    </p:spTree>
    <p:extLst>
      <p:ext uri="{BB962C8B-B14F-4D97-AF65-F5344CB8AC3E}">
        <p14:creationId xmlns:p14="http://schemas.microsoft.com/office/powerpoint/2010/main" xmlns="" val="1048313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 txBox="1">
            <a:spLocks noGrp="1"/>
          </p:cNvSpPr>
          <p:nvPr>
            <p:ph type="title" idx="4294967295"/>
          </p:nvPr>
        </p:nvSpPr>
        <p:spPr>
          <a:xfrm>
            <a:off x="1221201" y="1329352"/>
            <a:ext cx="7753199" cy="585599"/>
          </a:xfrm>
          <a:prstGeom prst="rect">
            <a:avLst/>
          </a:prstGeom>
          <a:noFill/>
        </p:spPr>
        <p:txBody>
          <a:bodyPr lIns="91425" tIns="91425" rIns="91425" bIns="91425" anchor="b" anchorCtr="0">
            <a:noAutofit/>
          </a:bodyPr>
          <a:lstStyle/>
          <a:p>
            <a:r>
              <a:rPr lang="pl-PL" sz="3200" b="1" dirty="0" smtClean="0"/>
              <a:t>Problemy z nowym modelem</a:t>
            </a:r>
            <a:endParaRPr sz="3200" b="1" dirty="0"/>
          </a:p>
        </p:txBody>
      </p:sp>
      <p:sp>
        <p:nvSpPr>
          <p:cNvPr id="36" name="Shape 36"/>
          <p:cNvSpPr txBox="1">
            <a:spLocks noGrp="1"/>
          </p:cNvSpPr>
          <p:nvPr>
            <p:ph type="body" idx="4294967295"/>
          </p:nvPr>
        </p:nvSpPr>
        <p:spPr>
          <a:xfrm>
            <a:off x="1221201" y="1991152"/>
            <a:ext cx="7753199" cy="3897899"/>
          </a:xfrm>
          <a:prstGeom prst="rect">
            <a:avLst/>
          </a:prstGeom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r>
              <a:rPr lang="pl-PL" sz="2400" dirty="0" smtClean="0"/>
              <a:t>starsze wersje przeglądarki Internet Explorer stosują swój własny model</a:t>
            </a:r>
          </a:p>
          <a:p>
            <a:r>
              <a:rPr lang="pl-PL" sz="2400" dirty="0" err="1" smtClean="0"/>
              <a:t>var</a:t>
            </a:r>
            <a:r>
              <a:rPr lang="pl-PL" sz="2400" dirty="0" smtClean="0"/>
              <a:t> element = </a:t>
            </a:r>
            <a:r>
              <a:rPr lang="pl-PL" sz="2400" dirty="0" err="1" smtClean="0"/>
              <a:t>document.getElementById</a:t>
            </a:r>
            <a:r>
              <a:rPr lang="pl-PL" sz="2400" dirty="0" smtClean="0"/>
              <a:t>('przycisk');</a:t>
            </a:r>
          </a:p>
          <a:p>
            <a:r>
              <a:rPr lang="pl-PL" sz="2400" dirty="0" err="1" smtClean="0"/>
              <a:t>element.attachEvent</a:t>
            </a:r>
            <a:r>
              <a:rPr lang="pl-PL" sz="2400" dirty="0" smtClean="0"/>
              <a:t>('</a:t>
            </a:r>
            <a:r>
              <a:rPr lang="pl-PL" sz="2400" dirty="0" err="1" smtClean="0"/>
              <a:t>onClick</a:t>
            </a:r>
            <a:r>
              <a:rPr lang="pl-PL" sz="2400" dirty="0" smtClean="0"/>
              <a:t>', funkcja);</a:t>
            </a:r>
          </a:p>
          <a:p>
            <a:r>
              <a:rPr lang="pl-PL" sz="2400" dirty="0" err="1" smtClean="0"/>
              <a:t>element.detachEvent</a:t>
            </a:r>
            <a:r>
              <a:rPr lang="pl-PL" sz="2400" dirty="0" smtClean="0"/>
              <a:t>('</a:t>
            </a:r>
            <a:r>
              <a:rPr lang="pl-PL" sz="2400" dirty="0" err="1" smtClean="0"/>
              <a:t>onClick</a:t>
            </a:r>
            <a:r>
              <a:rPr lang="pl-PL" sz="2400" dirty="0" smtClean="0"/>
              <a:t>', funkcja);</a:t>
            </a:r>
            <a:endParaRPr sz="2400" dirty="0"/>
          </a:p>
        </p:txBody>
      </p:sp>
    </p:spTree>
    <p:extLst>
      <p:ext uri="{BB962C8B-B14F-4D97-AF65-F5344CB8AC3E}">
        <p14:creationId xmlns:p14="http://schemas.microsoft.com/office/powerpoint/2010/main" xmlns="" val="1670317728"/>
      </p:ext>
    </p:extLst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 txBox="1">
            <a:spLocks noGrp="1"/>
          </p:cNvSpPr>
          <p:nvPr>
            <p:ph type="title" idx="4294967295"/>
          </p:nvPr>
        </p:nvSpPr>
        <p:spPr>
          <a:xfrm>
            <a:off x="1221201" y="1329352"/>
            <a:ext cx="7753199" cy="585599"/>
          </a:xfrm>
          <a:prstGeom prst="rect">
            <a:avLst/>
          </a:prstGeom>
          <a:noFill/>
        </p:spPr>
        <p:txBody>
          <a:bodyPr lIns="91425" tIns="91425" rIns="91425" bIns="91425" anchor="b" anchorCtr="0">
            <a:noAutofit/>
          </a:bodyPr>
          <a:lstStyle/>
          <a:p>
            <a:r>
              <a:rPr lang="pl-PL" sz="3600" b="1" dirty="0" smtClean="0"/>
              <a:t>Słowo kluczowe </a:t>
            </a:r>
            <a:r>
              <a:rPr lang="pl-PL" sz="3600" b="1" dirty="0" err="1" smtClean="0"/>
              <a:t>this</a:t>
            </a:r>
            <a:endParaRPr sz="3600" b="1" dirty="0"/>
          </a:p>
        </p:txBody>
      </p:sp>
      <p:sp>
        <p:nvSpPr>
          <p:cNvPr id="36" name="Shape 36"/>
          <p:cNvSpPr txBox="1">
            <a:spLocks noGrp="1"/>
          </p:cNvSpPr>
          <p:nvPr>
            <p:ph type="body" idx="4294967295"/>
          </p:nvPr>
        </p:nvSpPr>
        <p:spPr>
          <a:xfrm>
            <a:off x="1221201" y="1991152"/>
            <a:ext cx="7753199" cy="3897899"/>
          </a:xfrm>
          <a:prstGeom prst="rect">
            <a:avLst/>
          </a:prstGeom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indent="0">
              <a:buNone/>
            </a:pPr>
            <a:r>
              <a:rPr lang="pl-PL" sz="2400" dirty="0" err="1" smtClean="0"/>
              <a:t>JavaScript</a:t>
            </a:r>
            <a:r>
              <a:rPr lang="pl-PL" sz="2400" dirty="0" smtClean="0"/>
              <a:t> udostępnia słowo kluczowe </a:t>
            </a:r>
            <a:r>
              <a:rPr lang="pl-PL" sz="2400" dirty="0" err="1" smtClean="0"/>
              <a:t>this</a:t>
            </a:r>
            <a:r>
              <a:rPr lang="pl-PL" sz="2400" dirty="0" smtClean="0"/>
              <a:t>, które jest referencją do obiektu, wywołującego metodę.</a:t>
            </a:r>
          </a:p>
          <a:p>
            <a:pPr marL="0" indent="0">
              <a:buNone/>
            </a:pPr>
            <a:r>
              <a:rPr lang="pl-PL" sz="1800" dirty="0" err="1" smtClean="0"/>
              <a:t>function</a:t>
            </a:r>
            <a:r>
              <a:rPr lang="pl-PL" sz="1800" dirty="0" smtClean="0"/>
              <a:t> </a:t>
            </a:r>
            <a:r>
              <a:rPr lang="pl-PL" sz="1800" dirty="0" err="1" smtClean="0"/>
              <a:t>zmienKolor</a:t>
            </a:r>
            <a:r>
              <a:rPr lang="pl-PL" sz="1800" dirty="0" smtClean="0"/>
              <a:t>(kolor) {</a:t>
            </a:r>
            <a:br>
              <a:rPr lang="pl-PL" sz="1800" dirty="0" smtClean="0"/>
            </a:br>
            <a:r>
              <a:rPr lang="pl-PL" sz="1800" dirty="0" smtClean="0"/>
              <a:t>    </a:t>
            </a:r>
            <a:r>
              <a:rPr lang="pl-PL" sz="1800" dirty="0" err="1" smtClean="0"/>
              <a:t>this.style.color</a:t>
            </a:r>
            <a:r>
              <a:rPr lang="pl-PL" sz="1800" dirty="0" smtClean="0"/>
              <a:t> = kolor;</a:t>
            </a:r>
            <a:br>
              <a:rPr lang="pl-PL" sz="1800" dirty="0" smtClean="0"/>
            </a:br>
            <a:r>
              <a:rPr lang="pl-PL" sz="1800" dirty="0" smtClean="0"/>
              <a:t>}</a:t>
            </a:r>
          </a:p>
          <a:p>
            <a:pPr marL="0" indent="0">
              <a:buNone/>
            </a:pPr>
            <a:r>
              <a:rPr lang="pl-PL" sz="1800" dirty="0" err="1" smtClean="0"/>
              <a:t>element.zmienKolor</a:t>
            </a:r>
            <a:r>
              <a:rPr lang="pl-PL" sz="1800" dirty="0" smtClean="0"/>
              <a:t>('#808080');</a:t>
            </a:r>
            <a:endParaRPr sz="1800" dirty="0"/>
          </a:p>
        </p:txBody>
      </p:sp>
    </p:spTree>
    <p:extLst>
      <p:ext uri="{BB962C8B-B14F-4D97-AF65-F5344CB8AC3E}">
        <p14:creationId xmlns:p14="http://schemas.microsoft.com/office/powerpoint/2010/main" xmlns="" val="2741391619"/>
      </p:ext>
    </p:extLst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 txBox="1">
            <a:spLocks noGrp="1"/>
          </p:cNvSpPr>
          <p:nvPr>
            <p:ph type="title" idx="4294967295"/>
          </p:nvPr>
        </p:nvSpPr>
        <p:spPr>
          <a:xfrm>
            <a:off x="1221201" y="1329352"/>
            <a:ext cx="7753199" cy="585599"/>
          </a:xfrm>
          <a:prstGeom prst="rect">
            <a:avLst/>
          </a:prstGeom>
          <a:noFill/>
        </p:spPr>
        <p:txBody>
          <a:bodyPr lIns="91425" tIns="91425" rIns="91425" bIns="91425" anchor="b" anchorCtr="0">
            <a:noAutofit/>
          </a:bodyPr>
          <a:lstStyle/>
          <a:p>
            <a:r>
              <a:rPr lang="pl-PL" dirty="0" smtClean="0"/>
              <a:t>Dodatkowe opcje</a:t>
            </a:r>
            <a:endParaRPr sz="3600" b="1" dirty="0"/>
          </a:p>
        </p:txBody>
      </p:sp>
      <p:sp>
        <p:nvSpPr>
          <p:cNvPr id="36" name="Shape 36"/>
          <p:cNvSpPr txBox="1">
            <a:spLocks noGrp="1"/>
          </p:cNvSpPr>
          <p:nvPr>
            <p:ph type="body" idx="4294967295"/>
          </p:nvPr>
        </p:nvSpPr>
        <p:spPr>
          <a:xfrm>
            <a:off x="1221201" y="1991152"/>
            <a:ext cx="7753199" cy="3897899"/>
          </a:xfrm>
          <a:prstGeom prst="rect">
            <a:avLst/>
          </a:prstGeom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>
              <a:buFont typeface="Arial" pitchFamily="34" charset="0"/>
              <a:buChar char="•"/>
            </a:pPr>
            <a:r>
              <a:rPr lang="pl-PL" sz="1800" dirty="0" smtClean="0"/>
              <a:t>blokowanie domyślnej akcji (</a:t>
            </a:r>
            <a:r>
              <a:rPr lang="pl-PL" sz="1800" dirty="0" err="1" smtClean="0"/>
              <a:t>preventDefault</a:t>
            </a:r>
            <a:r>
              <a:rPr lang="pl-PL" sz="1800" dirty="0" smtClean="0"/>
              <a:t>())</a:t>
            </a:r>
            <a:br>
              <a:rPr lang="pl-PL" sz="1800" dirty="0" smtClean="0"/>
            </a:br>
            <a:r>
              <a:rPr lang="pl-PL" sz="1800" dirty="0" smtClean="0"/>
              <a:t/>
            </a:r>
            <a:br>
              <a:rPr lang="pl-PL" sz="1800" dirty="0" smtClean="0"/>
            </a:br>
            <a:r>
              <a:rPr lang="pl-PL" sz="1800" dirty="0" err="1" smtClean="0"/>
              <a:t>element.addEventListener</a:t>
            </a:r>
            <a:r>
              <a:rPr lang="pl-PL" sz="1800" dirty="0"/>
              <a:t>('</a:t>
            </a:r>
            <a:r>
              <a:rPr lang="pl-PL" sz="1800" dirty="0" err="1"/>
              <a:t>click</a:t>
            </a:r>
            <a:r>
              <a:rPr lang="pl-PL" sz="1800" dirty="0"/>
              <a:t>',</a:t>
            </a:r>
            <a:r>
              <a:rPr lang="pl-PL" sz="1800" dirty="0" err="1"/>
              <a:t>function</a:t>
            </a:r>
            <a:r>
              <a:rPr lang="pl-PL" sz="1800" dirty="0"/>
              <a:t> (e) </a:t>
            </a:r>
            <a:r>
              <a:rPr lang="pl-PL" sz="1800" dirty="0" smtClean="0"/>
              <a:t>{</a:t>
            </a:r>
            <a:br>
              <a:rPr lang="pl-PL" sz="1800" dirty="0" smtClean="0"/>
            </a:br>
            <a:r>
              <a:rPr lang="pl-PL" sz="1800" dirty="0" smtClean="0"/>
              <a:t>    alert</a:t>
            </a:r>
            <a:r>
              <a:rPr lang="pl-PL" sz="1800" dirty="0"/>
              <a:t>('Ten link nigdzie nie przeniesie</a:t>
            </a:r>
            <a:r>
              <a:rPr lang="pl-PL" sz="1800" dirty="0" smtClean="0"/>
              <a:t>.');</a:t>
            </a:r>
            <a:br>
              <a:rPr lang="pl-PL" sz="1800" dirty="0" smtClean="0"/>
            </a:br>
            <a:r>
              <a:rPr lang="pl-PL" sz="1800" dirty="0" smtClean="0"/>
              <a:t>    </a:t>
            </a:r>
            <a:r>
              <a:rPr lang="pl-PL" sz="1800" dirty="0" err="1" smtClean="0"/>
              <a:t>e.preventDefault</a:t>
            </a:r>
            <a:r>
              <a:rPr lang="pl-PL" sz="1800" dirty="0" smtClean="0"/>
              <a:t>();</a:t>
            </a:r>
            <a:br>
              <a:rPr lang="pl-PL" sz="1800" dirty="0" smtClean="0"/>
            </a:br>
            <a:r>
              <a:rPr lang="pl-PL" sz="1800" dirty="0" smtClean="0"/>
              <a:t>},</a:t>
            </a:r>
            <a:r>
              <a:rPr lang="pl-PL" sz="1800" dirty="0" err="1"/>
              <a:t>false</a:t>
            </a:r>
            <a:r>
              <a:rPr lang="pl-PL" sz="1800" dirty="0"/>
              <a:t>)</a:t>
            </a:r>
          </a:p>
          <a:p>
            <a:pPr>
              <a:buFont typeface="Arial" pitchFamily="34" charset="0"/>
              <a:buChar char="•"/>
            </a:pPr>
            <a:r>
              <a:rPr lang="pl-PL" sz="1800" dirty="0" smtClean="0"/>
              <a:t>blokowanie nasłuchu innych zdarzeń (</a:t>
            </a:r>
            <a:r>
              <a:rPr lang="pl-PL" sz="1800" dirty="0" err="1" smtClean="0"/>
              <a:t>stopPropagation</a:t>
            </a:r>
            <a:r>
              <a:rPr lang="pl-PL" sz="1800" dirty="0" smtClean="0"/>
              <a:t>())</a:t>
            </a:r>
          </a:p>
          <a:p>
            <a:pPr marL="0" indent="0">
              <a:buNone/>
            </a:pPr>
            <a:r>
              <a:rPr lang="pl-PL" sz="1800" dirty="0" smtClean="0"/>
              <a:t>      </a:t>
            </a:r>
            <a:r>
              <a:rPr lang="pl-PL" sz="1800" dirty="0" err="1" smtClean="0"/>
              <a:t>a.addEventListener</a:t>
            </a:r>
            <a:r>
              <a:rPr lang="pl-PL" sz="1800" dirty="0"/>
              <a:t>('</a:t>
            </a:r>
            <a:r>
              <a:rPr lang="pl-PL" sz="1800" dirty="0" err="1"/>
              <a:t>click</a:t>
            </a:r>
            <a:r>
              <a:rPr lang="pl-PL" sz="1800" dirty="0"/>
              <a:t>',</a:t>
            </a:r>
            <a:r>
              <a:rPr lang="pl-PL" sz="1800" dirty="0" err="1"/>
              <a:t>function</a:t>
            </a:r>
            <a:r>
              <a:rPr lang="pl-PL" sz="1800" dirty="0"/>
              <a:t> (e) </a:t>
            </a:r>
            <a:r>
              <a:rPr lang="pl-PL" sz="1800" dirty="0" smtClean="0"/>
              <a:t>{</a:t>
            </a:r>
            <a:br>
              <a:rPr lang="pl-PL" sz="1800" dirty="0" smtClean="0"/>
            </a:br>
            <a:r>
              <a:rPr lang="pl-PL" sz="1800" dirty="0" smtClean="0"/>
              <a:t>         alert</a:t>
            </a:r>
            <a:r>
              <a:rPr lang="pl-PL" sz="1800" dirty="0"/>
              <a:t>('Kliknięto link</a:t>
            </a:r>
            <a:r>
              <a:rPr lang="pl-PL" sz="1800" dirty="0" smtClean="0"/>
              <a:t>');</a:t>
            </a:r>
            <a:br>
              <a:rPr lang="pl-PL" sz="1800" dirty="0" smtClean="0"/>
            </a:br>
            <a:r>
              <a:rPr lang="pl-PL" sz="1800" dirty="0" smtClean="0"/>
              <a:t>         </a:t>
            </a:r>
            <a:r>
              <a:rPr lang="pl-PL" sz="1800" dirty="0" err="1" smtClean="0"/>
              <a:t>e.preventDefault</a:t>
            </a:r>
            <a:r>
              <a:rPr lang="pl-PL" sz="1800" dirty="0" smtClean="0"/>
              <a:t>();</a:t>
            </a:r>
            <a:br>
              <a:rPr lang="pl-PL" sz="1800" dirty="0" smtClean="0"/>
            </a:br>
            <a:r>
              <a:rPr lang="pl-PL" sz="1800" dirty="0" smtClean="0"/>
              <a:t>         </a:t>
            </a:r>
            <a:r>
              <a:rPr lang="pl-PL" sz="1800" dirty="0" err="1" smtClean="0"/>
              <a:t>e.stopPropagation</a:t>
            </a:r>
            <a:r>
              <a:rPr lang="pl-PL" sz="1800" dirty="0" smtClean="0"/>
              <a:t>()</a:t>
            </a:r>
            <a:br>
              <a:rPr lang="pl-PL" sz="1800" dirty="0" smtClean="0"/>
            </a:br>
            <a:r>
              <a:rPr lang="pl-PL" sz="1800" dirty="0" smtClean="0"/>
              <a:t>      },</a:t>
            </a:r>
            <a:r>
              <a:rPr lang="pl-PL" sz="1800" dirty="0" err="1"/>
              <a:t>false</a:t>
            </a:r>
            <a:r>
              <a:rPr lang="pl-PL" sz="1800" dirty="0"/>
              <a:t>);</a:t>
            </a:r>
          </a:p>
          <a:p>
            <a:pPr marL="0" indent="0">
              <a:buNone/>
            </a:pPr>
            <a:endParaRPr lang="pl-PL" sz="1800" dirty="0" smtClean="0"/>
          </a:p>
        </p:txBody>
      </p:sp>
    </p:spTree>
    <p:extLst>
      <p:ext uri="{BB962C8B-B14F-4D97-AF65-F5344CB8AC3E}">
        <p14:creationId xmlns:p14="http://schemas.microsoft.com/office/powerpoint/2010/main" xmlns="" val="3668794388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 txBox="1">
            <a:spLocks noGrp="1"/>
          </p:cNvSpPr>
          <p:nvPr>
            <p:ph type="title" idx="4294967295"/>
          </p:nvPr>
        </p:nvSpPr>
        <p:spPr>
          <a:xfrm>
            <a:off x="1221201" y="1329352"/>
            <a:ext cx="7753199" cy="585599"/>
          </a:xfrm>
          <a:prstGeom prst="rect">
            <a:avLst/>
          </a:prstGeom>
          <a:noFill/>
        </p:spPr>
        <p:txBody>
          <a:bodyPr lIns="91425" tIns="91425" rIns="91425" bIns="91425" anchor="b" anchorCtr="0">
            <a:noAutofit/>
          </a:bodyPr>
          <a:lstStyle/>
          <a:p>
            <a:r>
              <a:rPr lang="pl-PL" sz="3600" b="1" dirty="0" smtClean="0"/>
              <a:t>Lista zdarzeń</a:t>
            </a:r>
            <a:endParaRPr sz="3600" b="1" dirty="0"/>
          </a:p>
        </p:txBody>
      </p:sp>
      <p:sp>
        <p:nvSpPr>
          <p:cNvPr id="36" name="Shape 36"/>
          <p:cNvSpPr txBox="1">
            <a:spLocks noGrp="1"/>
          </p:cNvSpPr>
          <p:nvPr>
            <p:ph type="body" idx="4294967295"/>
          </p:nvPr>
        </p:nvSpPr>
        <p:spPr>
          <a:xfrm>
            <a:off x="1221201" y="1991152"/>
            <a:ext cx="7753199" cy="3897899"/>
          </a:xfrm>
          <a:prstGeom prst="rect">
            <a:avLst/>
          </a:prstGeom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>
              <a:buFontTx/>
              <a:buChar char="-"/>
            </a:pPr>
            <a:r>
              <a:rPr lang="pl-PL" sz="2400" dirty="0" err="1" smtClean="0"/>
              <a:t>onblur</a:t>
            </a:r>
            <a:endParaRPr lang="pl-PL" sz="2400" dirty="0" smtClean="0"/>
          </a:p>
          <a:p>
            <a:pPr>
              <a:buFontTx/>
              <a:buChar char="-"/>
            </a:pPr>
            <a:r>
              <a:rPr lang="pl-PL" sz="2400" dirty="0" err="1" smtClean="0"/>
              <a:t>onchange</a:t>
            </a:r>
            <a:endParaRPr lang="pl-PL" sz="2400" dirty="0" smtClean="0"/>
          </a:p>
          <a:p>
            <a:pPr>
              <a:buFontTx/>
              <a:buChar char="-"/>
            </a:pPr>
            <a:r>
              <a:rPr lang="pl-PL" sz="2400" dirty="0" err="1" smtClean="0"/>
              <a:t>onclick</a:t>
            </a:r>
            <a:endParaRPr lang="pl-PL" sz="2400" dirty="0" smtClean="0"/>
          </a:p>
          <a:p>
            <a:pPr>
              <a:buFontTx/>
              <a:buChar char="-"/>
            </a:pPr>
            <a:r>
              <a:rPr lang="pl-PL" sz="2400" dirty="0" err="1" smtClean="0"/>
              <a:t>ondblclick</a:t>
            </a:r>
            <a:endParaRPr lang="pl-PL" sz="2400" dirty="0"/>
          </a:p>
          <a:p>
            <a:pPr>
              <a:buFontTx/>
              <a:buChar char="-"/>
            </a:pPr>
            <a:r>
              <a:rPr lang="pl-PL" sz="2400" dirty="0" err="1" smtClean="0"/>
              <a:t>onfocus</a:t>
            </a:r>
            <a:endParaRPr lang="pl-PL" sz="2400" dirty="0"/>
          </a:p>
          <a:p>
            <a:pPr>
              <a:buFontTx/>
              <a:buChar char="-"/>
            </a:pPr>
            <a:r>
              <a:rPr lang="pl-PL" sz="2400" dirty="0" err="1" smtClean="0"/>
              <a:t>onkeypress</a:t>
            </a:r>
            <a:endParaRPr lang="pl-PL" sz="2400" dirty="0" smtClean="0"/>
          </a:p>
          <a:p>
            <a:pPr>
              <a:buFontTx/>
              <a:buChar char="-"/>
            </a:pPr>
            <a:r>
              <a:rPr lang="pl-PL" sz="2400" dirty="0" err="1" smtClean="0"/>
              <a:t>onload</a:t>
            </a:r>
            <a:endParaRPr lang="pl-PL" sz="2400" dirty="0" smtClean="0"/>
          </a:p>
          <a:p>
            <a:pPr>
              <a:buFontTx/>
              <a:buChar char="-"/>
            </a:pPr>
            <a:endParaRPr sz="2400" dirty="0"/>
          </a:p>
        </p:txBody>
      </p:sp>
    </p:spTree>
    <p:extLst>
      <p:ext uri="{BB962C8B-B14F-4D97-AF65-F5344CB8AC3E}">
        <p14:creationId xmlns:p14="http://schemas.microsoft.com/office/powerpoint/2010/main" xmlns="" val="2976951878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 txBox="1">
            <a:spLocks noGrp="1"/>
          </p:cNvSpPr>
          <p:nvPr>
            <p:ph type="title" idx="4294967295"/>
          </p:nvPr>
        </p:nvSpPr>
        <p:spPr>
          <a:xfrm>
            <a:off x="1221201" y="1329352"/>
            <a:ext cx="7753199" cy="585599"/>
          </a:xfrm>
          <a:prstGeom prst="rect">
            <a:avLst/>
          </a:prstGeom>
          <a:noFill/>
        </p:spPr>
        <p:txBody>
          <a:bodyPr lIns="91425" tIns="91425" rIns="91425" bIns="91425" anchor="b" anchorCtr="0">
            <a:noAutofit/>
          </a:bodyPr>
          <a:lstStyle/>
          <a:p>
            <a:r>
              <a:rPr lang="pl-PL" sz="3600" b="1" dirty="0" smtClean="0"/>
              <a:t>Lista zdarzeń cd</a:t>
            </a:r>
            <a:endParaRPr sz="3600" b="1" dirty="0"/>
          </a:p>
        </p:txBody>
      </p:sp>
      <p:sp>
        <p:nvSpPr>
          <p:cNvPr id="36" name="Shape 36"/>
          <p:cNvSpPr txBox="1">
            <a:spLocks noGrp="1"/>
          </p:cNvSpPr>
          <p:nvPr>
            <p:ph type="body" idx="4294967295"/>
          </p:nvPr>
        </p:nvSpPr>
        <p:spPr>
          <a:xfrm>
            <a:off x="1221201" y="1991152"/>
            <a:ext cx="7753199" cy="3897899"/>
          </a:xfrm>
          <a:prstGeom prst="rect">
            <a:avLst/>
          </a:prstGeom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>
              <a:buFontTx/>
              <a:buChar char="-"/>
            </a:pPr>
            <a:r>
              <a:rPr lang="pl-PL" sz="2400" dirty="0" err="1" smtClean="0"/>
              <a:t>onmousedown</a:t>
            </a:r>
            <a:endParaRPr lang="pl-PL" sz="2400" dirty="0" smtClean="0"/>
          </a:p>
          <a:p>
            <a:pPr>
              <a:buFontTx/>
              <a:buChar char="-"/>
            </a:pPr>
            <a:r>
              <a:rPr lang="pl-PL" sz="2400" dirty="0" err="1" smtClean="0"/>
              <a:t>onmousemove</a:t>
            </a:r>
            <a:endParaRPr lang="pl-PL" sz="2400" dirty="0" smtClean="0"/>
          </a:p>
          <a:p>
            <a:pPr>
              <a:buFontTx/>
              <a:buChar char="-"/>
            </a:pPr>
            <a:r>
              <a:rPr lang="pl-PL" sz="2400" dirty="0" err="1" smtClean="0"/>
              <a:t>onmouseout</a:t>
            </a:r>
            <a:endParaRPr lang="pl-PL" sz="2400" dirty="0" smtClean="0"/>
          </a:p>
          <a:p>
            <a:pPr>
              <a:buFontTx/>
              <a:buChar char="-"/>
            </a:pPr>
            <a:r>
              <a:rPr lang="pl-PL" sz="2400" dirty="0" err="1" smtClean="0"/>
              <a:t>onmouseover</a:t>
            </a:r>
            <a:endParaRPr lang="pl-PL" sz="2400" dirty="0" smtClean="0"/>
          </a:p>
          <a:p>
            <a:pPr>
              <a:buFontTx/>
              <a:buChar char="-"/>
            </a:pPr>
            <a:r>
              <a:rPr lang="pl-PL" sz="2400" dirty="0" err="1" smtClean="0"/>
              <a:t>onmouseup</a:t>
            </a:r>
            <a:endParaRPr lang="pl-PL" sz="2400" dirty="0" smtClean="0"/>
          </a:p>
          <a:p>
            <a:pPr>
              <a:buFontTx/>
              <a:buChar char="-"/>
            </a:pPr>
            <a:r>
              <a:rPr lang="pl-PL" sz="2400" dirty="0" err="1" smtClean="0"/>
              <a:t>onresize</a:t>
            </a:r>
            <a:endParaRPr sz="2400" dirty="0"/>
          </a:p>
        </p:txBody>
      </p:sp>
    </p:spTree>
    <p:extLst>
      <p:ext uri="{BB962C8B-B14F-4D97-AF65-F5344CB8AC3E}">
        <p14:creationId xmlns:p14="http://schemas.microsoft.com/office/powerpoint/2010/main" xmlns="" val="2318694589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 txBox="1">
            <a:spLocks noGrp="1"/>
          </p:cNvSpPr>
          <p:nvPr>
            <p:ph type="title" idx="4294967295"/>
          </p:nvPr>
        </p:nvSpPr>
        <p:spPr>
          <a:xfrm>
            <a:off x="1221201" y="1329352"/>
            <a:ext cx="7753199" cy="585599"/>
          </a:xfrm>
          <a:prstGeom prst="rect">
            <a:avLst/>
          </a:prstGeom>
          <a:noFill/>
        </p:spPr>
        <p:txBody>
          <a:bodyPr lIns="91425" tIns="91425" rIns="91425" bIns="91425" anchor="b" anchorCtr="0">
            <a:noAutofit/>
          </a:bodyPr>
          <a:lstStyle/>
          <a:p>
            <a:r>
              <a:rPr lang="pl-PL" sz="3600" b="1" dirty="0" smtClean="0"/>
              <a:t>Ładowanie strony</a:t>
            </a:r>
            <a:endParaRPr sz="3600" b="1" dirty="0"/>
          </a:p>
        </p:txBody>
      </p:sp>
      <p:sp>
        <p:nvSpPr>
          <p:cNvPr id="36" name="Shape 36"/>
          <p:cNvSpPr txBox="1">
            <a:spLocks noGrp="1"/>
          </p:cNvSpPr>
          <p:nvPr>
            <p:ph type="body" idx="4294967295"/>
          </p:nvPr>
        </p:nvSpPr>
        <p:spPr>
          <a:xfrm>
            <a:off x="1221201" y="1991152"/>
            <a:ext cx="7753199" cy="3897899"/>
          </a:xfrm>
          <a:prstGeom prst="rect">
            <a:avLst/>
          </a:prstGeom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indent="0">
              <a:buNone/>
            </a:pPr>
            <a:r>
              <a:rPr lang="pl-PL" sz="1800" dirty="0" smtClean="0"/>
              <a:t>&lt;</a:t>
            </a:r>
            <a:r>
              <a:rPr lang="pl-PL" sz="1800" dirty="0" err="1" smtClean="0"/>
              <a:t>html</a:t>
            </a:r>
            <a:r>
              <a:rPr lang="pl-PL" sz="1800" dirty="0" smtClean="0"/>
              <a:t>&gt;</a:t>
            </a:r>
          </a:p>
          <a:p>
            <a:pPr marL="0" indent="0">
              <a:buNone/>
            </a:pPr>
            <a:r>
              <a:rPr lang="pl-PL" sz="1800" dirty="0" smtClean="0"/>
              <a:t>&lt;</a:t>
            </a:r>
            <a:r>
              <a:rPr lang="pl-PL" sz="1800" dirty="0" err="1" smtClean="0"/>
              <a:t>head</a:t>
            </a:r>
            <a:r>
              <a:rPr lang="pl-PL" sz="1800" dirty="0" smtClean="0"/>
              <a:t>&gt;</a:t>
            </a:r>
          </a:p>
          <a:p>
            <a:pPr marL="0" indent="0">
              <a:buNone/>
            </a:pPr>
            <a:r>
              <a:rPr lang="pl-PL" sz="1800" dirty="0" smtClean="0"/>
              <a:t>&lt;</a:t>
            </a:r>
            <a:r>
              <a:rPr lang="pl-PL" sz="1800" dirty="0" err="1" smtClean="0"/>
              <a:t>title</a:t>
            </a:r>
            <a:r>
              <a:rPr lang="pl-PL" sz="1800" dirty="0" smtClean="0"/>
              <a:t>&gt;Moja strona&lt;/</a:t>
            </a:r>
            <a:r>
              <a:rPr lang="pl-PL" sz="1800" dirty="0" err="1" smtClean="0"/>
              <a:t>title</a:t>
            </a:r>
            <a:r>
              <a:rPr lang="pl-PL" sz="1800" dirty="0" smtClean="0"/>
              <a:t>&gt;</a:t>
            </a:r>
          </a:p>
          <a:p>
            <a:pPr marL="0" indent="0">
              <a:buNone/>
            </a:pPr>
            <a:r>
              <a:rPr lang="pl-PL" sz="1800" dirty="0" smtClean="0"/>
              <a:t>&lt;/</a:t>
            </a:r>
            <a:r>
              <a:rPr lang="pl-PL" sz="1800" dirty="0" err="1" smtClean="0"/>
              <a:t>head</a:t>
            </a:r>
            <a:r>
              <a:rPr lang="pl-PL" sz="1800" dirty="0" smtClean="0"/>
              <a:t>&gt;</a:t>
            </a:r>
          </a:p>
          <a:p>
            <a:pPr marL="0" indent="0">
              <a:buNone/>
            </a:pPr>
            <a:r>
              <a:rPr lang="pl-PL" sz="1800" dirty="0" smtClean="0"/>
              <a:t>&lt;body </a:t>
            </a:r>
            <a:r>
              <a:rPr lang="pl-PL" sz="1800" dirty="0" err="1" smtClean="0"/>
              <a:t>onload</a:t>
            </a:r>
            <a:r>
              <a:rPr lang="pl-PL" sz="1800" dirty="0" smtClean="0"/>
              <a:t>="alert('załadowano stronę');" &gt;</a:t>
            </a:r>
          </a:p>
          <a:p>
            <a:pPr marL="0" indent="0">
              <a:buNone/>
            </a:pPr>
            <a:r>
              <a:rPr lang="pl-PL" sz="1800" dirty="0" smtClean="0"/>
              <a:t>&lt;/body&gt;</a:t>
            </a:r>
          </a:p>
          <a:p>
            <a:pPr marL="0" indent="0">
              <a:buNone/>
            </a:pPr>
            <a:r>
              <a:rPr lang="pl-PL" sz="1800" dirty="0" smtClean="0"/>
              <a:t>&lt;/</a:t>
            </a:r>
            <a:r>
              <a:rPr lang="pl-PL" sz="1800" dirty="0" err="1" smtClean="0"/>
              <a:t>html</a:t>
            </a:r>
            <a:r>
              <a:rPr lang="pl-PL" sz="1800" dirty="0" smtClean="0"/>
              <a:t>&gt;</a:t>
            </a:r>
            <a:endParaRPr lang="pl-PL" sz="1800" dirty="0"/>
          </a:p>
        </p:txBody>
      </p:sp>
    </p:spTree>
    <p:extLst>
      <p:ext uri="{BB962C8B-B14F-4D97-AF65-F5344CB8AC3E}">
        <p14:creationId xmlns:p14="http://schemas.microsoft.com/office/powerpoint/2010/main" xmlns="" val="2854514773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253</TotalTime>
  <Words>1018</Words>
  <Application>Microsoft Office PowerPoint</Application>
  <PresentationFormat>Pokaz na ekranie (4:3)</PresentationFormat>
  <Paragraphs>113</Paragraphs>
  <Slides>12</Slides>
  <Notes>12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12</vt:i4>
      </vt:variant>
    </vt:vector>
  </HeadingPairs>
  <TitlesOfParts>
    <vt:vector size="13" baseType="lpstr">
      <vt:lpstr/>
      <vt:lpstr>JavaScript</vt:lpstr>
      <vt:lpstr>Obsługa zdarzeń (event handler)</vt:lpstr>
      <vt:lpstr>Obsługa zdarzeń (event handler)</vt:lpstr>
      <vt:lpstr>Problemy z nowym modelem</vt:lpstr>
      <vt:lpstr>Słowo kluczowe this</vt:lpstr>
      <vt:lpstr>Dodatkowe opcje</vt:lpstr>
      <vt:lpstr>Lista zdarzeń</vt:lpstr>
      <vt:lpstr>Lista zdarzeń cd</vt:lpstr>
      <vt:lpstr>Ładowanie strony</vt:lpstr>
      <vt:lpstr>Obsługa kliknięć</vt:lpstr>
      <vt:lpstr>Reakcja na ruch myszą</vt:lpstr>
      <vt:lpstr>Ćwiczenie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JavaScript</dc:title>
  <dc:creator>Tomek</dc:creator>
  <cp:lastModifiedBy>Mac</cp:lastModifiedBy>
  <cp:revision>26</cp:revision>
  <dcterms:modified xsi:type="dcterms:W3CDTF">2013-03-25T15:44:53Z</dcterms:modified>
</cp:coreProperties>
</file>