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90651C3A-4460-11DB-9652-00E08161165F}">
  <a:tblStyle styleId="{69C7853C-536D-4A76-A0AE-DD22124D55A5}" styleName="Styl z motywem 1 — Ak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6857" autoAdjust="0"/>
  </p:normalViewPr>
  <p:slideViewPr>
    <p:cSldViewPr>
      <p:cViewPr varScale="1">
        <p:scale>
          <a:sx n="51" d="100"/>
          <a:sy n="51" d="100"/>
        </p:scale>
        <p:origin x="-1704"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xmlns="" val="1754566018"/>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a:t>
            </a:r>
            <a:r>
              <a:rPr lang="pl-PL" baseline="0" dirty="0" smtClean="0"/>
              <a:t> poprzedniej lekcji wspomnieliśmy o zastosowaniach języka </a:t>
            </a:r>
            <a:r>
              <a:rPr lang="pl-PL" baseline="0" dirty="0" err="1" smtClean="0"/>
              <a:t>JavaScrip</a:t>
            </a:r>
            <a:r>
              <a:rPr lang="pl-PL" baseline="0" dirty="0" smtClean="0"/>
              <a:t> i sposobach podłączania skryptów </a:t>
            </a:r>
            <a:r>
              <a:rPr lang="pl-PL" baseline="0" dirty="0" err="1" smtClean="0"/>
              <a:t>js</a:t>
            </a:r>
            <a:r>
              <a:rPr lang="pl-PL" baseline="0" dirty="0" smtClean="0"/>
              <a:t> w naszej witrynie. W tej lekcji zajmiemy się omówieniem podstawowych elementów służących do przechowywania danych oraz zobaczymy jakie podstawowe typy danych są dla nas dostępne. Zaczniemy od wprowadzenia pojęcia zmiennej.</a:t>
            </a: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Shape 8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1" name="Shape 8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W JavaScripcie w przeciwieństwie do wielu języków programowania zmienna może automatycznie zmieniać swój typ. Np. zmienna łańcuchowa może zostać zamieniona na zmienną liczbową lub odwrotnie w zależności od sposobu odwołania do zmiennej.</a:t>
            </a:r>
          </a:p>
          <a:p>
            <a:pPr lvl="0" rtl="0">
              <a:buNone/>
            </a:pPr>
            <a:r>
              <a:rPr lang="pl" dirty="0"/>
              <a:t>Np. poniższa deklaracja przypisze zmiennej mojaZmienna wartość typu tekst "12345"</a:t>
            </a:r>
          </a:p>
          <a:p>
            <a:pPr lvl="0" rtl="0">
              <a:buNone/>
            </a:pPr>
            <a:r>
              <a:rPr lang="pl" dirty="0"/>
              <a:t>var mojaZmienna = "12345"</a:t>
            </a:r>
          </a:p>
          <a:p>
            <a:pPr lvl="0" rtl="0">
              <a:buNone/>
            </a:pPr>
            <a:r>
              <a:rPr lang="pl" dirty="0"/>
              <a:t>Pomimo tego, że ten łańcuch składa się z samych cyfr jest zmienną tekstową. Jednak JavaScript jest na tyle sprytny, że w poniższym przypisaniu zamieni typ znakowy na liczbę przed odejmowaniem i wynikową wartość (w tym przypadku liczba 12000) zapisze ponownie do zmiennej mojaZmienna</a:t>
            </a:r>
          </a:p>
          <a:p>
            <a:pPr lvl="0" rtl="0">
              <a:buNone/>
            </a:pPr>
            <a:r>
              <a:rPr lang="pl" dirty="0"/>
              <a:t>mojaZmienna = mojaZmienna - 345</a:t>
            </a:r>
          </a:p>
          <a:p>
            <a:pPr lvl="0" rtl="0">
              <a:buNone/>
            </a:pPr>
            <a:endParaRPr lang="pl" dirty="0"/>
          </a:p>
          <a:p>
            <a:endParaRPr lang="pl"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smtClean="0"/>
              <a:t>Niestety taka dynamiczna konwersja ma swoje wady. W przypadku przypisania</a:t>
            </a:r>
          </a:p>
          <a:p>
            <a:pPr lvl="0" rtl="0">
              <a:buNone/>
            </a:pPr>
            <a:r>
              <a:rPr lang="pl" dirty="0" smtClean="0"/>
              <a:t>var mojaZmienna = "12345"</a:t>
            </a:r>
          </a:p>
          <a:p>
            <a:pPr lvl="0" rtl="0">
              <a:buNone/>
            </a:pPr>
            <a:r>
              <a:rPr lang="pl" dirty="0" smtClean="0"/>
              <a:t>mojaZmienna = mojaZmienna +678 </a:t>
            </a:r>
          </a:p>
          <a:p>
            <a:pPr lvl="0" rtl="0">
              <a:buNone/>
            </a:pPr>
            <a:r>
              <a:rPr lang="pl" dirty="0" smtClean="0"/>
              <a:t>interpreter JS nie zmieni łańcucha "12345" na liczbę tylko zamieni liczbę 678 na łańcuch "678" i połączy oba łańcuchy co da w wyniku "12345678".</a:t>
            </a:r>
          </a:p>
          <a:p>
            <a:pPr lvl="0" rtl="0">
              <a:buNone/>
            </a:pPr>
            <a:r>
              <a:rPr lang="pl" dirty="0" smtClean="0"/>
              <a:t>Aby zapobiec takiej sytuacji należy wskazać, że mojaZmienna jest typem liczbowym</a:t>
            </a:r>
          </a:p>
          <a:p>
            <a:pPr lvl="0" rtl="0">
              <a:buNone/>
            </a:pPr>
            <a:r>
              <a:rPr lang="pl" dirty="0" smtClean="0"/>
              <a:t>mojaZmienna = Number(mojaZmienna) + 678</a:t>
            </a:r>
          </a:p>
          <a:p>
            <a:pPr lvl="0" rtl="0">
              <a:buNone/>
            </a:pPr>
            <a:r>
              <a:rPr lang="pl" dirty="0" smtClean="0"/>
              <a:t>Taka instrukcja nazywana jest rzutowaniem na typ. W języku JavaScript dostępne są następujące funkcje do zmiany typu zmiennej:</a:t>
            </a:r>
          </a:p>
          <a:p>
            <a:pPr lvl="0" rtl="0">
              <a:buNone/>
            </a:pPr>
            <a:r>
              <a:rPr lang="pl" dirty="0" smtClean="0"/>
              <a:t>Boolean() - zmienia wartośc na prawda lub fałsz</a:t>
            </a:r>
          </a:p>
          <a:p>
            <a:pPr lvl="0" rtl="0">
              <a:buNone/>
            </a:pPr>
            <a:r>
              <a:rPr lang="pl" dirty="0" smtClean="0"/>
              <a:t>Number()  - zmienia wartość na liczbową</a:t>
            </a:r>
          </a:p>
          <a:p>
            <a:pPr lvl="0" rtl="0">
              <a:buNone/>
            </a:pPr>
            <a:r>
              <a:rPr lang="pl" dirty="0" smtClean="0"/>
              <a:t>String() - zmienia wartość na łańcuch znaków</a:t>
            </a:r>
          </a:p>
          <a:p>
            <a:pPr lvl="0" rtl="0">
              <a:buNone/>
            </a:pPr>
            <a:r>
              <a:rPr lang="pl" dirty="0" smtClean="0"/>
              <a:t>Przy rzutowaniu na wartość logiczną łańcuch znaków o minimalnej długości 1, dowolny obiekt lub liczba większa od 0 będzie miała wartość "true", z kolei pusty łancuch znaków, liczba 0 oraz typy specjalne null i undefined będą miały wartość "false"</a:t>
            </a:r>
          </a:p>
          <a:p>
            <a:pPr lvl="0" rtl="0">
              <a:buNone/>
            </a:pPr>
            <a:r>
              <a:rPr lang="pl" dirty="0" smtClean="0"/>
              <a:t>Jeśli wartość rzutowana na typ liczbowy, zawiera cokolwiek oprócz cyfr to wynikem jest NaN (not a number).</a:t>
            </a:r>
          </a:p>
          <a:p>
            <a:pPr lvl="0" rtl="0">
              <a:buNone/>
            </a:pPr>
            <a:r>
              <a:rPr lang="pl" dirty="0" smtClean="0"/>
              <a:t>Funkcja String() zwraca dowolną wartość jako łańcuch znaków, nawet typy specjalne jak null i undefined.</a:t>
            </a: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Instrukcję możemy potraktować jak polecenie do wykonania. Skrypt napisany w języku </a:t>
            </a:r>
            <a:r>
              <a:rPr lang="pl-PL" dirty="0" err="1" smtClean="0"/>
              <a:t>JavaScript</a:t>
            </a:r>
            <a:r>
              <a:rPr lang="pl-PL" dirty="0" smtClean="0"/>
              <a:t> to w istocie ciąg instrukcji, a zatem ciąg poleceń. Możemy zatem nakazać wyświetlenie okna dialogowego, umieścić jakąś treść na stronie WWW, zmodyfikować zawartość warstwy czy innego elementu witryny itp.</a:t>
            </a:r>
          </a:p>
          <a:p>
            <a:r>
              <a:rPr lang="pl-PL" dirty="0" smtClean="0"/>
              <a:t>Co ważne, każdą instrukcję powinniśmy zakończyć znakiem średnika. To informacja dla interpretera, że jest to koniec instrukcji. </a:t>
            </a:r>
          </a:p>
          <a:p>
            <a:r>
              <a:rPr lang="pl-PL" dirty="0" smtClean="0"/>
              <a:t>Przykładowe instrukcje:</a:t>
            </a:r>
          </a:p>
          <a:p>
            <a:r>
              <a:rPr lang="pl-PL" dirty="0" err="1" smtClean="0"/>
              <a:t>var</a:t>
            </a:r>
            <a:r>
              <a:rPr lang="pl-PL" dirty="0" smtClean="0"/>
              <a:t> zmienna = 10;</a:t>
            </a:r>
          </a:p>
          <a:p>
            <a:r>
              <a:rPr lang="pl-PL" dirty="0" err="1" smtClean="0"/>
              <a:t>var</a:t>
            </a:r>
            <a:r>
              <a:rPr lang="pl-PL" dirty="0" smtClean="0"/>
              <a:t> element = </a:t>
            </a:r>
            <a:r>
              <a:rPr lang="pl-PL" dirty="0" err="1" smtClean="0"/>
              <a:t>document.getElementById</a:t>
            </a:r>
            <a:r>
              <a:rPr lang="pl-PL" dirty="0" smtClean="0"/>
              <a:t>("</a:t>
            </a:r>
            <a:r>
              <a:rPr lang="pl-PL" dirty="0" err="1" smtClean="0"/>
              <a:t>content</a:t>
            </a:r>
            <a:r>
              <a:rPr lang="pl-PL" dirty="0" smtClean="0"/>
              <a:t>");</a:t>
            </a:r>
          </a:p>
          <a:p>
            <a:r>
              <a:rPr lang="pl-PL" dirty="0" err="1" smtClean="0"/>
              <a:t>content.innerHtml</a:t>
            </a:r>
            <a:r>
              <a:rPr lang="pl-PL" dirty="0" smtClean="0"/>
              <a:t> = "Tekst";</a:t>
            </a:r>
          </a:p>
          <a:p>
            <a:pPr lvl="0" rtl="0">
              <a:buNone/>
            </a:pP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 </a:t>
            </a:r>
            <a:r>
              <a:rPr lang="pl-PL" dirty="0" err="1" smtClean="0"/>
              <a:t>JavaScripcie</a:t>
            </a:r>
            <a:r>
              <a:rPr lang="pl-PL" dirty="0" smtClean="0"/>
              <a:t>, podobnie jak w innych językach programowania, występują operatory pozwalające na wykonywanie rozmaitych operacji. Operatory możemy podzielić na następujące grupy:</a:t>
            </a:r>
          </a:p>
          <a:p>
            <a:pPr marL="171450" indent="-171450">
              <a:buFont typeface="Arial" pitchFamily="34" charset="0"/>
              <a:buChar char="•"/>
            </a:pPr>
            <a:r>
              <a:rPr lang="pl-PL" dirty="0" smtClean="0"/>
              <a:t>arytmetyczne,</a:t>
            </a:r>
          </a:p>
          <a:p>
            <a:pPr marL="171450" indent="-171450">
              <a:buFont typeface="Arial" pitchFamily="34" charset="0"/>
              <a:buChar char="•"/>
            </a:pPr>
            <a:r>
              <a:rPr lang="pl-PL" dirty="0" smtClean="0"/>
              <a:t>porównywania (relacyjne),</a:t>
            </a:r>
          </a:p>
          <a:p>
            <a:pPr marL="171450" indent="-171450">
              <a:buFont typeface="Arial" pitchFamily="34" charset="0"/>
              <a:buChar char="•"/>
            </a:pPr>
            <a:r>
              <a:rPr lang="pl-PL" dirty="0" smtClean="0"/>
              <a:t>logiczne,</a:t>
            </a:r>
          </a:p>
          <a:p>
            <a:pPr marL="171450" indent="-171450">
              <a:buFont typeface="Arial" pitchFamily="34" charset="0"/>
              <a:buChar char="•"/>
            </a:pPr>
            <a:r>
              <a:rPr lang="pl-PL" dirty="0" smtClean="0"/>
              <a:t>przypisania,</a:t>
            </a:r>
          </a:p>
          <a:p>
            <a:pPr lvl="0" rtl="0">
              <a:buNone/>
            </a:pP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dirty="0" smtClean="0"/>
              <a:t>Operatory arytmetyczne w </a:t>
            </a:r>
            <a:r>
              <a:rPr lang="pl-PL" dirty="0" err="1" smtClean="0"/>
              <a:t>JavaScript</a:t>
            </a:r>
            <a:r>
              <a:rPr lang="pl-PL" dirty="0" smtClean="0"/>
              <a:t> pozwalają na tworzenie wyrażeń numerycznych.</a:t>
            </a:r>
          </a:p>
          <a:p>
            <a:pPr marL="0" marR="0" lvl="0" indent="0" algn="l" defTabSz="914400" rtl="0" eaLnBrk="1" fontAlgn="auto" latinLnBrk="0" hangingPunct="1">
              <a:lnSpc>
                <a:spcPct val="100000"/>
              </a:lnSpc>
              <a:spcBef>
                <a:spcPts val="0"/>
              </a:spcBef>
              <a:spcAft>
                <a:spcPts val="0"/>
              </a:spcAft>
              <a:buClrTx/>
              <a:buSzTx/>
              <a:buFontTx/>
              <a:buNone/>
              <a:tabLst/>
              <a:defRPr/>
            </a:pPr>
            <a:endParaRPr lang="pl-PL" dirty="0" smtClean="0"/>
          </a:p>
          <a:p>
            <a:pPr lvl="0" rtl="0">
              <a:buNone/>
            </a:pPr>
            <a:r>
              <a:rPr lang="pl-PL" dirty="0" smtClean="0"/>
              <a:t>Operator % to operator modulo - podaje jako wynik resztę z dzielenia, operatory ++ i</a:t>
            </a:r>
            <a:r>
              <a:rPr lang="pl-PL" baseline="0" dirty="0" smtClean="0"/>
              <a:t> -- </a:t>
            </a:r>
            <a:r>
              <a:rPr lang="pl-PL" dirty="0" smtClean="0"/>
              <a:t> są uproszczonymi wersjami operatorów dodawania o 1 i odejmowania o 1</a:t>
            </a: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Operator == i === różnią się sposobem dokładnością sprawdzania</a:t>
            </a:r>
          </a:p>
          <a:p>
            <a:r>
              <a:rPr lang="pl-PL" dirty="0" smtClean="0"/>
              <a:t>warunek </a:t>
            </a:r>
            <a:r>
              <a:rPr lang="pl-PL" dirty="0" err="1" smtClean="0"/>
              <a:t>if</a:t>
            </a:r>
            <a:r>
              <a:rPr lang="pl-PL" dirty="0" smtClean="0"/>
              <a:t> (1 == '1') da w wyniku wartość "</a:t>
            </a:r>
            <a:r>
              <a:rPr lang="pl-PL" dirty="0" err="1" smtClean="0"/>
              <a:t>true</a:t>
            </a:r>
            <a:r>
              <a:rPr lang="pl-PL" dirty="0" smtClean="0"/>
              <a:t>" ponieważ '1' może być automatycznie zamienione na 1.</a:t>
            </a:r>
          </a:p>
          <a:p>
            <a:r>
              <a:rPr lang="pl-PL" dirty="0" smtClean="0"/>
              <a:t>natomiast warunek </a:t>
            </a:r>
            <a:r>
              <a:rPr lang="pl-PL" dirty="0" err="1" smtClean="0"/>
              <a:t>if</a:t>
            </a:r>
            <a:r>
              <a:rPr lang="pl-PL" dirty="0" smtClean="0"/>
              <a:t> (1 === '1') da w wyniku wartość "</a:t>
            </a:r>
            <a:r>
              <a:rPr lang="pl-PL" dirty="0" err="1" smtClean="0"/>
              <a:t>false</a:t>
            </a:r>
            <a:r>
              <a:rPr lang="pl-PL" dirty="0" smtClean="0"/>
              <a:t>" ponieważ mimo że wartości mogą być uznane za takie same to zmienne są różnego typu</a:t>
            </a:r>
            <a:endParaRPr lang="pl-PL"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PL" dirty="0" err="1" smtClean="0"/>
              <a:t>JavaScript</a:t>
            </a:r>
            <a:r>
              <a:rPr lang="pl-PL" dirty="0" smtClean="0"/>
              <a:t> wspiera 3 operatory logiczne, za pomocą których można rozszerzać instrukcję </a:t>
            </a:r>
            <a:r>
              <a:rPr lang="pl-PL" dirty="0" err="1" smtClean="0"/>
              <a:t>if</a:t>
            </a:r>
            <a:r>
              <a:rPr lang="pl-PL" dirty="0" smtClean="0"/>
              <a:t>.</a:t>
            </a:r>
          </a:p>
          <a:p>
            <a:pPr lvl="0" rtl="0">
              <a:buNone/>
            </a:pPr>
            <a:r>
              <a:rPr lang="pl-PL" dirty="0" smtClean="0"/>
              <a:t>Operatory</a:t>
            </a:r>
            <a:r>
              <a:rPr lang="pl-PL" baseline="0" dirty="0" smtClean="0"/>
              <a:t> w języku </a:t>
            </a:r>
            <a:r>
              <a:rPr lang="pl-PL" baseline="0" dirty="0" err="1" smtClean="0"/>
              <a:t>JavaScript</a:t>
            </a:r>
            <a:r>
              <a:rPr lang="pl-PL" baseline="0" dirty="0" smtClean="0"/>
              <a:t> sprawdzane są w kierunku od lewej do prawej. </a:t>
            </a:r>
            <a:r>
              <a:rPr lang="pl-PL" baseline="0" dirty="0" err="1" smtClean="0"/>
              <a:t>Tzn</a:t>
            </a:r>
            <a:r>
              <a:rPr lang="pl-PL" baseline="0" dirty="0" smtClean="0"/>
              <a:t> jeśli w warunku zawierającym operator &amp;&amp; na pierwszym miejscu będzie wyrażenie którego wartość nie będzie spełniona to sprawdzanie całego warunku zostanie przerwane i jako wynik będzie zwrócona wartość Fałsz</a:t>
            </a: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Przykładowo zamiast pisać a = a + 5 można użyć prostszego a += 5.</a:t>
            </a:r>
          </a:p>
          <a:p>
            <a:r>
              <a:rPr lang="pl-PL" dirty="0" smtClean="0"/>
              <a:t>Powyższych operatorów można używać w połączeniu z innymi operatorami i zmiennymi</a:t>
            </a:r>
          </a:p>
          <a:p>
            <a:r>
              <a:rPr lang="pl-PL" dirty="0" smtClean="0"/>
              <a:t>a  = 10;</a:t>
            </a:r>
          </a:p>
          <a:p>
            <a:r>
              <a:rPr lang="pl-PL" dirty="0" smtClean="0"/>
              <a:t>b = 25;</a:t>
            </a:r>
          </a:p>
          <a:p>
            <a:r>
              <a:rPr lang="pl-PL" dirty="0" smtClean="0"/>
              <a:t>a += (b / 5)</a:t>
            </a:r>
          </a:p>
          <a:p>
            <a:r>
              <a:rPr lang="pl-PL" dirty="0" smtClean="0"/>
              <a:t>wynikiem operacji jest 15 (10 + (25/5))</a:t>
            </a:r>
          </a:p>
          <a:p>
            <a:pPr lvl="0" rtl="0">
              <a:buNone/>
            </a:pPr>
            <a:endParaRPr b="1"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PL" dirty="0" smtClean="0"/>
              <a:t>Oprócz znajomości operatorów, niezbędna jest jeszcze wiedza na temat ich priorytetów, czyli kolejności wykonywania. Wiadomo np., że mnożenie jest „silniejsze” od dodawania, zatem najpierw mnożymy, potem dodajemy (kolejność tę można zmienić, stosując nawiasy okrągłe, dokładnie w taki sam sposób, w jaki zmienia się kolejność działań w matematyce). W </a:t>
            </a:r>
            <a:r>
              <a:rPr lang="pl-PL" dirty="0" err="1" smtClean="0"/>
              <a:t>JavaScripcie</a:t>
            </a:r>
            <a:r>
              <a:rPr lang="pl-PL" dirty="0" smtClean="0"/>
              <a:t> jest podobnie — siła każdego operatora kolejność</a:t>
            </a:r>
            <a:r>
              <a:rPr lang="pl-PL" baseline="0" dirty="0" smtClean="0"/>
              <a:t> wykonywania </a:t>
            </a:r>
            <a:r>
              <a:rPr lang="pl-PL" dirty="0" smtClean="0"/>
              <a:t>jest ściśle określona.</a:t>
            </a: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
        <p:cNvGrpSpPr/>
        <p:nvPr/>
      </p:nvGrpSpPr>
      <p:grpSpPr>
        <a:xfrm>
          <a:off x="0" y="0"/>
          <a:ext cx="0" cy="0"/>
          <a:chOff x="0" y="0"/>
          <a:chExt cx="0" cy="0"/>
        </a:xfrm>
      </p:grpSpPr>
      <p:sp>
        <p:nvSpPr>
          <p:cNvPr id="32" name="Shape 3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 name="Shape 3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Zmiennych używa się jako symbolicznych nazw dla wartości w Twojej aplikacji.Każda zmienna ma swoją nazwę, która pozwala na identyfikację tej zmiennej w kodzie skryptu. Zmienna charakteryzuje się również typem, który określa rodzaj danych jakie przechowuje.</a:t>
            </a:r>
          </a:p>
          <a:p>
            <a:pPr lvl="0" rtl="0">
              <a:buNone/>
            </a:pPr>
            <a:r>
              <a:rPr lang="pl" dirty="0"/>
              <a:t>Nazwy zmiennych, nazywane </a:t>
            </a:r>
            <a:r>
              <a:rPr lang="pl" i="1" dirty="0"/>
              <a:t>identyfikatorami</a:t>
            </a:r>
            <a:r>
              <a:rPr lang="pl" dirty="0"/>
              <a:t>, podporządkowane są pewnym regułom.</a:t>
            </a:r>
          </a:p>
          <a:p>
            <a:pPr lvl="0" rtl="0">
              <a:buNone/>
            </a:pPr>
            <a:r>
              <a:rPr lang="pl" i="1" dirty="0"/>
              <a:t>Identyfikator</a:t>
            </a:r>
            <a:r>
              <a:rPr lang="pl" dirty="0"/>
              <a:t> JavaScript musi zaczynać się literą, podkreśleniem (_) lub znakiem dolara ($); kolejne znaki mogą być cyframi (0-9). Ponieważ JavaScript rozróżnia duże/małe litery, litery oznaczają znaki od "A"do "Z" (duże litery) oraz znaki od "a" do "z" (małe litery).</a:t>
            </a:r>
          </a:p>
          <a:p>
            <a:endParaRPr lang="pl"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buNone/>
            </a:pPr>
            <a:r>
              <a:rPr lang="pl" dirty="0"/>
              <a:t>zmienna zadeklarowana za pomocą słowa kluczowego var jest zmienną lokalną, natomiast bez słowa kluczowego zmienną globalną (więcej informacji na temat zmiennych lokalnych i globalnych będzie w późniejszych lekcjach)</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Shape 4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5" name="Shape 4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Typ danych określa rodzaj danych jaki przechowuje.</a:t>
            </a:r>
          </a:p>
          <a:p>
            <a:pPr lvl="0" rtl="0">
              <a:buNone/>
            </a:pPr>
            <a:r>
              <a:rPr lang="pl" dirty="0"/>
              <a:t>W JavaScripcie możemy podzielić typy na następujące rodzaje:</a:t>
            </a:r>
          </a:p>
          <a:p>
            <a:pPr marL="457200" lvl="0" indent="-298450" rtl="0">
              <a:lnSpc>
                <a:spcPct val="115000"/>
              </a:lnSpc>
              <a:buClr>
                <a:srgbClr val="000000"/>
              </a:buClr>
              <a:buSzPct val="166666"/>
              <a:buFont typeface="Arial"/>
              <a:buChar char="•"/>
            </a:pPr>
            <a:r>
              <a:rPr lang="pl" dirty="0"/>
              <a:t>typ liczbowy</a:t>
            </a:r>
          </a:p>
          <a:p>
            <a:pPr marL="457200" lvl="0" indent="-298450" rtl="0">
              <a:lnSpc>
                <a:spcPct val="115000"/>
              </a:lnSpc>
              <a:buClr>
                <a:srgbClr val="000000"/>
              </a:buClr>
              <a:buSzPct val="166666"/>
              <a:buFont typeface="Arial"/>
              <a:buChar char="•"/>
            </a:pPr>
            <a:r>
              <a:rPr lang="pl" dirty="0"/>
              <a:t>typ łańcuchowy</a:t>
            </a:r>
          </a:p>
          <a:p>
            <a:pPr marL="457200" lvl="0" indent="-298450" rtl="0">
              <a:lnSpc>
                <a:spcPct val="115000"/>
              </a:lnSpc>
              <a:buClr>
                <a:srgbClr val="000000"/>
              </a:buClr>
              <a:buSzPct val="166666"/>
              <a:buFont typeface="Arial"/>
              <a:buChar char="•"/>
            </a:pPr>
            <a:r>
              <a:rPr lang="pl" dirty="0"/>
              <a:t>typ logiczny</a:t>
            </a:r>
          </a:p>
          <a:p>
            <a:pPr marL="457200" lvl="0" indent="-298450" rtl="0">
              <a:lnSpc>
                <a:spcPct val="115000"/>
              </a:lnSpc>
              <a:buClr>
                <a:srgbClr val="000000"/>
              </a:buClr>
              <a:buSzPct val="166666"/>
              <a:buFont typeface="Arial"/>
              <a:buChar char="•"/>
            </a:pPr>
            <a:r>
              <a:rPr lang="pl" dirty="0"/>
              <a:t>typ specjalny</a:t>
            </a:r>
          </a:p>
          <a:p>
            <a:endParaRPr lang="pl"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Shape 5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1" name="Shape 5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Typ liczbowy służy do reprezentacji liczb, przy czym nie ma występującego w klasycznych językach programowania rozróżnienia na typy całkowitoliczbowe i rzeczywiste (zmiennopozycyjne). Liczby zapisywane są za pomocą literałów (stałych napisowych, z ang. string constant, literal constant) liczbowych, czyli ciągów znaków składających się na liczbę</a:t>
            </a:r>
          </a:p>
          <a:p>
            <a:pPr lvl="0" rtl="0">
              <a:buNone/>
            </a:pPr>
            <a:r>
              <a:rPr lang="pl" dirty="0"/>
              <a:t>Obowiązują przy tym następujące zasady.</a:t>
            </a:r>
          </a:p>
          <a:p>
            <a:pPr marL="457200" lvl="0" indent="-298450" rtl="0">
              <a:lnSpc>
                <a:spcPct val="115000"/>
              </a:lnSpc>
              <a:buClr>
                <a:srgbClr val="000000"/>
              </a:buClr>
              <a:buSzPct val="166666"/>
              <a:buFont typeface="Arial"/>
              <a:buChar char="•"/>
            </a:pPr>
            <a:r>
              <a:rPr lang="pl" dirty="0"/>
              <a:t>Jeżeli ciąg cyfr nie jest poprzedzony żadnym znakiem lub jest poprzedzony znakiem +, reprezentuje wartość dodatnią, jeżeli natomiast jest poprzedzony znakiem –, reprezentuje wartość ujemną.</a:t>
            </a:r>
          </a:p>
          <a:p>
            <a:pPr marL="457200" lvl="0" indent="-298450" rtl="0">
              <a:lnSpc>
                <a:spcPct val="115000"/>
              </a:lnSpc>
              <a:buClr>
                <a:srgbClr val="000000"/>
              </a:buClr>
              <a:buSzPct val="166666"/>
              <a:buFont typeface="Arial"/>
              <a:buChar char="•"/>
            </a:pPr>
            <a:r>
              <a:rPr lang="pl" dirty="0"/>
              <a:t>Jeżeli literał rozpoczyna się od cyfry 0, jest traktowany jako wartość ósemkowa.</a:t>
            </a:r>
          </a:p>
          <a:p>
            <a:pPr marL="457200" lvl="0" indent="-298450" rtl="0">
              <a:lnSpc>
                <a:spcPct val="115000"/>
              </a:lnSpc>
              <a:buClr>
                <a:srgbClr val="000000"/>
              </a:buClr>
              <a:buSzPct val="166666"/>
              <a:buFont typeface="Arial"/>
              <a:buChar char="•"/>
            </a:pPr>
            <a:r>
              <a:rPr lang="pl" dirty="0"/>
              <a:t>Jeżeli literał rozpoczyna się od ciągu znaków 0x, jest traktowany jako wartość szesnastkowa (heksadecymalna). W zapisie wartości szesnastkowych mogą być wykorzystywane zarówno małe, jak i wielkie litery alfabetu, od A do F.</a:t>
            </a:r>
          </a:p>
          <a:p>
            <a:pPr marL="457200" lvl="0" indent="-298450" rtl="0">
              <a:lnSpc>
                <a:spcPct val="115000"/>
              </a:lnSpc>
              <a:buClr>
                <a:srgbClr val="000000"/>
              </a:buClr>
              <a:buSzPct val="166666"/>
              <a:buFont typeface="Arial"/>
              <a:buChar char="•"/>
            </a:pPr>
            <a:r>
              <a:rPr lang="pl" dirty="0"/>
              <a:t>Literały mogą być zapisywane w notacji wykładniczej, w postaci X.YeZ, gdzie  to część całkowita, Y — część dziesiętna, natomiast Z to wykładnik potęgi liczby 10. Zapis taki oznacza to samo, co X.Y * 10Z</a:t>
            </a:r>
          </a:p>
          <a:p>
            <a:endParaRPr lang="pl"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7" name="Shape 5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Typ łańcuchowy (inaczej, typ string) służy do reprezentacji ciągów znaków (napisów). Ciągi te (inaczej, stałe napisowe) powinny być ujęte w znaki cudzysłowu, aczkolwiek dopuszczalne jest również wykorzystanie znaków apostrofu.</a:t>
            </a:r>
          </a:p>
          <a:p>
            <a:pPr lvl="0" rtl="0">
              <a:buNone/>
            </a:pPr>
            <a:r>
              <a:rPr lang="pl" dirty="0"/>
              <a:t>Przykładowy ciąg ma postać:</a:t>
            </a:r>
          </a:p>
          <a:p>
            <a:pPr lvl="0" rtl="0">
              <a:buNone/>
            </a:pPr>
            <a:r>
              <a:rPr lang="pl" dirty="0"/>
              <a:t>"abcdefg" lub 'abcdefg'</a:t>
            </a:r>
          </a:p>
          <a:p>
            <a:endParaRPr lang="pl"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3" name="Shape 6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Clr>
                <a:srgbClr val="000000"/>
              </a:buClr>
              <a:buSzPct val="100000"/>
              <a:buFont typeface="Arial"/>
              <a:buNone/>
            </a:pPr>
            <a:r>
              <a:rPr lang="pl" dirty="0"/>
              <a:t>Ciągi mogą też zawierać poniższe znaki specjalne</a:t>
            </a:r>
          </a:p>
          <a:p>
            <a:pPr marL="457200" lvl="0" indent="-298450" rtl="0">
              <a:lnSpc>
                <a:spcPct val="115000"/>
              </a:lnSpc>
              <a:buClr>
                <a:srgbClr val="000000"/>
              </a:buClr>
              <a:buSzPct val="166666"/>
              <a:buFont typeface="Arial"/>
              <a:buChar char="•"/>
            </a:pPr>
            <a:r>
              <a:rPr lang="pl" dirty="0"/>
              <a:t>\b - backspace</a:t>
            </a:r>
          </a:p>
          <a:p>
            <a:pPr marL="457200" lvl="0" indent="-298450" rtl="0">
              <a:lnSpc>
                <a:spcPct val="115000"/>
              </a:lnSpc>
              <a:buClr>
                <a:srgbClr val="000000"/>
              </a:buClr>
              <a:buSzPct val="166666"/>
              <a:buFont typeface="Arial"/>
              <a:buChar char="•"/>
            </a:pPr>
            <a:r>
              <a:rPr lang="pl" dirty="0"/>
              <a:t>\n - nowa linia</a:t>
            </a:r>
          </a:p>
          <a:p>
            <a:pPr marL="457200" lvl="0" indent="-298450" rtl="0">
              <a:lnSpc>
                <a:spcPct val="115000"/>
              </a:lnSpc>
              <a:buClr>
                <a:srgbClr val="000000"/>
              </a:buClr>
              <a:buSzPct val="166666"/>
              <a:buFont typeface="Arial"/>
              <a:buChar char="•"/>
            </a:pPr>
            <a:r>
              <a:rPr lang="pl" dirty="0"/>
              <a:t>\r - powrót karetki</a:t>
            </a:r>
          </a:p>
          <a:p>
            <a:pPr marL="457200" lvl="0" indent="-298450" rtl="0">
              <a:lnSpc>
                <a:spcPct val="115000"/>
              </a:lnSpc>
              <a:buClr>
                <a:srgbClr val="000000"/>
              </a:buClr>
              <a:buSzPct val="166666"/>
              <a:buFont typeface="Arial"/>
              <a:buChar char="•"/>
            </a:pPr>
            <a:r>
              <a:rPr lang="pl" dirty="0"/>
              <a:t>\f - nowa strona</a:t>
            </a:r>
          </a:p>
          <a:p>
            <a:pPr marL="457200" lvl="0" indent="-298450" rtl="0">
              <a:lnSpc>
                <a:spcPct val="115000"/>
              </a:lnSpc>
              <a:buClr>
                <a:srgbClr val="000000"/>
              </a:buClr>
              <a:buSzPct val="166666"/>
              <a:buFont typeface="Arial"/>
              <a:buChar char="•"/>
            </a:pPr>
            <a:r>
              <a:rPr lang="pl" dirty="0"/>
              <a:t>\t - tabulacja</a:t>
            </a:r>
          </a:p>
          <a:p>
            <a:pPr marL="457200" lvl="0" indent="-298450" rtl="0">
              <a:lnSpc>
                <a:spcPct val="115000"/>
              </a:lnSpc>
              <a:buClr>
                <a:srgbClr val="000000"/>
              </a:buClr>
              <a:buSzPct val="166666"/>
              <a:buFont typeface="Arial"/>
              <a:buChar char="•"/>
            </a:pPr>
            <a:r>
              <a:rPr lang="pl" dirty="0"/>
              <a:t>\" - cudzysłów</a:t>
            </a:r>
          </a:p>
          <a:p>
            <a:pPr marL="457200" lvl="0" indent="-298450" rtl="0">
              <a:lnSpc>
                <a:spcPct val="115000"/>
              </a:lnSpc>
              <a:buClr>
                <a:srgbClr val="000000"/>
              </a:buClr>
              <a:buSzPct val="166666"/>
              <a:buFont typeface="Arial"/>
              <a:buChar char="•"/>
            </a:pPr>
            <a:r>
              <a:rPr lang="pl" dirty="0"/>
              <a:t>\' - apostrof</a:t>
            </a:r>
          </a:p>
          <a:p>
            <a:pPr marL="457200" lvl="0" indent="-298450" rtl="0">
              <a:lnSpc>
                <a:spcPct val="115000"/>
              </a:lnSpc>
              <a:buClr>
                <a:srgbClr val="000000"/>
              </a:buClr>
              <a:buSzPct val="166666"/>
              <a:buFont typeface="Arial"/>
              <a:buChar char="•"/>
            </a:pPr>
            <a:r>
              <a:rPr lang="pl" dirty="0"/>
              <a:t>\\ - lewy ukośnik</a:t>
            </a:r>
          </a:p>
          <a:p>
            <a:endParaRPr lang="pl"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Shape 6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9" name="Shape 6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Typ logiczny (boolean) pozwala na określenie dwóch wartości logicznych: prawda i fałsz. Wartość prawda jest w JavaScripcie reprezentowana przez słowo true, natomiast wartość fałsz przez false. Wartości tego typu są używane przy konstruowaniu wyrażeń logicznych, porównywaniu danych, wskazywaniu, czy dana operacja zakończyła się sukcesem itp.</a:t>
            </a:r>
          </a:p>
          <a:p>
            <a:endParaRPr lang="pl"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5" name="Shape 7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Możemy wyróżnić dwa rodzaje typów specjalnych: null i undefined. Choć podobne, nie są tożsame.</a:t>
            </a:r>
          </a:p>
          <a:p>
            <a:pPr lvl="0" rtl="0">
              <a:buNone/>
            </a:pPr>
            <a:r>
              <a:rPr lang="pl" dirty="0"/>
              <a:t>typ null to specjalne słowo oznaczające wartość null (pustą), ponieważ JavaScript rozróżnia małe/duże litery, null to nie to samo co Null, NULL czy jakkolwiek inaczej.</a:t>
            </a:r>
          </a:p>
          <a:p>
            <a:pPr lvl="0" rtl="0">
              <a:buNone/>
            </a:pPr>
            <a:r>
              <a:rPr lang="pl" dirty="0"/>
              <a:t>typ undefined to podstawowa właściwość, której wartość jest nieokreślona. W tym kontekście wartość undefined ma niezainicjalizowana zmienna, zmienna, której jawnie przypisano wartość undefined, bądź też nieistniejąca właściwość obiektu.</a:t>
            </a:r>
          </a:p>
          <a:p>
            <a:endParaRPr lang="pl"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9" name="Shape 9"/>
          <p:cNvSpPr txBox="1">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6" name="Shape 16"/>
          <p:cNvSpPr txBox="1">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lum/>
          </a:blip>
          <a:srcRect/>
          <a:stretch>
            <a:fillRect/>
          </a:stretch>
        </a:blip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685800" y="2111123"/>
            <a:ext cx="7772400" cy="1546500"/>
          </a:xfrm>
          <a:prstGeom prst="rect">
            <a:avLst/>
          </a:prstGeom>
        </p:spPr>
        <p:txBody>
          <a:bodyPr lIns="91425" tIns="91425" rIns="91425" bIns="91425" anchor="b" anchorCtr="0">
            <a:noAutofit/>
          </a:bodyPr>
          <a:lstStyle/>
          <a:p>
            <a:pPr>
              <a:buNone/>
            </a:pPr>
            <a:r>
              <a:rPr lang="pl"/>
              <a:t>JavaScript</a:t>
            </a:r>
          </a:p>
        </p:txBody>
      </p:sp>
      <p:sp>
        <p:nvSpPr>
          <p:cNvPr id="24" name="Shape 24"/>
          <p:cNvSpPr txBox="1">
            <a:spLocks noGrp="1"/>
          </p:cNvSpPr>
          <p:nvPr>
            <p:ph type="subTitle" idx="1"/>
          </p:nvPr>
        </p:nvSpPr>
        <p:spPr>
          <a:xfrm>
            <a:off x="685800" y="3786737"/>
            <a:ext cx="7772400" cy="1046317"/>
          </a:xfrm>
          <a:prstGeom prst="rect">
            <a:avLst/>
          </a:prstGeom>
        </p:spPr>
        <p:txBody>
          <a:bodyPr lIns="91425" tIns="91425" rIns="91425" bIns="91425" anchor="t" anchorCtr="0">
            <a:noAutofit/>
          </a:bodyPr>
          <a:lstStyle/>
          <a:p>
            <a:pPr>
              <a:buNone/>
            </a:pPr>
            <a:r>
              <a:rPr lang="pl"/>
              <a:t>Zmienne, typy danych operatory</a:t>
            </a:r>
          </a:p>
        </p:txBody>
      </p:sp>
      <p:pic>
        <p:nvPicPr>
          <p:cNvPr id="4" name="Picture 2"/>
          <p:cNvPicPr>
            <a:picLocks noChangeAspect="1" noChangeArrowheads="1"/>
          </p:cNvPicPr>
          <p:nvPr/>
        </p:nvPicPr>
        <p:blipFill>
          <a:blip r:embed="rId3" cstate="print"/>
          <a:srcRect/>
          <a:stretch>
            <a:fillRect/>
          </a:stretch>
        </p:blipFill>
        <p:spPr bwMode="auto">
          <a:xfrm>
            <a:off x="1314459" y="4365104"/>
            <a:ext cx="7650029" cy="1440160"/>
          </a:xfrm>
          <a:prstGeom prst="rect">
            <a:avLst/>
          </a:prstGeom>
          <a:noFill/>
          <a:ln w="9525">
            <a:noFill/>
            <a:miter lim="800000"/>
            <a:headEnd/>
            <a:tailEnd/>
          </a:ln>
        </p:spPr>
      </p:pic>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Shape 77"/>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Zmienne a typy danych</a:t>
            </a:r>
          </a:p>
        </p:txBody>
      </p:sp>
      <p:sp>
        <p:nvSpPr>
          <p:cNvPr id="78" name="Shape 78"/>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marL="342900" lvl="0" indent="-342900" rtl="0">
              <a:buFont typeface="Arial" pitchFamily="34" charset="0"/>
              <a:buChar char="•"/>
            </a:pPr>
            <a:r>
              <a:rPr lang="pl" sz="2400" dirty="0" smtClean="0"/>
              <a:t>zmienne </a:t>
            </a:r>
            <a:r>
              <a:rPr lang="pl" sz="2400" dirty="0"/>
              <a:t>mogą zmieniać swój typ w trakcie działania programu</a:t>
            </a:r>
          </a:p>
          <a:p>
            <a:endParaRPr lang="pl" sz="2400" dirty="0"/>
          </a:p>
          <a:p>
            <a:pPr lvl="0" rtl="0">
              <a:spcBef>
                <a:spcPts val="0"/>
              </a:spcBef>
              <a:buClr>
                <a:srgbClr val="000000"/>
              </a:buClr>
              <a:buSzPct val="45833"/>
              <a:buFont typeface="Arial"/>
              <a:buNone/>
            </a:pPr>
            <a:r>
              <a:rPr lang="pl" sz="2400" dirty="0">
                <a:solidFill>
                  <a:srgbClr val="000000"/>
                </a:solidFill>
              </a:rPr>
              <a:t>var mojaZmienna = "12345"</a:t>
            </a:r>
          </a:p>
          <a:p>
            <a:endParaRPr lang="pl" sz="2400" dirty="0">
              <a:solidFill>
                <a:srgbClr val="000000"/>
              </a:solidFill>
            </a:endParaRPr>
          </a:p>
          <a:p>
            <a:pPr lvl="0" rtl="0">
              <a:buNone/>
            </a:pPr>
            <a:r>
              <a:rPr lang="pl" sz="2400" dirty="0">
                <a:solidFill>
                  <a:srgbClr val="000000"/>
                </a:solidFill>
              </a:rPr>
              <a:t>mojaZmienna = mojaZmienna </a:t>
            </a:r>
            <a:r>
              <a:rPr lang="pl" sz="2400" dirty="0" smtClean="0">
                <a:solidFill>
                  <a:srgbClr val="000000"/>
                </a:solidFill>
              </a:rPr>
              <a:t>– 345</a:t>
            </a:r>
          </a:p>
          <a:p>
            <a:pPr lvl="0" rtl="0">
              <a:buNone/>
            </a:pPr>
            <a:endParaRPr lang="pl" sz="2400" dirty="0"/>
          </a:p>
          <a:p>
            <a:pPr lvl="0" rtl="0">
              <a:buNone/>
            </a:pPr>
            <a:r>
              <a:rPr lang="pl" sz="2400" dirty="0" smtClean="0"/>
              <a:t>wynik: 12000</a:t>
            </a:r>
            <a:endParaRPr lang="pl" sz="2400" dirty="0">
              <a:solidFill>
                <a:srgbClr val="000000"/>
              </a:solidFill>
            </a:endParaRPr>
          </a:p>
        </p:txBody>
      </p:sp>
    </p:spTree>
  </p:cSld>
  <p:clrMapOvr>
    <a:masterClrMapping/>
  </p:clrMapOvr>
  <p:transition spd="slow">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Zmienne a typy danych cd.</a:t>
            </a:r>
            <a:endParaRPr sz="3600" b="1" dirty="0"/>
          </a:p>
        </p:txBody>
      </p:sp>
      <p:sp>
        <p:nvSpPr>
          <p:cNvPr id="84" name="Shape 84"/>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r>
              <a:rPr lang="pl-PL" sz="2400" dirty="0" smtClean="0"/>
              <a:t>Ale: </a:t>
            </a:r>
          </a:p>
          <a:p>
            <a:pPr lvl="0"/>
            <a:r>
              <a:rPr lang="pl" sz="2400" dirty="0"/>
              <a:t>var mojaZmienna = "12345"</a:t>
            </a:r>
          </a:p>
          <a:p>
            <a:r>
              <a:rPr lang="pl" sz="2400" dirty="0"/>
              <a:t>mojaZmienna = mojaZmienna +</a:t>
            </a:r>
            <a:r>
              <a:rPr lang="pl" sz="2400" dirty="0" smtClean="0"/>
              <a:t>678</a:t>
            </a:r>
          </a:p>
          <a:p>
            <a:endParaRPr lang="pl" sz="2400" dirty="0"/>
          </a:p>
          <a:p>
            <a:r>
              <a:rPr lang="pl-PL" sz="2400" dirty="0" smtClean="0"/>
              <a:t>W</a:t>
            </a:r>
            <a:r>
              <a:rPr lang="pl" sz="2400" dirty="0" smtClean="0"/>
              <a:t>ynik = „12345678”</a:t>
            </a:r>
          </a:p>
          <a:p>
            <a:endParaRPr lang="pl" sz="2400" dirty="0"/>
          </a:p>
          <a:p>
            <a:pPr lvl="0"/>
            <a:r>
              <a:rPr lang="pl" sz="2400" dirty="0"/>
              <a:t>mojaZmienna = Number(mojaZmienna) + 678</a:t>
            </a:r>
          </a:p>
          <a:p>
            <a:endParaRPr sz="2400" dirty="0"/>
          </a:p>
        </p:txBody>
      </p:sp>
    </p:spTree>
  </p:cSld>
  <p:clrMapOvr>
    <a:masterClrMapping/>
  </p:clrMapOvr>
  <p:transition spd="slow">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Instrukcje</a:t>
            </a:r>
            <a:endParaRPr sz="3600" b="1" dirty="0"/>
          </a:p>
        </p:txBody>
      </p:sp>
      <p:sp>
        <p:nvSpPr>
          <p:cNvPr id="84" name="Shape 84"/>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polecenie do wykonania, zakończone średnikiem</a:t>
            </a:r>
          </a:p>
          <a:p>
            <a:pPr marL="0" indent="0">
              <a:buNone/>
            </a:pPr>
            <a:r>
              <a:rPr lang="pl-PL" sz="2400" dirty="0" smtClean="0"/>
              <a:t>możemy np.</a:t>
            </a:r>
          </a:p>
          <a:p>
            <a:r>
              <a:rPr lang="pl-PL" sz="2400" dirty="0" smtClean="0"/>
              <a:t>wyświetlić okno dialogowe,</a:t>
            </a:r>
          </a:p>
          <a:p>
            <a:r>
              <a:rPr lang="pl-PL" sz="2400" dirty="0" smtClean="0"/>
              <a:t>umieścić treść na stronie www,</a:t>
            </a:r>
          </a:p>
          <a:p>
            <a:r>
              <a:rPr lang="pl-PL" sz="2400" dirty="0" smtClean="0"/>
              <a:t>zmodyfikować styl warstwy</a:t>
            </a:r>
          </a:p>
        </p:txBody>
      </p:sp>
    </p:spTree>
    <p:extLst>
      <p:ext uri="{BB962C8B-B14F-4D97-AF65-F5344CB8AC3E}">
        <p14:creationId xmlns:p14="http://schemas.microsoft.com/office/powerpoint/2010/main" xmlns="" val="30694460"/>
      </p:ext>
    </p:extLst>
  </p:cSld>
  <p:clrMapOvr>
    <a:masterClrMapping/>
  </p:clrMapOvr>
  <p:transition spd="slow">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dirty="0" smtClean="0"/>
              <a:t>Przykłady instrukcji</a:t>
            </a:r>
            <a:endParaRPr sz="3600" b="1" dirty="0"/>
          </a:p>
        </p:txBody>
      </p:sp>
      <p:sp>
        <p:nvSpPr>
          <p:cNvPr id="84" name="Shape 84"/>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a:t>Przykładowe instrukcje:</a:t>
            </a:r>
          </a:p>
          <a:p>
            <a:pPr marL="0" indent="0">
              <a:buNone/>
            </a:pPr>
            <a:r>
              <a:rPr lang="pl-PL" sz="2400" dirty="0" err="1"/>
              <a:t>var</a:t>
            </a:r>
            <a:r>
              <a:rPr lang="pl-PL" sz="2400" dirty="0"/>
              <a:t> zmienna = 10;</a:t>
            </a:r>
          </a:p>
          <a:p>
            <a:pPr marL="0" indent="0">
              <a:buNone/>
            </a:pPr>
            <a:r>
              <a:rPr lang="pl-PL" sz="2400" dirty="0" err="1"/>
              <a:t>var</a:t>
            </a:r>
            <a:r>
              <a:rPr lang="pl-PL" sz="2400" dirty="0"/>
              <a:t> element = </a:t>
            </a:r>
            <a:r>
              <a:rPr lang="pl-PL" sz="2400" dirty="0" err="1"/>
              <a:t>document.getElementById</a:t>
            </a:r>
            <a:r>
              <a:rPr lang="pl-PL" sz="2400" dirty="0"/>
              <a:t>("</a:t>
            </a:r>
            <a:r>
              <a:rPr lang="pl-PL" sz="2400" dirty="0" err="1"/>
              <a:t>content</a:t>
            </a:r>
            <a:r>
              <a:rPr lang="pl-PL" sz="2400" dirty="0"/>
              <a:t>");</a:t>
            </a:r>
          </a:p>
          <a:p>
            <a:pPr marL="0" indent="0">
              <a:buNone/>
            </a:pPr>
            <a:r>
              <a:rPr lang="pl-PL" sz="2400" dirty="0" err="1"/>
              <a:t>content.innerHtml</a:t>
            </a:r>
            <a:r>
              <a:rPr lang="pl-PL" sz="2400" dirty="0"/>
              <a:t> = "Tekst";</a:t>
            </a:r>
          </a:p>
          <a:p>
            <a:pPr marL="0" indent="0">
              <a:buNone/>
            </a:pPr>
            <a:endParaRPr sz="2400" dirty="0"/>
          </a:p>
        </p:txBody>
      </p:sp>
    </p:spTree>
    <p:extLst>
      <p:ext uri="{BB962C8B-B14F-4D97-AF65-F5344CB8AC3E}">
        <p14:creationId xmlns:p14="http://schemas.microsoft.com/office/powerpoint/2010/main" xmlns="" val="30694460"/>
      </p:ext>
    </p:extLst>
  </p:cSld>
  <p:clrMapOvr>
    <a:masterClrMapping/>
  </p:clrMapOvr>
  <p:transition spd="slow">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Operatory</a:t>
            </a:r>
            <a:endParaRPr sz="3600" b="1" dirty="0"/>
          </a:p>
        </p:txBody>
      </p:sp>
      <p:sp>
        <p:nvSpPr>
          <p:cNvPr id="84" name="Shape 84"/>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r>
              <a:rPr lang="pl-PL" sz="2400" dirty="0" smtClean="0"/>
              <a:t>arytmetyczne</a:t>
            </a:r>
            <a:r>
              <a:rPr lang="pl-PL" sz="2400" dirty="0"/>
              <a:t>,</a:t>
            </a:r>
          </a:p>
          <a:p>
            <a:r>
              <a:rPr lang="pl-PL" sz="2400" dirty="0"/>
              <a:t>porównywania (relacyjne),</a:t>
            </a:r>
          </a:p>
          <a:p>
            <a:r>
              <a:rPr lang="pl-PL" sz="2400" dirty="0"/>
              <a:t>logiczne,</a:t>
            </a:r>
          </a:p>
          <a:p>
            <a:r>
              <a:rPr lang="pl-PL" sz="2400" dirty="0"/>
              <a:t>przypisania,</a:t>
            </a:r>
          </a:p>
          <a:p>
            <a:pPr marL="0" indent="0">
              <a:buNone/>
            </a:pPr>
            <a:endParaRPr sz="2400" dirty="0"/>
          </a:p>
        </p:txBody>
      </p:sp>
    </p:spTree>
    <p:extLst>
      <p:ext uri="{BB962C8B-B14F-4D97-AF65-F5344CB8AC3E}">
        <p14:creationId xmlns:p14="http://schemas.microsoft.com/office/powerpoint/2010/main" xmlns="" val="30694460"/>
      </p:ext>
    </p:extLst>
  </p:cSld>
  <p:clrMapOvr>
    <a:masterClrMapping/>
  </p:clrMapOvr>
  <p:transition spd="slow">
    <p:cu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Operatory arytmetyczne</a:t>
            </a:r>
            <a:endParaRPr sz="3600" b="1" dirty="0"/>
          </a:p>
        </p:txBody>
      </p:sp>
      <p:sp>
        <p:nvSpPr>
          <p:cNvPr id="84" name="Shape 84"/>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endParaRPr sz="2400" dirty="0"/>
          </a:p>
        </p:txBody>
      </p:sp>
      <p:graphicFrame>
        <p:nvGraphicFramePr>
          <p:cNvPr id="2" name="Tabela 1"/>
          <p:cNvGraphicFramePr>
            <a:graphicFrameLocks noGrp="1"/>
          </p:cNvGraphicFramePr>
          <p:nvPr>
            <p:extLst>
              <p:ext uri="{D42A27DB-BD31-4B8C-83A1-F6EECF244321}">
                <p14:modId xmlns:p14="http://schemas.microsoft.com/office/powerpoint/2010/main" xmlns="" val="1438810793"/>
              </p:ext>
            </p:extLst>
          </p:nvPr>
        </p:nvGraphicFramePr>
        <p:xfrm>
          <a:off x="1691680" y="2276872"/>
          <a:ext cx="6096000" cy="3114040"/>
        </p:xfrm>
        <a:graphic>
          <a:graphicData uri="http://schemas.openxmlformats.org/drawingml/2006/table">
            <a:tbl>
              <a:tblPr firstRow="1" bandRow="1">
                <a:tableStyleId>{69C7853C-536D-4A76-A0AE-DD22124D55A5}</a:tableStyleId>
              </a:tblPr>
              <a:tblGrid>
                <a:gridCol w="1524000"/>
                <a:gridCol w="1524000"/>
                <a:gridCol w="1524000"/>
                <a:gridCol w="1524000"/>
              </a:tblGrid>
              <a:tr h="370840">
                <a:tc>
                  <a:txBody>
                    <a:bodyPr/>
                    <a:lstStyle/>
                    <a:p>
                      <a:pPr algn="ctr"/>
                      <a:r>
                        <a:rPr lang="pl-PL" dirty="0" smtClean="0"/>
                        <a:t>Operator</a:t>
                      </a:r>
                      <a:endParaRPr lang="pl-PL" dirty="0"/>
                    </a:p>
                  </a:txBody>
                  <a:tcPr/>
                </a:tc>
                <a:tc>
                  <a:txBody>
                    <a:bodyPr/>
                    <a:lstStyle/>
                    <a:p>
                      <a:pPr algn="ctr"/>
                      <a:r>
                        <a:rPr lang="pl-PL" dirty="0" smtClean="0"/>
                        <a:t>Opis</a:t>
                      </a:r>
                      <a:endParaRPr lang="pl-PL" dirty="0"/>
                    </a:p>
                  </a:txBody>
                  <a:tcPr/>
                </a:tc>
                <a:tc>
                  <a:txBody>
                    <a:bodyPr/>
                    <a:lstStyle/>
                    <a:p>
                      <a:pPr algn="ctr"/>
                      <a:r>
                        <a:rPr lang="pl-PL" dirty="0" smtClean="0"/>
                        <a:t>Przykład</a:t>
                      </a:r>
                      <a:endParaRPr lang="pl-PL" dirty="0"/>
                    </a:p>
                  </a:txBody>
                  <a:tcPr/>
                </a:tc>
                <a:tc>
                  <a:txBody>
                    <a:bodyPr/>
                    <a:lstStyle/>
                    <a:p>
                      <a:pPr algn="ctr"/>
                      <a:r>
                        <a:rPr lang="pl-PL" dirty="0" smtClean="0"/>
                        <a:t>Wynik</a:t>
                      </a:r>
                      <a:endParaRPr lang="pl-PL" dirty="0"/>
                    </a:p>
                  </a:txBody>
                  <a:tcPr/>
                </a:tc>
              </a:tr>
              <a:tr h="370840">
                <a:tc>
                  <a:txBody>
                    <a:bodyPr/>
                    <a:lstStyle/>
                    <a:p>
                      <a:pPr algn="ctr"/>
                      <a:r>
                        <a:rPr lang="pl-PL" dirty="0" smtClean="0"/>
                        <a:t>+</a:t>
                      </a:r>
                      <a:endParaRPr lang="pl-PL" dirty="0"/>
                    </a:p>
                  </a:txBody>
                  <a:tcPr/>
                </a:tc>
                <a:tc>
                  <a:txBody>
                    <a:bodyPr/>
                    <a:lstStyle/>
                    <a:p>
                      <a:pPr algn="ctr"/>
                      <a:r>
                        <a:rPr lang="pl-PL" dirty="0" smtClean="0"/>
                        <a:t>Dodawanie</a:t>
                      </a:r>
                      <a:endParaRPr lang="pl-PL" dirty="0"/>
                    </a:p>
                  </a:txBody>
                  <a:tcPr/>
                </a:tc>
                <a:tc>
                  <a:txBody>
                    <a:bodyPr/>
                    <a:lstStyle/>
                    <a:p>
                      <a:pPr algn="ctr"/>
                      <a:r>
                        <a:rPr lang="pl-PL" dirty="0" smtClean="0"/>
                        <a:t>3 + 11</a:t>
                      </a:r>
                      <a:endParaRPr lang="pl-PL" dirty="0"/>
                    </a:p>
                  </a:txBody>
                  <a:tcPr/>
                </a:tc>
                <a:tc>
                  <a:txBody>
                    <a:bodyPr/>
                    <a:lstStyle/>
                    <a:p>
                      <a:pPr algn="ctr"/>
                      <a:r>
                        <a:rPr lang="pl-PL" dirty="0" smtClean="0"/>
                        <a:t>14</a:t>
                      </a:r>
                      <a:endParaRPr lang="pl-PL" dirty="0"/>
                    </a:p>
                  </a:txBody>
                  <a:tcPr/>
                </a:tc>
              </a:tr>
              <a:tr h="370840">
                <a:tc>
                  <a:txBody>
                    <a:bodyPr/>
                    <a:lstStyle/>
                    <a:p>
                      <a:pPr algn="ctr"/>
                      <a:r>
                        <a:rPr lang="pl-PL" dirty="0" smtClean="0"/>
                        <a:t>-</a:t>
                      </a:r>
                      <a:endParaRPr lang="pl-PL" dirty="0"/>
                    </a:p>
                  </a:txBody>
                  <a:tcPr/>
                </a:tc>
                <a:tc>
                  <a:txBody>
                    <a:bodyPr/>
                    <a:lstStyle/>
                    <a:p>
                      <a:pPr algn="ctr"/>
                      <a:r>
                        <a:rPr lang="pl-PL" dirty="0" smtClean="0"/>
                        <a:t>Odejmowanie</a:t>
                      </a:r>
                      <a:endParaRPr lang="pl-PL" dirty="0"/>
                    </a:p>
                  </a:txBody>
                  <a:tcPr/>
                </a:tc>
                <a:tc>
                  <a:txBody>
                    <a:bodyPr/>
                    <a:lstStyle/>
                    <a:p>
                      <a:pPr algn="ctr"/>
                      <a:r>
                        <a:rPr lang="pl-PL" dirty="0" smtClean="0"/>
                        <a:t>9</a:t>
                      </a:r>
                      <a:r>
                        <a:rPr lang="pl-PL" baseline="0" dirty="0" smtClean="0"/>
                        <a:t> – 4</a:t>
                      </a:r>
                      <a:endParaRPr lang="pl-PL" dirty="0"/>
                    </a:p>
                  </a:txBody>
                  <a:tcPr/>
                </a:tc>
                <a:tc>
                  <a:txBody>
                    <a:bodyPr/>
                    <a:lstStyle/>
                    <a:p>
                      <a:pPr algn="ctr"/>
                      <a:r>
                        <a:rPr lang="pl-PL" dirty="0" smtClean="0"/>
                        <a:t>5</a:t>
                      </a:r>
                      <a:endParaRPr lang="pl-PL" dirty="0"/>
                    </a:p>
                  </a:txBody>
                  <a:tcPr/>
                </a:tc>
              </a:tr>
              <a:tr h="370840">
                <a:tc>
                  <a:txBody>
                    <a:bodyPr/>
                    <a:lstStyle/>
                    <a:p>
                      <a:pPr algn="ctr"/>
                      <a:r>
                        <a:rPr lang="pl-PL" dirty="0" smtClean="0"/>
                        <a:t>* </a:t>
                      </a:r>
                      <a:endParaRPr lang="pl-PL" dirty="0"/>
                    </a:p>
                  </a:txBody>
                  <a:tcPr/>
                </a:tc>
                <a:tc>
                  <a:txBody>
                    <a:bodyPr/>
                    <a:lstStyle/>
                    <a:p>
                      <a:pPr algn="ctr"/>
                      <a:r>
                        <a:rPr lang="pl-PL" dirty="0" smtClean="0"/>
                        <a:t>Mnożenie</a:t>
                      </a:r>
                      <a:endParaRPr lang="pl-PL" dirty="0"/>
                    </a:p>
                  </a:txBody>
                  <a:tcPr/>
                </a:tc>
                <a:tc>
                  <a:txBody>
                    <a:bodyPr/>
                    <a:lstStyle/>
                    <a:p>
                      <a:pPr algn="ctr"/>
                      <a:r>
                        <a:rPr lang="pl-PL" dirty="0" smtClean="0"/>
                        <a:t>3 * 4</a:t>
                      </a:r>
                      <a:endParaRPr lang="pl-PL" dirty="0"/>
                    </a:p>
                  </a:txBody>
                  <a:tcPr/>
                </a:tc>
                <a:tc>
                  <a:txBody>
                    <a:bodyPr/>
                    <a:lstStyle/>
                    <a:p>
                      <a:pPr algn="ctr"/>
                      <a:r>
                        <a:rPr lang="pl-PL" dirty="0" smtClean="0"/>
                        <a:t>12</a:t>
                      </a:r>
                      <a:endParaRPr lang="pl-PL" dirty="0"/>
                    </a:p>
                  </a:txBody>
                  <a:tcPr/>
                </a:tc>
              </a:tr>
              <a:tr h="370840">
                <a:tc>
                  <a:txBody>
                    <a:bodyPr/>
                    <a:lstStyle/>
                    <a:p>
                      <a:pPr algn="ctr"/>
                      <a:r>
                        <a:rPr lang="pl-PL" dirty="0" smtClean="0"/>
                        <a:t>/</a:t>
                      </a:r>
                      <a:endParaRPr lang="pl-PL" dirty="0"/>
                    </a:p>
                  </a:txBody>
                  <a:tcPr/>
                </a:tc>
                <a:tc>
                  <a:txBody>
                    <a:bodyPr/>
                    <a:lstStyle/>
                    <a:p>
                      <a:pPr algn="ctr"/>
                      <a:r>
                        <a:rPr lang="pl-PL" dirty="0" smtClean="0"/>
                        <a:t>Dzielenie</a:t>
                      </a:r>
                      <a:endParaRPr lang="pl-PL" dirty="0"/>
                    </a:p>
                  </a:txBody>
                  <a:tcPr/>
                </a:tc>
                <a:tc>
                  <a:txBody>
                    <a:bodyPr/>
                    <a:lstStyle/>
                    <a:p>
                      <a:pPr algn="ctr"/>
                      <a:r>
                        <a:rPr lang="pl-PL" dirty="0" smtClean="0"/>
                        <a:t>21 / 7</a:t>
                      </a:r>
                      <a:endParaRPr lang="pl-PL" dirty="0"/>
                    </a:p>
                  </a:txBody>
                  <a:tcPr/>
                </a:tc>
                <a:tc>
                  <a:txBody>
                    <a:bodyPr/>
                    <a:lstStyle/>
                    <a:p>
                      <a:pPr algn="ctr"/>
                      <a:r>
                        <a:rPr lang="pl-PL" dirty="0" smtClean="0"/>
                        <a:t>3</a:t>
                      </a:r>
                      <a:endParaRPr lang="pl-PL" dirty="0"/>
                    </a:p>
                  </a:txBody>
                  <a:tcPr/>
                </a:tc>
              </a:tr>
              <a:tr h="370840">
                <a:tc>
                  <a:txBody>
                    <a:bodyPr/>
                    <a:lstStyle/>
                    <a:p>
                      <a:pPr algn="ctr"/>
                      <a:r>
                        <a:rPr lang="pl-PL" dirty="0" smtClean="0"/>
                        <a:t>%</a:t>
                      </a:r>
                      <a:endParaRPr lang="pl-PL" dirty="0"/>
                    </a:p>
                  </a:txBody>
                  <a:tcPr/>
                </a:tc>
                <a:tc>
                  <a:txBody>
                    <a:bodyPr/>
                    <a:lstStyle/>
                    <a:p>
                      <a:pPr algn="ctr"/>
                      <a:r>
                        <a:rPr lang="pl-PL" dirty="0" smtClean="0"/>
                        <a:t>Reszta</a:t>
                      </a:r>
                      <a:r>
                        <a:rPr lang="pl-PL" baseline="0" dirty="0" smtClean="0"/>
                        <a:t> z dzielenia</a:t>
                      </a:r>
                      <a:endParaRPr lang="pl-PL" dirty="0"/>
                    </a:p>
                  </a:txBody>
                  <a:tcPr/>
                </a:tc>
                <a:tc>
                  <a:txBody>
                    <a:bodyPr/>
                    <a:lstStyle/>
                    <a:p>
                      <a:pPr algn="ctr"/>
                      <a:r>
                        <a:rPr lang="pl-PL" dirty="0" smtClean="0"/>
                        <a:t>21 %</a:t>
                      </a:r>
                      <a:r>
                        <a:rPr lang="pl-PL" baseline="0" dirty="0" smtClean="0"/>
                        <a:t> 8</a:t>
                      </a:r>
                      <a:endParaRPr lang="pl-PL" dirty="0"/>
                    </a:p>
                  </a:txBody>
                  <a:tcPr/>
                </a:tc>
                <a:tc>
                  <a:txBody>
                    <a:bodyPr/>
                    <a:lstStyle/>
                    <a:p>
                      <a:pPr algn="ctr"/>
                      <a:r>
                        <a:rPr lang="pl-PL" dirty="0" smtClean="0"/>
                        <a:t>5</a:t>
                      </a:r>
                      <a:endParaRPr lang="pl-PL" dirty="0"/>
                    </a:p>
                  </a:txBody>
                  <a:tcPr/>
                </a:tc>
              </a:tr>
              <a:tr h="370840">
                <a:tc>
                  <a:txBody>
                    <a:bodyPr/>
                    <a:lstStyle/>
                    <a:p>
                      <a:pPr algn="ctr"/>
                      <a:r>
                        <a:rPr lang="pl-PL" dirty="0" smtClean="0"/>
                        <a:t>++</a:t>
                      </a:r>
                      <a:endParaRPr lang="pl-PL" dirty="0"/>
                    </a:p>
                  </a:txBody>
                  <a:tcPr/>
                </a:tc>
                <a:tc>
                  <a:txBody>
                    <a:bodyPr/>
                    <a:lstStyle/>
                    <a:p>
                      <a:pPr algn="ctr"/>
                      <a:r>
                        <a:rPr lang="pl-PL" dirty="0" smtClean="0"/>
                        <a:t>Zwiększanie</a:t>
                      </a:r>
                      <a:endParaRPr lang="pl-PL" dirty="0"/>
                    </a:p>
                  </a:txBody>
                  <a:tcPr/>
                </a:tc>
                <a:tc>
                  <a:txBody>
                    <a:bodyPr/>
                    <a:lstStyle/>
                    <a:p>
                      <a:pPr algn="ctr"/>
                      <a:r>
                        <a:rPr lang="pl-PL" dirty="0" smtClean="0"/>
                        <a:t>a= 5;</a:t>
                      </a:r>
                      <a:r>
                        <a:rPr lang="pl-PL" baseline="0" dirty="0" smtClean="0"/>
                        <a:t> ++a</a:t>
                      </a:r>
                      <a:endParaRPr lang="pl-PL" dirty="0"/>
                    </a:p>
                  </a:txBody>
                  <a:tcPr/>
                </a:tc>
                <a:tc>
                  <a:txBody>
                    <a:bodyPr/>
                    <a:lstStyle/>
                    <a:p>
                      <a:pPr algn="ctr"/>
                      <a:r>
                        <a:rPr lang="pl-PL" dirty="0" smtClean="0"/>
                        <a:t>6</a:t>
                      </a:r>
                      <a:endParaRPr lang="pl-PL" dirty="0"/>
                    </a:p>
                  </a:txBody>
                  <a:tcPr/>
                </a:tc>
              </a:tr>
              <a:tr h="370840">
                <a:tc>
                  <a:txBody>
                    <a:bodyPr/>
                    <a:lstStyle/>
                    <a:p>
                      <a:pPr algn="ctr"/>
                      <a:r>
                        <a:rPr lang="pl-PL" dirty="0" smtClean="0"/>
                        <a:t>--</a:t>
                      </a:r>
                      <a:endParaRPr lang="pl-PL" dirty="0"/>
                    </a:p>
                  </a:txBody>
                  <a:tcPr/>
                </a:tc>
                <a:tc>
                  <a:txBody>
                    <a:bodyPr/>
                    <a:lstStyle/>
                    <a:p>
                      <a:pPr algn="ctr"/>
                      <a:r>
                        <a:rPr lang="pl-PL" dirty="0" smtClean="0"/>
                        <a:t>Zmniejszanie</a:t>
                      </a:r>
                      <a:endParaRPr lang="pl-PL" dirty="0"/>
                    </a:p>
                  </a:txBody>
                  <a:tcPr/>
                </a:tc>
                <a:tc>
                  <a:txBody>
                    <a:bodyPr/>
                    <a:lstStyle/>
                    <a:p>
                      <a:pPr algn="ctr"/>
                      <a:r>
                        <a:rPr lang="pl-PL" dirty="0" smtClean="0"/>
                        <a:t>a=</a:t>
                      </a:r>
                      <a:r>
                        <a:rPr lang="pl-PL" baseline="0" dirty="0" smtClean="0"/>
                        <a:t> 5; --a</a:t>
                      </a:r>
                      <a:endParaRPr lang="pl-PL" dirty="0"/>
                    </a:p>
                  </a:txBody>
                  <a:tcPr/>
                </a:tc>
                <a:tc>
                  <a:txBody>
                    <a:bodyPr/>
                    <a:lstStyle/>
                    <a:p>
                      <a:pPr algn="ctr"/>
                      <a:r>
                        <a:rPr lang="pl-PL" dirty="0" smtClean="0"/>
                        <a:t>4</a:t>
                      </a:r>
                      <a:endParaRPr lang="pl-PL" dirty="0"/>
                    </a:p>
                  </a:txBody>
                  <a:tcPr/>
                </a:tc>
              </a:tr>
            </a:tbl>
          </a:graphicData>
        </a:graphic>
      </p:graphicFrame>
    </p:spTree>
    <p:extLst>
      <p:ext uri="{BB962C8B-B14F-4D97-AF65-F5344CB8AC3E}">
        <p14:creationId xmlns:p14="http://schemas.microsoft.com/office/powerpoint/2010/main" xmlns="" val="3527320776"/>
      </p:ext>
    </p:extLst>
  </p:cSld>
  <p:clrMapOvr>
    <a:masterClrMapping/>
  </p:clrMapOvr>
  <p:transition spd="slow">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Operatory porównania</a:t>
            </a:r>
            <a:endParaRPr sz="3600" b="1" dirty="0"/>
          </a:p>
        </p:txBody>
      </p:sp>
      <p:sp>
        <p:nvSpPr>
          <p:cNvPr id="84" name="Shape 84"/>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endParaRPr sz="2400" dirty="0"/>
          </a:p>
        </p:txBody>
      </p:sp>
      <p:graphicFrame>
        <p:nvGraphicFramePr>
          <p:cNvPr id="2" name="Tabela 1"/>
          <p:cNvGraphicFramePr>
            <a:graphicFrameLocks noGrp="1"/>
          </p:cNvGraphicFramePr>
          <p:nvPr>
            <p:extLst>
              <p:ext uri="{D42A27DB-BD31-4B8C-83A1-F6EECF244321}">
                <p14:modId xmlns:p14="http://schemas.microsoft.com/office/powerpoint/2010/main" xmlns="" val="3859218171"/>
              </p:ext>
            </p:extLst>
          </p:nvPr>
        </p:nvGraphicFramePr>
        <p:xfrm>
          <a:off x="1691680" y="1916832"/>
          <a:ext cx="6096000" cy="3926840"/>
        </p:xfrm>
        <a:graphic>
          <a:graphicData uri="http://schemas.openxmlformats.org/drawingml/2006/table">
            <a:tbl>
              <a:tblPr firstRow="1" bandRow="1">
                <a:tableStyleId>{69C7853C-536D-4A76-A0AE-DD22124D55A5}</a:tableStyleId>
              </a:tblPr>
              <a:tblGrid>
                <a:gridCol w="1524000"/>
                <a:gridCol w="1524000"/>
                <a:gridCol w="1524000"/>
                <a:gridCol w="1524000"/>
              </a:tblGrid>
              <a:tr h="370840">
                <a:tc>
                  <a:txBody>
                    <a:bodyPr/>
                    <a:lstStyle/>
                    <a:p>
                      <a:pPr algn="ctr"/>
                      <a:r>
                        <a:rPr lang="pl-PL" dirty="0" smtClean="0"/>
                        <a:t>Operator</a:t>
                      </a:r>
                      <a:endParaRPr lang="pl-PL" dirty="0"/>
                    </a:p>
                  </a:txBody>
                  <a:tcPr/>
                </a:tc>
                <a:tc>
                  <a:txBody>
                    <a:bodyPr/>
                    <a:lstStyle/>
                    <a:p>
                      <a:pPr algn="ctr"/>
                      <a:r>
                        <a:rPr lang="pl-PL" dirty="0" smtClean="0"/>
                        <a:t>Opis</a:t>
                      </a:r>
                      <a:endParaRPr lang="pl-PL" dirty="0"/>
                    </a:p>
                  </a:txBody>
                  <a:tcPr/>
                </a:tc>
                <a:tc>
                  <a:txBody>
                    <a:bodyPr/>
                    <a:lstStyle/>
                    <a:p>
                      <a:pPr algn="ctr"/>
                      <a:r>
                        <a:rPr lang="pl-PL" dirty="0" smtClean="0"/>
                        <a:t>Przykład</a:t>
                      </a:r>
                      <a:endParaRPr lang="pl-PL" dirty="0"/>
                    </a:p>
                  </a:txBody>
                  <a:tcPr/>
                </a:tc>
                <a:tc>
                  <a:txBody>
                    <a:bodyPr/>
                    <a:lstStyle/>
                    <a:p>
                      <a:pPr algn="ctr"/>
                      <a:r>
                        <a:rPr lang="pl-PL" dirty="0" smtClean="0"/>
                        <a:t>Wynik</a:t>
                      </a:r>
                      <a:endParaRPr lang="pl-PL" dirty="0"/>
                    </a:p>
                  </a:txBody>
                  <a:tcPr/>
                </a:tc>
              </a:tr>
              <a:tr h="370840">
                <a:tc>
                  <a:txBody>
                    <a:bodyPr/>
                    <a:lstStyle/>
                    <a:p>
                      <a:pPr algn="ctr"/>
                      <a:r>
                        <a:rPr lang="pl-PL" dirty="0" smtClean="0"/>
                        <a:t>==</a:t>
                      </a:r>
                      <a:endParaRPr lang="pl-PL" dirty="0"/>
                    </a:p>
                  </a:txBody>
                  <a:tcPr/>
                </a:tc>
                <a:tc>
                  <a:txBody>
                    <a:bodyPr/>
                    <a:lstStyle/>
                    <a:p>
                      <a:pPr algn="ctr"/>
                      <a:r>
                        <a:rPr lang="pl-PL" dirty="0" smtClean="0"/>
                        <a:t>Równe</a:t>
                      </a:r>
                      <a:endParaRPr lang="pl-PL" dirty="0"/>
                    </a:p>
                  </a:txBody>
                  <a:tcPr/>
                </a:tc>
                <a:tc>
                  <a:txBody>
                    <a:bodyPr/>
                    <a:lstStyle/>
                    <a:p>
                      <a:pPr algn="ctr"/>
                      <a:r>
                        <a:rPr lang="pl-PL" dirty="0" smtClean="0"/>
                        <a:t>1</a:t>
                      </a:r>
                      <a:r>
                        <a:rPr lang="pl-PL" baseline="0" dirty="0" smtClean="0"/>
                        <a:t> == 1</a:t>
                      </a:r>
                      <a:endParaRPr lang="pl-PL" dirty="0"/>
                    </a:p>
                  </a:txBody>
                  <a:tcPr/>
                </a:tc>
                <a:tc>
                  <a:txBody>
                    <a:bodyPr/>
                    <a:lstStyle/>
                    <a:p>
                      <a:pPr algn="ctr"/>
                      <a:r>
                        <a:rPr lang="pl-PL" dirty="0" smtClean="0"/>
                        <a:t>Prawda</a:t>
                      </a:r>
                      <a:endParaRPr lang="pl-PL" dirty="0"/>
                    </a:p>
                  </a:txBody>
                  <a:tcPr/>
                </a:tc>
              </a:tr>
              <a:tr h="370840">
                <a:tc>
                  <a:txBody>
                    <a:bodyPr/>
                    <a:lstStyle/>
                    <a:p>
                      <a:pPr algn="ctr"/>
                      <a:r>
                        <a:rPr lang="pl-PL" dirty="0" smtClean="0"/>
                        <a:t>===</a:t>
                      </a:r>
                      <a:endParaRPr lang="pl-PL" dirty="0"/>
                    </a:p>
                  </a:txBody>
                  <a:tcPr/>
                </a:tc>
                <a:tc>
                  <a:txBody>
                    <a:bodyPr/>
                    <a:lstStyle/>
                    <a:p>
                      <a:pPr algn="ctr"/>
                      <a:r>
                        <a:rPr lang="pl-PL" dirty="0" smtClean="0"/>
                        <a:t>Równe w wartości i typie</a:t>
                      </a:r>
                      <a:endParaRPr lang="pl-PL" dirty="0"/>
                    </a:p>
                  </a:txBody>
                  <a:tcPr/>
                </a:tc>
                <a:tc>
                  <a:txBody>
                    <a:bodyPr/>
                    <a:lstStyle/>
                    <a:p>
                      <a:pPr algn="ctr"/>
                      <a:r>
                        <a:rPr lang="pl-PL" dirty="0" smtClean="0"/>
                        <a:t>1 === ‚1’</a:t>
                      </a:r>
                      <a:endParaRPr lang="pl-PL" dirty="0"/>
                    </a:p>
                  </a:txBody>
                  <a:tcPr/>
                </a:tc>
                <a:tc>
                  <a:txBody>
                    <a:bodyPr/>
                    <a:lstStyle/>
                    <a:p>
                      <a:pPr algn="ctr"/>
                      <a:r>
                        <a:rPr lang="pl-PL" dirty="0" smtClean="0"/>
                        <a:t>Fałsz</a:t>
                      </a:r>
                      <a:endParaRPr lang="pl-PL" dirty="0"/>
                    </a:p>
                  </a:txBody>
                  <a:tcPr/>
                </a:tc>
              </a:tr>
              <a:tr h="370840">
                <a:tc>
                  <a:txBody>
                    <a:bodyPr/>
                    <a:lstStyle/>
                    <a:p>
                      <a:pPr algn="ctr"/>
                      <a:r>
                        <a:rPr lang="pl-PL" dirty="0" smtClean="0"/>
                        <a:t>!=</a:t>
                      </a:r>
                      <a:r>
                        <a:rPr lang="pl-PL" baseline="0" dirty="0" smtClean="0"/>
                        <a:t> </a:t>
                      </a:r>
                      <a:endParaRPr lang="pl-PL" dirty="0"/>
                    </a:p>
                  </a:txBody>
                  <a:tcPr/>
                </a:tc>
                <a:tc>
                  <a:txBody>
                    <a:bodyPr/>
                    <a:lstStyle/>
                    <a:p>
                      <a:pPr algn="ctr"/>
                      <a:r>
                        <a:rPr lang="pl-PL" dirty="0" smtClean="0"/>
                        <a:t>Nie równe</a:t>
                      </a:r>
                      <a:endParaRPr lang="pl-PL" dirty="0"/>
                    </a:p>
                  </a:txBody>
                  <a:tcPr/>
                </a:tc>
                <a:tc>
                  <a:txBody>
                    <a:bodyPr/>
                    <a:lstStyle/>
                    <a:p>
                      <a:pPr algn="ctr"/>
                      <a:r>
                        <a:rPr lang="pl-PL" dirty="0" smtClean="0"/>
                        <a:t>1 !=</a:t>
                      </a:r>
                      <a:r>
                        <a:rPr lang="pl-PL" baseline="0" dirty="0" smtClean="0"/>
                        <a:t> 2</a:t>
                      </a:r>
                      <a:endParaRPr lang="pl-PL" dirty="0"/>
                    </a:p>
                  </a:txBody>
                  <a:tcPr/>
                </a:tc>
                <a:tc>
                  <a:txBody>
                    <a:bodyPr/>
                    <a:lstStyle/>
                    <a:p>
                      <a:pPr algn="ctr"/>
                      <a:r>
                        <a:rPr lang="pl-PL" dirty="0" smtClean="0"/>
                        <a:t>Prawda</a:t>
                      </a:r>
                      <a:endParaRPr lang="pl-PL" dirty="0"/>
                    </a:p>
                  </a:txBody>
                  <a:tcPr/>
                </a:tc>
              </a:tr>
              <a:tr h="370840">
                <a:tc>
                  <a:txBody>
                    <a:bodyPr/>
                    <a:lstStyle/>
                    <a:p>
                      <a:pPr algn="ctr"/>
                      <a:r>
                        <a:rPr lang="pl-PL" dirty="0" smtClean="0"/>
                        <a:t>!==</a:t>
                      </a:r>
                      <a:endParaRPr lang="pl-PL" dirty="0"/>
                    </a:p>
                  </a:txBody>
                  <a:tcPr/>
                </a:tc>
                <a:tc>
                  <a:txBody>
                    <a:bodyPr/>
                    <a:lstStyle/>
                    <a:p>
                      <a:pPr algn="ctr"/>
                      <a:r>
                        <a:rPr lang="pl-PL" dirty="0" smtClean="0"/>
                        <a:t>Nie równe</a:t>
                      </a:r>
                      <a:r>
                        <a:rPr lang="pl-PL" baseline="0" dirty="0" smtClean="0"/>
                        <a:t> w wartości i typie</a:t>
                      </a:r>
                      <a:endParaRPr lang="pl-PL" dirty="0"/>
                    </a:p>
                  </a:txBody>
                  <a:tcPr/>
                </a:tc>
                <a:tc>
                  <a:txBody>
                    <a:bodyPr/>
                    <a:lstStyle/>
                    <a:p>
                      <a:pPr algn="ctr"/>
                      <a:r>
                        <a:rPr lang="pl-PL" dirty="0" smtClean="0"/>
                        <a:t>1 !== ‚1’</a:t>
                      </a:r>
                      <a:endParaRPr lang="pl-PL" dirty="0"/>
                    </a:p>
                  </a:txBody>
                  <a:tcPr/>
                </a:tc>
                <a:tc>
                  <a:txBody>
                    <a:bodyPr/>
                    <a:lstStyle/>
                    <a:p>
                      <a:pPr algn="ctr"/>
                      <a:r>
                        <a:rPr lang="pl-PL" dirty="0" smtClean="0"/>
                        <a:t>Prawda</a:t>
                      </a:r>
                      <a:endParaRPr lang="pl-PL" dirty="0"/>
                    </a:p>
                  </a:txBody>
                  <a:tcPr/>
                </a:tc>
              </a:tr>
              <a:tr h="370840">
                <a:tc>
                  <a:txBody>
                    <a:bodyPr/>
                    <a:lstStyle/>
                    <a:p>
                      <a:pPr algn="ctr"/>
                      <a:r>
                        <a:rPr lang="pl-PL" dirty="0" smtClean="0"/>
                        <a:t>&gt;</a:t>
                      </a:r>
                      <a:endParaRPr lang="pl-PL" dirty="0"/>
                    </a:p>
                  </a:txBody>
                  <a:tcPr/>
                </a:tc>
                <a:tc>
                  <a:txBody>
                    <a:bodyPr/>
                    <a:lstStyle/>
                    <a:p>
                      <a:pPr algn="ctr"/>
                      <a:r>
                        <a:rPr lang="pl-PL" dirty="0" smtClean="0"/>
                        <a:t>Większe niż</a:t>
                      </a:r>
                      <a:endParaRPr lang="pl-PL" dirty="0"/>
                    </a:p>
                  </a:txBody>
                  <a:tcPr/>
                </a:tc>
                <a:tc>
                  <a:txBody>
                    <a:bodyPr/>
                    <a:lstStyle/>
                    <a:p>
                      <a:pPr algn="ctr"/>
                      <a:r>
                        <a:rPr lang="pl-PL" dirty="0" smtClean="0"/>
                        <a:t>1 &gt;</a:t>
                      </a:r>
                      <a:r>
                        <a:rPr lang="pl-PL" baseline="0" dirty="0" smtClean="0"/>
                        <a:t> 2</a:t>
                      </a:r>
                      <a:endParaRPr lang="pl-PL" dirty="0"/>
                    </a:p>
                  </a:txBody>
                  <a:tcPr/>
                </a:tc>
                <a:tc>
                  <a:txBody>
                    <a:bodyPr/>
                    <a:lstStyle/>
                    <a:p>
                      <a:pPr algn="ctr"/>
                      <a:r>
                        <a:rPr lang="pl-PL" dirty="0" smtClean="0"/>
                        <a:t>Fałsz</a:t>
                      </a:r>
                      <a:endParaRPr lang="pl-PL" dirty="0"/>
                    </a:p>
                  </a:txBody>
                  <a:tcPr/>
                </a:tc>
              </a:tr>
              <a:tr h="370840">
                <a:tc>
                  <a:txBody>
                    <a:bodyPr/>
                    <a:lstStyle/>
                    <a:p>
                      <a:pPr algn="ctr"/>
                      <a:r>
                        <a:rPr lang="pl-PL" dirty="0" smtClean="0"/>
                        <a:t>&lt;</a:t>
                      </a:r>
                      <a:endParaRPr lang="pl-PL" dirty="0"/>
                    </a:p>
                  </a:txBody>
                  <a:tcPr/>
                </a:tc>
                <a:tc>
                  <a:txBody>
                    <a:bodyPr/>
                    <a:lstStyle/>
                    <a:p>
                      <a:pPr algn="ctr"/>
                      <a:r>
                        <a:rPr lang="pl-PL" dirty="0" smtClean="0"/>
                        <a:t>Mniejsze</a:t>
                      </a:r>
                      <a:r>
                        <a:rPr lang="pl-PL" baseline="0" dirty="0" smtClean="0"/>
                        <a:t> niż</a:t>
                      </a:r>
                      <a:endParaRPr lang="pl-PL" dirty="0"/>
                    </a:p>
                  </a:txBody>
                  <a:tcPr/>
                </a:tc>
                <a:tc>
                  <a:txBody>
                    <a:bodyPr/>
                    <a:lstStyle/>
                    <a:p>
                      <a:pPr algn="ctr"/>
                      <a:r>
                        <a:rPr lang="pl-PL" dirty="0" smtClean="0"/>
                        <a:t>1 &lt; 2</a:t>
                      </a:r>
                      <a:endParaRPr lang="pl-PL" dirty="0"/>
                    </a:p>
                  </a:txBody>
                  <a:tcPr/>
                </a:tc>
                <a:tc>
                  <a:txBody>
                    <a:bodyPr/>
                    <a:lstStyle/>
                    <a:p>
                      <a:pPr algn="ctr"/>
                      <a:r>
                        <a:rPr lang="pl-PL" dirty="0" smtClean="0"/>
                        <a:t>Prawda</a:t>
                      </a:r>
                      <a:endParaRPr lang="pl-PL" dirty="0"/>
                    </a:p>
                  </a:txBody>
                  <a:tcPr/>
                </a:tc>
              </a:tr>
              <a:tr h="370840">
                <a:tc>
                  <a:txBody>
                    <a:bodyPr/>
                    <a:lstStyle/>
                    <a:p>
                      <a:pPr algn="ctr"/>
                      <a:r>
                        <a:rPr lang="pl-PL" dirty="0" smtClean="0"/>
                        <a:t>&gt;=</a:t>
                      </a:r>
                      <a:endParaRPr lang="pl-PL" dirty="0"/>
                    </a:p>
                  </a:txBody>
                  <a:tcPr/>
                </a:tc>
                <a:tc>
                  <a:txBody>
                    <a:bodyPr/>
                    <a:lstStyle/>
                    <a:p>
                      <a:pPr algn="ctr"/>
                      <a:r>
                        <a:rPr lang="pl-PL" dirty="0" smtClean="0"/>
                        <a:t>Większe</a:t>
                      </a:r>
                      <a:r>
                        <a:rPr lang="pl-PL" baseline="0" dirty="0" smtClean="0"/>
                        <a:t> lub równe</a:t>
                      </a:r>
                      <a:endParaRPr lang="pl-PL" dirty="0"/>
                    </a:p>
                  </a:txBody>
                  <a:tcPr/>
                </a:tc>
                <a:tc>
                  <a:txBody>
                    <a:bodyPr/>
                    <a:lstStyle/>
                    <a:p>
                      <a:pPr algn="ctr"/>
                      <a:r>
                        <a:rPr lang="pl-PL" dirty="0" smtClean="0"/>
                        <a:t>1 &gt;=</a:t>
                      </a:r>
                      <a:r>
                        <a:rPr lang="pl-PL" baseline="0" dirty="0" smtClean="0"/>
                        <a:t> 1</a:t>
                      </a:r>
                      <a:endParaRPr lang="pl-PL" dirty="0"/>
                    </a:p>
                  </a:txBody>
                  <a:tcPr/>
                </a:tc>
                <a:tc>
                  <a:txBody>
                    <a:bodyPr/>
                    <a:lstStyle/>
                    <a:p>
                      <a:pPr algn="ctr"/>
                      <a:r>
                        <a:rPr lang="pl-PL" dirty="0" smtClean="0"/>
                        <a:t>Prawda</a:t>
                      </a:r>
                      <a:endParaRPr lang="pl-PL" dirty="0"/>
                    </a:p>
                  </a:txBody>
                  <a:tcPr/>
                </a:tc>
              </a:tr>
              <a:tr h="370840">
                <a:tc>
                  <a:txBody>
                    <a:bodyPr/>
                    <a:lstStyle/>
                    <a:p>
                      <a:pPr algn="ctr"/>
                      <a:r>
                        <a:rPr lang="pl-PL" dirty="0" smtClean="0"/>
                        <a:t>&lt;=</a:t>
                      </a:r>
                      <a:endParaRPr lang="pl-PL" dirty="0"/>
                    </a:p>
                  </a:txBody>
                  <a:tcPr/>
                </a:tc>
                <a:tc>
                  <a:txBody>
                    <a:bodyPr/>
                    <a:lstStyle/>
                    <a:p>
                      <a:pPr algn="ctr"/>
                      <a:r>
                        <a:rPr lang="pl-PL" dirty="0" smtClean="0"/>
                        <a:t>Mniejsze lub</a:t>
                      </a:r>
                      <a:r>
                        <a:rPr lang="pl-PL" baseline="0" dirty="0" smtClean="0"/>
                        <a:t> równe</a:t>
                      </a:r>
                      <a:endParaRPr lang="pl-PL" dirty="0"/>
                    </a:p>
                  </a:txBody>
                  <a:tcPr/>
                </a:tc>
                <a:tc>
                  <a:txBody>
                    <a:bodyPr/>
                    <a:lstStyle/>
                    <a:p>
                      <a:pPr algn="ctr"/>
                      <a:r>
                        <a:rPr lang="pl-PL" dirty="0" smtClean="0"/>
                        <a:t>2 &lt;=</a:t>
                      </a:r>
                      <a:r>
                        <a:rPr lang="pl-PL" baseline="0" dirty="0" smtClean="0"/>
                        <a:t> 1</a:t>
                      </a:r>
                      <a:endParaRPr lang="pl-PL" dirty="0"/>
                    </a:p>
                  </a:txBody>
                  <a:tcPr/>
                </a:tc>
                <a:tc>
                  <a:txBody>
                    <a:bodyPr/>
                    <a:lstStyle/>
                    <a:p>
                      <a:pPr algn="ctr"/>
                      <a:r>
                        <a:rPr lang="pl-PL" dirty="0" smtClean="0"/>
                        <a:t>Fałsz</a:t>
                      </a:r>
                      <a:endParaRPr lang="pl-PL" dirty="0"/>
                    </a:p>
                  </a:txBody>
                  <a:tcPr/>
                </a:tc>
              </a:tr>
            </a:tbl>
          </a:graphicData>
        </a:graphic>
      </p:graphicFrame>
    </p:spTree>
    <p:extLst>
      <p:ext uri="{BB962C8B-B14F-4D97-AF65-F5344CB8AC3E}">
        <p14:creationId xmlns:p14="http://schemas.microsoft.com/office/powerpoint/2010/main" xmlns="" val="3527320776"/>
      </p:ext>
    </p:extLst>
  </p:cSld>
  <p:clrMapOvr>
    <a:masterClrMapping/>
  </p:clrMapOvr>
  <p:transition spd="slow">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Operatory logiczne</a:t>
            </a:r>
            <a:endParaRPr sz="3600" b="1" dirty="0"/>
          </a:p>
        </p:txBody>
      </p:sp>
      <p:sp>
        <p:nvSpPr>
          <p:cNvPr id="84" name="Shape 84"/>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endParaRPr sz="2400" dirty="0"/>
          </a:p>
        </p:txBody>
      </p:sp>
      <p:graphicFrame>
        <p:nvGraphicFramePr>
          <p:cNvPr id="2" name="Tabela 1"/>
          <p:cNvGraphicFramePr>
            <a:graphicFrameLocks noGrp="1"/>
          </p:cNvGraphicFramePr>
          <p:nvPr>
            <p:extLst>
              <p:ext uri="{D42A27DB-BD31-4B8C-83A1-F6EECF244321}">
                <p14:modId xmlns:p14="http://schemas.microsoft.com/office/powerpoint/2010/main" xmlns="" val="785218506"/>
              </p:ext>
            </p:extLst>
          </p:nvPr>
        </p:nvGraphicFramePr>
        <p:xfrm>
          <a:off x="1763688" y="2204864"/>
          <a:ext cx="6096000" cy="1483360"/>
        </p:xfrm>
        <a:graphic>
          <a:graphicData uri="http://schemas.openxmlformats.org/drawingml/2006/table">
            <a:tbl>
              <a:tblPr firstRow="1" bandRow="1">
                <a:tableStyleId>{69C7853C-536D-4A76-A0AE-DD22124D55A5}</a:tableStyleId>
              </a:tblPr>
              <a:tblGrid>
                <a:gridCol w="1524000"/>
                <a:gridCol w="1524000"/>
                <a:gridCol w="1524000"/>
                <a:gridCol w="1524000"/>
              </a:tblGrid>
              <a:tr h="370840">
                <a:tc>
                  <a:txBody>
                    <a:bodyPr/>
                    <a:lstStyle/>
                    <a:p>
                      <a:pPr algn="ctr"/>
                      <a:r>
                        <a:rPr lang="pl-PL" dirty="0" smtClean="0"/>
                        <a:t>Operator</a:t>
                      </a:r>
                      <a:endParaRPr lang="pl-PL" dirty="0"/>
                    </a:p>
                  </a:txBody>
                  <a:tcPr/>
                </a:tc>
                <a:tc>
                  <a:txBody>
                    <a:bodyPr/>
                    <a:lstStyle/>
                    <a:p>
                      <a:pPr algn="ctr"/>
                      <a:r>
                        <a:rPr lang="pl-PL" dirty="0" smtClean="0"/>
                        <a:t>Opis</a:t>
                      </a:r>
                      <a:endParaRPr lang="pl-PL" dirty="0"/>
                    </a:p>
                  </a:txBody>
                  <a:tcPr/>
                </a:tc>
                <a:tc>
                  <a:txBody>
                    <a:bodyPr/>
                    <a:lstStyle/>
                    <a:p>
                      <a:pPr algn="ctr"/>
                      <a:r>
                        <a:rPr lang="pl-PL" dirty="0" smtClean="0"/>
                        <a:t>Przykład</a:t>
                      </a:r>
                      <a:endParaRPr lang="pl-PL" dirty="0"/>
                    </a:p>
                  </a:txBody>
                  <a:tcPr/>
                </a:tc>
                <a:tc>
                  <a:txBody>
                    <a:bodyPr/>
                    <a:lstStyle/>
                    <a:p>
                      <a:pPr algn="ctr"/>
                      <a:r>
                        <a:rPr lang="pl-PL" dirty="0" smtClean="0"/>
                        <a:t>Wynik</a:t>
                      </a:r>
                      <a:endParaRPr lang="pl-PL" dirty="0"/>
                    </a:p>
                  </a:txBody>
                  <a:tcPr/>
                </a:tc>
              </a:tr>
              <a:tr h="370840">
                <a:tc>
                  <a:txBody>
                    <a:bodyPr/>
                    <a:lstStyle/>
                    <a:p>
                      <a:pPr algn="ctr"/>
                      <a:r>
                        <a:rPr lang="pl-PL" dirty="0" smtClean="0"/>
                        <a:t>&amp;&amp;</a:t>
                      </a:r>
                      <a:endParaRPr lang="pl-PL" dirty="0"/>
                    </a:p>
                  </a:txBody>
                  <a:tcPr/>
                </a:tc>
                <a:tc>
                  <a:txBody>
                    <a:bodyPr/>
                    <a:lstStyle/>
                    <a:p>
                      <a:pPr algn="ctr"/>
                      <a:r>
                        <a:rPr lang="pl-PL" dirty="0" smtClean="0"/>
                        <a:t>I</a:t>
                      </a:r>
                      <a:endParaRPr lang="pl-PL" dirty="0"/>
                    </a:p>
                  </a:txBody>
                  <a:tcPr/>
                </a:tc>
                <a:tc>
                  <a:txBody>
                    <a:bodyPr/>
                    <a:lstStyle/>
                    <a:p>
                      <a:pPr algn="ctr"/>
                      <a:r>
                        <a:rPr lang="pl-PL" dirty="0" smtClean="0"/>
                        <a:t>1 =</a:t>
                      </a:r>
                      <a:r>
                        <a:rPr lang="pl-PL" baseline="0" dirty="0" smtClean="0"/>
                        <a:t>= 1 &amp;&amp; 2 == 2</a:t>
                      </a:r>
                      <a:endParaRPr lang="pl-PL" dirty="0"/>
                    </a:p>
                  </a:txBody>
                  <a:tcPr/>
                </a:tc>
                <a:tc>
                  <a:txBody>
                    <a:bodyPr/>
                    <a:lstStyle/>
                    <a:p>
                      <a:pPr algn="ctr"/>
                      <a:r>
                        <a:rPr lang="pl-PL" dirty="0" smtClean="0"/>
                        <a:t>Prawda</a:t>
                      </a:r>
                      <a:endParaRPr lang="pl-PL" dirty="0"/>
                    </a:p>
                  </a:txBody>
                  <a:tcPr/>
                </a:tc>
              </a:tr>
              <a:tr h="370840">
                <a:tc>
                  <a:txBody>
                    <a:bodyPr/>
                    <a:lstStyle/>
                    <a:p>
                      <a:pPr algn="ctr"/>
                      <a:r>
                        <a:rPr lang="pl-PL" dirty="0" smtClean="0"/>
                        <a:t>||</a:t>
                      </a:r>
                      <a:endParaRPr lang="pl-PL" dirty="0"/>
                    </a:p>
                  </a:txBody>
                  <a:tcPr/>
                </a:tc>
                <a:tc>
                  <a:txBody>
                    <a:bodyPr/>
                    <a:lstStyle/>
                    <a:p>
                      <a:pPr algn="ctr"/>
                      <a:r>
                        <a:rPr lang="pl-PL" dirty="0" smtClean="0"/>
                        <a:t>Lub</a:t>
                      </a:r>
                      <a:endParaRPr lang="pl-PL" dirty="0"/>
                    </a:p>
                  </a:txBody>
                  <a:tcPr/>
                </a:tc>
                <a:tc>
                  <a:txBody>
                    <a:bodyPr/>
                    <a:lstStyle/>
                    <a:p>
                      <a:pPr algn="ctr"/>
                      <a:r>
                        <a:rPr lang="pl-PL" dirty="0" smtClean="0"/>
                        <a:t>1 == 1 || 2 ==</a:t>
                      </a:r>
                      <a:r>
                        <a:rPr lang="pl-PL" baseline="0" dirty="0" smtClean="0"/>
                        <a:t> 3</a:t>
                      </a:r>
                      <a:endParaRPr lang="pl-PL" dirty="0"/>
                    </a:p>
                  </a:txBody>
                  <a:tcPr/>
                </a:tc>
                <a:tc>
                  <a:txBody>
                    <a:bodyPr/>
                    <a:lstStyle/>
                    <a:p>
                      <a:pPr algn="ctr"/>
                      <a:r>
                        <a:rPr lang="pl-PL" dirty="0" smtClean="0"/>
                        <a:t>Prawda</a:t>
                      </a:r>
                      <a:endParaRPr lang="pl-PL" dirty="0"/>
                    </a:p>
                  </a:txBody>
                  <a:tcPr/>
                </a:tc>
              </a:tr>
              <a:tr h="370840">
                <a:tc>
                  <a:txBody>
                    <a:bodyPr/>
                    <a:lstStyle/>
                    <a:p>
                      <a:pPr algn="ctr"/>
                      <a:r>
                        <a:rPr lang="pl-PL" dirty="0" smtClean="0"/>
                        <a:t>!</a:t>
                      </a:r>
                      <a:endParaRPr lang="pl-PL" dirty="0"/>
                    </a:p>
                  </a:txBody>
                  <a:tcPr/>
                </a:tc>
                <a:tc>
                  <a:txBody>
                    <a:bodyPr/>
                    <a:lstStyle/>
                    <a:p>
                      <a:pPr algn="ctr"/>
                      <a:r>
                        <a:rPr lang="pl-PL" dirty="0" smtClean="0"/>
                        <a:t>Negacja</a:t>
                      </a:r>
                      <a:endParaRPr lang="pl-PL" dirty="0"/>
                    </a:p>
                  </a:txBody>
                  <a:tcPr/>
                </a:tc>
                <a:tc>
                  <a:txBody>
                    <a:bodyPr/>
                    <a:lstStyle/>
                    <a:p>
                      <a:pPr algn="ctr"/>
                      <a:r>
                        <a:rPr lang="pl-PL" dirty="0" smtClean="0"/>
                        <a:t>!(1 == 1)</a:t>
                      </a:r>
                      <a:endParaRPr lang="pl-PL" dirty="0"/>
                    </a:p>
                  </a:txBody>
                  <a:tcPr/>
                </a:tc>
                <a:tc>
                  <a:txBody>
                    <a:bodyPr/>
                    <a:lstStyle/>
                    <a:p>
                      <a:pPr algn="ctr"/>
                      <a:r>
                        <a:rPr lang="pl-PL" dirty="0" smtClean="0"/>
                        <a:t>Fałsz</a:t>
                      </a:r>
                      <a:endParaRPr lang="pl-PL" dirty="0"/>
                    </a:p>
                  </a:txBody>
                  <a:tcPr/>
                </a:tc>
              </a:tr>
            </a:tbl>
          </a:graphicData>
        </a:graphic>
      </p:graphicFrame>
    </p:spTree>
    <p:extLst>
      <p:ext uri="{BB962C8B-B14F-4D97-AF65-F5344CB8AC3E}">
        <p14:creationId xmlns:p14="http://schemas.microsoft.com/office/powerpoint/2010/main" xmlns="" val="3527320776"/>
      </p:ext>
    </p:extLst>
  </p:cSld>
  <p:clrMapOvr>
    <a:masterClrMapping/>
  </p:clrMapOvr>
  <p:transition spd="slow">
    <p:cu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Operatory przypisania</a:t>
            </a:r>
            <a:endParaRPr sz="3600" b="1" dirty="0"/>
          </a:p>
        </p:txBody>
      </p:sp>
      <p:sp>
        <p:nvSpPr>
          <p:cNvPr id="84" name="Shape 84"/>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endParaRPr sz="2400" dirty="0"/>
          </a:p>
        </p:txBody>
      </p:sp>
      <p:graphicFrame>
        <p:nvGraphicFramePr>
          <p:cNvPr id="2" name="Tabela 1"/>
          <p:cNvGraphicFramePr>
            <a:graphicFrameLocks noGrp="1"/>
          </p:cNvGraphicFramePr>
          <p:nvPr>
            <p:extLst>
              <p:ext uri="{D42A27DB-BD31-4B8C-83A1-F6EECF244321}">
                <p14:modId xmlns:p14="http://schemas.microsoft.com/office/powerpoint/2010/main" xmlns="" val="3913424291"/>
              </p:ext>
            </p:extLst>
          </p:nvPr>
        </p:nvGraphicFramePr>
        <p:xfrm>
          <a:off x="1475656" y="2060848"/>
          <a:ext cx="6096000" cy="3479800"/>
        </p:xfrm>
        <a:graphic>
          <a:graphicData uri="http://schemas.openxmlformats.org/drawingml/2006/table">
            <a:tbl>
              <a:tblPr firstRow="1" bandRow="1">
                <a:tableStyleId>{69C7853C-536D-4A76-A0AE-DD22124D55A5}</a:tableStyleId>
              </a:tblPr>
              <a:tblGrid>
                <a:gridCol w="1524000"/>
                <a:gridCol w="1524000"/>
                <a:gridCol w="1524000"/>
                <a:gridCol w="1524000"/>
              </a:tblGrid>
              <a:tr h="370840">
                <a:tc>
                  <a:txBody>
                    <a:bodyPr/>
                    <a:lstStyle/>
                    <a:p>
                      <a:pPr algn="ctr"/>
                      <a:r>
                        <a:rPr lang="pl-PL" dirty="0" smtClean="0"/>
                        <a:t>Operator</a:t>
                      </a:r>
                      <a:endParaRPr lang="pl-PL" dirty="0"/>
                    </a:p>
                  </a:txBody>
                  <a:tcPr/>
                </a:tc>
                <a:tc>
                  <a:txBody>
                    <a:bodyPr/>
                    <a:lstStyle/>
                    <a:p>
                      <a:pPr algn="ctr"/>
                      <a:r>
                        <a:rPr lang="pl-PL" dirty="0" smtClean="0"/>
                        <a:t>Opis</a:t>
                      </a:r>
                      <a:endParaRPr lang="pl-PL" dirty="0"/>
                    </a:p>
                  </a:txBody>
                  <a:tcPr/>
                </a:tc>
                <a:tc>
                  <a:txBody>
                    <a:bodyPr/>
                    <a:lstStyle/>
                    <a:p>
                      <a:pPr algn="ctr"/>
                      <a:r>
                        <a:rPr lang="pl-PL" dirty="0" smtClean="0"/>
                        <a:t>Przykład</a:t>
                      </a:r>
                      <a:endParaRPr lang="pl-PL" dirty="0"/>
                    </a:p>
                  </a:txBody>
                  <a:tcPr/>
                </a:tc>
                <a:tc>
                  <a:txBody>
                    <a:bodyPr/>
                    <a:lstStyle/>
                    <a:p>
                      <a:pPr algn="ctr"/>
                      <a:r>
                        <a:rPr lang="pl-PL" dirty="0" smtClean="0"/>
                        <a:t>Wynik w a</a:t>
                      </a:r>
                      <a:endParaRPr lang="pl-PL" dirty="0"/>
                    </a:p>
                  </a:txBody>
                  <a:tcPr/>
                </a:tc>
              </a:tr>
              <a:tr h="370840">
                <a:tc>
                  <a:txBody>
                    <a:bodyPr/>
                    <a:lstStyle/>
                    <a:p>
                      <a:pPr algn="ctr"/>
                      <a:r>
                        <a:rPr lang="pl-PL" dirty="0" smtClean="0"/>
                        <a:t>=</a:t>
                      </a:r>
                      <a:endParaRPr lang="pl-PL" dirty="0"/>
                    </a:p>
                  </a:txBody>
                  <a:tcPr/>
                </a:tc>
                <a:tc>
                  <a:txBody>
                    <a:bodyPr/>
                    <a:lstStyle/>
                    <a:p>
                      <a:pPr algn="ctr"/>
                      <a:r>
                        <a:rPr lang="pl-PL" dirty="0" smtClean="0"/>
                        <a:t>Proste przypisanie</a:t>
                      </a:r>
                      <a:endParaRPr lang="pl-PL" dirty="0"/>
                    </a:p>
                  </a:txBody>
                  <a:tcPr/>
                </a:tc>
                <a:tc>
                  <a:txBody>
                    <a:bodyPr/>
                    <a:lstStyle/>
                    <a:p>
                      <a:pPr algn="ctr"/>
                      <a:r>
                        <a:rPr lang="pl-PL" dirty="0" smtClean="0"/>
                        <a:t>a = 42</a:t>
                      </a:r>
                      <a:endParaRPr lang="pl-PL" dirty="0"/>
                    </a:p>
                  </a:txBody>
                  <a:tcPr/>
                </a:tc>
                <a:tc>
                  <a:txBody>
                    <a:bodyPr/>
                    <a:lstStyle/>
                    <a:p>
                      <a:pPr algn="ctr"/>
                      <a:r>
                        <a:rPr lang="pl-PL" dirty="0" smtClean="0"/>
                        <a:t>42</a:t>
                      </a:r>
                      <a:endParaRPr lang="pl-PL" dirty="0"/>
                    </a:p>
                  </a:txBody>
                  <a:tcPr/>
                </a:tc>
              </a:tr>
              <a:tr h="370840">
                <a:tc>
                  <a:txBody>
                    <a:bodyPr/>
                    <a:lstStyle/>
                    <a:p>
                      <a:pPr algn="ctr"/>
                      <a:r>
                        <a:rPr lang="pl-PL" dirty="0" smtClean="0"/>
                        <a:t>+=</a:t>
                      </a:r>
                      <a:endParaRPr lang="pl-PL" dirty="0"/>
                    </a:p>
                  </a:txBody>
                  <a:tcPr/>
                </a:tc>
                <a:tc>
                  <a:txBody>
                    <a:bodyPr/>
                    <a:lstStyle/>
                    <a:p>
                      <a:pPr algn="ctr"/>
                      <a:r>
                        <a:rPr lang="pl-PL" dirty="0" smtClean="0"/>
                        <a:t>Przypisanie</a:t>
                      </a:r>
                      <a:r>
                        <a:rPr lang="pl-PL" baseline="0" dirty="0" smtClean="0"/>
                        <a:t> z dodawaniem</a:t>
                      </a:r>
                      <a:endParaRPr lang="pl-PL" dirty="0"/>
                    </a:p>
                  </a:txBody>
                  <a:tcPr/>
                </a:tc>
                <a:tc>
                  <a:txBody>
                    <a:bodyPr/>
                    <a:lstStyle/>
                    <a:p>
                      <a:pPr algn="ctr"/>
                      <a:r>
                        <a:rPr lang="pl-PL" dirty="0" smtClean="0"/>
                        <a:t>a</a:t>
                      </a:r>
                      <a:r>
                        <a:rPr lang="pl-PL" baseline="0" dirty="0" smtClean="0"/>
                        <a:t> += 5</a:t>
                      </a:r>
                      <a:endParaRPr lang="pl-PL" dirty="0"/>
                    </a:p>
                  </a:txBody>
                  <a:tcPr/>
                </a:tc>
                <a:tc>
                  <a:txBody>
                    <a:bodyPr/>
                    <a:lstStyle/>
                    <a:p>
                      <a:pPr algn="ctr"/>
                      <a:r>
                        <a:rPr lang="pl-PL" dirty="0" smtClean="0"/>
                        <a:t>47</a:t>
                      </a:r>
                      <a:endParaRPr lang="pl-PL" dirty="0"/>
                    </a:p>
                  </a:txBody>
                  <a:tcPr/>
                </a:tc>
              </a:tr>
              <a:tr h="370840">
                <a:tc>
                  <a:txBody>
                    <a:bodyPr/>
                    <a:lstStyle/>
                    <a:p>
                      <a:pPr algn="ctr"/>
                      <a:r>
                        <a:rPr lang="pl-PL" dirty="0" smtClean="0"/>
                        <a:t>-=</a:t>
                      </a:r>
                      <a:endParaRPr lang="pl-PL" dirty="0"/>
                    </a:p>
                  </a:txBody>
                  <a:tcPr/>
                </a:tc>
                <a:tc>
                  <a:txBody>
                    <a:bodyPr/>
                    <a:lstStyle/>
                    <a:p>
                      <a:pPr algn="ctr"/>
                      <a:r>
                        <a:rPr lang="pl-PL" dirty="0" smtClean="0"/>
                        <a:t>Przypisanie z</a:t>
                      </a:r>
                      <a:r>
                        <a:rPr lang="pl-PL" baseline="0" dirty="0" smtClean="0"/>
                        <a:t> odejmowaniem</a:t>
                      </a:r>
                      <a:endParaRPr lang="pl-PL" dirty="0"/>
                    </a:p>
                  </a:txBody>
                  <a:tcPr/>
                </a:tc>
                <a:tc>
                  <a:txBody>
                    <a:bodyPr/>
                    <a:lstStyle/>
                    <a:p>
                      <a:pPr algn="ctr"/>
                      <a:r>
                        <a:rPr lang="pl-PL" dirty="0" smtClean="0"/>
                        <a:t>a -=</a:t>
                      </a:r>
                      <a:r>
                        <a:rPr lang="pl-PL" baseline="0" dirty="0" smtClean="0"/>
                        <a:t> 2</a:t>
                      </a:r>
                      <a:endParaRPr lang="pl-PL" dirty="0"/>
                    </a:p>
                  </a:txBody>
                  <a:tcPr/>
                </a:tc>
                <a:tc>
                  <a:txBody>
                    <a:bodyPr/>
                    <a:lstStyle/>
                    <a:p>
                      <a:pPr algn="ctr"/>
                      <a:r>
                        <a:rPr lang="pl-PL" dirty="0" smtClean="0"/>
                        <a:t>45</a:t>
                      </a:r>
                      <a:endParaRPr lang="pl-PL" dirty="0"/>
                    </a:p>
                  </a:txBody>
                  <a:tcPr/>
                </a:tc>
              </a:tr>
              <a:tr h="370840">
                <a:tc>
                  <a:txBody>
                    <a:bodyPr/>
                    <a:lstStyle/>
                    <a:p>
                      <a:pPr algn="ctr"/>
                      <a:r>
                        <a:rPr lang="pl-PL" dirty="0" smtClean="0"/>
                        <a:t>*=</a:t>
                      </a:r>
                      <a:endParaRPr lang="pl-PL" dirty="0"/>
                    </a:p>
                  </a:txBody>
                  <a:tcPr/>
                </a:tc>
                <a:tc>
                  <a:txBody>
                    <a:bodyPr/>
                    <a:lstStyle/>
                    <a:p>
                      <a:pPr algn="ctr"/>
                      <a:r>
                        <a:rPr lang="pl-PL" dirty="0" smtClean="0"/>
                        <a:t>Przypisanie z mnożeniem</a:t>
                      </a:r>
                      <a:endParaRPr lang="pl-PL" dirty="0"/>
                    </a:p>
                  </a:txBody>
                  <a:tcPr/>
                </a:tc>
                <a:tc>
                  <a:txBody>
                    <a:bodyPr/>
                    <a:lstStyle/>
                    <a:p>
                      <a:pPr algn="ctr"/>
                      <a:r>
                        <a:rPr lang="pl-PL" dirty="0" smtClean="0"/>
                        <a:t>a</a:t>
                      </a:r>
                      <a:r>
                        <a:rPr lang="pl-PL" baseline="0" dirty="0" smtClean="0"/>
                        <a:t> *= 2</a:t>
                      </a:r>
                      <a:endParaRPr lang="pl-PL" dirty="0"/>
                    </a:p>
                  </a:txBody>
                  <a:tcPr/>
                </a:tc>
                <a:tc>
                  <a:txBody>
                    <a:bodyPr/>
                    <a:lstStyle/>
                    <a:p>
                      <a:pPr algn="ctr"/>
                      <a:r>
                        <a:rPr lang="pl-PL" dirty="0" smtClean="0"/>
                        <a:t>90</a:t>
                      </a:r>
                      <a:endParaRPr lang="pl-PL" dirty="0"/>
                    </a:p>
                  </a:txBody>
                  <a:tcPr/>
                </a:tc>
              </a:tr>
              <a:tr h="370840">
                <a:tc>
                  <a:txBody>
                    <a:bodyPr/>
                    <a:lstStyle/>
                    <a:p>
                      <a:pPr algn="ctr"/>
                      <a:r>
                        <a:rPr lang="pl-PL" dirty="0" smtClean="0"/>
                        <a:t>/=</a:t>
                      </a:r>
                      <a:endParaRPr lang="pl-PL" dirty="0"/>
                    </a:p>
                  </a:txBody>
                  <a:tcPr/>
                </a:tc>
                <a:tc>
                  <a:txBody>
                    <a:bodyPr/>
                    <a:lstStyle/>
                    <a:p>
                      <a:pPr algn="ctr"/>
                      <a:r>
                        <a:rPr lang="pl-PL" dirty="0" smtClean="0"/>
                        <a:t>Przypisanie z dzieleniem</a:t>
                      </a:r>
                      <a:endParaRPr lang="pl-PL" dirty="0"/>
                    </a:p>
                  </a:txBody>
                  <a:tcPr/>
                </a:tc>
                <a:tc>
                  <a:txBody>
                    <a:bodyPr/>
                    <a:lstStyle/>
                    <a:p>
                      <a:pPr algn="ctr"/>
                      <a:r>
                        <a:rPr lang="pl-PL" dirty="0" smtClean="0"/>
                        <a:t>a /=</a:t>
                      </a:r>
                      <a:r>
                        <a:rPr lang="pl-PL" baseline="0" dirty="0" smtClean="0"/>
                        <a:t> 10</a:t>
                      </a:r>
                      <a:endParaRPr lang="pl-PL" dirty="0"/>
                    </a:p>
                  </a:txBody>
                  <a:tcPr/>
                </a:tc>
                <a:tc>
                  <a:txBody>
                    <a:bodyPr/>
                    <a:lstStyle/>
                    <a:p>
                      <a:pPr algn="ctr"/>
                      <a:r>
                        <a:rPr lang="pl-PL" dirty="0" smtClean="0"/>
                        <a:t>9</a:t>
                      </a:r>
                      <a:endParaRPr lang="pl-PL" dirty="0"/>
                    </a:p>
                  </a:txBody>
                  <a:tcPr/>
                </a:tc>
              </a:tr>
              <a:tr h="370840">
                <a:tc>
                  <a:txBody>
                    <a:bodyPr/>
                    <a:lstStyle/>
                    <a:p>
                      <a:pPr algn="ctr"/>
                      <a:r>
                        <a:rPr lang="pl-PL" dirty="0" smtClean="0"/>
                        <a:t>%=</a:t>
                      </a:r>
                      <a:endParaRPr lang="pl-PL" dirty="0"/>
                    </a:p>
                  </a:txBody>
                  <a:tcPr/>
                </a:tc>
                <a:tc>
                  <a:txBody>
                    <a:bodyPr/>
                    <a:lstStyle/>
                    <a:p>
                      <a:pPr algn="ctr"/>
                      <a:r>
                        <a:rPr lang="pl-PL" dirty="0" smtClean="0"/>
                        <a:t>Przypisanie</a:t>
                      </a:r>
                      <a:r>
                        <a:rPr lang="pl-PL" baseline="0" dirty="0" smtClean="0"/>
                        <a:t> z modulo</a:t>
                      </a:r>
                      <a:endParaRPr lang="pl-PL" dirty="0"/>
                    </a:p>
                  </a:txBody>
                  <a:tcPr/>
                </a:tc>
                <a:tc>
                  <a:txBody>
                    <a:bodyPr/>
                    <a:lstStyle/>
                    <a:p>
                      <a:pPr algn="ctr"/>
                      <a:r>
                        <a:rPr lang="pl-PL" dirty="0" smtClean="0"/>
                        <a:t>a %=</a:t>
                      </a:r>
                      <a:r>
                        <a:rPr lang="pl-PL" baseline="0" dirty="0" smtClean="0"/>
                        <a:t> 4</a:t>
                      </a:r>
                      <a:endParaRPr lang="pl-PL" dirty="0"/>
                    </a:p>
                  </a:txBody>
                  <a:tcPr/>
                </a:tc>
                <a:tc>
                  <a:txBody>
                    <a:bodyPr/>
                    <a:lstStyle/>
                    <a:p>
                      <a:pPr algn="ctr"/>
                      <a:r>
                        <a:rPr lang="pl-PL" dirty="0" smtClean="0"/>
                        <a:t>1</a:t>
                      </a:r>
                      <a:endParaRPr lang="pl-PL" dirty="0"/>
                    </a:p>
                  </a:txBody>
                  <a:tcPr/>
                </a:tc>
              </a:tr>
            </a:tbl>
          </a:graphicData>
        </a:graphic>
      </p:graphicFrame>
    </p:spTree>
    <p:extLst>
      <p:ext uri="{BB962C8B-B14F-4D97-AF65-F5344CB8AC3E}">
        <p14:creationId xmlns:p14="http://schemas.microsoft.com/office/powerpoint/2010/main" xmlns="" val="3527320776"/>
      </p:ext>
    </p:extLst>
  </p:cSld>
  <p:clrMapOvr>
    <a:masterClrMapping/>
  </p:clrMapOvr>
  <p:transition spd="slow">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Kolejność operatorów</a:t>
            </a:r>
            <a:endParaRPr sz="3600" b="1" dirty="0"/>
          </a:p>
        </p:txBody>
      </p:sp>
      <p:sp>
        <p:nvSpPr>
          <p:cNvPr id="84" name="Shape 84"/>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endParaRPr sz="2400" dirty="0"/>
          </a:p>
        </p:txBody>
      </p:sp>
      <p:graphicFrame>
        <p:nvGraphicFramePr>
          <p:cNvPr id="2" name="Tabela 1"/>
          <p:cNvGraphicFramePr>
            <a:graphicFrameLocks noGrp="1"/>
          </p:cNvGraphicFramePr>
          <p:nvPr>
            <p:extLst>
              <p:ext uri="{D42A27DB-BD31-4B8C-83A1-F6EECF244321}">
                <p14:modId xmlns:p14="http://schemas.microsoft.com/office/powerpoint/2010/main" xmlns="" val="2493660971"/>
              </p:ext>
            </p:extLst>
          </p:nvPr>
        </p:nvGraphicFramePr>
        <p:xfrm>
          <a:off x="1835696" y="2060848"/>
          <a:ext cx="6840760" cy="3901440"/>
        </p:xfrm>
        <a:graphic>
          <a:graphicData uri="http://schemas.openxmlformats.org/drawingml/2006/table">
            <a:tbl>
              <a:tblPr firstRow="1" bandRow="1">
                <a:tableStyleId>{69C7853C-536D-4A76-A0AE-DD22124D55A5}</a:tableStyleId>
              </a:tblPr>
              <a:tblGrid>
                <a:gridCol w="1443058"/>
                <a:gridCol w="1443058"/>
                <a:gridCol w="1443058"/>
                <a:gridCol w="2511586"/>
              </a:tblGrid>
              <a:tr h="276672">
                <a:tc>
                  <a:txBody>
                    <a:bodyPr/>
                    <a:lstStyle/>
                    <a:p>
                      <a:pPr algn="ctr"/>
                      <a:r>
                        <a:rPr lang="pl-PL" dirty="0" smtClean="0"/>
                        <a:t>Priorytet</a:t>
                      </a:r>
                      <a:endParaRPr lang="pl-PL" dirty="0"/>
                    </a:p>
                  </a:txBody>
                  <a:tcPr/>
                </a:tc>
                <a:tc>
                  <a:txBody>
                    <a:bodyPr/>
                    <a:lstStyle/>
                    <a:p>
                      <a:r>
                        <a:rPr lang="pl-PL" dirty="0" smtClean="0"/>
                        <a:t>Operatory</a:t>
                      </a:r>
                      <a:endParaRPr lang="pl-PL" dirty="0"/>
                    </a:p>
                  </a:txBody>
                  <a:tcPr/>
                </a:tc>
                <a:tc>
                  <a:txBody>
                    <a:bodyPr/>
                    <a:lstStyle/>
                    <a:p>
                      <a:r>
                        <a:rPr lang="pl-PL" dirty="0" smtClean="0"/>
                        <a:t>Priorytet</a:t>
                      </a:r>
                      <a:endParaRPr lang="pl-PL" dirty="0"/>
                    </a:p>
                  </a:txBody>
                  <a:tcPr/>
                </a:tc>
                <a:tc>
                  <a:txBody>
                    <a:bodyPr/>
                    <a:lstStyle/>
                    <a:p>
                      <a:r>
                        <a:rPr lang="pl-PL" dirty="0" smtClean="0"/>
                        <a:t>Operatory</a:t>
                      </a:r>
                      <a:endParaRPr lang="pl-PL" dirty="0"/>
                    </a:p>
                  </a:txBody>
                  <a:tcPr/>
                </a:tc>
              </a:tr>
              <a:tr h="276672">
                <a:tc>
                  <a:txBody>
                    <a:bodyPr/>
                    <a:lstStyle/>
                    <a:p>
                      <a:pPr algn="ctr"/>
                      <a:r>
                        <a:rPr lang="pl-PL" dirty="0" smtClean="0"/>
                        <a:t>1</a:t>
                      </a:r>
                      <a:endParaRPr lang="pl-PL" dirty="0"/>
                    </a:p>
                  </a:txBody>
                  <a:tcPr/>
                </a:tc>
                <a:tc>
                  <a:txBody>
                    <a:bodyPr/>
                    <a:lstStyle/>
                    <a:p>
                      <a:pPr algn="ctr"/>
                      <a:r>
                        <a:rPr lang="pl-PL" dirty="0" smtClean="0"/>
                        <a:t>. [</a:t>
                      </a:r>
                      <a:r>
                        <a:rPr lang="pl-PL" baseline="0" dirty="0" smtClean="0"/>
                        <a:t> ] </a:t>
                      </a:r>
                      <a:r>
                        <a:rPr lang="pl-PL" baseline="0" dirty="0" err="1" smtClean="0"/>
                        <a:t>new</a:t>
                      </a:r>
                      <a:endParaRPr lang="pl-PL" dirty="0"/>
                    </a:p>
                  </a:txBody>
                  <a:tcPr/>
                </a:tc>
                <a:tc>
                  <a:txBody>
                    <a:bodyPr/>
                    <a:lstStyle/>
                    <a:p>
                      <a:pPr algn="ctr"/>
                      <a:r>
                        <a:rPr lang="pl-PL" dirty="0" smtClean="0"/>
                        <a:t>10</a:t>
                      </a:r>
                      <a:endParaRPr lang="pl-PL" dirty="0"/>
                    </a:p>
                  </a:txBody>
                  <a:tcPr/>
                </a:tc>
                <a:tc>
                  <a:txBody>
                    <a:bodyPr/>
                    <a:lstStyle/>
                    <a:p>
                      <a:pPr algn="ctr"/>
                      <a:r>
                        <a:rPr lang="pl-PL" dirty="0" smtClean="0"/>
                        <a:t>&amp;</a:t>
                      </a:r>
                      <a:endParaRPr lang="pl-PL" dirty="0"/>
                    </a:p>
                  </a:txBody>
                  <a:tcPr/>
                </a:tc>
              </a:tr>
              <a:tr h="276672">
                <a:tc>
                  <a:txBody>
                    <a:bodyPr/>
                    <a:lstStyle/>
                    <a:p>
                      <a:pPr algn="ctr"/>
                      <a:r>
                        <a:rPr lang="pl-PL" dirty="0" smtClean="0"/>
                        <a:t>2</a:t>
                      </a:r>
                      <a:endParaRPr lang="pl-PL" dirty="0"/>
                    </a:p>
                  </a:txBody>
                  <a:tcPr/>
                </a:tc>
                <a:tc>
                  <a:txBody>
                    <a:bodyPr/>
                    <a:lstStyle/>
                    <a:p>
                      <a:pPr algn="ctr"/>
                      <a:r>
                        <a:rPr lang="pl-PL" dirty="0" smtClean="0"/>
                        <a:t>()</a:t>
                      </a:r>
                      <a:endParaRPr lang="pl-PL" dirty="0"/>
                    </a:p>
                  </a:txBody>
                  <a:tcPr/>
                </a:tc>
                <a:tc>
                  <a:txBody>
                    <a:bodyPr/>
                    <a:lstStyle/>
                    <a:p>
                      <a:pPr algn="ctr"/>
                      <a:r>
                        <a:rPr lang="pl-PL" dirty="0" smtClean="0"/>
                        <a:t>11</a:t>
                      </a:r>
                      <a:endParaRPr lang="pl-PL" dirty="0"/>
                    </a:p>
                  </a:txBody>
                  <a:tcPr/>
                </a:tc>
                <a:tc>
                  <a:txBody>
                    <a:bodyPr/>
                    <a:lstStyle/>
                    <a:p>
                      <a:pPr algn="ctr"/>
                      <a:r>
                        <a:rPr lang="pl-PL" dirty="0" smtClean="0"/>
                        <a:t>^</a:t>
                      </a:r>
                      <a:endParaRPr lang="pl-PL" dirty="0"/>
                    </a:p>
                  </a:txBody>
                  <a:tcPr/>
                </a:tc>
              </a:tr>
              <a:tr h="276672">
                <a:tc>
                  <a:txBody>
                    <a:bodyPr/>
                    <a:lstStyle/>
                    <a:p>
                      <a:pPr algn="ctr"/>
                      <a:r>
                        <a:rPr lang="pl-PL" dirty="0" smtClean="0"/>
                        <a:t>3</a:t>
                      </a:r>
                      <a:endParaRPr lang="pl-PL" dirty="0"/>
                    </a:p>
                  </a:txBody>
                  <a:tcPr/>
                </a:tc>
                <a:tc>
                  <a:txBody>
                    <a:bodyPr/>
                    <a:lstStyle/>
                    <a:p>
                      <a:pPr algn="ctr"/>
                      <a:r>
                        <a:rPr lang="pl-PL" dirty="0" smtClean="0"/>
                        <a:t>++ --</a:t>
                      </a:r>
                      <a:endParaRPr lang="pl-PL" dirty="0"/>
                    </a:p>
                  </a:txBody>
                  <a:tcPr/>
                </a:tc>
                <a:tc>
                  <a:txBody>
                    <a:bodyPr/>
                    <a:lstStyle/>
                    <a:p>
                      <a:pPr algn="ctr"/>
                      <a:r>
                        <a:rPr lang="pl-PL" dirty="0" smtClean="0"/>
                        <a:t>12</a:t>
                      </a:r>
                      <a:endParaRPr lang="pl-PL" dirty="0"/>
                    </a:p>
                  </a:txBody>
                  <a:tcPr/>
                </a:tc>
                <a:tc>
                  <a:txBody>
                    <a:bodyPr/>
                    <a:lstStyle/>
                    <a:p>
                      <a:pPr algn="ctr"/>
                      <a:r>
                        <a:rPr lang="pl-PL" dirty="0" smtClean="0"/>
                        <a:t>|</a:t>
                      </a:r>
                      <a:endParaRPr lang="pl-PL" dirty="0"/>
                    </a:p>
                  </a:txBody>
                  <a:tcPr/>
                </a:tc>
              </a:tr>
              <a:tr h="664013">
                <a:tc>
                  <a:txBody>
                    <a:bodyPr/>
                    <a:lstStyle/>
                    <a:p>
                      <a:pPr algn="ctr"/>
                      <a:r>
                        <a:rPr lang="pl-PL" dirty="0" smtClean="0"/>
                        <a:t>4</a:t>
                      </a:r>
                      <a:endParaRPr lang="pl-PL" dirty="0"/>
                    </a:p>
                  </a:txBody>
                  <a:tcPr/>
                </a:tc>
                <a:tc>
                  <a:txBody>
                    <a:bodyPr/>
                    <a:lstStyle/>
                    <a:p>
                      <a:pPr algn="ctr"/>
                      <a:r>
                        <a:rPr lang="pl-PL" dirty="0" smtClean="0"/>
                        <a:t>! ~ </a:t>
                      </a:r>
                      <a:r>
                        <a:rPr lang="pl-PL" dirty="0" err="1" smtClean="0"/>
                        <a:t>unary</a:t>
                      </a:r>
                      <a:r>
                        <a:rPr lang="pl-PL" dirty="0" smtClean="0"/>
                        <a:t>+ </a:t>
                      </a:r>
                      <a:r>
                        <a:rPr lang="pl-PL" dirty="0" err="1" smtClean="0"/>
                        <a:t>unary</a:t>
                      </a:r>
                      <a:r>
                        <a:rPr lang="pl-PL" dirty="0" smtClean="0"/>
                        <a:t>- </a:t>
                      </a:r>
                      <a:r>
                        <a:rPr lang="pl-PL" dirty="0" err="1" smtClean="0"/>
                        <a:t>typeof</a:t>
                      </a:r>
                      <a:r>
                        <a:rPr lang="pl-PL" dirty="0" smtClean="0"/>
                        <a:t> </a:t>
                      </a:r>
                      <a:r>
                        <a:rPr lang="pl-PL" dirty="0" err="1" smtClean="0"/>
                        <a:t>void</a:t>
                      </a:r>
                      <a:r>
                        <a:rPr lang="pl-PL" dirty="0" smtClean="0"/>
                        <a:t> </a:t>
                      </a:r>
                      <a:r>
                        <a:rPr lang="pl-PL" dirty="0" err="1" smtClean="0"/>
                        <a:t>delete</a:t>
                      </a:r>
                      <a:endParaRPr lang="pl-PL" dirty="0"/>
                    </a:p>
                  </a:txBody>
                  <a:tcPr/>
                </a:tc>
                <a:tc>
                  <a:txBody>
                    <a:bodyPr/>
                    <a:lstStyle/>
                    <a:p>
                      <a:pPr algn="ctr"/>
                      <a:r>
                        <a:rPr lang="pl-PL" dirty="0" smtClean="0"/>
                        <a:t>13</a:t>
                      </a:r>
                      <a:endParaRPr lang="pl-PL" dirty="0"/>
                    </a:p>
                  </a:txBody>
                  <a:tcPr/>
                </a:tc>
                <a:tc>
                  <a:txBody>
                    <a:bodyPr/>
                    <a:lstStyle/>
                    <a:p>
                      <a:pPr algn="ctr"/>
                      <a:r>
                        <a:rPr lang="pl-PL" dirty="0" smtClean="0"/>
                        <a:t>&amp;&amp;</a:t>
                      </a:r>
                      <a:endParaRPr lang="pl-PL" dirty="0"/>
                    </a:p>
                  </a:txBody>
                  <a:tcPr/>
                </a:tc>
              </a:tr>
              <a:tr h="276672">
                <a:tc>
                  <a:txBody>
                    <a:bodyPr/>
                    <a:lstStyle/>
                    <a:p>
                      <a:pPr algn="ctr"/>
                      <a:r>
                        <a:rPr lang="pl-PL" dirty="0" smtClean="0"/>
                        <a:t>5</a:t>
                      </a:r>
                      <a:endParaRPr lang="pl-PL" dirty="0"/>
                    </a:p>
                  </a:txBody>
                  <a:tcPr/>
                </a:tc>
                <a:tc>
                  <a:txBody>
                    <a:bodyPr/>
                    <a:lstStyle/>
                    <a:p>
                      <a:pPr algn="ctr"/>
                      <a:r>
                        <a:rPr lang="pl-PL" dirty="0" smtClean="0"/>
                        <a:t>*  / %</a:t>
                      </a:r>
                      <a:endParaRPr lang="pl-PL" dirty="0"/>
                    </a:p>
                  </a:txBody>
                  <a:tcPr/>
                </a:tc>
                <a:tc>
                  <a:txBody>
                    <a:bodyPr/>
                    <a:lstStyle/>
                    <a:p>
                      <a:pPr algn="ctr"/>
                      <a:r>
                        <a:rPr lang="pl-PL" dirty="0" smtClean="0"/>
                        <a:t>14</a:t>
                      </a:r>
                      <a:endParaRPr lang="pl-PL" dirty="0"/>
                    </a:p>
                  </a:txBody>
                  <a:tcPr/>
                </a:tc>
                <a:tc>
                  <a:txBody>
                    <a:bodyPr/>
                    <a:lstStyle/>
                    <a:p>
                      <a:pPr algn="ctr"/>
                      <a:r>
                        <a:rPr lang="pl-PL" dirty="0" smtClean="0"/>
                        <a:t>||</a:t>
                      </a:r>
                      <a:endParaRPr lang="pl-PL" dirty="0"/>
                    </a:p>
                  </a:txBody>
                  <a:tcPr/>
                </a:tc>
              </a:tr>
              <a:tr h="276672">
                <a:tc>
                  <a:txBody>
                    <a:bodyPr/>
                    <a:lstStyle/>
                    <a:p>
                      <a:pPr algn="ctr"/>
                      <a:r>
                        <a:rPr lang="pl-PL" dirty="0" smtClean="0"/>
                        <a:t>6</a:t>
                      </a:r>
                      <a:endParaRPr lang="pl-PL" dirty="0"/>
                    </a:p>
                  </a:txBody>
                  <a:tcPr/>
                </a:tc>
                <a:tc>
                  <a:txBody>
                    <a:bodyPr/>
                    <a:lstStyle/>
                    <a:p>
                      <a:pPr algn="ctr"/>
                      <a:r>
                        <a:rPr lang="pl-PL" dirty="0" smtClean="0"/>
                        <a:t>+ -</a:t>
                      </a:r>
                      <a:endParaRPr lang="pl-PL" dirty="0"/>
                    </a:p>
                  </a:txBody>
                  <a:tcPr/>
                </a:tc>
                <a:tc>
                  <a:txBody>
                    <a:bodyPr/>
                    <a:lstStyle/>
                    <a:p>
                      <a:pPr algn="ctr"/>
                      <a:r>
                        <a:rPr lang="pl-PL" dirty="0" smtClean="0"/>
                        <a:t>15</a:t>
                      </a:r>
                      <a:endParaRPr lang="pl-PL" dirty="0"/>
                    </a:p>
                  </a:txBody>
                  <a:tcPr/>
                </a:tc>
                <a:tc>
                  <a:txBody>
                    <a:bodyPr/>
                    <a:lstStyle/>
                    <a:p>
                      <a:pPr algn="ctr"/>
                      <a:r>
                        <a:rPr lang="pl-PL" dirty="0" smtClean="0"/>
                        <a:t>?:</a:t>
                      </a:r>
                      <a:endParaRPr lang="pl-PL" dirty="0"/>
                    </a:p>
                  </a:txBody>
                  <a:tcPr/>
                </a:tc>
              </a:tr>
              <a:tr h="470342">
                <a:tc>
                  <a:txBody>
                    <a:bodyPr/>
                    <a:lstStyle/>
                    <a:p>
                      <a:pPr algn="ctr"/>
                      <a:r>
                        <a:rPr lang="pl-PL" dirty="0" smtClean="0"/>
                        <a:t>7</a:t>
                      </a:r>
                      <a:endParaRPr lang="pl-PL" dirty="0"/>
                    </a:p>
                  </a:txBody>
                  <a:tcPr/>
                </a:tc>
                <a:tc>
                  <a:txBody>
                    <a:bodyPr/>
                    <a:lstStyle/>
                    <a:p>
                      <a:pPr algn="ctr"/>
                      <a:r>
                        <a:rPr lang="pl-PL" dirty="0" smtClean="0"/>
                        <a:t>&lt;&lt; &gt;&gt; &gt;&gt;&gt;</a:t>
                      </a:r>
                      <a:endParaRPr lang="pl-PL" dirty="0"/>
                    </a:p>
                  </a:txBody>
                  <a:tcPr/>
                </a:tc>
                <a:tc>
                  <a:txBody>
                    <a:bodyPr/>
                    <a:lstStyle/>
                    <a:p>
                      <a:pPr algn="ctr"/>
                      <a:r>
                        <a:rPr lang="pl-PL" dirty="0" smtClean="0"/>
                        <a:t>16</a:t>
                      </a:r>
                      <a:endParaRPr lang="pl-PL" dirty="0"/>
                    </a:p>
                  </a:txBody>
                  <a:tcPr/>
                </a:tc>
                <a:tc>
                  <a:txBody>
                    <a:bodyPr/>
                    <a:lstStyle/>
                    <a:p>
                      <a:pPr algn="ctr"/>
                      <a:r>
                        <a:rPr lang="pl-PL" dirty="0" smtClean="0"/>
                        <a:t>= += -= *= /=</a:t>
                      </a:r>
                      <a:r>
                        <a:rPr lang="pl-PL" baseline="0" dirty="0" smtClean="0"/>
                        <a:t> %= &lt;&lt;= &gt;&gt;= &gt;&gt;&gt;= &amp;= ^= !=</a:t>
                      </a:r>
                      <a:endParaRPr lang="pl-PL" dirty="0"/>
                    </a:p>
                  </a:txBody>
                  <a:tcPr/>
                </a:tc>
              </a:tr>
              <a:tr h="470342">
                <a:tc>
                  <a:txBody>
                    <a:bodyPr/>
                    <a:lstStyle/>
                    <a:p>
                      <a:pPr algn="ctr"/>
                      <a:r>
                        <a:rPr lang="pl-PL" dirty="0" smtClean="0"/>
                        <a:t>8</a:t>
                      </a:r>
                      <a:endParaRPr lang="pl-PL" dirty="0"/>
                    </a:p>
                  </a:txBody>
                  <a:tcPr/>
                </a:tc>
                <a:tc>
                  <a:txBody>
                    <a:bodyPr/>
                    <a:lstStyle/>
                    <a:p>
                      <a:pPr algn="ctr"/>
                      <a:r>
                        <a:rPr lang="pl-PL" dirty="0" smtClean="0"/>
                        <a:t>&lt;</a:t>
                      </a:r>
                      <a:r>
                        <a:rPr lang="pl-PL" baseline="0" dirty="0" smtClean="0"/>
                        <a:t> &lt;= &gt; &gt;= in </a:t>
                      </a:r>
                      <a:r>
                        <a:rPr lang="pl-PL" baseline="0" dirty="0" err="1" smtClean="0"/>
                        <a:t>instanceof</a:t>
                      </a:r>
                      <a:endParaRPr lang="pl-PL" dirty="0"/>
                    </a:p>
                  </a:txBody>
                  <a:tcPr/>
                </a:tc>
                <a:tc>
                  <a:txBody>
                    <a:bodyPr/>
                    <a:lstStyle/>
                    <a:p>
                      <a:pPr algn="ctr"/>
                      <a:r>
                        <a:rPr lang="pl-PL" dirty="0" smtClean="0"/>
                        <a:t>17</a:t>
                      </a:r>
                      <a:endParaRPr lang="pl-PL" dirty="0"/>
                    </a:p>
                  </a:txBody>
                  <a:tcPr/>
                </a:tc>
                <a:tc>
                  <a:txBody>
                    <a:bodyPr/>
                    <a:lstStyle/>
                    <a:p>
                      <a:pPr algn="ctr"/>
                      <a:r>
                        <a:rPr lang="pl-PL" dirty="0" smtClean="0"/>
                        <a:t>,</a:t>
                      </a:r>
                      <a:endParaRPr lang="pl-PL" dirty="0"/>
                    </a:p>
                  </a:txBody>
                  <a:tcPr/>
                </a:tc>
              </a:tr>
              <a:tr h="276672">
                <a:tc>
                  <a:txBody>
                    <a:bodyPr/>
                    <a:lstStyle/>
                    <a:p>
                      <a:pPr algn="ctr"/>
                      <a:r>
                        <a:rPr lang="pl-PL" dirty="0" smtClean="0"/>
                        <a:t>9</a:t>
                      </a:r>
                      <a:endParaRPr lang="pl-PL" dirty="0"/>
                    </a:p>
                  </a:txBody>
                  <a:tcPr/>
                </a:tc>
                <a:tc>
                  <a:txBody>
                    <a:bodyPr/>
                    <a:lstStyle/>
                    <a:p>
                      <a:pPr algn="ctr"/>
                      <a:r>
                        <a:rPr lang="pl-PL" dirty="0" smtClean="0"/>
                        <a:t>== != === !==</a:t>
                      </a:r>
                      <a:endParaRPr lang="pl-PL" dirty="0"/>
                    </a:p>
                  </a:txBody>
                  <a:tcPr/>
                </a:tc>
                <a:tc>
                  <a:txBody>
                    <a:bodyPr/>
                    <a:lstStyle/>
                    <a:p>
                      <a:pPr algn="ctr"/>
                      <a:endParaRPr lang="pl-PL"/>
                    </a:p>
                  </a:txBody>
                  <a:tcPr/>
                </a:tc>
                <a:tc>
                  <a:txBody>
                    <a:bodyPr/>
                    <a:lstStyle/>
                    <a:p>
                      <a:pPr algn="ctr"/>
                      <a:endParaRPr lang="pl-PL" dirty="0"/>
                    </a:p>
                  </a:txBody>
                  <a:tcPr/>
                </a:tc>
              </a:tr>
            </a:tbl>
          </a:graphicData>
        </a:graphic>
      </p:graphicFrame>
    </p:spTree>
    <p:extLst>
      <p:ext uri="{BB962C8B-B14F-4D97-AF65-F5344CB8AC3E}">
        <p14:creationId xmlns:p14="http://schemas.microsoft.com/office/powerpoint/2010/main" xmlns="" val="3527320776"/>
      </p:ext>
    </p:extLst>
  </p:cSld>
  <p:clrMapOvr>
    <a:masterClrMapping/>
  </p:clrMapOvr>
  <p:transition spd="slow">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a:buNone/>
            </a:pPr>
            <a:r>
              <a:rPr lang="pl"/>
              <a:t>Zmienna</a:t>
            </a:r>
          </a:p>
        </p:txBody>
      </p:sp>
      <p:sp>
        <p:nvSpPr>
          <p:cNvPr id="30" name="Shape 30"/>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a:t>- symboliczna nazwa dla wartości w aplikacji</a:t>
            </a:r>
          </a:p>
          <a:p>
            <a:pPr lvl="0" rtl="0">
              <a:buNone/>
            </a:pPr>
            <a:r>
              <a:rPr lang="pl" sz="2400"/>
              <a:t>- musi zaczynać się literą, podkreśleniem lub znakiem $</a:t>
            </a:r>
          </a:p>
          <a:p>
            <a:pPr lvl="0" rtl="0">
              <a:buNone/>
            </a:pPr>
            <a:r>
              <a:rPr lang="pl" sz="2400"/>
              <a:t>- rozróżniana jest wielkość znaków</a:t>
            </a:r>
          </a:p>
          <a:p>
            <a:pPr>
              <a:buNone/>
            </a:pPr>
            <a:r>
              <a:rPr lang="pl" sz="2400"/>
              <a:t>   liczba != Liczba</a:t>
            </a:r>
          </a:p>
        </p:txBody>
      </p:sp>
    </p:spTree>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4"/>
        <p:cNvGrpSpPr/>
        <p:nvPr/>
      </p:nvGrpSpPr>
      <p:grpSpPr>
        <a:xfrm>
          <a:off x="0" y="0"/>
          <a:ext cx="0" cy="0"/>
          <a:chOff x="0" y="0"/>
          <a:chExt cx="0" cy="0"/>
        </a:xfrm>
      </p:grpSpPr>
      <p:sp>
        <p:nvSpPr>
          <p:cNvPr id="35" name="Shape 35"/>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Deklaracja zmiennych</a:t>
            </a:r>
          </a:p>
        </p:txBody>
      </p:sp>
      <p:sp>
        <p:nvSpPr>
          <p:cNvPr id="36" name="Shape 36"/>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a:t>Zmienną można zadeklarować na 2 sposoby:</a:t>
            </a:r>
          </a:p>
          <a:p>
            <a:pPr marL="457200" lvl="0" indent="-298450" rtl="0">
              <a:lnSpc>
                <a:spcPct val="115000"/>
              </a:lnSpc>
              <a:spcBef>
                <a:spcPts val="0"/>
              </a:spcBef>
              <a:buClr>
                <a:srgbClr val="000000"/>
              </a:buClr>
              <a:buSzPct val="76388"/>
              <a:buFont typeface="Arial"/>
              <a:buChar char="•"/>
            </a:pPr>
            <a:r>
              <a:rPr lang="pl" sz="2400"/>
              <a:t>za pomocą słowa kluczowego var. Na przykład var liczba = 10, var nazwisko = "Kowalski"</a:t>
            </a:r>
          </a:p>
          <a:p>
            <a:pPr marL="457200" lvl="0" indent="-298450" rtl="0">
              <a:lnSpc>
                <a:spcPct val="115000"/>
              </a:lnSpc>
              <a:spcBef>
                <a:spcPts val="0"/>
              </a:spcBef>
              <a:buClr>
                <a:srgbClr val="000000"/>
              </a:buClr>
              <a:buSzPct val="76388"/>
              <a:buFont typeface="Arial"/>
              <a:buChar char="•"/>
            </a:pPr>
            <a:r>
              <a:rPr lang="pl" sz="2400"/>
              <a:t>za pomocą prostego przypisania wartości. Na przykład liczba = 10, nazwisko = "Kowalski"</a:t>
            </a:r>
          </a:p>
          <a:p>
            <a:endParaRPr lang="pl" sz="2400"/>
          </a:p>
        </p:txBody>
      </p:sp>
    </p:spTree>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Typy danych</a:t>
            </a:r>
          </a:p>
        </p:txBody>
      </p:sp>
      <p:sp>
        <p:nvSpPr>
          <p:cNvPr id="42" name="Shape 42"/>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marL="457200" lvl="0" indent="-298450" rtl="0">
              <a:lnSpc>
                <a:spcPct val="115000"/>
              </a:lnSpc>
              <a:spcBef>
                <a:spcPts val="0"/>
              </a:spcBef>
              <a:buClr>
                <a:srgbClr val="000000"/>
              </a:buClr>
              <a:buSzPct val="76388"/>
              <a:buFont typeface="Arial"/>
              <a:buChar char="•"/>
            </a:pPr>
            <a:r>
              <a:rPr lang="pl" sz="2400" dirty="0" smtClean="0"/>
              <a:t>typ </a:t>
            </a:r>
            <a:r>
              <a:rPr lang="pl" sz="2400" dirty="0"/>
              <a:t>liczbowy</a:t>
            </a:r>
          </a:p>
          <a:p>
            <a:pPr marL="457200" lvl="0" indent="-298450" rtl="0">
              <a:lnSpc>
                <a:spcPct val="115000"/>
              </a:lnSpc>
              <a:spcBef>
                <a:spcPts val="0"/>
              </a:spcBef>
              <a:buClr>
                <a:srgbClr val="000000"/>
              </a:buClr>
              <a:buSzPct val="76388"/>
              <a:buFont typeface="Arial"/>
              <a:buChar char="•"/>
            </a:pPr>
            <a:r>
              <a:rPr lang="pl" sz="2400" dirty="0"/>
              <a:t>typ łańcuchowy</a:t>
            </a:r>
          </a:p>
          <a:p>
            <a:pPr marL="457200" lvl="0" indent="-298450" rtl="0">
              <a:lnSpc>
                <a:spcPct val="115000"/>
              </a:lnSpc>
              <a:spcBef>
                <a:spcPts val="0"/>
              </a:spcBef>
              <a:buClr>
                <a:srgbClr val="000000"/>
              </a:buClr>
              <a:buSzPct val="76388"/>
              <a:buFont typeface="Arial"/>
              <a:buChar char="•"/>
            </a:pPr>
            <a:r>
              <a:rPr lang="pl" sz="2400" dirty="0"/>
              <a:t>typ logiczny</a:t>
            </a:r>
          </a:p>
          <a:p>
            <a:pPr marL="457200" lvl="0" indent="-298450" rtl="0">
              <a:lnSpc>
                <a:spcPct val="115000"/>
              </a:lnSpc>
              <a:spcBef>
                <a:spcPts val="0"/>
              </a:spcBef>
              <a:buClr>
                <a:srgbClr val="000000"/>
              </a:buClr>
              <a:buSzPct val="76388"/>
              <a:buFont typeface="Arial"/>
              <a:buChar char="•"/>
            </a:pPr>
            <a:r>
              <a:rPr lang="pl" sz="2400" dirty="0"/>
              <a:t>typ specjalny</a:t>
            </a:r>
          </a:p>
          <a:p>
            <a:endParaRPr lang="pl" sz="2400" dirty="0"/>
          </a:p>
        </p:txBody>
      </p:sp>
    </p:spTree>
  </p:cSld>
  <p:clrMapOvr>
    <a:masterClrMapping/>
  </p:clrMapOvr>
  <p:transition spd="slow">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Typ liczbowy</a:t>
            </a:r>
          </a:p>
        </p:txBody>
      </p:sp>
      <p:sp>
        <p:nvSpPr>
          <p:cNvPr id="48" name="Shape 48"/>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marL="342900" lvl="0" indent="-342900" rtl="0">
              <a:buFont typeface="Arial" pitchFamily="34" charset="0"/>
              <a:buChar char="•"/>
            </a:pPr>
            <a:r>
              <a:rPr lang="pl" sz="2400" dirty="0" smtClean="0"/>
              <a:t>służy </a:t>
            </a:r>
            <a:r>
              <a:rPr lang="pl" sz="2400" dirty="0"/>
              <a:t>do reprezentacji liczb.</a:t>
            </a:r>
          </a:p>
          <a:p>
            <a:pPr marL="342900" lvl="0" indent="-342900" rtl="0">
              <a:buFont typeface="Arial" pitchFamily="34" charset="0"/>
              <a:buChar char="•"/>
            </a:pPr>
            <a:r>
              <a:rPr lang="pl" sz="2400" dirty="0" smtClean="0"/>
              <a:t>liczby </a:t>
            </a:r>
            <a:r>
              <a:rPr lang="pl" sz="2400" dirty="0"/>
              <a:t>zapisywane są za pomocą literałów liczbowych, czyli ciągów znaków składających się na liczbę</a:t>
            </a:r>
          </a:p>
          <a:p>
            <a:endParaRPr lang="pl" sz="2400" dirty="0"/>
          </a:p>
          <a:p>
            <a:pPr lvl="0" rtl="0">
              <a:buNone/>
            </a:pPr>
            <a:r>
              <a:rPr lang="pl" sz="2400" dirty="0"/>
              <a:t>var pi = 3,1415;</a:t>
            </a:r>
          </a:p>
          <a:p>
            <a:pPr lvl="0" rtl="0">
              <a:buNone/>
            </a:pPr>
            <a:r>
              <a:rPr lang="pl" sz="2400" dirty="0"/>
              <a:t>var licznik = 10;</a:t>
            </a:r>
          </a:p>
        </p:txBody>
      </p:sp>
    </p:spTree>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2"/>
        <p:cNvGrpSpPr/>
        <p:nvPr/>
      </p:nvGrpSpPr>
      <p:grpSpPr>
        <a:xfrm>
          <a:off x="0" y="0"/>
          <a:ext cx="0" cy="0"/>
          <a:chOff x="0" y="0"/>
          <a:chExt cx="0" cy="0"/>
        </a:xfrm>
      </p:grpSpPr>
      <p:sp>
        <p:nvSpPr>
          <p:cNvPr id="53" name="Shape 53"/>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Typ łańcuchowy</a:t>
            </a:r>
          </a:p>
        </p:txBody>
      </p:sp>
      <p:sp>
        <p:nvSpPr>
          <p:cNvPr id="54" name="Shape 54"/>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marL="342900" lvl="0" indent="-342900" rtl="0">
              <a:spcBef>
                <a:spcPts val="0"/>
              </a:spcBef>
              <a:buFont typeface="Arial" pitchFamily="34" charset="0"/>
              <a:buChar char="•"/>
            </a:pPr>
            <a:r>
              <a:rPr lang="pl" sz="2400" dirty="0" smtClean="0">
                <a:solidFill>
                  <a:srgbClr val="000000"/>
                </a:solidFill>
              </a:rPr>
              <a:t>służy </a:t>
            </a:r>
            <a:r>
              <a:rPr lang="pl" sz="2400" dirty="0">
                <a:solidFill>
                  <a:srgbClr val="000000"/>
                </a:solidFill>
              </a:rPr>
              <a:t>do reprezentacji ciągów znaków (napisów). </a:t>
            </a:r>
          </a:p>
          <a:p>
            <a:pPr marL="342900" lvl="0" indent="-342900" rtl="0">
              <a:spcBef>
                <a:spcPts val="0"/>
              </a:spcBef>
              <a:buFont typeface="Arial" pitchFamily="34" charset="0"/>
              <a:buChar char="•"/>
            </a:pPr>
            <a:r>
              <a:rPr lang="pl" sz="2400" dirty="0" smtClean="0">
                <a:solidFill>
                  <a:srgbClr val="000000"/>
                </a:solidFill>
              </a:rPr>
              <a:t>powinnien </a:t>
            </a:r>
            <a:r>
              <a:rPr lang="pl" sz="2400" dirty="0">
                <a:solidFill>
                  <a:srgbClr val="000000"/>
                </a:solidFill>
              </a:rPr>
              <a:t>być ujęty w znaki cudzysłowu, aczkolwiek dopuszczalne jest również wykorzystanie znaków apostrofu.</a:t>
            </a:r>
          </a:p>
          <a:p>
            <a:endParaRPr lang="pl" sz="2400" dirty="0">
              <a:solidFill>
                <a:srgbClr val="000000"/>
              </a:solidFill>
            </a:endParaRPr>
          </a:p>
          <a:p>
            <a:pPr lvl="0" rtl="0">
              <a:spcBef>
                <a:spcPts val="0"/>
              </a:spcBef>
              <a:buNone/>
            </a:pPr>
            <a:r>
              <a:rPr lang="pl" sz="2400" dirty="0">
                <a:solidFill>
                  <a:srgbClr val="000000"/>
                </a:solidFill>
              </a:rPr>
              <a:t>var napis = "Witaj świecie!"</a:t>
            </a:r>
          </a:p>
          <a:p>
            <a:pPr lvl="0" rtl="0">
              <a:spcBef>
                <a:spcPts val="0"/>
              </a:spcBef>
              <a:buNone/>
            </a:pPr>
            <a:r>
              <a:rPr lang="pl" sz="2400" dirty="0"/>
              <a:t>var nazwisko = "Kowalski";</a:t>
            </a:r>
          </a:p>
        </p:txBody>
      </p:sp>
    </p:spTree>
  </p:cSld>
  <p:clrMapOvr>
    <a:masterClrMapping/>
  </p:clrMapOvr>
  <p:transition spd="slow">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Typ łańcuchowy</a:t>
            </a:r>
          </a:p>
        </p:txBody>
      </p:sp>
      <p:sp>
        <p:nvSpPr>
          <p:cNvPr id="60" name="Shape 60"/>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spcBef>
                <a:spcPts val="0"/>
              </a:spcBef>
              <a:buClr>
                <a:srgbClr val="000000"/>
              </a:buClr>
              <a:buSzPct val="61111"/>
              <a:buFont typeface="Arial"/>
              <a:buNone/>
            </a:pPr>
            <a:r>
              <a:rPr lang="pl" sz="1800" dirty="0">
                <a:solidFill>
                  <a:srgbClr val="000000"/>
                </a:solidFill>
              </a:rPr>
              <a:t>Ciągi mogą też zawierać poniższe znaki specjalne</a:t>
            </a:r>
          </a:p>
          <a:p>
            <a:pPr marL="457200" lvl="0" indent="-342900" rtl="0">
              <a:lnSpc>
                <a:spcPct val="115000"/>
              </a:lnSpc>
              <a:spcBef>
                <a:spcPts val="0"/>
              </a:spcBef>
              <a:buClr>
                <a:srgbClr val="000000"/>
              </a:buClr>
              <a:buSzPct val="166666"/>
              <a:buFont typeface="Arial"/>
              <a:buChar char="•"/>
            </a:pPr>
            <a:r>
              <a:rPr lang="pl" sz="1800" dirty="0">
                <a:solidFill>
                  <a:srgbClr val="000000"/>
                </a:solidFill>
              </a:rPr>
              <a:t>\b - backspace</a:t>
            </a:r>
          </a:p>
          <a:p>
            <a:pPr marL="457200" lvl="0" indent="-342900" rtl="0">
              <a:lnSpc>
                <a:spcPct val="115000"/>
              </a:lnSpc>
              <a:spcBef>
                <a:spcPts val="0"/>
              </a:spcBef>
              <a:buClr>
                <a:srgbClr val="000000"/>
              </a:buClr>
              <a:buSzPct val="166666"/>
              <a:buFont typeface="Arial"/>
              <a:buChar char="•"/>
            </a:pPr>
            <a:r>
              <a:rPr lang="pl" sz="1800" dirty="0">
                <a:solidFill>
                  <a:srgbClr val="000000"/>
                </a:solidFill>
              </a:rPr>
              <a:t>\n - nowa linia</a:t>
            </a:r>
          </a:p>
          <a:p>
            <a:pPr marL="457200" lvl="0" indent="-342900" rtl="0">
              <a:lnSpc>
                <a:spcPct val="115000"/>
              </a:lnSpc>
              <a:spcBef>
                <a:spcPts val="0"/>
              </a:spcBef>
              <a:buClr>
                <a:srgbClr val="000000"/>
              </a:buClr>
              <a:buSzPct val="166666"/>
              <a:buFont typeface="Arial"/>
              <a:buChar char="•"/>
            </a:pPr>
            <a:r>
              <a:rPr lang="pl" sz="1800" dirty="0">
                <a:solidFill>
                  <a:srgbClr val="000000"/>
                </a:solidFill>
              </a:rPr>
              <a:t>\r - powrót karetki</a:t>
            </a:r>
          </a:p>
          <a:p>
            <a:pPr marL="457200" lvl="0" indent="-342900" rtl="0">
              <a:lnSpc>
                <a:spcPct val="115000"/>
              </a:lnSpc>
              <a:spcBef>
                <a:spcPts val="0"/>
              </a:spcBef>
              <a:buClr>
                <a:srgbClr val="000000"/>
              </a:buClr>
              <a:buSzPct val="166666"/>
              <a:buFont typeface="Arial"/>
              <a:buChar char="•"/>
            </a:pPr>
            <a:r>
              <a:rPr lang="pl" sz="1800" dirty="0">
                <a:solidFill>
                  <a:srgbClr val="000000"/>
                </a:solidFill>
              </a:rPr>
              <a:t>\f - nowa strona</a:t>
            </a:r>
          </a:p>
          <a:p>
            <a:pPr marL="457200" lvl="0" indent="-342900" rtl="0">
              <a:lnSpc>
                <a:spcPct val="115000"/>
              </a:lnSpc>
              <a:spcBef>
                <a:spcPts val="0"/>
              </a:spcBef>
              <a:buClr>
                <a:srgbClr val="000000"/>
              </a:buClr>
              <a:buSzPct val="166666"/>
              <a:buFont typeface="Arial"/>
              <a:buChar char="•"/>
            </a:pPr>
            <a:r>
              <a:rPr lang="pl" sz="1800" dirty="0">
                <a:solidFill>
                  <a:srgbClr val="000000"/>
                </a:solidFill>
              </a:rPr>
              <a:t>\t - tabulacja</a:t>
            </a:r>
          </a:p>
          <a:p>
            <a:pPr marL="457200" lvl="0" indent="-342900" rtl="0">
              <a:lnSpc>
                <a:spcPct val="115000"/>
              </a:lnSpc>
              <a:spcBef>
                <a:spcPts val="0"/>
              </a:spcBef>
              <a:buClr>
                <a:srgbClr val="000000"/>
              </a:buClr>
              <a:buSzPct val="166666"/>
              <a:buFont typeface="Arial"/>
              <a:buChar char="•"/>
            </a:pPr>
            <a:r>
              <a:rPr lang="pl" sz="1800" dirty="0">
                <a:solidFill>
                  <a:srgbClr val="000000"/>
                </a:solidFill>
              </a:rPr>
              <a:t>\" - cudzysłów</a:t>
            </a:r>
          </a:p>
          <a:p>
            <a:pPr marL="457200" lvl="0" indent="-342900" rtl="0">
              <a:lnSpc>
                <a:spcPct val="115000"/>
              </a:lnSpc>
              <a:spcBef>
                <a:spcPts val="0"/>
              </a:spcBef>
              <a:buClr>
                <a:srgbClr val="000000"/>
              </a:buClr>
              <a:buSzPct val="166666"/>
              <a:buFont typeface="Arial"/>
              <a:buChar char="•"/>
            </a:pPr>
            <a:r>
              <a:rPr lang="pl" sz="1800" dirty="0">
                <a:solidFill>
                  <a:srgbClr val="000000"/>
                </a:solidFill>
              </a:rPr>
              <a:t>\' - apostrof</a:t>
            </a:r>
          </a:p>
          <a:p>
            <a:pPr marL="457200" lvl="0" indent="-342900" rtl="0">
              <a:lnSpc>
                <a:spcPct val="115000"/>
              </a:lnSpc>
              <a:spcBef>
                <a:spcPts val="0"/>
              </a:spcBef>
              <a:buClr>
                <a:srgbClr val="000000"/>
              </a:buClr>
              <a:buSzPct val="166666"/>
              <a:buFont typeface="Arial"/>
              <a:buChar char="•"/>
            </a:pPr>
            <a:r>
              <a:rPr lang="pl" sz="1800" dirty="0">
                <a:solidFill>
                  <a:srgbClr val="000000"/>
                </a:solidFill>
              </a:rPr>
              <a:t>\\ - lewy ukośnik</a:t>
            </a:r>
          </a:p>
          <a:p>
            <a:pPr lvl="0" rtl="0">
              <a:buNone/>
            </a:pPr>
            <a:r>
              <a:rPr lang="pl" sz="1800" dirty="0"/>
              <a:t>  var cytat = "Marcin powiedział: \"Jedziemy na wycieczkę\" ";</a:t>
            </a:r>
          </a:p>
        </p:txBody>
      </p:sp>
    </p:spTree>
  </p:cSld>
  <p:clrMapOvr>
    <a:masterClrMapping/>
  </p:clrMapOvr>
  <p:transition spd="slow">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Typ logiczny</a:t>
            </a:r>
          </a:p>
        </p:txBody>
      </p:sp>
      <p:sp>
        <p:nvSpPr>
          <p:cNvPr id="66" name="Shape 66"/>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marL="342900" lvl="0" indent="-342900" rtl="0">
              <a:buFont typeface="Arial" pitchFamily="34" charset="0"/>
              <a:buChar char="•"/>
            </a:pPr>
            <a:r>
              <a:rPr lang="pl" sz="2400" dirty="0" smtClean="0">
                <a:solidFill>
                  <a:srgbClr val="000000"/>
                </a:solidFill>
              </a:rPr>
              <a:t>pozwala </a:t>
            </a:r>
            <a:r>
              <a:rPr lang="pl" sz="2400" dirty="0">
                <a:solidFill>
                  <a:srgbClr val="000000"/>
                </a:solidFill>
              </a:rPr>
              <a:t>na określenie dwóch wartości logicznych: prawda i </a:t>
            </a:r>
            <a:r>
              <a:rPr lang="pl" sz="2400" dirty="0" smtClean="0">
                <a:solidFill>
                  <a:srgbClr val="000000"/>
                </a:solidFill>
              </a:rPr>
              <a:t>fałsz.</a:t>
            </a:r>
          </a:p>
          <a:p>
            <a:pPr marL="342900" lvl="0" indent="-342900" rtl="0">
              <a:buFont typeface="Arial" pitchFamily="34" charset="0"/>
              <a:buChar char="•"/>
            </a:pPr>
            <a:r>
              <a:rPr lang="pl" sz="2400" dirty="0" smtClean="0"/>
              <a:t>wartości </a:t>
            </a:r>
            <a:r>
              <a:rPr lang="pl" sz="2400" dirty="0"/>
              <a:t>tego typu są wykorzystywane przy konstruowaniu wyrażeń logicznych, porównywaniu danych itp.</a:t>
            </a:r>
          </a:p>
        </p:txBody>
      </p:sp>
    </p:spTree>
  </p:cSld>
  <p:clrMapOvr>
    <a:masterClrMapping/>
  </p:clrMapOvr>
  <p:transition spd="slow">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Shape 71"/>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Typ specjalny</a:t>
            </a:r>
          </a:p>
        </p:txBody>
      </p:sp>
      <p:sp>
        <p:nvSpPr>
          <p:cNvPr id="72" name="Shape 72"/>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dirty="0"/>
              <a:t>2 wartości: </a:t>
            </a:r>
            <a:endParaRPr lang="pl" sz="2400" dirty="0" smtClean="0"/>
          </a:p>
          <a:p>
            <a:pPr marL="342900" lvl="0" indent="-342900" rtl="0">
              <a:buFont typeface="Arial" pitchFamily="34" charset="0"/>
              <a:buChar char="•"/>
            </a:pPr>
            <a:r>
              <a:rPr lang="pl-PL" sz="2400" dirty="0" smtClean="0"/>
              <a:t>n</a:t>
            </a:r>
            <a:r>
              <a:rPr lang="pl" sz="2400" dirty="0" smtClean="0"/>
              <a:t>ull</a:t>
            </a:r>
          </a:p>
          <a:p>
            <a:pPr marL="342900" lvl="0" indent="-342900" rtl="0">
              <a:buFont typeface="Arial" pitchFamily="34" charset="0"/>
              <a:buChar char="•"/>
            </a:pPr>
            <a:r>
              <a:rPr lang="pl" sz="2400" dirty="0" smtClean="0"/>
              <a:t>undefined</a:t>
            </a:r>
            <a:endParaRPr lang="pl" sz="2400" dirty="0"/>
          </a:p>
        </p:txBody>
      </p:sp>
    </p:spTree>
  </p:cSld>
  <p:clrMapOvr>
    <a:masterClrMapping/>
  </p:clrMapOvr>
  <p:transition spd="slow">
    <p:cut/>
  </p:transition>
  <p:timing>
    <p:tnLst>
      <p:par>
        <p:cTn id="1" dur="indefinite" restart="never" nodeType="tmRoot"/>
      </p:par>
    </p:tnLst>
  </p:timing>
</p:sld>
</file>

<file path=ppt/theme/theme1.xml><?xml version="1.0" encoding="utf-8"?>
<a:theme xmlns:a="http://schemas.openxmlformats.org/drawingml/2006/mai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TotalTime>
  <Words>1934</Words>
  <Application>Microsoft Office PowerPoint</Application>
  <PresentationFormat>Pokaz na ekranie (4:3)</PresentationFormat>
  <Paragraphs>310</Paragraphs>
  <Slides>19</Slides>
  <Notes>19</Notes>
  <HiddenSlides>0</HiddenSlides>
  <MMClips>0</MMClips>
  <ScaleCrop>false</ScaleCrop>
  <HeadingPairs>
    <vt:vector size="4" baseType="variant">
      <vt:variant>
        <vt:lpstr>Motyw</vt:lpstr>
      </vt:variant>
      <vt:variant>
        <vt:i4>1</vt:i4>
      </vt:variant>
      <vt:variant>
        <vt:lpstr>Tytuły slajdów</vt:lpstr>
      </vt:variant>
      <vt:variant>
        <vt:i4>19</vt:i4>
      </vt:variant>
    </vt:vector>
  </HeadingPairs>
  <TitlesOfParts>
    <vt:vector size="20" baseType="lpstr">
      <vt:lpstr/>
      <vt:lpstr>JavaScript</vt:lpstr>
      <vt:lpstr>Zmienna</vt:lpstr>
      <vt:lpstr>Deklaracja zmiennych</vt:lpstr>
      <vt:lpstr>Typy danych</vt:lpstr>
      <vt:lpstr>Typ liczbowy</vt:lpstr>
      <vt:lpstr>Typ łańcuchowy</vt:lpstr>
      <vt:lpstr>Typ łańcuchowy</vt:lpstr>
      <vt:lpstr>Typ logiczny</vt:lpstr>
      <vt:lpstr>Typ specjalny</vt:lpstr>
      <vt:lpstr>Zmienne a typy danych</vt:lpstr>
      <vt:lpstr>Zmienne a typy danych cd.</vt:lpstr>
      <vt:lpstr>Instrukcje</vt:lpstr>
      <vt:lpstr>Przykłady instrukcji</vt:lpstr>
      <vt:lpstr>Operatory</vt:lpstr>
      <vt:lpstr>Operatory arytmetyczne</vt:lpstr>
      <vt:lpstr>Operatory porównania</vt:lpstr>
      <vt:lpstr>Operatory logiczne</vt:lpstr>
      <vt:lpstr>Operatory przypisania</vt:lpstr>
      <vt:lpstr>Kolejność operatorów</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JavaScript</dc:title>
  <cp:lastModifiedBy>Mac</cp:lastModifiedBy>
  <cp:revision>9</cp:revision>
  <dcterms:modified xsi:type="dcterms:W3CDTF">2013-03-25T15:36:12Z</dcterms:modified>
</cp:coreProperties>
</file>