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6"/>
  </p:notesMasterIdLst>
  <p:sldIdLst>
    <p:sldId id="256" r:id="rId2"/>
    <p:sldId id="258" r:id="rId3"/>
    <p:sldId id="259" r:id="rId4"/>
    <p:sldId id="260" r:id="rId5"/>
    <p:sldId id="261" r:id="rId6"/>
    <p:sldId id="263" r:id="rId7"/>
    <p:sldId id="262" r:id="rId8"/>
    <p:sldId id="267" r:id="rId9"/>
    <p:sldId id="264" r:id="rId10"/>
    <p:sldId id="265" r:id="rId11"/>
    <p:sldId id="266" r:id="rId12"/>
    <p:sldId id="268" r:id="rId13"/>
    <p:sldId id="269" r:id="rId14"/>
    <p:sldId id="270" r:id="rId15"/>
    <p:sldId id="271" r:id="rId16"/>
    <p:sldId id="272" r:id="rId17"/>
    <p:sldId id="273" r:id="rId18"/>
    <p:sldId id="274" r:id="rId19"/>
    <p:sldId id="275" r:id="rId20"/>
    <p:sldId id="287" r:id="rId21"/>
    <p:sldId id="276" r:id="rId22"/>
    <p:sldId id="277" r:id="rId23"/>
    <p:sldId id="278" r:id="rId24"/>
    <p:sldId id="279" r:id="rId25"/>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49" autoAdjust="0"/>
  </p:normalViewPr>
  <p:slideViewPr>
    <p:cSldViewPr>
      <p:cViewPr>
        <p:scale>
          <a:sx n="75" d="100"/>
          <a:sy n="75" d="100"/>
        </p:scale>
        <p:origin x="-101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lekcji</a:t>
            </a:r>
            <a:r>
              <a:rPr lang="pl-PL" baseline="0" dirty="0" smtClean="0"/>
              <a:t> przedstawimy krótki opis </a:t>
            </a:r>
            <a:r>
              <a:rPr lang="pl-PL" baseline="0" dirty="0" err="1" smtClean="0"/>
              <a:t>frameworka</a:t>
            </a:r>
            <a:r>
              <a:rPr lang="pl-PL" baseline="0" dirty="0" smtClean="0"/>
              <a:t> </a:t>
            </a:r>
            <a:r>
              <a:rPr lang="pl-PL" baseline="0" dirty="0" err="1" smtClean="0"/>
              <a:t>jQuery</a:t>
            </a:r>
            <a:r>
              <a:rPr lang="pl-PL" baseline="0" dirty="0" smtClean="0"/>
              <a:t>, który jest jednym z najczęściej wykorzystywanym zbiorem funkcji w </a:t>
            </a:r>
            <a:r>
              <a:rPr lang="pl-PL" baseline="0" dirty="0" err="1" smtClean="0"/>
              <a:t>JavaScipt</a:t>
            </a:r>
            <a:r>
              <a:rPr lang="pl-PL" baseline="0" dirty="0" smtClean="0"/>
              <a:t>.</a:t>
            </a:r>
          </a:p>
          <a:p>
            <a:r>
              <a:rPr lang="pl-PL" baseline="0" dirty="0" smtClean="0"/>
              <a:t>Zaprezentujemy podstawowe mechanizmy </a:t>
            </a:r>
            <a:r>
              <a:rPr lang="pl-PL" baseline="0" dirty="0" err="1" smtClean="0"/>
              <a:t>jQuery</a:t>
            </a:r>
            <a:r>
              <a:rPr lang="pl-PL" baseline="0" dirty="0" smtClean="0"/>
              <a:t>, jego składnię a także kilka praktycznych przykładów wykorzystania w witrynach WWW.</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a:t>
            </a:r>
            <a:r>
              <a:rPr lang="pl-PL" dirty="0" err="1" smtClean="0"/>
              <a:t>jQuery</a:t>
            </a:r>
            <a:r>
              <a:rPr lang="pl-PL" baseline="0" dirty="0" smtClean="0"/>
              <a:t> można wywołać efekt zanikania i pojawiania się elementu. Wykorzystuje się do tego następujące metody:</a:t>
            </a:r>
          </a:p>
          <a:p>
            <a:r>
              <a:rPr lang="pl-PL" baseline="0" dirty="0" err="1" smtClean="0"/>
              <a:t>fadeIn</a:t>
            </a:r>
            <a:r>
              <a:rPr lang="pl-PL" baseline="0" dirty="0" smtClean="0"/>
              <a:t>() – rozjaśnia ukryty element.</a:t>
            </a:r>
          </a:p>
          <a:p>
            <a:r>
              <a:rPr lang="pl-PL" baseline="0" dirty="0" err="1" smtClean="0"/>
              <a:t>fadeOut</a:t>
            </a:r>
            <a:r>
              <a:rPr lang="pl-PL" baseline="0" dirty="0" smtClean="0"/>
              <a:t>() – element zanika z ekranu</a:t>
            </a:r>
          </a:p>
          <a:p>
            <a:r>
              <a:rPr lang="pl-PL" baseline="0" dirty="0" err="1" smtClean="0"/>
              <a:t>fadeToggle</a:t>
            </a:r>
            <a:r>
              <a:rPr lang="pl-PL" baseline="0" dirty="0" smtClean="0"/>
              <a:t>() – przełącza między metodami </a:t>
            </a:r>
            <a:r>
              <a:rPr lang="pl-PL" baseline="0" dirty="0" err="1" smtClean="0"/>
              <a:t>fadeIn</a:t>
            </a:r>
            <a:r>
              <a:rPr lang="pl-PL" baseline="0" dirty="0" smtClean="0"/>
              <a:t> i </a:t>
            </a:r>
            <a:r>
              <a:rPr lang="pl-PL" baseline="0" dirty="0" err="1" smtClean="0"/>
              <a:t>fadeOut</a:t>
            </a:r>
            <a:endParaRPr lang="pl-PL" baseline="0" dirty="0" smtClean="0"/>
          </a:p>
          <a:p>
            <a:r>
              <a:rPr lang="pl-PL" baseline="0" dirty="0" err="1" smtClean="0"/>
              <a:t>fadeTo</a:t>
            </a:r>
            <a:r>
              <a:rPr lang="pl-PL" baseline="0" dirty="0" smtClean="0"/>
              <a:t>() – element pojawia się z określoną  przeźroczystością (wartość między 0 a 1)</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Efekt rozwijania i zwijania elementów można uzyskać za pomocą następujących akcji:</a:t>
            </a:r>
          </a:p>
          <a:p>
            <a:pPr marL="0" indent="0">
              <a:buNone/>
            </a:pPr>
            <a:r>
              <a:rPr lang="pl-PL" sz="1100" dirty="0" err="1" smtClean="0"/>
              <a:t>slideUp</a:t>
            </a:r>
            <a:r>
              <a:rPr lang="pl-PL" sz="1100" dirty="0" smtClean="0"/>
              <a:t>()</a:t>
            </a:r>
          </a:p>
          <a:p>
            <a:pPr marL="0" indent="0">
              <a:buNone/>
            </a:pPr>
            <a:r>
              <a:rPr lang="pl-PL" sz="1100" dirty="0" err="1" smtClean="0"/>
              <a:t>slideDown</a:t>
            </a:r>
            <a:r>
              <a:rPr lang="pl-PL" sz="1100" dirty="0" smtClean="0"/>
              <a:t>()</a:t>
            </a:r>
          </a:p>
          <a:p>
            <a:pPr marL="0" indent="0">
              <a:buNone/>
            </a:pPr>
            <a:r>
              <a:rPr lang="pl-PL" sz="1100" dirty="0" err="1" smtClean="0"/>
              <a:t>slideToggle</a:t>
            </a:r>
            <a:r>
              <a:rPr lang="pl-PL" sz="1100" dirty="0" smtClean="0"/>
              <a:t>()</a:t>
            </a:r>
          </a:p>
          <a:p>
            <a:r>
              <a:rPr lang="pl-PL" dirty="0" smtClean="0"/>
              <a:t>Typy</a:t>
            </a:r>
            <a:r>
              <a:rPr lang="pl-PL" baseline="0" dirty="0" smtClean="0"/>
              <a:t> akcji są identyczne jak poprzednie.</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Metoda</a:t>
            </a:r>
            <a:r>
              <a:rPr lang="pl-PL" baseline="0" dirty="0" smtClean="0"/>
              <a:t> </a:t>
            </a:r>
            <a:r>
              <a:rPr lang="pl-PL" baseline="0" dirty="0" err="1" smtClean="0"/>
              <a:t>animate</a:t>
            </a:r>
            <a:r>
              <a:rPr lang="pl-PL" baseline="0" dirty="0" smtClean="0"/>
              <a:t> pozwala na utworzenie własnych animacji. Wymagany argument "parametry" definiuje właściwości </a:t>
            </a:r>
            <a:r>
              <a:rPr lang="pl-PL" baseline="0" dirty="0" err="1" smtClean="0"/>
              <a:t>css</a:t>
            </a:r>
            <a:r>
              <a:rPr lang="pl-PL" baseline="0" dirty="0" smtClean="0"/>
              <a:t>, które będą animowane. Powyższy przykład po naciśnięciu przycisku przesunie element w lewo aż jego właściwość </a:t>
            </a:r>
            <a:r>
              <a:rPr lang="pl-PL" baseline="0" dirty="0" err="1" smtClean="0"/>
              <a:t>left</a:t>
            </a:r>
            <a:r>
              <a:rPr lang="pl-PL" baseline="0" dirty="0" smtClean="0"/>
              <a:t> osiągnie 250 pikseli.</a:t>
            </a:r>
          </a:p>
          <a:p>
            <a:r>
              <a:rPr lang="pl-PL" baseline="0" dirty="0" smtClean="0"/>
              <a:t>Domyślnie elementy HTML mają właściwość </a:t>
            </a:r>
            <a:r>
              <a:rPr lang="pl-PL" baseline="0" dirty="0" err="1" smtClean="0"/>
              <a:t>static</a:t>
            </a:r>
            <a:r>
              <a:rPr lang="pl-PL" baseline="0" dirty="0" smtClean="0"/>
              <a:t> – nie można ich przesuwać. Przed zdefiniowaniem animacji trzeba ustawić właściwość </a:t>
            </a:r>
            <a:r>
              <a:rPr lang="pl-PL" baseline="0" dirty="0" err="1" smtClean="0"/>
              <a:t>position</a:t>
            </a:r>
            <a:r>
              <a:rPr lang="pl-PL" baseline="0" dirty="0" smtClean="0"/>
              <a:t> elementu na </a:t>
            </a:r>
            <a:r>
              <a:rPr lang="pl-PL" baseline="0" dirty="0" err="1" smtClean="0"/>
              <a:t>relative</a:t>
            </a:r>
            <a:r>
              <a:rPr lang="pl-PL" baseline="0" dirty="0" smtClean="0"/>
              <a:t>, </a:t>
            </a:r>
            <a:r>
              <a:rPr lang="pl-PL" baseline="0" dirty="0" err="1" smtClean="0"/>
              <a:t>fixed</a:t>
            </a:r>
            <a:r>
              <a:rPr lang="pl-PL" baseline="0" dirty="0" smtClean="0"/>
              <a:t> lub </a:t>
            </a:r>
            <a:r>
              <a:rPr lang="pl-PL" baseline="0" dirty="0" err="1" smtClean="0"/>
              <a:t>absolute</a:t>
            </a:r>
            <a:r>
              <a:rPr lang="pl-PL" baseline="0" dirty="0" smtClean="0"/>
              <a:t>.</a:t>
            </a:r>
          </a:p>
          <a:p>
            <a:endParaRPr lang="pl-PL" baseline="0" dirty="0" smtClean="0"/>
          </a:p>
          <a:p>
            <a:r>
              <a:rPr lang="pl-PL" baseline="0" dirty="0" smtClean="0"/>
              <a:t>Można w parametrach przekazać więcej niż 1 </a:t>
            </a:r>
            <a:r>
              <a:rPr lang="pl-PL" baseline="0" dirty="0" err="1" smtClean="0"/>
              <a:t>właściwośc</a:t>
            </a:r>
            <a:r>
              <a:rPr lang="pl-PL" baseline="0" dirty="0" smtClean="0"/>
              <a:t>. Możemy stworzyć animację, która przesunie element i zwiększy jego rozmiar. Jak powinna wyglądać taka funkcja?</a:t>
            </a:r>
          </a:p>
          <a:p>
            <a:r>
              <a:rPr lang="pl-PL" dirty="0" smtClean="0"/>
              <a:t>Za</a:t>
            </a:r>
            <a:r>
              <a:rPr lang="pl-PL" baseline="0" dirty="0" smtClean="0"/>
              <a:t> pomocą metody </a:t>
            </a:r>
            <a:r>
              <a:rPr lang="pl-PL" baseline="0" dirty="0" err="1" smtClean="0"/>
              <a:t>animate</a:t>
            </a:r>
            <a:r>
              <a:rPr lang="pl-PL" baseline="0" dirty="0" smtClean="0"/>
              <a:t> można zmieniać większość właściwości styli </a:t>
            </a:r>
            <a:r>
              <a:rPr lang="pl-PL" baseline="0" dirty="0" err="1" smtClean="0"/>
              <a:t>css</a:t>
            </a:r>
            <a:r>
              <a:rPr lang="pl-PL" baseline="0" dirty="0" smtClean="0"/>
              <a:t> – trzeba tylko pamiętać o zmianie trybu pisania na </a:t>
            </a:r>
            <a:r>
              <a:rPr lang="pl-PL" baseline="0" dirty="0" err="1" smtClean="0"/>
              <a:t>camel</a:t>
            </a:r>
            <a:r>
              <a:rPr lang="pl-PL" baseline="0" dirty="0" smtClean="0"/>
              <a:t> </a:t>
            </a:r>
            <a:r>
              <a:rPr lang="pl-PL" baseline="0" dirty="0" err="1" smtClean="0"/>
              <a:t>case</a:t>
            </a:r>
            <a:r>
              <a:rPr lang="pl-PL" baseline="0" dirty="0" smtClean="0"/>
              <a:t>. zamiast pisać </a:t>
            </a:r>
            <a:r>
              <a:rPr lang="pl-PL" baseline="0" dirty="0" err="1" smtClean="0"/>
              <a:t>padding-left</a:t>
            </a:r>
            <a:r>
              <a:rPr lang="pl-PL" baseline="0" dirty="0" smtClean="0"/>
              <a:t> napiszemy </a:t>
            </a:r>
            <a:r>
              <a:rPr lang="pl-PL" baseline="0" dirty="0" err="1" smtClean="0"/>
              <a:t>paddingLeft</a:t>
            </a:r>
            <a:r>
              <a:rPr lang="pl-PL" baseline="0" dirty="0" smtClean="0"/>
              <a:t> itd. Podstawowa biblioteka </a:t>
            </a:r>
            <a:r>
              <a:rPr lang="pl-PL" baseline="0" dirty="0" err="1" smtClean="0"/>
              <a:t>jQuery</a:t>
            </a:r>
            <a:r>
              <a:rPr lang="pl-PL" baseline="0" dirty="0" smtClean="0"/>
              <a:t> nie obsługuje animacji atrybutu </a:t>
            </a:r>
            <a:r>
              <a:rPr lang="pl-PL" baseline="0" dirty="0" err="1" smtClean="0"/>
              <a:t>color</a:t>
            </a:r>
            <a:r>
              <a:rPr lang="pl-PL" baseline="0" dirty="0" smtClean="0"/>
              <a:t>. Aby animować zmiany kolorów trzeba pobrać odpowiednią wtyczkę z witryny </a:t>
            </a:r>
            <a:r>
              <a:rPr lang="pl-PL" baseline="0" dirty="0" err="1" smtClean="0"/>
              <a:t>jquery</a:t>
            </a:r>
            <a:r>
              <a:rPr lang="pl-PL" baseline="0" dirty="0" smtClean="0"/>
              <a:t>.</a:t>
            </a:r>
          </a:p>
          <a:p>
            <a:r>
              <a:rPr lang="pl-PL" baseline="0" dirty="0" err="1" smtClean="0"/>
              <a:t>jQuery</a:t>
            </a:r>
            <a:r>
              <a:rPr lang="pl-PL" baseline="0" dirty="0" smtClean="0"/>
              <a:t> automatycznie tworzy kolejkę dla animacji. Możemy zdefiniować kilka animacji a </a:t>
            </a:r>
            <a:r>
              <a:rPr lang="pl-PL" baseline="0" dirty="0" err="1" smtClean="0"/>
              <a:t>jQuery</a:t>
            </a:r>
            <a:r>
              <a:rPr lang="pl-PL" baseline="0" dirty="0" smtClean="0"/>
              <a:t> automatycznie wyświetli je jedna po drugiej.</a:t>
            </a:r>
          </a:p>
          <a:p>
            <a:r>
              <a:rPr lang="pl-PL" baseline="0" dirty="0" smtClean="0"/>
              <a:t>Animacje można zatrzymać wykorzystując metodę stop z opcjonalnymi argumentami </a:t>
            </a:r>
            <a:r>
              <a:rPr lang="pl-PL" baseline="0" dirty="0" err="1" smtClean="0"/>
              <a:t>stopAll</a:t>
            </a:r>
            <a:r>
              <a:rPr lang="pl-PL" baseline="0" dirty="0" smtClean="0"/>
              <a:t> (powoduje zatrzymanie całej kolejki animacji) i </a:t>
            </a:r>
            <a:r>
              <a:rPr lang="pl-PL" baseline="0" dirty="0" err="1" smtClean="0"/>
              <a:t>goToEnd</a:t>
            </a:r>
            <a:r>
              <a:rPr lang="pl-PL" baseline="0" dirty="0" smtClean="0"/>
              <a:t> – przechodzi na koniec animacji.</a:t>
            </a:r>
          </a:p>
          <a:p>
            <a:r>
              <a:rPr lang="pl-PL" baseline="0" dirty="0" smtClean="0"/>
              <a:t>Oba argumenty mają domyślną wartość </a:t>
            </a:r>
            <a:r>
              <a:rPr lang="pl-PL" baseline="0" dirty="0" err="1" smtClean="0"/>
              <a:t>false</a:t>
            </a:r>
            <a:r>
              <a:rPr lang="pl-PL" baseline="0" dirty="0" smtClean="0"/>
              <a:t>, co oznacza że zatrzymana zostanie tylko bieżąca animacja.</a:t>
            </a:r>
            <a:endParaRPr lang="pl-PL"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Wyrażenia </a:t>
            </a:r>
            <a:r>
              <a:rPr lang="pl-PL" sz="1100" dirty="0" err="1" smtClean="0"/>
              <a:t>JavaScript</a:t>
            </a:r>
            <a:r>
              <a:rPr lang="pl-PL" sz="1100" dirty="0" smtClean="0"/>
              <a:t> są przetwarzane jedno po drugim. </a:t>
            </a:r>
          </a:p>
          <a:p>
            <a:pPr marL="0" indent="0">
              <a:buNone/>
            </a:pPr>
            <a:r>
              <a:rPr lang="pl-PL" sz="1100" dirty="0" smtClean="0"/>
              <a:t>Jednak w przypadku efektów, kolejna linia może zostać przetworzona zanim efekt się zakończy. </a:t>
            </a:r>
          </a:p>
          <a:p>
            <a:pPr marL="0" indent="0">
              <a:buNone/>
            </a:pPr>
            <a:r>
              <a:rPr lang="pl-PL" sz="1100" dirty="0" smtClean="0"/>
              <a:t>Funkcje zwrotne to funkcje, które zostaną wykonane, gdy działanie efektu się zakończy.</a:t>
            </a:r>
          </a:p>
          <a:p>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Łączenie</a:t>
            </a:r>
            <a:r>
              <a:rPr lang="pl-PL" baseline="0" dirty="0" smtClean="0"/>
              <a:t> akcji pozwala na wywołanie wielu metod </a:t>
            </a:r>
            <a:r>
              <a:rPr lang="pl-PL" baseline="0" dirty="0" err="1" smtClean="0"/>
              <a:t>jQuery</a:t>
            </a:r>
            <a:r>
              <a:rPr lang="pl-PL" baseline="0" dirty="0" smtClean="0"/>
              <a:t> na danym elemencie za pomocą jednego wyrażenia. W ten sposób przeglądarka nie musi wyszukiwać danego elementu po raz kolejny. Aby połączyć akcje należy ją po prostu dodać po wywołaniu poprzedniej akcji. </a:t>
            </a:r>
          </a:p>
          <a:p>
            <a:r>
              <a:rPr lang="pl-PL" baseline="0" dirty="0" smtClean="0"/>
              <a:t>Przykład obrazuje działanie na obiekcie o id #p1 – zmieniamy jego kolor </a:t>
            </a:r>
            <a:r>
              <a:rPr lang="pl-PL" baseline="0" dirty="0" err="1" smtClean="0"/>
              <a:t>naczerwony</a:t>
            </a:r>
            <a:r>
              <a:rPr lang="pl-PL" baseline="0" dirty="0" smtClean="0"/>
              <a:t>, po czym zwijamy obiekt a następnie rozwijamy. Operacje zwijania i rozwijania trwają po 2 sekundy</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err="1" smtClean="0"/>
              <a:t>jQuery</a:t>
            </a:r>
            <a:r>
              <a:rPr lang="pl-PL" sz="1100" dirty="0" smtClean="0"/>
              <a:t> zawiera metody do manipulacji elementami </a:t>
            </a:r>
            <a:r>
              <a:rPr lang="pl-PL" sz="1100" dirty="0" err="1" smtClean="0"/>
              <a:t>html</a:t>
            </a:r>
            <a:r>
              <a:rPr lang="pl-PL" sz="1100" dirty="0" smtClean="0"/>
              <a:t> i ich atrybutami. Wykorzystuje do tego metody </a:t>
            </a:r>
            <a:r>
              <a:rPr lang="pl-PL" sz="1100" dirty="0" err="1" smtClean="0"/>
              <a:t>działąjące</a:t>
            </a:r>
            <a:r>
              <a:rPr lang="pl-PL" sz="1100" dirty="0" smtClean="0"/>
              <a:t> na modelu dokumentu (DOM)</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Ja</a:t>
            </a:r>
            <a:r>
              <a:rPr lang="pl-PL" sz="1100" baseline="0" dirty="0" smtClean="0"/>
              <a:t>k wspominaliśmy wcześniej </a:t>
            </a:r>
            <a:r>
              <a:rPr lang="pl-PL" sz="1100" dirty="0" smtClean="0"/>
              <a:t>DOM to interfejs, który pozwala programom i skryptom na dynamiczny dostęp i modyfikację treści, struktury i stylu dokumentu</a:t>
            </a:r>
          </a:p>
          <a:p>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Podstawowymi metodami do pobierania treści dokumentu są metody:</a:t>
            </a:r>
          </a:p>
          <a:p>
            <a:r>
              <a:rPr lang="pl-PL" sz="1100" dirty="0" err="1" smtClean="0"/>
              <a:t>text</a:t>
            </a:r>
            <a:r>
              <a:rPr lang="pl-PL" sz="1100" dirty="0" smtClean="0"/>
              <a:t>() – pobiera</a:t>
            </a:r>
            <a:r>
              <a:rPr lang="pl-PL" sz="1100" baseline="0" dirty="0" smtClean="0"/>
              <a:t> lub ustawia wartość tekstową wybranego elementu. </a:t>
            </a:r>
          </a:p>
          <a:p>
            <a:r>
              <a:rPr lang="pl-PL" sz="1100" dirty="0" err="1" smtClean="0"/>
              <a:t>html</a:t>
            </a:r>
            <a:r>
              <a:rPr lang="pl-PL" sz="1100" dirty="0" smtClean="0"/>
              <a:t>() –</a:t>
            </a:r>
            <a:r>
              <a:rPr lang="pl-PL" sz="1100" baseline="0" dirty="0" smtClean="0"/>
              <a:t> pobiera lub ustawia treść elementu (razem ze znacznikami </a:t>
            </a:r>
            <a:r>
              <a:rPr lang="pl-PL" sz="1100" baseline="0" dirty="0" err="1" smtClean="0"/>
              <a:t>html</a:t>
            </a:r>
            <a:r>
              <a:rPr lang="pl-PL" sz="1100" baseline="0" dirty="0" smtClean="0"/>
              <a:t>)</a:t>
            </a:r>
            <a:endParaRPr lang="pl-PL" sz="110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err="1" smtClean="0"/>
              <a:t>val</a:t>
            </a:r>
            <a:r>
              <a:rPr lang="pl-PL" sz="1100" dirty="0" smtClean="0"/>
              <a:t>() –</a:t>
            </a:r>
            <a:r>
              <a:rPr lang="pl-PL" sz="1100" baseline="0" dirty="0" smtClean="0"/>
              <a:t> pobiera lub ustawia wartość pola formularza.</a:t>
            </a:r>
            <a:endParaRPr lang="pl-PL" sz="1100" dirty="0" smtClean="0"/>
          </a:p>
          <a:p>
            <a:r>
              <a:rPr lang="pl-PL" dirty="0" smtClean="0"/>
              <a:t>Metoda </a:t>
            </a:r>
            <a:r>
              <a:rPr lang="pl-PL" dirty="0" err="1" smtClean="0"/>
              <a:t>attr</a:t>
            </a:r>
            <a:r>
              <a:rPr lang="pl-PL" dirty="0" smtClean="0"/>
              <a:t>()</a:t>
            </a:r>
            <a:r>
              <a:rPr lang="pl-PL" baseline="0" dirty="0" smtClean="0"/>
              <a:t> pobiera wartość danego atrybutu</a:t>
            </a:r>
          </a:p>
          <a:p>
            <a:r>
              <a:rPr lang="pl-PL" baseline="0" dirty="0" smtClean="0"/>
              <a:t>Wszystkich wymienionych teraz funkcji można do ustawienia wartości danego elementu. Wartość te należy umieścić w nawiasie jako parametr metody. Zamiast wartości możemy podać </a:t>
            </a:r>
            <a:r>
              <a:rPr lang="pl-PL" baseline="0" dirty="0" err="1" smtClean="0"/>
              <a:t>funcję</a:t>
            </a:r>
            <a:r>
              <a:rPr lang="pl-PL" baseline="0" dirty="0" smtClean="0"/>
              <a:t> zwrotną, która jako argumenty przyjmuje indeks bieżącego elementu w zaznaczeniu, oraz wartość oryginalną elementu. Jako wartość wynikową ustawiamy tekst, który ma być nową wartością elementu</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a:t>
            </a:r>
            <a:r>
              <a:rPr lang="pl-PL" baseline="0" dirty="0" smtClean="0"/>
              <a:t> pomocą </a:t>
            </a:r>
            <a:r>
              <a:rPr lang="pl-PL" baseline="0" dirty="0" err="1" smtClean="0"/>
              <a:t>jQuery</a:t>
            </a:r>
            <a:r>
              <a:rPr lang="pl-PL" baseline="0" dirty="0" smtClean="0"/>
              <a:t> można bardzo łatwo dodawać elementy i treść do strony. Służą do tego następujące metody:</a:t>
            </a:r>
          </a:p>
          <a:p>
            <a:pPr marL="171450" indent="-171450">
              <a:buFontTx/>
              <a:buChar char="-"/>
            </a:pPr>
            <a:r>
              <a:rPr lang="pl-PL" baseline="0" dirty="0" err="1" smtClean="0"/>
              <a:t>append</a:t>
            </a:r>
            <a:r>
              <a:rPr lang="pl-PL" baseline="0" dirty="0" smtClean="0"/>
              <a:t>() – dodaje treść na końcu danego elementu.</a:t>
            </a:r>
            <a:r>
              <a:rPr lang="pl-PL" baseline="0" dirty="0"/>
              <a:t> </a:t>
            </a:r>
            <a:endParaRPr lang="pl-PL" baseline="0" dirty="0" smtClean="0"/>
          </a:p>
          <a:p>
            <a:pPr marL="0" indent="0">
              <a:buFontTx/>
              <a:buNone/>
            </a:pPr>
            <a:r>
              <a:rPr lang="pl-PL" baseline="0" dirty="0" smtClean="0"/>
              <a:t>Załóżmy, że mamy </a:t>
            </a:r>
            <a:r>
              <a:rPr lang="pl-PL" baseline="0" dirty="0" err="1" smtClean="0"/>
              <a:t>document</a:t>
            </a:r>
            <a:r>
              <a:rPr lang="pl-PL" baseline="0" dirty="0" smtClean="0"/>
              <a:t> zawierający jakiś paragraf o treści Witaj świecie!. Wywołanie metody $("p").</a:t>
            </a:r>
            <a:r>
              <a:rPr lang="pl-PL" baseline="0" dirty="0" err="1" smtClean="0"/>
              <a:t>append</a:t>
            </a:r>
            <a:r>
              <a:rPr lang="pl-PL" baseline="0" dirty="0" smtClean="0"/>
              <a:t>("dodano z </a:t>
            </a:r>
            <a:r>
              <a:rPr lang="pl-PL" baseline="0" dirty="0" err="1" smtClean="0"/>
              <a:t>jQuery</a:t>
            </a:r>
            <a:r>
              <a:rPr lang="pl-PL" baseline="0" dirty="0" smtClean="0"/>
              <a:t>."); spowoduje, że paragraf ten będzie miał teraz treść: Witaj świecie! dodano z </a:t>
            </a:r>
            <a:r>
              <a:rPr lang="pl-PL" baseline="0" dirty="0" err="1" smtClean="0"/>
              <a:t>jQuery</a:t>
            </a:r>
            <a:r>
              <a:rPr lang="pl-PL" baseline="0" dirty="0" smtClean="0"/>
              <a:t>.;</a:t>
            </a:r>
          </a:p>
          <a:p>
            <a:pPr marL="171450" indent="-171450">
              <a:buFontTx/>
              <a:buChar char="-"/>
            </a:pPr>
            <a:r>
              <a:rPr lang="pl-PL" baseline="0" dirty="0" err="1" smtClean="0"/>
              <a:t>prepend</a:t>
            </a:r>
            <a:r>
              <a:rPr lang="pl-PL" baseline="0" dirty="0" smtClean="0"/>
              <a:t>() – dodaje treść na początku danego elementu. W powyższym przykładzie wynikiem będzie tekst: "dodano z </a:t>
            </a:r>
            <a:r>
              <a:rPr lang="pl-PL" baseline="0" dirty="0" err="1" smtClean="0"/>
              <a:t>jQuery.Witaj</a:t>
            </a:r>
            <a:r>
              <a:rPr lang="pl-PL" baseline="0" dirty="0" smtClean="0"/>
              <a:t> świecie!"</a:t>
            </a:r>
          </a:p>
          <a:p>
            <a:pPr marL="0" indent="0">
              <a:buFontTx/>
              <a:buNone/>
            </a:pPr>
            <a:r>
              <a:rPr lang="pl-PL" baseline="0" dirty="0" smtClean="0"/>
              <a:t>Metody </a:t>
            </a:r>
            <a:r>
              <a:rPr lang="pl-PL" baseline="0" dirty="0" err="1" smtClean="0"/>
              <a:t>after</a:t>
            </a:r>
            <a:r>
              <a:rPr lang="pl-PL" baseline="0" dirty="0" smtClean="0"/>
              <a:t> i </a:t>
            </a:r>
            <a:r>
              <a:rPr lang="pl-PL" baseline="0" dirty="0" err="1" smtClean="0"/>
              <a:t>before</a:t>
            </a:r>
            <a:r>
              <a:rPr lang="pl-PL" baseline="0" dirty="0" smtClean="0"/>
              <a:t> wstawiają treść odpowiednio przed i po elemencie – nie tak jak wcześniejsze na początku lub końcu wartości elementu</a:t>
            </a:r>
          </a:p>
          <a:p>
            <a:pPr marL="171450" indent="-171450">
              <a:buFontTx/>
              <a:buChar char="-"/>
            </a:pPr>
            <a:endParaRPr lang="pl-PL" baseline="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Do usuwania elementów służą metody:</a:t>
            </a:r>
          </a:p>
          <a:p>
            <a:pPr>
              <a:buFontTx/>
              <a:buChar char="-"/>
            </a:pPr>
            <a:r>
              <a:rPr lang="pl-PL" sz="1100" dirty="0" err="1" smtClean="0"/>
              <a:t>remove</a:t>
            </a:r>
            <a:r>
              <a:rPr lang="pl-PL" sz="1100" dirty="0" smtClean="0"/>
              <a:t>()</a:t>
            </a:r>
          </a:p>
          <a:p>
            <a:pPr>
              <a:buFontTx/>
              <a:buChar char="-"/>
            </a:pPr>
            <a:r>
              <a:rPr lang="pl-PL" sz="1100" dirty="0" err="1" smtClean="0"/>
              <a:t>empty</a:t>
            </a:r>
            <a:r>
              <a:rPr lang="pl-PL" sz="1100" dirty="0" smtClean="0"/>
              <a:t>()</a:t>
            </a:r>
          </a:p>
          <a:p>
            <a:endParaRPr lang="pl-PL" dirty="0" smtClean="0"/>
          </a:p>
          <a:p>
            <a:r>
              <a:rPr lang="pl-PL" dirty="0" smtClean="0"/>
              <a:t>Metoda</a:t>
            </a:r>
            <a:r>
              <a:rPr lang="pl-PL" baseline="0" dirty="0" smtClean="0"/>
              <a:t> </a:t>
            </a:r>
            <a:r>
              <a:rPr lang="pl-PL" baseline="0" dirty="0" err="1" smtClean="0"/>
              <a:t>remove</a:t>
            </a:r>
            <a:r>
              <a:rPr lang="pl-PL" baseline="0" dirty="0" smtClean="0"/>
              <a:t> usuwa wszystkie węzły potomne elementu oraz sam element, jako parametr możemy podać selektor elementów do usunięcia. W przykładzie usuwamy wszystkie elementy p, które mają klasę </a:t>
            </a:r>
            <a:r>
              <a:rPr lang="pl-PL" baseline="0" dirty="0" err="1" smtClean="0"/>
              <a:t>italic</a:t>
            </a:r>
            <a:r>
              <a:rPr lang="pl-PL" baseline="0" dirty="0" smtClean="0"/>
              <a:t>.</a:t>
            </a:r>
          </a:p>
          <a:p>
            <a:endParaRPr lang="pl-PL" baseline="0" dirty="0" smtClean="0"/>
          </a:p>
          <a:p>
            <a:r>
              <a:rPr lang="pl-PL" baseline="0" dirty="0" smtClean="0"/>
              <a:t>Metoda </a:t>
            </a:r>
            <a:r>
              <a:rPr lang="pl-PL" baseline="0" dirty="0" err="1" smtClean="0"/>
              <a:t>empty</a:t>
            </a:r>
            <a:r>
              <a:rPr lang="pl-PL" baseline="0" dirty="0" smtClean="0"/>
              <a:t> usuwa wszystkie węzły potomne danego elementu.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jQuery</a:t>
            </a:r>
            <a:r>
              <a:rPr lang="pl-PL" baseline="0" dirty="0" smtClean="0"/>
              <a:t> to lekka i szybka biblioteka </a:t>
            </a:r>
            <a:r>
              <a:rPr lang="pl-PL" baseline="0" dirty="0" err="1" smtClean="0"/>
              <a:t>JavaScipt</a:t>
            </a:r>
            <a:r>
              <a:rPr lang="pl-PL" baseline="0" dirty="0" smtClean="0"/>
              <a:t>. "Write less, do </a:t>
            </a:r>
            <a:r>
              <a:rPr lang="pl-PL" baseline="0" dirty="0" err="1" smtClean="0"/>
              <a:t>more</a:t>
            </a:r>
            <a:r>
              <a:rPr lang="pl-PL" baseline="0" dirty="0" smtClean="0"/>
              <a:t>"</a:t>
            </a:r>
          </a:p>
          <a:p>
            <a:r>
              <a:rPr lang="pl-PL" baseline="0" dirty="0" smtClean="0"/>
              <a:t>Zawiera następujące funkcjonalności:</a:t>
            </a:r>
          </a:p>
          <a:p>
            <a:pPr marL="171450" indent="-171450">
              <a:buFontTx/>
              <a:buChar char="-"/>
            </a:pPr>
            <a:r>
              <a:rPr lang="pl-PL" baseline="0" dirty="0" smtClean="0"/>
              <a:t>manipulacje dokumentem </a:t>
            </a:r>
            <a:r>
              <a:rPr lang="pl-PL" baseline="0" dirty="0" err="1" smtClean="0"/>
              <a:t>html</a:t>
            </a:r>
            <a:r>
              <a:rPr lang="pl-PL" baseline="0" dirty="0" smtClean="0"/>
              <a:t>/ drzewem DOM</a:t>
            </a:r>
          </a:p>
          <a:p>
            <a:pPr marL="171450" indent="-171450">
              <a:buFontTx/>
              <a:buChar char="-"/>
            </a:pPr>
            <a:r>
              <a:rPr lang="pl-PL" baseline="0" dirty="0" smtClean="0"/>
              <a:t>manipulację CSS</a:t>
            </a:r>
          </a:p>
          <a:p>
            <a:pPr marL="171450" indent="-171450">
              <a:buFontTx/>
              <a:buChar char="-"/>
            </a:pPr>
            <a:r>
              <a:rPr lang="pl-PL" baseline="0" dirty="0" smtClean="0"/>
              <a:t>obsługę zdarzeń </a:t>
            </a:r>
            <a:r>
              <a:rPr lang="pl-PL" baseline="0" dirty="0" err="1" smtClean="0"/>
              <a:t>html</a:t>
            </a:r>
            <a:endParaRPr lang="pl-PL" baseline="0" dirty="0" smtClean="0"/>
          </a:p>
          <a:p>
            <a:pPr marL="171450" indent="-171450">
              <a:buFontTx/>
              <a:buChar char="-"/>
            </a:pPr>
            <a:r>
              <a:rPr lang="pl-PL" baseline="0" dirty="0" smtClean="0"/>
              <a:t>efekty i animacje,</a:t>
            </a:r>
          </a:p>
          <a:p>
            <a:pPr marL="171450" indent="-171450">
              <a:buFontTx/>
              <a:buChar char="-"/>
            </a:pPr>
            <a:r>
              <a:rPr lang="pl-PL" baseline="0" dirty="0" smtClean="0"/>
              <a:t>AJAX,</a:t>
            </a:r>
          </a:p>
          <a:p>
            <a:pPr marL="171450" indent="-171450">
              <a:buFontTx/>
              <a:buChar char="-"/>
            </a:pPr>
            <a:r>
              <a:rPr lang="pl-PL" baseline="0" dirty="0" smtClean="0"/>
              <a:t>narzędzia</a:t>
            </a:r>
          </a:p>
          <a:p>
            <a:pPr marL="171450" indent="-171450">
              <a:buFontTx/>
              <a:buChar char="-"/>
            </a:pPr>
            <a:r>
              <a:rPr lang="pl-PL" baseline="0" dirty="0" smtClean="0"/>
              <a:t>system wtyczek pozwalający na rozszerzenie biblioteki</a:t>
            </a:r>
          </a:p>
          <a:p>
            <a:r>
              <a:rPr lang="pl-PL" baseline="0" dirty="0" smtClean="0"/>
              <a:t>Zawiera proste do wykorzystania API, które działa w wielu przeglądarkach (obsługą różnic w interpretacji </a:t>
            </a:r>
            <a:r>
              <a:rPr lang="pl-PL" baseline="0" dirty="0" err="1" smtClean="0"/>
              <a:t>JavaScript</a:t>
            </a:r>
            <a:r>
              <a:rPr lang="pl-PL" baseline="0" dirty="0" smtClean="0"/>
              <a:t> </a:t>
            </a:r>
            <a:r>
              <a:rPr lang="pl-PL" baseline="0" dirty="0" err="1" smtClean="0"/>
              <a:t>zajeli</a:t>
            </a:r>
            <a:r>
              <a:rPr lang="pl-PL" baseline="0" dirty="0" smtClean="0"/>
              <a:t> się twórcy biblioteki)</a:t>
            </a:r>
          </a:p>
          <a:p>
            <a:r>
              <a:rPr lang="pl-PL" baseline="0" dirty="0" err="1" smtClean="0"/>
              <a:t>Jquery</a:t>
            </a:r>
            <a:r>
              <a:rPr lang="pl-PL" baseline="0" dirty="0" smtClean="0"/>
              <a:t> jest wykorzystywane m.in. przez </a:t>
            </a:r>
            <a:r>
              <a:rPr lang="pl-PL" baseline="0" dirty="0" err="1" smtClean="0"/>
              <a:t>Wordpress</a:t>
            </a:r>
            <a:r>
              <a:rPr lang="pl-PL" baseline="0" dirty="0" smtClean="0"/>
              <a:t> (system do blogów, zarządzania </a:t>
            </a:r>
            <a:r>
              <a:rPr lang="pl-PL" baseline="0" dirty="0" err="1" smtClean="0"/>
              <a:t>treścia</a:t>
            </a:r>
            <a:r>
              <a:rPr lang="pl-PL" baseline="0" dirty="0" smtClean="0"/>
              <a:t>) oraz przez Wikipedię, Google, Microsoft </a:t>
            </a:r>
            <a:r>
              <a:rPr lang="pl-PL" baseline="0" dirty="0" err="1" smtClean="0"/>
              <a:t>itp</a:t>
            </a:r>
            <a:endParaRPr lang="pl-PL" baseline="0"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Do zmiany styli </a:t>
            </a:r>
            <a:r>
              <a:rPr lang="pl-PL" sz="1100" dirty="0" err="1" smtClean="0"/>
              <a:t>css</a:t>
            </a:r>
            <a:r>
              <a:rPr lang="pl-PL" sz="1100" dirty="0" smtClean="0"/>
              <a:t> elementów służą następujące metody:</a:t>
            </a:r>
          </a:p>
          <a:p>
            <a:pPr>
              <a:buFontTx/>
              <a:buChar char="-"/>
            </a:pPr>
            <a:r>
              <a:rPr lang="pl-PL" sz="1100" dirty="0" err="1" smtClean="0"/>
              <a:t>addClass</a:t>
            </a:r>
            <a:r>
              <a:rPr lang="pl-PL" sz="1100" dirty="0" smtClean="0"/>
              <a:t>() – metoda pozwala</a:t>
            </a:r>
            <a:r>
              <a:rPr lang="pl-PL" sz="1100" baseline="0" dirty="0" smtClean="0"/>
              <a:t> na dodanie klasy do wybranego elementu na stronie. Jako parametr podajemy nazwę klasy </a:t>
            </a:r>
            <a:r>
              <a:rPr lang="pl-PL" sz="1100" baseline="0" dirty="0" err="1" smtClean="0"/>
              <a:t>css</a:t>
            </a:r>
            <a:r>
              <a:rPr lang="pl-PL" sz="1100" baseline="0" dirty="0" smtClean="0"/>
              <a:t> zdefiniowaną w pliku styli. Możemy dodać od razu kilka klas</a:t>
            </a:r>
            <a:endParaRPr lang="pl-PL" sz="1100" dirty="0" smtClean="0"/>
          </a:p>
          <a:p>
            <a:pPr>
              <a:buFontTx/>
              <a:buChar char="-"/>
            </a:pPr>
            <a:r>
              <a:rPr lang="pl-PL" sz="1100" dirty="0" err="1" smtClean="0"/>
              <a:t>removeClass</a:t>
            </a:r>
            <a:r>
              <a:rPr lang="pl-PL" sz="1100" dirty="0" smtClean="0"/>
              <a:t>() – metoda</a:t>
            </a:r>
            <a:r>
              <a:rPr lang="pl-PL" sz="1100" baseline="0" dirty="0" smtClean="0"/>
              <a:t> usuwa podaną klasę z elementu.</a:t>
            </a:r>
            <a:endParaRPr lang="pl-PL" sz="1100" dirty="0" smtClean="0"/>
          </a:p>
          <a:p>
            <a:pPr>
              <a:buFontTx/>
              <a:buChar char="-"/>
            </a:pPr>
            <a:r>
              <a:rPr lang="pl-PL" sz="1100" dirty="0" err="1" smtClean="0"/>
              <a:t>toggleClass</a:t>
            </a:r>
            <a:r>
              <a:rPr lang="pl-PL" sz="1100" dirty="0" smtClean="0"/>
              <a:t>() – metoda dodaje lub</a:t>
            </a:r>
            <a:r>
              <a:rPr lang="pl-PL" sz="1100" baseline="0" dirty="0" smtClean="0"/>
              <a:t> usuwa klasę z elementu</a:t>
            </a:r>
            <a:endParaRPr lang="pl-PL" sz="1100" dirty="0" smtClean="0"/>
          </a:p>
          <a:p>
            <a:pPr>
              <a:buFontTx/>
              <a:buChar char="-"/>
            </a:pPr>
            <a:r>
              <a:rPr lang="pl-PL" sz="1100" dirty="0" err="1" smtClean="0"/>
              <a:t>css</a:t>
            </a:r>
            <a:r>
              <a:rPr lang="pl-PL" sz="1100" dirty="0" smtClean="0"/>
              <a:t>() – ustawia</a:t>
            </a:r>
            <a:r>
              <a:rPr lang="pl-PL" sz="1100" baseline="0" dirty="0" smtClean="0"/>
              <a:t> lub zwraca jeden lub wiele właściwości stylu dla wybranego elementu; </a:t>
            </a:r>
            <a:br>
              <a:rPr lang="pl-PL" sz="1100" baseline="0" dirty="0" smtClean="0"/>
            </a:br>
            <a:r>
              <a:rPr lang="pl-PL" sz="1100" baseline="0" dirty="0" smtClean="0"/>
              <a:t>aby pobrać wartość elementu należy wywołać metodę z nazwą właściwości, aby ustawić – oprócz nazwy podajemy nową wartość. W przypadku pobierania wartości zostanie zwrócona wartość pierwszego dopasowanego obiektu do selektora. Ustawienie wartości spowoduje zmiany we </a:t>
            </a:r>
            <a:r>
              <a:rPr lang="pl-PL" sz="1100" baseline="0" dirty="0" err="1" smtClean="0"/>
              <a:t>wszyskich</a:t>
            </a:r>
            <a:r>
              <a:rPr lang="pl-PL" sz="1100" baseline="0" dirty="0" smtClean="0"/>
              <a:t> elementach wyszukanych przez selektor.</a:t>
            </a:r>
            <a:endParaRPr lang="pl-PL" sz="1100" dirty="0" smtClean="0"/>
          </a:p>
          <a:p>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FontTx/>
              <a:buChar char="-"/>
            </a:pPr>
            <a:r>
              <a:rPr lang="pl-PL" sz="1100" dirty="0" smtClean="0"/>
              <a:t>co to jest AJAX?</a:t>
            </a:r>
            <a:r>
              <a:rPr lang="pl-PL" sz="1100" baseline="0" dirty="0" smtClean="0"/>
              <a:t>  </a:t>
            </a:r>
            <a:r>
              <a:rPr lang="pl-PL" sz="1100" dirty="0" err="1" smtClean="0"/>
              <a:t>Asynchronous</a:t>
            </a:r>
            <a:r>
              <a:rPr lang="pl-PL" sz="1100" dirty="0" smtClean="0"/>
              <a:t> </a:t>
            </a:r>
            <a:r>
              <a:rPr lang="pl-PL" sz="1100" dirty="0" err="1" smtClean="0"/>
              <a:t>JavaScript</a:t>
            </a:r>
            <a:r>
              <a:rPr lang="pl-PL" sz="1100" dirty="0" smtClean="0"/>
              <a:t> and XML. </a:t>
            </a:r>
          </a:p>
          <a:p>
            <a:pPr marL="171450" indent="-171450">
              <a:buFontTx/>
              <a:buChar char="-"/>
            </a:pPr>
            <a:r>
              <a:rPr lang="pl-PL" sz="1100" dirty="0" smtClean="0"/>
              <a:t>w skrócie: służy do pobierania danych w tle i wyświetlania ich na stronie bez konieczności przeładowania strony.</a:t>
            </a:r>
          </a:p>
          <a:p>
            <a:pPr marL="0" indent="0">
              <a:buFontTx/>
              <a:buNone/>
            </a:pPr>
            <a:r>
              <a:rPr lang="pl-PL" sz="1100" dirty="0" smtClean="0"/>
              <a:t>Pisanie</a:t>
            </a:r>
            <a:r>
              <a:rPr lang="pl-PL" sz="1100" baseline="0" dirty="0" smtClean="0"/>
              <a:t> </a:t>
            </a:r>
            <a:r>
              <a:rPr lang="pl-PL" sz="1100" baseline="0" dirty="0" err="1" smtClean="0"/>
              <a:t>wywołań</a:t>
            </a:r>
            <a:r>
              <a:rPr lang="pl-PL" sz="1100" baseline="0" dirty="0" smtClean="0"/>
              <a:t> AJAX jest utrudnione, różne przeglądarki inaczej implementują AJAX. Oznacza to konieczność napisania dodatkowego kodu dla różnych przeglądarek.</a:t>
            </a:r>
          </a:p>
          <a:p>
            <a:pPr marL="0" indent="0">
              <a:buFontTx/>
              <a:buNone/>
            </a:pPr>
            <a:r>
              <a:rPr lang="pl-PL" sz="1100" baseline="0" dirty="0" smtClean="0"/>
              <a:t>W </a:t>
            </a:r>
            <a:r>
              <a:rPr lang="pl-PL" sz="1100" baseline="0" dirty="0" err="1" smtClean="0"/>
              <a:t>jQuery</a:t>
            </a:r>
            <a:r>
              <a:rPr lang="pl-PL" sz="1100" baseline="0" dirty="0" smtClean="0"/>
              <a:t> funkcjonalność ta już została zaimplementowana i można jej używać używając pojedynczej linii kodu</a:t>
            </a:r>
            <a:endParaRPr lang="pl-PL" sz="1100" dirty="0" smtClean="0"/>
          </a:p>
          <a:p>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Metoda </a:t>
            </a:r>
            <a:r>
              <a:rPr lang="pl-PL" sz="1100" dirty="0" err="1" smtClean="0"/>
              <a:t>load</a:t>
            </a:r>
            <a:r>
              <a:rPr lang="pl-PL" sz="1100" dirty="0" smtClean="0"/>
              <a:t>() pobiera dane z serwera i umieszcza je w wybranym elemencie.</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Polecenie może mieć 3 parametry: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sz="1100" dirty="0" smtClean="0"/>
              <a:t>obowiązkowy URL,</a:t>
            </a:r>
            <a:r>
              <a:rPr lang="pl-PL" sz="1100" baseline="0" dirty="0" smtClean="0"/>
              <a:t> który wskazuje adres serwera (pliku lub usługi),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sz="1100" baseline="0" dirty="0" smtClean="0"/>
              <a:t>opcjonalne dane: zawierający informacje które chcemy wysłać razem z żądaniem (np. identyfikatory, nagłówki autoryzacji itp.)</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sz="1100" baseline="0" dirty="0" smtClean="0"/>
              <a:t>opcjonalne </a:t>
            </a:r>
            <a:r>
              <a:rPr lang="pl-PL" sz="1100" baseline="0" dirty="0" err="1" smtClean="0"/>
              <a:t>funkcje_zwrotną</a:t>
            </a:r>
            <a:r>
              <a:rPr lang="pl-PL" sz="1100" baseline="0" dirty="0" smtClean="0"/>
              <a:t>, która zostanie wywołana po odebraniu danych.</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Funkcja zwrotna ma 3 parametry: </a:t>
            </a:r>
            <a:r>
              <a:rPr lang="pl-PL" sz="1100" baseline="0" dirty="0" err="1" smtClean="0"/>
              <a:t>responseTxt</a:t>
            </a:r>
            <a:r>
              <a:rPr lang="pl-PL" sz="1100" baseline="0" dirty="0" smtClean="0"/>
              <a:t> – tekst odpowiedzi, </a:t>
            </a:r>
            <a:r>
              <a:rPr lang="pl-PL" sz="1100" baseline="0" dirty="0" err="1" smtClean="0"/>
              <a:t>statusTXT</a:t>
            </a:r>
            <a:r>
              <a:rPr lang="pl-PL" sz="1100" baseline="0" dirty="0" smtClean="0"/>
              <a:t> – zawiera status żądania, </a:t>
            </a:r>
            <a:r>
              <a:rPr lang="pl-PL" sz="1100" baseline="0" dirty="0" err="1" smtClean="0"/>
              <a:t>xhr</a:t>
            </a:r>
            <a:r>
              <a:rPr lang="pl-PL" sz="1100" baseline="0" dirty="0" smtClean="0"/>
              <a:t> – zawiera obiekt </a:t>
            </a:r>
            <a:r>
              <a:rPr lang="pl-PL" sz="1100" baseline="0" dirty="0" err="1" smtClean="0"/>
              <a:t>XmlHttpRequest</a:t>
            </a:r>
            <a:endParaRPr lang="pl-PL"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Załóżmy</a:t>
            </a:r>
            <a:r>
              <a:rPr lang="pl-PL" sz="1100" baseline="0" dirty="0" smtClean="0"/>
              <a:t> że mamy na dysku plik dane.txt zawierający dane, które chcemy wyświetlić w elemencie div1. Użyjemy do tego polecenia $("#div1").</a:t>
            </a:r>
            <a:r>
              <a:rPr lang="pl-PL" sz="1100" baseline="0" dirty="0" err="1" smtClean="0"/>
              <a:t>load</a:t>
            </a:r>
            <a:r>
              <a:rPr lang="pl-PL" sz="1100" baseline="0" dirty="0" smtClean="0"/>
              <a:t>("dane.txt");</a:t>
            </a:r>
            <a:endParaRPr lang="pl-PL" sz="1100"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Metody </a:t>
            </a:r>
            <a:r>
              <a:rPr lang="pl-PL" dirty="0" err="1" smtClean="0"/>
              <a:t>get</a:t>
            </a:r>
            <a:r>
              <a:rPr lang="pl-PL" baseline="0" dirty="0" smtClean="0"/>
              <a:t> i post wysyłają żądania do serwera za pomocą żądań HTTP GET i HTTP POST.</a:t>
            </a:r>
          </a:p>
          <a:p>
            <a:r>
              <a:rPr lang="pl-PL" baseline="0" dirty="0" smtClean="0"/>
              <a:t>GET – pobiera dane z określonego adresu</a:t>
            </a:r>
          </a:p>
          <a:p>
            <a:r>
              <a:rPr lang="pl-PL" baseline="0" dirty="0" smtClean="0"/>
              <a:t>POST – wysyła dane na określony adres</a:t>
            </a:r>
          </a:p>
          <a:p>
            <a:endParaRPr lang="pl-PL" baseline="0" dirty="0" smtClean="0"/>
          </a:p>
          <a:p>
            <a:r>
              <a:rPr lang="pl-PL" baseline="0" dirty="0" smtClean="0"/>
              <a:t>Funkcja </a:t>
            </a:r>
            <a:r>
              <a:rPr lang="pl-PL" baseline="0" dirty="0" err="1" smtClean="0"/>
              <a:t>get</a:t>
            </a:r>
            <a:r>
              <a:rPr lang="pl-PL" baseline="0" dirty="0" smtClean="0"/>
              <a:t>() przyjmuje 2 parametry:</a:t>
            </a:r>
          </a:p>
          <a:p>
            <a:pPr marL="171450" indent="-171450">
              <a:buFontTx/>
              <a:buChar char="-"/>
            </a:pPr>
            <a:r>
              <a:rPr lang="pl-PL" baseline="0" dirty="0" smtClean="0"/>
              <a:t>obowiązkowy URL – adres zasobu, który chcemy pobrać</a:t>
            </a:r>
          </a:p>
          <a:p>
            <a:pPr marL="171450" indent="-171450">
              <a:buFontTx/>
              <a:buChar char="-"/>
            </a:pPr>
            <a:r>
              <a:rPr lang="pl-PL" baseline="0" dirty="0" smtClean="0"/>
              <a:t>i opcjonalny </a:t>
            </a:r>
            <a:r>
              <a:rPr lang="pl-PL" baseline="0" dirty="0" err="1" smtClean="0"/>
              <a:t>funkcja_zwrotna</a:t>
            </a:r>
            <a:r>
              <a:rPr lang="pl-PL" baseline="0" dirty="0" smtClean="0"/>
              <a:t> (</a:t>
            </a:r>
            <a:r>
              <a:rPr lang="pl-PL" baseline="0" dirty="0" err="1" smtClean="0"/>
              <a:t>callback</a:t>
            </a:r>
            <a:r>
              <a:rPr lang="pl-PL" baseline="0" dirty="0" smtClean="0"/>
              <a:t>) – funkcja wywołana po odebraniu danych</a:t>
            </a:r>
          </a:p>
          <a:p>
            <a:pPr marL="0" indent="0">
              <a:buFontTx/>
              <a:buNone/>
            </a:pPr>
            <a:endParaRPr lang="pl-PL" baseline="0" dirty="0" smtClean="0"/>
          </a:p>
          <a:p>
            <a:pPr marL="0" indent="0">
              <a:buFontTx/>
              <a:buNone/>
            </a:pPr>
            <a:r>
              <a:rPr lang="pl-PL" baseline="0" dirty="0" smtClean="0"/>
              <a:t>Funkcja post() przyjmuje 3 argumenty:</a:t>
            </a:r>
            <a:br>
              <a:rPr lang="pl-PL" baseline="0" dirty="0" smtClean="0"/>
            </a:br>
            <a:r>
              <a:rPr lang="pl-PL" baseline="0" dirty="0" smtClean="0"/>
              <a:t>- obowiązkowy URL – adres na który wysyłamy żądanie.</a:t>
            </a:r>
          </a:p>
          <a:p>
            <a:pPr marL="171450" indent="-171450">
              <a:buFontTx/>
              <a:buChar char="-"/>
            </a:pPr>
            <a:r>
              <a:rPr lang="pl-PL" baseline="0" dirty="0" smtClean="0"/>
              <a:t>opcjonalny dane  - dane które chcemy wysłać</a:t>
            </a:r>
          </a:p>
          <a:p>
            <a:pPr marL="171450" indent="-171450">
              <a:buFontTx/>
              <a:buChar char="-"/>
            </a:pPr>
            <a:r>
              <a:rPr lang="pl-PL" baseline="0" dirty="0" smtClean="0"/>
              <a:t>opcjonalny </a:t>
            </a:r>
            <a:r>
              <a:rPr lang="pl-PL" baseline="0" dirty="0" err="1" smtClean="0"/>
              <a:t>funkcja_zwrotna</a:t>
            </a:r>
            <a:r>
              <a:rPr lang="pl-PL" baseline="0" dirty="0" smtClean="0"/>
              <a:t> – funkcja, która zostanie uruchomiona po wysłaniu danych</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Aby wykorzystywać </a:t>
            </a:r>
            <a:r>
              <a:rPr lang="pl-PL" sz="1100" dirty="0" err="1" smtClean="0"/>
              <a:t>jQuery</a:t>
            </a:r>
            <a:r>
              <a:rPr lang="pl-PL" sz="1100" dirty="0" smtClean="0"/>
              <a:t> musimy pobrać i załączyć do naszej strony plik z kodem biblioteki.</a:t>
            </a:r>
            <a:r>
              <a:rPr lang="pl-PL" sz="1100" baseline="0" dirty="0"/>
              <a:t> </a:t>
            </a:r>
            <a:r>
              <a:rPr lang="pl-PL" sz="1100" baseline="0" dirty="0" smtClean="0"/>
              <a:t>Jest on dostępny na stronie www.jquery.com. Aktualna wersja to 1.9.1. Możemy pobrać plik w 2 wersjach zminimalizowanej lub normalnej. Wersja zminimalizowana ma usunięte wszystkie zbędne białe znaki. Jej celem jest maksymalne zmniejszenie rozmiaru pliku, co pozwala na szybsze załadowanie go do przeglądarki. Jeśli chcemy natomiast poznać budowę poszczególnych funkcji warto ściągnąć wersję normalną, bardziej czytelną dla człowieka.</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Zamiast pobierać plik i podłączać go do naszej strony możemy wskazać odwołanie do skryptu wykorzystując mechanizm CDN – </a:t>
            </a:r>
            <a:r>
              <a:rPr lang="pl-PL" sz="1100" baseline="0" dirty="0" err="1" smtClean="0"/>
              <a:t>content</a:t>
            </a:r>
            <a:r>
              <a:rPr lang="pl-PL" sz="1100" baseline="0" dirty="0" smtClean="0"/>
              <a:t> </a:t>
            </a:r>
            <a:r>
              <a:rPr lang="pl-PL" sz="1100" baseline="0" dirty="0" err="1" smtClean="0"/>
              <a:t>delivery</a:t>
            </a:r>
            <a:r>
              <a:rPr lang="pl-PL" sz="1100" baseline="0" dirty="0" smtClean="0"/>
              <a:t> network. Są to specjalne serwisy przechowujące i udostępniające treści w </a:t>
            </a:r>
            <a:r>
              <a:rPr lang="pl-PL" sz="1100" baseline="0" dirty="0" err="1" smtClean="0"/>
              <a:t>internecie</a:t>
            </a:r>
            <a:r>
              <a:rPr lang="pl-PL" sz="1100" baseline="0" dirty="0" smtClean="0"/>
              <a:t>. Na  slajdzie przedstawiłem przykład pobrania skryptu ze stron Google.</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Zaletą podłączenia skryptu z CDN jest fakt, że w trakcie przeglądania </a:t>
            </a:r>
            <a:r>
              <a:rPr lang="pl-PL" sz="1100" baseline="0" dirty="0" err="1" smtClean="0"/>
              <a:t>internetu</a:t>
            </a:r>
            <a:r>
              <a:rPr lang="pl-PL" sz="1100" baseline="0" dirty="0" smtClean="0"/>
              <a:t> nasza przeglądarka już mogła pobrać </a:t>
            </a:r>
            <a:r>
              <a:rPr lang="pl-PL" sz="1100" baseline="0" dirty="0" err="1" smtClean="0"/>
              <a:t>jQuery</a:t>
            </a:r>
            <a:r>
              <a:rPr lang="pl-PL" sz="1100" baseline="0" dirty="0" smtClean="0"/>
              <a:t> (przy odwiedzeniu innej strony korzystającej z tej biblioteki)  i sam plik został już umieszczony w pamięci podręcznej przeglądarki.</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dirty="0" smtClean="0"/>
              <a:t>W</a:t>
            </a:r>
            <a:r>
              <a:rPr lang="pl-PL" baseline="0" dirty="0" smtClean="0"/>
              <a:t> </a:t>
            </a:r>
            <a:r>
              <a:rPr lang="pl-PL" baseline="0" dirty="0" err="1" smtClean="0"/>
              <a:t>jQuery</a:t>
            </a:r>
            <a:r>
              <a:rPr lang="pl-PL" baseline="0" dirty="0" smtClean="0"/>
              <a:t> wyszukujemy element </a:t>
            </a:r>
            <a:r>
              <a:rPr lang="pl-PL" baseline="0" dirty="0" err="1" smtClean="0"/>
              <a:t>html</a:t>
            </a:r>
            <a:r>
              <a:rPr lang="pl-PL" baseline="0" dirty="0" smtClean="0"/>
              <a:t> i wykonujemy na nim akcje. Podstawowy zapis to $(</a:t>
            </a:r>
            <a:r>
              <a:rPr lang="pl-PL" baseline="0" dirty="0" err="1" smtClean="0"/>
              <a:t>selector</a:t>
            </a:r>
            <a:r>
              <a:rPr lang="pl-PL" baseline="0" dirty="0" smtClean="0"/>
              <a:t>).</a:t>
            </a:r>
            <a:r>
              <a:rPr lang="pl-PL" baseline="0" dirty="0" err="1" smtClean="0"/>
              <a:t>action</a:t>
            </a:r>
            <a:r>
              <a:rPr lang="pl-PL" baseline="0" dirty="0" smtClean="0"/>
              <a:t>(), gdzie</a:t>
            </a:r>
            <a:r>
              <a:rPr lang="pl-PL" baseline="0" dirty="0"/>
              <a:t> </a:t>
            </a:r>
            <a:r>
              <a:rPr lang="pl-PL" baseline="0" dirty="0" smtClean="0"/>
              <a:t>znak $ oznacza, że wykorzys</a:t>
            </a:r>
            <a:r>
              <a:rPr lang="pl-PL" sz="1100" baseline="0" dirty="0" smtClean="0"/>
              <a:t>tujemy </a:t>
            </a:r>
            <a:r>
              <a:rPr lang="pl-PL" sz="1100" baseline="0" dirty="0" err="1" smtClean="0"/>
              <a:t>jQuery</a:t>
            </a:r>
            <a:r>
              <a:rPr lang="pl-PL" sz="1100" baseline="0" dirty="0" smtClean="0"/>
              <a:t>, </a:t>
            </a:r>
            <a:r>
              <a:rPr lang="pl-PL" sz="1100" dirty="0" smtClean="0"/>
              <a:t>(</a:t>
            </a:r>
            <a:r>
              <a:rPr lang="pl-PL" sz="1100" dirty="0" err="1" smtClean="0"/>
              <a:t>selector</a:t>
            </a:r>
            <a:r>
              <a:rPr lang="pl-PL" sz="1100" dirty="0" smtClean="0"/>
              <a:t>) – wyrażenie służące</a:t>
            </a:r>
            <a:r>
              <a:rPr lang="pl-PL" sz="1100" baseline="0" dirty="0" smtClean="0"/>
              <a:t> </a:t>
            </a:r>
            <a:r>
              <a:rPr lang="pl-PL" sz="1100" dirty="0" smtClean="0"/>
              <a:t> do wyszukania elementu,</a:t>
            </a:r>
            <a:r>
              <a:rPr lang="pl-PL" sz="1100" baseline="0" dirty="0" smtClean="0"/>
              <a:t> </a:t>
            </a:r>
            <a:r>
              <a:rPr lang="pl-PL" sz="1100" dirty="0" err="1" smtClean="0"/>
              <a:t>action</a:t>
            </a:r>
            <a:r>
              <a:rPr lang="pl-PL" sz="1100" dirty="0" smtClean="0"/>
              <a:t>()  - akcja do wykonania</a:t>
            </a:r>
          </a:p>
          <a:p>
            <a:pPr marL="0" indent="0">
              <a:buNone/>
            </a:pPr>
            <a:r>
              <a:rPr lang="pl-PL" sz="1100" dirty="0" smtClean="0"/>
              <a:t>Przykłady:</a:t>
            </a:r>
          </a:p>
          <a:p>
            <a:pPr marL="0" indent="0">
              <a:buNone/>
            </a:pPr>
            <a:r>
              <a:rPr lang="pl-PL" sz="1100" dirty="0" smtClean="0"/>
              <a:t>$(</a:t>
            </a:r>
            <a:r>
              <a:rPr lang="pl-PL" sz="1100" dirty="0" err="1" smtClean="0"/>
              <a:t>this</a:t>
            </a:r>
            <a:r>
              <a:rPr lang="pl-PL" sz="1100" dirty="0" smtClean="0"/>
              <a:t>).</a:t>
            </a:r>
            <a:r>
              <a:rPr lang="pl-PL" sz="1100" dirty="0" err="1" smtClean="0"/>
              <a:t>hide</a:t>
            </a:r>
            <a:r>
              <a:rPr lang="pl-PL" sz="1100" dirty="0" smtClean="0"/>
              <a:t>() – ukrywa bieżący element</a:t>
            </a:r>
          </a:p>
          <a:p>
            <a:pPr marL="0" indent="0">
              <a:buNone/>
            </a:pPr>
            <a:r>
              <a:rPr lang="pl-PL" sz="1100" dirty="0" smtClean="0"/>
              <a:t>$("p").</a:t>
            </a:r>
            <a:r>
              <a:rPr lang="pl-PL" sz="1100" dirty="0" err="1" smtClean="0"/>
              <a:t>hide</a:t>
            </a:r>
            <a:r>
              <a:rPr lang="pl-PL" sz="1100" dirty="0" smtClean="0"/>
              <a:t>() – ukrywa wszystkie paragrafy</a:t>
            </a:r>
          </a:p>
          <a:p>
            <a:pPr marL="0" indent="0">
              <a:buNone/>
            </a:pPr>
            <a:r>
              <a:rPr lang="pl-PL" sz="1100" dirty="0" smtClean="0"/>
              <a:t>$(".test").</a:t>
            </a:r>
            <a:r>
              <a:rPr lang="pl-PL" sz="1100" dirty="0" err="1" smtClean="0"/>
              <a:t>hide</a:t>
            </a:r>
            <a:r>
              <a:rPr lang="pl-PL" sz="1100" dirty="0" smtClean="0"/>
              <a:t>() – ukrywa wszystkie elementy o klasie test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Zdarzenie generowane po załadowaniu dokumentu. Wykorzystywane aby opóźnić wywołanie funkcji </a:t>
            </a:r>
            <a:r>
              <a:rPr lang="pl-PL" sz="1100" dirty="0" err="1" smtClean="0"/>
              <a:t>jQuery</a:t>
            </a:r>
            <a:r>
              <a:rPr lang="pl-PL" sz="1100" dirty="0" smtClean="0"/>
              <a:t> aż do momentu aż cała strona będzie dostępna.</a:t>
            </a:r>
          </a:p>
          <a:p>
            <a:pPr marL="0" indent="0">
              <a:buNone/>
            </a:pPr>
            <a:r>
              <a:rPr lang="pl-PL" sz="1100" dirty="0" smtClean="0"/>
              <a:t>Przykładami</a:t>
            </a:r>
            <a:r>
              <a:rPr lang="pl-PL" sz="1100" baseline="0" dirty="0" smtClean="0"/>
              <a:t> niepoprawnych </a:t>
            </a:r>
            <a:r>
              <a:rPr lang="pl-PL" sz="1100" baseline="0" dirty="0" err="1" smtClean="0"/>
              <a:t>wywołań</a:t>
            </a:r>
            <a:r>
              <a:rPr lang="pl-PL" sz="1100" baseline="0" dirty="0" smtClean="0"/>
              <a:t> byłoby np. ukrycie elementu, który nie został jeszcze stworzony, pobranie rozmiaru obrazka, który nie został jeszcze pobrany itp.</a:t>
            </a:r>
            <a:endParaRPr lang="pl-PL" sz="1100" dirty="0" smtClean="0"/>
          </a:p>
          <a:p>
            <a:pPr marL="0" indent="0">
              <a:buNone/>
            </a:pPr>
            <a:r>
              <a:rPr lang="pl-PL" sz="1100" dirty="0" smtClean="0"/>
              <a:t>W skrypcie należy umieścić wywołanie:</a:t>
            </a:r>
            <a:br>
              <a:rPr lang="pl-PL" sz="1100" dirty="0" smtClean="0"/>
            </a:br>
            <a:r>
              <a:rPr lang="pl-PL" sz="1100" dirty="0" smtClean="0"/>
              <a:t>$(</a:t>
            </a:r>
            <a:r>
              <a:rPr lang="pl-PL" sz="1100" dirty="0" err="1" smtClean="0"/>
              <a:t>document</a:t>
            </a:r>
            <a:r>
              <a:rPr lang="pl-PL" sz="1100" dirty="0" smtClean="0"/>
              <a:t>).</a:t>
            </a:r>
            <a:r>
              <a:rPr lang="pl-PL" sz="1100" dirty="0" err="1" smtClean="0"/>
              <a:t>ready</a:t>
            </a:r>
            <a:r>
              <a:rPr lang="pl-PL" sz="1100" dirty="0" smtClean="0"/>
              <a:t>(</a:t>
            </a:r>
            <a:r>
              <a:rPr lang="pl-PL" sz="1100" dirty="0" err="1" smtClean="0"/>
              <a:t>function</a:t>
            </a:r>
            <a:r>
              <a:rPr lang="pl-PL" sz="1100" dirty="0" smtClean="0"/>
              <a:t>() {</a:t>
            </a:r>
          </a:p>
          <a:p>
            <a:pPr marL="0" indent="0">
              <a:buNone/>
            </a:pPr>
            <a:r>
              <a:rPr lang="pl-PL" sz="1100" dirty="0" smtClean="0"/>
              <a:t>	//tutaj nasze instrukcje</a:t>
            </a:r>
          </a:p>
          <a:p>
            <a:pPr marL="0" indent="0">
              <a:buNone/>
            </a:pPr>
            <a:r>
              <a:rPr lang="pl-PL" sz="1100" dirty="0" smtClean="0"/>
              <a:t>}); lub wersję skróconą:</a:t>
            </a:r>
          </a:p>
          <a:p>
            <a:pPr marL="0" indent="0">
              <a:buNone/>
            </a:pPr>
            <a:r>
              <a:rPr lang="pl-PL" sz="1100" dirty="0" smtClean="0"/>
              <a:t>$(</a:t>
            </a:r>
            <a:r>
              <a:rPr lang="pl-PL" sz="1100" dirty="0" err="1" smtClean="0"/>
              <a:t>function</a:t>
            </a:r>
            <a:r>
              <a:rPr lang="pl-PL" sz="1100" dirty="0" smtClean="0"/>
              <a:t>() {</a:t>
            </a:r>
          </a:p>
          <a:p>
            <a:pPr marL="0" indent="0">
              <a:buNone/>
            </a:pPr>
            <a:r>
              <a:rPr lang="pl-PL" sz="1100" dirty="0" smtClean="0"/>
              <a:t>// tutaj instrukcje });</a:t>
            </a:r>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Selektory</a:t>
            </a:r>
            <a:r>
              <a:rPr lang="pl-PL" baseline="0" dirty="0" smtClean="0"/>
              <a:t> </a:t>
            </a:r>
            <a:r>
              <a:rPr lang="pl-PL" baseline="0" dirty="0" err="1" smtClean="0"/>
              <a:t>jQuery</a:t>
            </a:r>
            <a:r>
              <a:rPr lang="pl-PL" baseline="0" dirty="0" smtClean="0"/>
              <a:t> są jedną  z najważniejszych części biblioteki. Pozwalają na manipulację elementami </a:t>
            </a:r>
            <a:r>
              <a:rPr lang="pl-PL" baseline="0" dirty="0" err="1" smtClean="0"/>
              <a:t>html</a:t>
            </a:r>
            <a:r>
              <a:rPr lang="pl-PL" baseline="0" dirty="0" smtClean="0"/>
              <a:t>.</a:t>
            </a:r>
          </a:p>
          <a:p>
            <a:r>
              <a:rPr lang="pl-PL" baseline="0" dirty="0" smtClean="0"/>
              <a:t>Wykorzystując selektory można znaleźć elementy </a:t>
            </a:r>
            <a:r>
              <a:rPr lang="pl-PL" baseline="0" dirty="0" err="1" smtClean="0"/>
              <a:t>html</a:t>
            </a:r>
            <a:r>
              <a:rPr lang="pl-PL" baseline="0" dirty="0" smtClean="0"/>
              <a:t> bazując na ich identyfikatorach, klasach, typach, atrybutach a nawet wartościach atrybutów.</a:t>
            </a:r>
          </a:p>
          <a:p>
            <a:endParaRPr lang="pl-PL" baseline="0" dirty="0" smtClean="0"/>
          </a:p>
          <a:p>
            <a:r>
              <a:rPr lang="pl-PL" baseline="0" dirty="0" smtClean="0"/>
              <a:t>Selektor elementu zwraca elementy o zadanej nazwie znacznika </a:t>
            </a:r>
            <a:r>
              <a:rPr lang="pl-PL" baseline="0" dirty="0" err="1" smtClean="0"/>
              <a:t>html</a:t>
            </a:r>
            <a:r>
              <a:rPr lang="pl-PL" baseline="0" dirty="0" smtClean="0"/>
              <a:t>, np. selektor $("p") zwróci wszystkie znaczniki p w dokumencie</a:t>
            </a:r>
          </a:p>
          <a:p>
            <a:r>
              <a:rPr lang="pl-PL" baseline="0" dirty="0" smtClean="0"/>
              <a:t>Selektor identyfikatora zwraca elementy o danym identyfikatorze (atrybucie id) np. $("#test") zwróci element o id=test</a:t>
            </a:r>
          </a:p>
          <a:p>
            <a:r>
              <a:rPr lang="pl-PL" baseline="0" dirty="0" smtClean="0"/>
              <a:t>Selektor klasy zwróci elementy o atrybucie </a:t>
            </a:r>
            <a:r>
              <a:rPr lang="pl-PL" baseline="0" dirty="0" err="1" smtClean="0"/>
              <a:t>class</a:t>
            </a:r>
            <a:r>
              <a:rPr lang="pl-PL" baseline="0" dirty="0" smtClean="0"/>
              <a:t> równym przekazanej wartości.</a:t>
            </a:r>
          </a:p>
          <a:p>
            <a:r>
              <a:rPr lang="pl-PL" baseline="0" dirty="0" smtClean="0"/>
              <a:t>Selektor </a:t>
            </a:r>
            <a:r>
              <a:rPr lang="pl-PL" baseline="0" dirty="0" err="1" smtClean="0"/>
              <a:t>this</a:t>
            </a:r>
            <a:r>
              <a:rPr lang="pl-PL" baseline="0" dirty="0" smtClean="0"/>
              <a:t> zwraca bieżący element.</a:t>
            </a:r>
          </a:p>
          <a:p>
            <a:r>
              <a:rPr lang="pl-PL" baseline="0" dirty="0" smtClean="0"/>
              <a:t>Selektor atrybutu [</a:t>
            </a:r>
            <a:r>
              <a:rPr lang="pl-PL" baseline="0" dirty="0" err="1" smtClean="0"/>
              <a:t>href</a:t>
            </a:r>
            <a:r>
              <a:rPr lang="pl-PL" baseline="0" dirty="0" smtClean="0"/>
              <a:t>] zwróci wszystkie elementy które zawierają atrybut </a:t>
            </a:r>
            <a:r>
              <a:rPr lang="pl-PL" baseline="0" dirty="0" err="1" smtClean="0"/>
              <a:t>href</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jQuery</a:t>
            </a:r>
            <a:r>
              <a:rPr lang="pl-PL" baseline="0" dirty="0" smtClean="0"/>
              <a:t> jest dostosowany do obsługi zdarzeń. O zdarzeniach mówiliśmy na jednej z wcześniejszych lekcji. Jako przypomnienie zdarzenia pozwalają nam na reakcję na działania użytkowników na stronie. Tworząc odpowiednie metody obsługi zdarzeń możemy rozszerzać statyczne strony o interaktywne elementy.</a:t>
            </a:r>
          </a:p>
          <a:p>
            <a:r>
              <a:rPr lang="pl-PL" baseline="0" dirty="0" smtClean="0"/>
              <a:t>Aby przypisać zdarzenie do elementu należy zastosować następującą składnię. Po selektorze elementu stawiamy . a po niej nazwę zdarzenia.</a:t>
            </a:r>
          </a:p>
          <a:p>
            <a:r>
              <a:rPr lang="pl-PL" baseline="0" dirty="0" smtClean="0"/>
              <a:t>Większość zdarzeń DOM ma swój odpowiednik w </a:t>
            </a:r>
            <a:r>
              <a:rPr lang="pl-PL" baseline="0" dirty="0" err="1" smtClean="0"/>
              <a:t>jQuery</a:t>
            </a:r>
            <a:r>
              <a:rPr lang="pl-PL" baseline="0" dirty="0" smtClean="0"/>
              <a:t>.</a:t>
            </a:r>
          </a:p>
          <a:p>
            <a:r>
              <a:rPr lang="pl-PL" baseline="0" dirty="0" smtClean="0"/>
              <a:t>Najczęściej wykorzystywane zdarzenia:</a:t>
            </a:r>
          </a:p>
          <a:p>
            <a:r>
              <a:rPr lang="pl-PL" baseline="0" dirty="0" smtClean="0"/>
              <a:t>$(</a:t>
            </a:r>
            <a:r>
              <a:rPr lang="pl-PL" baseline="0" dirty="0" err="1" smtClean="0"/>
              <a:t>document</a:t>
            </a:r>
            <a:r>
              <a:rPr lang="pl-PL" baseline="0" dirty="0" smtClean="0"/>
              <a:t>).</a:t>
            </a:r>
            <a:r>
              <a:rPr lang="pl-PL" baseline="0" dirty="0" err="1" smtClean="0"/>
              <a:t>ready</a:t>
            </a:r>
            <a:r>
              <a:rPr lang="pl-PL" baseline="0" dirty="0" smtClean="0"/>
              <a:t>() – odpalane po załadowaniu dokumentu</a:t>
            </a:r>
          </a:p>
          <a:p>
            <a:r>
              <a:rPr lang="pl-PL" baseline="0" dirty="0" err="1" smtClean="0"/>
              <a:t>click</a:t>
            </a:r>
            <a:r>
              <a:rPr lang="pl-PL" baseline="0" dirty="0" smtClean="0"/>
              <a:t>() – odpalane po kliknięciu na element</a:t>
            </a:r>
          </a:p>
          <a:p>
            <a:r>
              <a:rPr lang="pl-PL" baseline="0" dirty="0" err="1" smtClean="0"/>
              <a:t>mouseenter</a:t>
            </a:r>
            <a:r>
              <a:rPr lang="pl-PL" baseline="0" dirty="0" smtClean="0"/>
              <a:t>() – odpalane po najechaniu kursorem na element</a:t>
            </a:r>
          </a:p>
          <a:p>
            <a:r>
              <a:rPr lang="pl-PL" baseline="0" dirty="0" err="1" smtClean="0"/>
              <a:t>mouseleave</a:t>
            </a:r>
            <a:r>
              <a:rPr lang="pl-PL" baseline="0" dirty="0" smtClean="0"/>
              <a:t>() – odpalane po opuszczeniu elementu przez kursor</a:t>
            </a:r>
          </a:p>
          <a:p>
            <a:r>
              <a:rPr lang="pl-PL" baseline="0" dirty="0" err="1" smtClean="0"/>
              <a:t>hover</a:t>
            </a:r>
            <a:r>
              <a:rPr lang="pl-PL" baseline="0" dirty="0" smtClean="0"/>
              <a:t>() – ma 2 argumenty, jest połączeniem </a:t>
            </a:r>
            <a:r>
              <a:rPr lang="pl-PL" baseline="0" dirty="0" err="1" smtClean="0"/>
              <a:t>mouseenter</a:t>
            </a:r>
            <a:r>
              <a:rPr lang="pl-PL" baseline="0" dirty="0" smtClean="0"/>
              <a:t> i </a:t>
            </a:r>
            <a:r>
              <a:rPr lang="pl-PL" baseline="0" dirty="0" err="1" smtClean="0"/>
              <a:t>mouseleave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Wykorzystując </a:t>
            </a:r>
            <a:r>
              <a:rPr lang="pl-PL" sz="1100" dirty="0" err="1" smtClean="0"/>
              <a:t>jQuery</a:t>
            </a:r>
            <a:r>
              <a:rPr lang="pl-PL" sz="1100" dirty="0" smtClean="0"/>
              <a:t> można ukrywać i pokazywać elementy </a:t>
            </a:r>
            <a:r>
              <a:rPr lang="pl-PL" sz="1100" dirty="0" err="1" smtClean="0"/>
              <a:t>html</a:t>
            </a:r>
            <a:r>
              <a:rPr lang="pl-PL" sz="1100" dirty="0" smtClean="0"/>
              <a:t>. </a:t>
            </a:r>
            <a:r>
              <a:rPr lang="pl-PL" sz="1100" dirty="0" err="1" smtClean="0"/>
              <a:t>Skłądnia</a:t>
            </a:r>
            <a:r>
              <a:rPr lang="pl-PL" sz="1100" dirty="0" smtClean="0"/>
              <a:t> poleceń</a:t>
            </a:r>
            <a:r>
              <a:rPr lang="pl-PL" sz="1100" baseline="0" dirty="0" smtClean="0"/>
              <a:t> jest następująca:</a:t>
            </a:r>
            <a:r>
              <a:rPr lang="pl-PL" sz="1100" dirty="0" smtClean="0"/>
              <a:t> </a:t>
            </a:r>
          </a:p>
          <a:p>
            <a:pPr marL="0" indent="0">
              <a:buNone/>
            </a:pPr>
            <a:r>
              <a:rPr lang="pl-PL" sz="1100" dirty="0" smtClean="0"/>
              <a:t>$(selektor).</a:t>
            </a:r>
            <a:r>
              <a:rPr lang="pl-PL" sz="1100" dirty="0" err="1" smtClean="0"/>
              <a:t>hide</a:t>
            </a:r>
            <a:r>
              <a:rPr lang="pl-PL" sz="1100" dirty="0" smtClean="0"/>
              <a:t>(</a:t>
            </a:r>
            <a:r>
              <a:rPr lang="pl-PL" sz="1100" dirty="0" err="1" smtClean="0"/>
              <a:t>predkosc</a:t>
            </a:r>
            <a:r>
              <a:rPr lang="pl-PL" sz="1100" dirty="0" smtClean="0"/>
              <a:t>, </a:t>
            </a:r>
            <a:r>
              <a:rPr lang="pl-PL" sz="1100" dirty="0" err="1" smtClean="0"/>
              <a:t>funkcja_zwrotna</a:t>
            </a:r>
            <a:r>
              <a:rPr lang="pl-PL" sz="1100" dirty="0" smtClean="0"/>
              <a:t>)</a:t>
            </a:r>
          </a:p>
          <a:p>
            <a:pPr marL="0" indent="0">
              <a:buNone/>
            </a:pPr>
            <a:r>
              <a:rPr lang="pl-PL" sz="1100" dirty="0" smtClean="0"/>
              <a:t>$(selektor).show(</a:t>
            </a:r>
            <a:r>
              <a:rPr lang="pl-PL" sz="1100" dirty="0" err="1" smtClean="0"/>
              <a:t>predkosc</a:t>
            </a:r>
            <a:r>
              <a:rPr lang="pl-PL" sz="1100" dirty="0" smtClean="0"/>
              <a:t>, </a:t>
            </a:r>
            <a:r>
              <a:rPr lang="pl-PL" sz="1100" dirty="0" err="1" smtClean="0"/>
              <a:t>funkcja_zwrotna</a:t>
            </a:r>
            <a:r>
              <a:rPr lang="pl-PL" sz="1100" dirty="0" smtClean="0"/>
              <a:t>)</a:t>
            </a:r>
          </a:p>
          <a:p>
            <a:r>
              <a:rPr lang="pl-PL" dirty="0" smtClean="0"/>
              <a:t>prędkość</a:t>
            </a:r>
            <a:r>
              <a:rPr lang="pl-PL" baseline="0" dirty="0" smtClean="0"/>
              <a:t> to prędkość pokazywania/ukrywania elementu. Możliwe są następujące wartości: fast, </a:t>
            </a:r>
            <a:r>
              <a:rPr lang="pl-PL" baseline="0" dirty="0" err="1" smtClean="0"/>
              <a:t>slow</a:t>
            </a:r>
            <a:r>
              <a:rPr lang="pl-PL" baseline="0" dirty="0" smtClean="0"/>
              <a:t> i czas podany w milisekundach.</a:t>
            </a:r>
          </a:p>
          <a:p>
            <a:r>
              <a:rPr lang="pl-PL" baseline="0" dirty="0" smtClean="0"/>
              <a:t>opcjonalny parametr </a:t>
            </a:r>
            <a:r>
              <a:rPr lang="pl-PL" baseline="0" dirty="0" err="1" smtClean="0"/>
              <a:t>funkcja_zwrotna</a:t>
            </a:r>
            <a:r>
              <a:rPr lang="pl-PL" baseline="0" dirty="0" smtClean="0"/>
              <a:t> oznacza funkcję, która ma być uruchomiona po zakończeniu akcji.</a:t>
            </a:r>
          </a:p>
          <a:p>
            <a:r>
              <a:rPr lang="pl-PL" baseline="0" dirty="0" smtClean="0"/>
              <a:t>Zamiast podłączać 2 akcje – jedna do ukrywania elementu, drugą do pokazywania możemy wykorzystać akcję </a:t>
            </a:r>
            <a:r>
              <a:rPr lang="pl-PL" baseline="0" dirty="0" err="1" smtClean="0"/>
              <a:t>toggle</a:t>
            </a:r>
            <a:r>
              <a:rPr lang="pl-PL" baseline="0" dirty="0" smtClean="0"/>
              <a:t>. Jeśli element był ukryty to zostanie pokazany, jeśli jest widoczny to zostanie ukryty</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www.jquery.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4" name="Picture 2"/>
          <p:cNvPicPr>
            <a:picLocks noChangeAspect="1" noChangeArrowheads="1"/>
          </p:cNvPicPr>
          <p:nvPr/>
        </p:nvPicPr>
        <p:blipFill>
          <a:blip r:embed="rId4" cstate="print"/>
          <a:srcRect/>
          <a:stretch>
            <a:fillRect/>
          </a:stretch>
        </p:blipFill>
        <p:spPr bwMode="auto">
          <a:xfrm>
            <a:off x="1314459" y="4365104"/>
            <a:ext cx="7650029" cy="1440160"/>
          </a:xfrm>
          <a:prstGeom prst="rect">
            <a:avLst/>
          </a:prstGeom>
          <a:noFill/>
          <a:ln w="9525">
            <a:noFill/>
            <a:miter lim="800000"/>
            <a:headEnd/>
            <a:tailEnd/>
          </a:ln>
        </p:spPr>
      </p:pic>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dirty="0"/>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Biblioteka jQuery</a:t>
            </a:r>
            <a:endParaRPr lang="pl"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 zanikanie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 </a:t>
            </a:r>
            <a:r>
              <a:rPr lang="pl-PL" sz="2400" dirty="0" err="1" smtClean="0"/>
              <a:t>jQuery</a:t>
            </a:r>
            <a:r>
              <a:rPr lang="pl-PL" sz="2400" dirty="0" smtClean="0"/>
              <a:t> można wykonać animację zanikania i pojawiania się elementu. Służą do tego akcje:</a:t>
            </a:r>
          </a:p>
          <a:p>
            <a:pPr marL="0" indent="0">
              <a:buNone/>
            </a:pPr>
            <a:r>
              <a:rPr lang="pl-PL" sz="2400" dirty="0" err="1" smtClean="0"/>
              <a:t>fadeIn</a:t>
            </a:r>
            <a:r>
              <a:rPr lang="pl-PL" sz="2400" dirty="0" smtClean="0"/>
              <a:t>()</a:t>
            </a:r>
          </a:p>
          <a:p>
            <a:pPr marL="0" indent="0">
              <a:buNone/>
            </a:pPr>
            <a:r>
              <a:rPr lang="pl-PL" sz="2400" dirty="0" err="1" smtClean="0"/>
              <a:t>fadeOut</a:t>
            </a:r>
            <a:r>
              <a:rPr lang="pl-PL" sz="2400" dirty="0" smtClean="0"/>
              <a:t>()</a:t>
            </a:r>
          </a:p>
          <a:p>
            <a:pPr marL="0" indent="0">
              <a:buNone/>
            </a:pPr>
            <a:r>
              <a:rPr lang="pl-PL" sz="2400" dirty="0" err="1" smtClean="0"/>
              <a:t>fadeToggle</a:t>
            </a:r>
            <a:r>
              <a:rPr lang="pl-PL" sz="2400" dirty="0" smtClean="0"/>
              <a:t>()</a:t>
            </a:r>
          </a:p>
          <a:p>
            <a:pPr marL="0" indent="0">
              <a:buNone/>
            </a:pPr>
            <a:r>
              <a:rPr lang="pl-PL" sz="2400" dirty="0" err="1" smtClean="0"/>
              <a:t>fadeTo</a:t>
            </a:r>
            <a:r>
              <a:rPr lang="pl-PL" sz="2400" dirty="0" smtClean="0"/>
              <a:t>()</a:t>
            </a:r>
          </a:p>
        </p:txBody>
      </p:sp>
    </p:spTree>
    <p:extLst>
      <p:ext uri="{BB962C8B-B14F-4D97-AF65-F5344CB8AC3E}">
        <p14:creationId xmlns:p14="http://schemas.microsoft.com/office/powerpoint/2010/main" xmlns="" val="2244320385"/>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 rozwijanie i zwijanie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Efekt rozwijania i zwijania elementów można uzyskać za pomocą następujących akcji:</a:t>
            </a:r>
          </a:p>
          <a:p>
            <a:pPr marL="0" indent="0">
              <a:buNone/>
            </a:pPr>
            <a:r>
              <a:rPr lang="pl-PL" sz="2400" dirty="0" err="1" smtClean="0"/>
              <a:t>slideUp</a:t>
            </a:r>
            <a:r>
              <a:rPr lang="pl-PL" sz="2400" dirty="0" smtClean="0"/>
              <a:t>()</a:t>
            </a:r>
          </a:p>
          <a:p>
            <a:pPr marL="0" indent="0">
              <a:buNone/>
            </a:pPr>
            <a:r>
              <a:rPr lang="pl-PL" sz="2400" dirty="0" err="1" smtClean="0"/>
              <a:t>slideDown</a:t>
            </a:r>
            <a:r>
              <a:rPr lang="pl-PL" sz="2400" dirty="0" smtClean="0"/>
              <a:t>()</a:t>
            </a:r>
          </a:p>
          <a:p>
            <a:pPr marL="0" indent="0">
              <a:buNone/>
            </a:pPr>
            <a:r>
              <a:rPr lang="pl-PL" sz="2400" dirty="0" err="1" smtClean="0"/>
              <a:t>slideToggle</a:t>
            </a:r>
            <a:r>
              <a:rPr lang="pl-PL" sz="2400" dirty="0" smtClean="0"/>
              <a:t>()</a:t>
            </a:r>
          </a:p>
        </p:txBody>
      </p:sp>
    </p:spTree>
    <p:extLst>
      <p:ext uri="{BB962C8B-B14F-4D97-AF65-F5344CB8AC3E}">
        <p14:creationId xmlns:p14="http://schemas.microsoft.com/office/powerpoint/2010/main" xmlns="" val="420076494"/>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Animacje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Metoda </a:t>
            </a:r>
            <a:r>
              <a:rPr lang="pl-PL" sz="2400" dirty="0" err="1" smtClean="0"/>
              <a:t>animate</a:t>
            </a:r>
            <a:r>
              <a:rPr lang="pl-PL" sz="2400" dirty="0" smtClean="0"/>
              <a:t>() pozwala na utworzenie własnych animacji</a:t>
            </a:r>
          </a:p>
          <a:p>
            <a:pPr marL="400050" lvl="1" indent="0">
              <a:buNone/>
            </a:pPr>
            <a:r>
              <a:rPr lang="pl-PL" dirty="0"/>
              <a:t>$(</a:t>
            </a:r>
            <a:r>
              <a:rPr lang="pl-PL" i="1" dirty="0" smtClean="0"/>
              <a:t>selektor</a:t>
            </a:r>
            <a:r>
              <a:rPr lang="pl-PL" dirty="0"/>
              <a:t>).</a:t>
            </a:r>
            <a:r>
              <a:rPr lang="pl-PL" dirty="0" err="1"/>
              <a:t>animate</a:t>
            </a:r>
            <a:r>
              <a:rPr lang="pl-PL" dirty="0" smtClean="0"/>
              <a:t>(</a:t>
            </a:r>
            <a:br>
              <a:rPr lang="pl-PL" dirty="0" smtClean="0"/>
            </a:br>
            <a:r>
              <a:rPr lang="pl-PL" dirty="0" smtClean="0"/>
              <a:t>	{</a:t>
            </a:r>
            <a:r>
              <a:rPr lang="pl-PL" i="1" dirty="0" smtClean="0"/>
              <a:t>parametry</a:t>
            </a:r>
            <a:r>
              <a:rPr lang="pl-PL" dirty="0" smtClean="0"/>
              <a:t>}</a:t>
            </a:r>
            <a:r>
              <a:rPr lang="pl-PL" i="1" dirty="0" smtClean="0"/>
              <a:t>, </a:t>
            </a:r>
            <a:br>
              <a:rPr lang="pl-PL" i="1" dirty="0" smtClean="0"/>
            </a:br>
            <a:r>
              <a:rPr lang="pl-PL" i="1" dirty="0" smtClean="0"/>
              <a:t>	</a:t>
            </a:r>
            <a:r>
              <a:rPr lang="pl-PL" i="1" dirty="0" err="1" smtClean="0"/>
              <a:t>predkosc</a:t>
            </a:r>
            <a:r>
              <a:rPr lang="pl-PL" i="1" dirty="0" smtClean="0"/>
              <a:t>, </a:t>
            </a:r>
            <a:br>
              <a:rPr lang="pl-PL" i="1" dirty="0" smtClean="0"/>
            </a:br>
            <a:r>
              <a:rPr lang="pl-PL" i="1" dirty="0" smtClean="0"/>
              <a:t>	</a:t>
            </a:r>
            <a:r>
              <a:rPr lang="pl-PL" i="1" dirty="0" err="1" smtClean="0"/>
              <a:t>funkcja_zwrotna</a:t>
            </a:r>
            <a:r>
              <a:rPr lang="pl-PL" dirty="0" smtClean="0"/>
              <a:t>);</a:t>
            </a:r>
            <a:r>
              <a:rPr lang="pl-PL" sz="2800" dirty="0"/>
              <a:t/>
            </a:r>
            <a:br>
              <a:rPr lang="pl-PL" sz="2800" dirty="0"/>
            </a:br>
            <a:r>
              <a:rPr lang="pl-PL" dirty="0" smtClean="0"/>
              <a:t/>
            </a:r>
            <a:br>
              <a:rPr lang="pl-PL" dirty="0" smtClean="0"/>
            </a:br>
            <a:r>
              <a:rPr lang="pl-PL" sz="1800" dirty="0" smtClean="0"/>
              <a:t>$("</a:t>
            </a:r>
            <a:r>
              <a:rPr lang="pl-PL" sz="1800" dirty="0" err="1" smtClean="0"/>
              <a:t>button</a:t>
            </a:r>
            <a:r>
              <a:rPr lang="pl-PL" sz="1800" dirty="0" smtClean="0"/>
              <a:t>").</a:t>
            </a:r>
            <a:r>
              <a:rPr lang="pl-PL" sz="1800" dirty="0" err="1" smtClean="0"/>
              <a:t>click</a:t>
            </a:r>
            <a:r>
              <a:rPr lang="pl-PL" sz="1800" dirty="0" smtClean="0"/>
              <a:t>(</a:t>
            </a:r>
            <a:r>
              <a:rPr lang="pl-PL" sz="1800" dirty="0" err="1" smtClean="0"/>
              <a:t>function</a:t>
            </a:r>
            <a:r>
              <a:rPr lang="pl-PL" sz="1800" dirty="0" smtClean="0"/>
              <a:t>() {</a:t>
            </a:r>
            <a:r>
              <a:rPr lang="pl-PL" sz="1800" dirty="0"/>
              <a:t/>
            </a:r>
            <a:br>
              <a:rPr lang="pl-PL" sz="1800" dirty="0"/>
            </a:br>
            <a:r>
              <a:rPr lang="pl-PL" sz="1800" dirty="0" smtClean="0"/>
              <a:t>    $("div").</a:t>
            </a:r>
            <a:r>
              <a:rPr lang="pl-PL" sz="1800" dirty="0" err="1" smtClean="0"/>
              <a:t>animate</a:t>
            </a:r>
            <a:r>
              <a:rPr lang="pl-PL" sz="1800" dirty="0" smtClean="0"/>
              <a:t>({left:'250px'});</a:t>
            </a:r>
            <a:endParaRPr lang="pl-PL" sz="1800" dirty="0"/>
          </a:p>
        </p:txBody>
      </p:sp>
    </p:spTree>
    <p:extLst>
      <p:ext uri="{BB962C8B-B14F-4D97-AF65-F5344CB8AC3E}">
        <p14:creationId xmlns:p14="http://schemas.microsoft.com/office/powerpoint/2010/main" xmlns="" val="833075959"/>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Funkcje zwrotne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Wyrażenia </a:t>
            </a:r>
            <a:r>
              <a:rPr lang="pl-PL" sz="2400" dirty="0" err="1" smtClean="0"/>
              <a:t>JavaScript</a:t>
            </a:r>
            <a:r>
              <a:rPr lang="pl-PL" sz="2400" dirty="0" smtClean="0"/>
              <a:t> są przetwarzane jedno po drugim. </a:t>
            </a:r>
            <a:endParaRPr lang="pl-PL" sz="2400" dirty="0"/>
          </a:p>
          <a:p>
            <a:pPr marL="0" indent="0">
              <a:buNone/>
            </a:pPr>
            <a:r>
              <a:rPr lang="pl-PL" sz="2400" dirty="0" smtClean="0"/>
              <a:t>Jednak w przypadku efektów, kolejna linia może zostać przetworzona zanim efekt się zakończy. </a:t>
            </a:r>
            <a:endParaRPr lang="pl-PL" sz="2400" dirty="0"/>
          </a:p>
          <a:p>
            <a:pPr marL="0" indent="0">
              <a:buNone/>
            </a:pPr>
            <a:r>
              <a:rPr lang="pl-PL" sz="2400" dirty="0" smtClean="0"/>
              <a:t>Funkcje zwrotne to funkcje, które zostaną wykonane, gdy działanie efektu się zakończy.</a:t>
            </a:r>
          </a:p>
        </p:txBody>
      </p:sp>
    </p:spTree>
    <p:extLst>
      <p:ext uri="{BB962C8B-B14F-4D97-AF65-F5344CB8AC3E}">
        <p14:creationId xmlns:p14="http://schemas.microsoft.com/office/powerpoint/2010/main" xmlns="" val="775290816"/>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Łączenie akcji</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a:t>Łączenie akcji pozwala na wywołanie wielu metod </a:t>
            </a:r>
            <a:r>
              <a:rPr lang="pl-PL" sz="2400" dirty="0" err="1"/>
              <a:t>jQuery</a:t>
            </a:r>
            <a:r>
              <a:rPr lang="pl-PL" sz="2400" dirty="0"/>
              <a:t> na danym elemencie za pomocą jednego wyrażenia. W ten sposób przeglądarka nie musi wyszukiwać danego elementu po raz kolejny. Aby połączyć akcje należy ją po prostu dodać po wywołaniu poprzedniej akcji. </a:t>
            </a:r>
            <a:endParaRPr lang="pl-PL" sz="2400" dirty="0" smtClean="0"/>
          </a:p>
          <a:p>
            <a:pPr marL="0" indent="0">
              <a:buNone/>
            </a:pPr>
            <a:r>
              <a:rPr lang="pl-PL" sz="2400" dirty="0" smtClean="0"/>
              <a:t>$("#p1").</a:t>
            </a:r>
            <a:r>
              <a:rPr lang="pl-PL" sz="2400" dirty="0" err="1" smtClean="0"/>
              <a:t>css</a:t>
            </a:r>
            <a:r>
              <a:rPr lang="pl-PL" sz="2400" dirty="0" smtClean="0"/>
              <a:t>("</a:t>
            </a:r>
            <a:r>
              <a:rPr lang="pl-PL" sz="2400" dirty="0" err="1" smtClean="0"/>
              <a:t>color</a:t>
            </a:r>
            <a:r>
              <a:rPr lang="pl-PL" sz="2400" dirty="0" smtClean="0"/>
              <a:t>", "red")</a:t>
            </a:r>
          </a:p>
          <a:p>
            <a:pPr marL="0" indent="0">
              <a:buNone/>
            </a:pPr>
            <a:r>
              <a:rPr lang="pl-PL" sz="2400" dirty="0"/>
              <a:t>	</a:t>
            </a:r>
            <a:r>
              <a:rPr lang="pl-PL" sz="2400" dirty="0" smtClean="0"/>
              <a:t>.</a:t>
            </a:r>
            <a:r>
              <a:rPr lang="pl-PL" sz="2400" dirty="0" err="1" smtClean="0"/>
              <a:t>slideUp</a:t>
            </a:r>
            <a:r>
              <a:rPr lang="pl-PL" sz="2400" dirty="0" smtClean="0"/>
              <a:t>(2000).</a:t>
            </a:r>
            <a:r>
              <a:rPr lang="pl-PL" sz="2400" dirty="0" err="1" smtClean="0"/>
              <a:t>slideDown</a:t>
            </a:r>
            <a:r>
              <a:rPr lang="pl-PL" sz="2400" dirty="0" smtClean="0"/>
              <a:t>(2000);</a:t>
            </a:r>
            <a:endParaRPr lang="pl-PL" sz="2400" dirty="0"/>
          </a:p>
        </p:txBody>
      </p:sp>
    </p:spTree>
    <p:extLst>
      <p:ext uri="{BB962C8B-B14F-4D97-AF65-F5344CB8AC3E}">
        <p14:creationId xmlns:p14="http://schemas.microsoft.com/office/powerpoint/2010/main" xmlns="" val="3267489308"/>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Manipulacja DOM</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err="1" smtClean="0"/>
              <a:t>jQuery</a:t>
            </a:r>
            <a:r>
              <a:rPr lang="pl-PL" sz="2400" dirty="0" smtClean="0"/>
              <a:t> zawiera metody do manipulacji elementami </a:t>
            </a:r>
            <a:r>
              <a:rPr lang="pl-PL" sz="2400" dirty="0" err="1" smtClean="0"/>
              <a:t>html</a:t>
            </a:r>
            <a:r>
              <a:rPr lang="pl-PL" sz="2400" dirty="0" smtClean="0"/>
              <a:t> i ich atrybutami. Wykorzystuje do tego metody </a:t>
            </a:r>
            <a:r>
              <a:rPr lang="pl-PL" sz="2400" dirty="0" err="1" smtClean="0"/>
              <a:t>działąjące</a:t>
            </a:r>
            <a:r>
              <a:rPr lang="pl-PL" sz="2400" dirty="0" smtClean="0"/>
              <a:t> na modelu dokumentu (DOM)</a:t>
            </a:r>
          </a:p>
          <a:p>
            <a:pPr marL="0" indent="0">
              <a:buNone/>
            </a:pPr>
            <a:r>
              <a:rPr lang="pl-PL" sz="2400" dirty="0" smtClean="0"/>
              <a:t>DOM – interfejs, który pozwala programom i </a:t>
            </a:r>
            <a:r>
              <a:rPr lang="pl-PL" sz="2400" dirty="0" err="1" smtClean="0"/>
              <a:t>skryptoma</a:t>
            </a:r>
            <a:r>
              <a:rPr lang="pl-PL" sz="2400" dirty="0" smtClean="0"/>
              <a:t> na dynamiczny dostęp i modyfikację treści, struktury i stylu dokumentu</a:t>
            </a:r>
          </a:p>
        </p:txBody>
      </p:sp>
    </p:spTree>
    <p:extLst>
      <p:ext uri="{BB962C8B-B14F-4D97-AF65-F5344CB8AC3E}">
        <p14:creationId xmlns:p14="http://schemas.microsoft.com/office/powerpoint/2010/main" xmlns="" val="206111558"/>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b="1" dirty="0" smtClean="0"/>
              <a:t>Pobieranie treści </a:t>
            </a:r>
            <a:r>
              <a:rPr lang="pl-PL" sz="3200" b="1" dirty="0" err="1" smtClean="0"/>
              <a:t>text</a:t>
            </a:r>
            <a:r>
              <a:rPr lang="pl-PL" sz="3200" b="1" dirty="0" smtClean="0"/>
              <a:t>() </a:t>
            </a:r>
            <a:r>
              <a:rPr lang="pl-PL" sz="3200" b="1" dirty="0" err="1" smtClean="0"/>
              <a:t>html</a:t>
            </a:r>
            <a:r>
              <a:rPr lang="pl-PL" sz="32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text</a:t>
            </a:r>
            <a:r>
              <a:rPr lang="pl-PL" sz="2400" dirty="0" smtClean="0"/>
              <a:t>()</a:t>
            </a:r>
          </a:p>
          <a:p>
            <a:pPr marL="0" indent="0">
              <a:buNone/>
            </a:pPr>
            <a:r>
              <a:rPr lang="pl-PL" sz="1600" dirty="0"/>
              <a:t>	</a:t>
            </a:r>
            <a:r>
              <a:rPr lang="en-US" sz="1600" dirty="0"/>
              <a:t>$("#btn1").click(function(){</a:t>
            </a:r>
            <a:br>
              <a:rPr lang="en-US" sz="1600" dirty="0"/>
            </a:br>
            <a:r>
              <a:rPr lang="en-US" sz="1600" dirty="0"/>
              <a:t>  </a:t>
            </a:r>
            <a:r>
              <a:rPr lang="pl-PL" sz="1600" dirty="0" smtClean="0"/>
              <a:t>	</a:t>
            </a:r>
            <a:r>
              <a:rPr lang="en-US" sz="1600" dirty="0" smtClean="0"/>
              <a:t>alert</a:t>
            </a:r>
            <a:r>
              <a:rPr lang="en-US" sz="1600" dirty="0"/>
              <a:t>("Text: " + $("#test").text());</a:t>
            </a:r>
            <a:br>
              <a:rPr lang="en-US" sz="1600" dirty="0"/>
            </a:br>
            <a:r>
              <a:rPr lang="pl-PL" sz="1600" dirty="0" smtClean="0"/>
              <a:t>	</a:t>
            </a:r>
            <a:r>
              <a:rPr lang="en-US" sz="1600" dirty="0" smtClean="0"/>
              <a:t>});</a:t>
            </a:r>
            <a:endParaRPr lang="pl-PL" sz="1600" dirty="0" smtClean="0"/>
          </a:p>
          <a:p>
            <a:r>
              <a:rPr lang="pl-PL" sz="2400" dirty="0" err="1" smtClean="0"/>
              <a:t>html</a:t>
            </a:r>
            <a:r>
              <a:rPr lang="pl-PL" sz="2400" dirty="0" smtClean="0"/>
              <a:t>()</a:t>
            </a:r>
          </a:p>
          <a:p>
            <a:pPr marL="0" indent="0">
              <a:buNone/>
            </a:pPr>
            <a:r>
              <a:rPr lang="pl-PL" sz="1600" dirty="0" smtClean="0"/>
              <a:t>	$("#</a:t>
            </a:r>
            <a:r>
              <a:rPr lang="pl-PL" sz="1600" dirty="0"/>
              <a:t>btn2").</a:t>
            </a:r>
            <a:r>
              <a:rPr lang="pl-PL" sz="1600" dirty="0" err="1"/>
              <a:t>click</a:t>
            </a:r>
            <a:r>
              <a:rPr lang="pl-PL" sz="1600" dirty="0"/>
              <a:t>(</a:t>
            </a:r>
            <a:r>
              <a:rPr lang="pl-PL" sz="1600" dirty="0" err="1"/>
              <a:t>function</a:t>
            </a:r>
            <a:r>
              <a:rPr lang="pl-PL" sz="1600" dirty="0"/>
              <a:t>(){</a:t>
            </a:r>
            <a:br>
              <a:rPr lang="pl-PL" sz="1600" dirty="0"/>
            </a:br>
            <a:r>
              <a:rPr lang="pl-PL" sz="1600" dirty="0"/>
              <a:t>  </a:t>
            </a:r>
            <a:r>
              <a:rPr lang="pl-PL" sz="1600" dirty="0" smtClean="0"/>
              <a:t>	alert</a:t>
            </a:r>
            <a:r>
              <a:rPr lang="pl-PL" sz="1600" dirty="0"/>
              <a:t>("HTML: " + $("#test").</a:t>
            </a:r>
            <a:r>
              <a:rPr lang="pl-PL" sz="1600" dirty="0" err="1"/>
              <a:t>html</a:t>
            </a:r>
            <a:r>
              <a:rPr lang="pl-PL" sz="1600" dirty="0"/>
              <a:t>());</a:t>
            </a:r>
            <a:br>
              <a:rPr lang="pl-PL" sz="1600" dirty="0"/>
            </a:br>
            <a:r>
              <a:rPr lang="pl-PL" sz="1600" dirty="0" smtClean="0"/>
              <a:t>	});</a:t>
            </a:r>
          </a:p>
        </p:txBody>
      </p:sp>
    </p:spTree>
    <p:extLst>
      <p:ext uri="{BB962C8B-B14F-4D97-AF65-F5344CB8AC3E}">
        <p14:creationId xmlns:p14="http://schemas.microsoft.com/office/powerpoint/2010/main" xmlns="" val="367013077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Metody </a:t>
            </a:r>
            <a:r>
              <a:rPr lang="pl-PL" sz="3600" b="1" dirty="0" err="1" smtClean="0"/>
              <a:t>val</a:t>
            </a:r>
            <a:r>
              <a:rPr lang="pl-PL" sz="3600" b="1" dirty="0" smtClean="0"/>
              <a:t>() i </a:t>
            </a:r>
            <a:r>
              <a:rPr lang="pl-PL" sz="3600" b="1" dirty="0" err="1" smtClean="0"/>
              <a:t>attr</a:t>
            </a:r>
            <a:r>
              <a:rPr lang="pl-PL" sz="36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a:t>val</a:t>
            </a:r>
            <a:r>
              <a:rPr lang="pl-PL" sz="2400" dirty="0"/>
              <a:t>()</a:t>
            </a:r>
          </a:p>
          <a:p>
            <a:pPr marL="0" indent="0">
              <a:buNone/>
            </a:pPr>
            <a:r>
              <a:rPr lang="pl-PL" sz="1600" dirty="0"/>
              <a:t>	</a:t>
            </a:r>
            <a:r>
              <a:rPr lang="en-US" sz="1600" dirty="0"/>
              <a:t>$("#btn1").click(function(){</a:t>
            </a:r>
            <a:br>
              <a:rPr lang="en-US" sz="1600" dirty="0"/>
            </a:br>
            <a:r>
              <a:rPr lang="pl-PL" sz="1600" dirty="0"/>
              <a:t>	</a:t>
            </a:r>
            <a:r>
              <a:rPr lang="en-US" sz="1600" dirty="0"/>
              <a:t>  alert("Value: " + $("#test").</a:t>
            </a:r>
            <a:r>
              <a:rPr lang="en-US" sz="1600" dirty="0" err="1"/>
              <a:t>val</a:t>
            </a:r>
            <a:r>
              <a:rPr lang="en-US" sz="1600" dirty="0"/>
              <a:t>());</a:t>
            </a:r>
            <a:br>
              <a:rPr lang="en-US" sz="1600" dirty="0"/>
            </a:br>
            <a:r>
              <a:rPr lang="pl-PL" sz="1600" dirty="0"/>
              <a:t>	</a:t>
            </a:r>
            <a:r>
              <a:rPr lang="en-US" sz="1600" dirty="0" smtClean="0"/>
              <a:t>});</a:t>
            </a:r>
            <a:endParaRPr lang="pl-PL" sz="2400" dirty="0"/>
          </a:p>
          <a:p>
            <a:pPr>
              <a:buFont typeface="Arial" pitchFamily="34" charset="0"/>
              <a:buChar char="•"/>
            </a:pPr>
            <a:r>
              <a:rPr lang="pl-PL" sz="2400" dirty="0" err="1" smtClean="0"/>
              <a:t>attr</a:t>
            </a:r>
            <a:r>
              <a:rPr lang="pl-PL" sz="2400" dirty="0" smtClean="0"/>
              <a:t>()</a:t>
            </a:r>
          </a:p>
          <a:p>
            <a:pPr marL="0" indent="0">
              <a:buNone/>
            </a:pPr>
            <a:r>
              <a:rPr lang="pl-PL" sz="1600" dirty="0" smtClean="0"/>
              <a:t>	</a:t>
            </a:r>
            <a:r>
              <a:rPr lang="en-US" sz="1600" dirty="0" smtClean="0"/>
              <a:t>$("</a:t>
            </a:r>
            <a:r>
              <a:rPr lang="en-US" sz="1600" dirty="0"/>
              <a:t>button").click(function(){</a:t>
            </a:r>
            <a:br>
              <a:rPr lang="en-US" sz="1600" dirty="0"/>
            </a:br>
            <a:r>
              <a:rPr lang="pl-PL" sz="1600" dirty="0" smtClean="0"/>
              <a:t>	</a:t>
            </a:r>
            <a:r>
              <a:rPr lang="en-US" sz="1600" dirty="0"/>
              <a:t>  alert</a:t>
            </a:r>
            <a:r>
              <a:rPr lang="en-US" sz="1600" dirty="0" smtClean="0"/>
              <a:t>($("#</a:t>
            </a:r>
            <a:r>
              <a:rPr lang="pl-PL" sz="1600" dirty="0" smtClean="0"/>
              <a:t>link</a:t>
            </a:r>
            <a:r>
              <a:rPr lang="en-US" sz="1600" dirty="0" smtClean="0"/>
              <a:t>").</a:t>
            </a:r>
            <a:r>
              <a:rPr lang="en-US" sz="1600" dirty="0" err="1"/>
              <a:t>attr</a:t>
            </a:r>
            <a:r>
              <a:rPr lang="en-US" sz="1600" dirty="0"/>
              <a:t>("</a:t>
            </a:r>
            <a:r>
              <a:rPr lang="en-US" sz="1600" dirty="0" err="1"/>
              <a:t>href</a:t>
            </a:r>
            <a:r>
              <a:rPr lang="en-US" sz="1600" dirty="0"/>
              <a:t>"));</a:t>
            </a:r>
            <a:br>
              <a:rPr lang="en-US" sz="1600" dirty="0"/>
            </a:br>
            <a:r>
              <a:rPr lang="pl-PL" sz="1600" dirty="0" smtClean="0"/>
              <a:t>	</a:t>
            </a:r>
            <a:r>
              <a:rPr lang="en-US" sz="1600" dirty="0" smtClean="0"/>
              <a:t>});</a:t>
            </a:r>
            <a:endParaRPr lang="pl-PL" sz="1600" dirty="0"/>
          </a:p>
        </p:txBody>
      </p:sp>
    </p:spTree>
    <p:extLst>
      <p:ext uri="{BB962C8B-B14F-4D97-AF65-F5344CB8AC3E}">
        <p14:creationId xmlns:p14="http://schemas.microsoft.com/office/powerpoint/2010/main" xmlns="" val="202045098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Dodawanie elementów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a:buFontTx/>
              <a:buChar char="-"/>
            </a:pPr>
            <a:r>
              <a:rPr lang="pl-PL" sz="2400" dirty="0" err="1" smtClean="0"/>
              <a:t>append</a:t>
            </a:r>
            <a:r>
              <a:rPr lang="pl-PL" sz="2400" dirty="0" smtClean="0"/>
              <a:t>()</a:t>
            </a:r>
          </a:p>
          <a:p>
            <a:pPr marL="0" indent="0">
              <a:buNone/>
            </a:pPr>
            <a:r>
              <a:rPr lang="pl-PL" sz="2400" dirty="0"/>
              <a:t>	</a:t>
            </a:r>
            <a:r>
              <a:rPr lang="pl-PL" sz="1800" dirty="0" smtClean="0"/>
              <a:t>$("p").</a:t>
            </a:r>
            <a:r>
              <a:rPr lang="pl-PL" sz="1800" dirty="0" err="1" smtClean="0"/>
              <a:t>append</a:t>
            </a:r>
            <a:r>
              <a:rPr lang="pl-PL" sz="1800" dirty="0" smtClean="0"/>
              <a:t>("dodano z </a:t>
            </a:r>
            <a:r>
              <a:rPr lang="pl-PL" sz="1800" dirty="0" err="1" smtClean="0"/>
              <a:t>jQuery</a:t>
            </a:r>
            <a:r>
              <a:rPr lang="pl-PL" sz="1800" dirty="0" smtClean="0"/>
              <a:t>.");</a:t>
            </a:r>
          </a:p>
          <a:p>
            <a:pPr>
              <a:buFontTx/>
              <a:buChar char="-"/>
            </a:pPr>
            <a:r>
              <a:rPr lang="pl-PL" sz="2400" dirty="0" err="1" smtClean="0"/>
              <a:t>prepend</a:t>
            </a:r>
            <a:r>
              <a:rPr lang="pl-PL" sz="2400" dirty="0" smtClean="0"/>
              <a:t>()</a:t>
            </a:r>
            <a:endParaRPr lang="pl-PL" sz="1800" dirty="0"/>
          </a:p>
          <a:p>
            <a:pPr marL="0" indent="0">
              <a:buNone/>
            </a:pPr>
            <a:r>
              <a:rPr lang="pl-PL" sz="1800" dirty="0" smtClean="0"/>
              <a:t>	$(p).</a:t>
            </a:r>
            <a:r>
              <a:rPr lang="pl-PL" sz="1800" dirty="0" err="1" smtClean="0"/>
              <a:t>prepend</a:t>
            </a:r>
            <a:r>
              <a:rPr lang="pl-PL" sz="1800" dirty="0" smtClean="0"/>
              <a:t>("dodano z </a:t>
            </a:r>
            <a:r>
              <a:rPr lang="pl-PL" sz="1800" dirty="0" err="1" smtClean="0"/>
              <a:t>jQuery</a:t>
            </a:r>
            <a:r>
              <a:rPr lang="pl-PL" sz="1800" dirty="0" smtClean="0"/>
              <a:t>.");</a:t>
            </a:r>
          </a:p>
          <a:p>
            <a:pPr>
              <a:buFontTx/>
              <a:buChar char="-"/>
            </a:pPr>
            <a:r>
              <a:rPr lang="pl-PL" sz="2400" dirty="0" err="1" smtClean="0"/>
              <a:t>after</a:t>
            </a:r>
            <a:r>
              <a:rPr lang="pl-PL" sz="2400" dirty="0" smtClean="0"/>
              <a:t>()</a:t>
            </a:r>
          </a:p>
          <a:p>
            <a:pPr>
              <a:buFontTx/>
              <a:buChar char="-"/>
            </a:pPr>
            <a:r>
              <a:rPr lang="pl-PL" sz="2400" dirty="0" err="1" smtClean="0"/>
              <a:t>before</a:t>
            </a:r>
            <a:r>
              <a:rPr lang="pl-PL" sz="2400" dirty="0" smtClean="0"/>
              <a:t>()</a:t>
            </a:r>
          </a:p>
        </p:txBody>
      </p:sp>
    </p:spTree>
    <p:extLst>
      <p:ext uri="{BB962C8B-B14F-4D97-AF65-F5344CB8AC3E}">
        <p14:creationId xmlns:p14="http://schemas.microsoft.com/office/powerpoint/2010/main" xmlns="" val="1240593091"/>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Usuwanie elementów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Do usuwania elementów służą metody:</a:t>
            </a:r>
          </a:p>
          <a:p>
            <a:pPr>
              <a:buFontTx/>
              <a:buChar char="-"/>
            </a:pPr>
            <a:r>
              <a:rPr lang="pl-PL" sz="2400" dirty="0" err="1" smtClean="0"/>
              <a:t>remove</a:t>
            </a:r>
            <a:r>
              <a:rPr lang="pl-PL" sz="2400" dirty="0" smtClean="0"/>
              <a:t>()</a:t>
            </a:r>
          </a:p>
          <a:p>
            <a:pPr marL="0" indent="0">
              <a:buNone/>
            </a:pPr>
            <a:r>
              <a:rPr lang="pl-PL" sz="2400" dirty="0"/>
              <a:t>	</a:t>
            </a:r>
            <a:r>
              <a:rPr lang="pl-PL" sz="1800" dirty="0" smtClean="0"/>
              <a:t>$("div").</a:t>
            </a:r>
            <a:r>
              <a:rPr lang="pl-PL" sz="1800" dirty="0" err="1" smtClean="0"/>
              <a:t>remove</a:t>
            </a:r>
            <a:r>
              <a:rPr lang="pl-PL" sz="1800" dirty="0" smtClean="0"/>
              <a:t>()</a:t>
            </a:r>
          </a:p>
          <a:p>
            <a:pPr marL="0" indent="0">
              <a:buNone/>
            </a:pPr>
            <a:r>
              <a:rPr lang="pl-PL" sz="1800" dirty="0"/>
              <a:t>	</a:t>
            </a:r>
            <a:r>
              <a:rPr lang="pl-PL" sz="1800" dirty="0" smtClean="0"/>
              <a:t>$("p").</a:t>
            </a:r>
            <a:r>
              <a:rPr lang="pl-PL" sz="1800" dirty="0" err="1" smtClean="0"/>
              <a:t>remove</a:t>
            </a:r>
            <a:r>
              <a:rPr lang="pl-PL" sz="1800" dirty="0" smtClean="0"/>
              <a:t>(".</a:t>
            </a:r>
            <a:r>
              <a:rPr lang="pl-PL" sz="1800" dirty="0" err="1" smtClean="0"/>
              <a:t>italic</a:t>
            </a:r>
            <a:r>
              <a:rPr lang="pl-PL" sz="1800" dirty="0" smtClean="0"/>
              <a:t>");</a:t>
            </a:r>
            <a:endParaRPr lang="pl-PL" sz="2400" dirty="0" smtClean="0"/>
          </a:p>
          <a:p>
            <a:pPr>
              <a:buFontTx/>
              <a:buChar char="-"/>
            </a:pPr>
            <a:r>
              <a:rPr lang="pl-PL" sz="2400" dirty="0" err="1" smtClean="0"/>
              <a:t>empty</a:t>
            </a:r>
            <a:r>
              <a:rPr lang="pl-PL" sz="2400" dirty="0" smtClean="0"/>
              <a:t>()</a:t>
            </a:r>
            <a:endParaRPr lang="pl-PL" sz="1800" dirty="0" smtClean="0"/>
          </a:p>
          <a:p>
            <a:pPr marL="0" indent="0">
              <a:buNone/>
            </a:pPr>
            <a:r>
              <a:rPr lang="pl-PL" sz="1800" dirty="0"/>
              <a:t>	</a:t>
            </a:r>
            <a:r>
              <a:rPr lang="pl-PL" sz="1800" dirty="0" smtClean="0"/>
              <a:t>$("div").</a:t>
            </a:r>
            <a:r>
              <a:rPr lang="pl-PL" sz="1800" dirty="0" err="1" smtClean="0"/>
              <a:t>empty</a:t>
            </a:r>
            <a:r>
              <a:rPr lang="pl-PL" sz="1800" dirty="0" smtClean="0"/>
              <a:t>();</a:t>
            </a:r>
            <a:endParaRPr lang="pl-PL" sz="2400" dirty="0" smtClean="0"/>
          </a:p>
        </p:txBody>
      </p:sp>
    </p:spTree>
    <p:extLst>
      <p:ext uri="{BB962C8B-B14F-4D97-AF65-F5344CB8AC3E}">
        <p14:creationId xmlns:p14="http://schemas.microsoft.com/office/powerpoint/2010/main" xmlns="" val="427191797"/>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jQuery</a:t>
            </a:r>
            <a:endParaRPr sz="3600" b="1" dirty="0"/>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lekka, szybka biblioteka </a:t>
            </a:r>
            <a:r>
              <a:rPr lang="pl-PL" sz="2400" dirty="0" err="1" smtClean="0"/>
              <a:t>JavaScript</a:t>
            </a:r>
            <a:endParaRPr lang="pl-PL" sz="2400" dirty="0" smtClean="0"/>
          </a:p>
          <a:p>
            <a:pPr marL="342900" indent="-342900">
              <a:buFontTx/>
              <a:buChar char="-"/>
            </a:pPr>
            <a:r>
              <a:rPr lang="pl-PL" sz="2400" dirty="0" smtClean="0"/>
              <a:t>"pisz mniej, zrób więcej"</a:t>
            </a:r>
          </a:p>
          <a:p>
            <a:pPr marL="342900" indent="-342900">
              <a:buFontTx/>
              <a:buChar char="-"/>
            </a:pPr>
            <a:r>
              <a:rPr lang="pl-PL" sz="2400" dirty="0" smtClean="0"/>
              <a:t>umożliwia przeszukiwanie drzewa DOM, obsługę zdarzeń, animację, komunikację </a:t>
            </a:r>
            <a:r>
              <a:rPr lang="pl-PL" sz="2400" dirty="0" err="1" smtClean="0"/>
              <a:t>Ajax</a:t>
            </a:r>
            <a:r>
              <a:rPr lang="pl-PL" sz="2400" dirty="0" smtClean="0"/>
              <a:t>.</a:t>
            </a:r>
          </a:p>
          <a:p>
            <a:pPr marL="342900" indent="-342900">
              <a:buFontTx/>
              <a:buChar char="-"/>
            </a:pPr>
            <a:r>
              <a:rPr lang="pl-PL" sz="2400" dirty="0" smtClean="0"/>
              <a:t>wykorzystywane przez wielkie firmy (Microsoft, IBM, Google)</a:t>
            </a:r>
          </a:p>
          <a:p>
            <a:pPr marL="342900" indent="-342900">
              <a:buFontTx/>
              <a:buChar char="-"/>
            </a:pPr>
            <a:r>
              <a:rPr lang="pl-PL" sz="2400" dirty="0" smtClean="0"/>
              <a:t>proste API działające w wielu przeglądarkach (nawet w Internet Explorer 6!)</a:t>
            </a:r>
            <a:endParaRPr lang="pl-PL" sz="2400" dirty="0"/>
          </a:p>
          <a:p>
            <a:pPr marL="342900" indent="-342900">
              <a:buFontTx/>
              <a:buChar char="-"/>
            </a:pPr>
            <a:endParaRPr lang="pl-PL" sz="2400" dirty="0" smtClean="0"/>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Manipulacja CSS</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Do zmiany styli </a:t>
            </a:r>
            <a:r>
              <a:rPr lang="pl-PL" sz="2400" dirty="0" err="1" smtClean="0"/>
              <a:t>css</a:t>
            </a:r>
            <a:r>
              <a:rPr lang="pl-PL" sz="2400" dirty="0" smtClean="0"/>
              <a:t> elementów służą następujące metody:</a:t>
            </a:r>
          </a:p>
          <a:p>
            <a:pPr>
              <a:buFontTx/>
              <a:buChar char="-"/>
            </a:pPr>
            <a:r>
              <a:rPr lang="pl-PL" sz="2400" dirty="0" err="1" smtClean="0"/>
              <a:t>addClass</a:t>
            </a:r>
            <a:r>
              <a:rPr lang="pl-PL" sz="2400" dirty="0" smtClean="0"/>
              <a:t>()</a:t>
            </a:r>
          </a:p>
          <a:p>
            <a:pPr>
              <a:buFontTx/>
              <a:buChar char="-"/>
            </a:pPr>
            <a:r>
              <a:rPr lang="pl-PL" sz="2400" dirty="0" err="1" smtClean="0"/>
              <a:t>removeClass</a:t>
            </a:r>
            <a:r>
              <a:rPr lang="pl-PL" sz="2400" dirty="0" smtClean="0"/>
              <a:t>()</a:t>
            </a:r>
          </a:p>
          <a:p>
            <a:pPr>
              <a:buFontTx/>
              <a:buChar char="-"/>
            </a:pPr>
            <a:r>
              <a:rPr lang="pl-PL" sz="2400" dirty="0" err="1" smtClean="0"/>
              <a:t>toggleClass</a:t>
            </a:r>
            <a:r>
              <a:rPr lang="pl-PL" sz="2400" dirty="0" smtClean="0"/>
              <a:t>()</a:t>
            </a:r>
          </a:p>
          <a:p>
            <a:pPr>
              <a:buFontTx/>
              <a:buChar char="-"/>
            </a:pPr>
            <a:r>
              <a:rPr lang="pl-PL" sz="2400" dirty="0" err="1" smtClean="0"/>
              <a:t>css</a:t>
            </a:r>
            <a:r>
              <a:rPr lang="pl-PL" sz="2400" dirty="0" smtClean="0"/>
              <a:t>()</a:t>
            </a:r>
          </a:p>
        </p:txBody>
      </p:sp>
    </p:spTree>
    <p:extLst>
      <p:ext uri="{BB962C8B-B14F-4D97-AF65-F5344CB8AC3E}">
        <p14:creationId xmlns:p14="http://schemas.microsoft.com/office/powerpoint/2010/main" xmlns="" val="3013056452"/>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jQuery</a:t>
            </a:r>
            <a:r>
              <a:rPr lang="pl-PL" sz="3600" b="1" dirty="0" smtClean="0"/>
              <a:t> i AJAX</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a:buFontTx/>
              <a:buChar char="-"/>
            </a:pPr>
            <a:r>
              <a:rPr lang="pl-PL" sz="2400" dirty="0" smtClean="0"/>
              <a:t>co to jest AJAX?</a:t>
            </a:r>
          </a:p>
          <a:p>
            <a:pPr marL="0" indent="0">
              <a:buNone/>
            </a:pPr>
            <a:r>
              <a:rPr lang="pl-PL" sz="2400" dirty="0"/>
              <a:t>	</a:t>
            </a:r>
            <a:r>
              <a:rPr lang="pl-PL" sz="2400" dirty="0" err="1" smtClean="0"/>
              <a:t>Asynchronous</a:t>
            </a:r>
            <a:r>
              <a:rPr lang="pl-PL" sz="2400" dirty="0" smtClean="0"/>
              <a:t> </a:t>
            </a:r>
            <a:r>
              <a:rPr lang="pl-PL" sz="2400" dirty="0" err="1" smtClean="0"/>
              <a:t>JavaScript</a:t>
            </a:r>
            <a:r>
              <a:rPr lang="pl-PL" sz="2400" dirty="0" smtClean="0"/>
              <a:t> and XML</a:t>
            </a:r>
          </a:p>
          <a:p>
            <a:pPr marL="0" indent="0">
              <a:buNone/>
            </a:pPr>
            <a:r>
              <a:rPr lang="pl-PL" sz="2400" dirty="0" smtClean="0"/>
              <a:t>- w skrócie: służy do pobierania danych w tle i wyświetlania ich na stronie bez konieczności przeładowania strony</a:t>
            </a:r>
          </a:p>
        </p:txBody>
      </p:sp>
    </p:spTree>
    <p:extLst>
      <p:ext uri="{BB962C8B-B14F-4D97-AF65-F5344CB8AC3E}">
        <p14:creationId xmlns:p14="http://schemas.microsoft.com/office/powerpoint/2010/main" xmlns="" val="25945631"/>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metoda </a:t>
            </a:r>
            <a:r>
              <a:rPr lang="pl-PL" sz="3600" b="1" dirty="0" err="1" smtClean="0"/>
              <a:t>load</a:t>
            </a:r>
            <a:r>
              <a:rPr lang="pl-PL" sz="36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Metoda </a:t>
            </a:r>
            <a:r>
              <a:rPr lang="pl-PL" sz="2400" dirty="0" err="1" smtClean="0"/>
              <a:t>load</a:t>
            </a:r>
            <a:r>
              <a:rPr lang="pl-PL" sz="2400" dirty="0" smtClean="0"/>
              <a:t>() pobiera dane z serwera i umieszcza je w wybranym elemencie</a:t>
            </a:r>
          </a:p>
          <a:p>
            <a:pPr marL="0" indent="0">
              <a:buNone/>
            </a:pPr>
            <a:r>
              <a:rPr lang="pl-PL" sz="2400" dirty="0"/>
              <a:t>	</a:t>
            </a:r>
            <a:r>
              <a:rPr lang="pl-PL" sz="2400" dirty="0" smtClean="0"/>
              <a:t>$(selektor).</a:t>
            </a:r>
            <a:r>
              <a:rPr lang="pl-PL" sz="2400" dirty="0" err="1" smtClean="0"/>
              <a:t>load</a:t>
            </a:r>
            <a:r>
              <a:rPr lang="pl-PL" sz="2400" dirty="0" smtClean="0"/>
              <a:t>(</a:t>
            </a:r>
            <a:r>
              <a:rPr lang="pl-PL" sz="2400" dirty="0" err="1" smtClean="0"/>
              <a:t>url</a:t>
            </a:r>
            <a:r>
              <a:rPr lang="pl-PL" sz="2400" dirty="0" smtClean="0"/>
              <a:t>, dane, </a:t>
            </a:r>
            <a:r>
              <a:rPr lang="pl-PL" sz="2400" dirty="0" err="1" smtClean="0"/>
              <a:t>funkcja_zwrotna</a:t>
            </a:r>
            <a:r>
              <a:rPr lang="pl-PL" sz="2400" dirty="0" smtClean="0"/>
              <a:t>)</a:t>
            </a:r>
          </a:p>
          <a:p>
            <a:pPr marL="0" indent="0">
              <a:buNone/>
            </a:pPr>
            <a:r>
              <a:rPr lang="pl-PL" sz="2400" dirty="0" smtClean="0"/>
              <a:t>	$("#div1").</a:t>
            </a:r>
            <a:r>
              <a:rPr lang="pl-PL" sz="2400" dirty="0" err="1" smtClean="0"/>
              <a:t>load</a:t>
            </a:r>
            <a:r>
              <a:rPr lang="pl-PL" sz="2400" dirty="0" smtClean="0"/>
              <a:t>("dane.txt");</a:t>
            </a:r>
          </a:p>
        </p:txBody>
      </p:sp>
    </p:spTree>
    <p:extLst>
      <p:ext uri="{BB962C8B-B14F-4D97-AF65-F5344CB8AC3E}">
        <p14:creationId xmlns:p14="http://schemas.microsoft.com/office/powerpoint/2010/main" xmlns="" val="2128456922"/>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jQuery</a:t>
            </a:r>
            <a:r>
              <a:rPr lang="pl-PL" sz="3600" b="1" dirty="0" smtClean="0"/>
              <a:t> </a:t>
            </a:r>
            <a:r>
              <a:rPr lang="pl-PL" sz="3600" b="1" dirty="0" err="1" smtClean="0"/>
              <a:t>get</a:t>
            </a:r>
            <a:r>
              <a:rPr lang="pl-PL" sz="3600" b="1" dirty="0" smtClean="0"/>
              <a:t>() i post()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Metody </a:t>
            </a:r>
            <a:r>
              <a:rPr lang="pl-PL" sz="2400" dirty="0" err="1" smtClean="0"/>
              <a:t>get</a:t>
            </a:r>
            <a:r>
              <a:rPr lang="pl-PL" sz="2400" dirty="0" smtClean="0"/>
              <a:t>() i post()</a:t>
            </a:r>
          </a:p>
          <a:p>
            <a:pPr marL="0" indent="0">
              <a:buNone/>
            </a:pPr>
            <a:r>
              <a:rPr lang="pl-PL" sz="2400" dirty="0" smtClean="0"/>
              <a:t>$.</a:t>
            </a:r>
            <a:r>
              <a:rPr lang="pl-PL" sz="2400" dirty="0" err="1" smtClean="0"/>
              <a:t>get</a:t>
            </a:r>
            <a:r>
              <a:rPr lang="pl-PL" sz="2400" dirty="0" smtClean="0"/>
              <a:t>(URL, </a:t>
            </a:r>
            <a:r>
              <a:rPr lang="pl-PL" sz="2400" dirty="0" err="1" smtClean="0"/>
              <a:t>funkcja_zwrotna</a:t>
            </a:r>
            <a:r>
              <a:rPr lang="pl-PL" sz="2400" dirty="0" smtClean="0"/>
              <a:t>);</a:t>
            </a:r>
          </a:p>
          <a:p>
            <a:pPr marL="0" indent="0">
              <a:buNone/>
            </a:pPr>
            <a:r>
              <a:rPr lang="pl-PL" sz="2400" dirty="0" smtClean="0"/>
              <a:t>$.post(URL, dane, </a:t>
            </a:r>
            <a:r>
              <a:rPr lang="pl-PL" sz="2400" dirty="0" err="1" smtClean="0"/>
              <a:t>funkcja_zwrotna</a:t>
            </a:r>
            <a:r>
              <a:rPr lang="pl-PL" sz="2400" dirty="0" smtClean="0"/>
              <a:t>);</a:t>
            </a:r>
          </a:p>
        </p:txBody>
      </p:sp>
    </p:spTree>
    <p:extLst>
      <p:ext uri="{BB962C8B-B14F-4D97-AF65-F5344CB8AC3E}">
        <p14:creationId xmlns:p14="http://schemas.microsoft.com/office/powerpoint/2010/main" xmlns="" val="3402398935"/>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Podsumowanie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 trakcie tej lekcji poznaliśmy podstawowe informacje o </a:t>
            </a:r>
            <a:r>
              <a:rPr lang="pl-PL" sz="2400" dirty="0" err="1" smtClean="0"/>
              <a:t>frameworku</a:t>
            </a:r>
            <a:r>
              <a:rPr lang="pl-PL" sz="2400" dirty="0" smtClean="0"/>
              <a:t> </a:t>
            </a:r>
            <a:r>
              <a:rPr lang="pl-PL" sz="2400" dirty="0" err="1" smtClean="0"/>
              <a:t>jQuery</a:t>
            </a:r>
            <a:r>
              <a:rPr lang="pl-PL" sz="2400" dirty="0" smtClean="0"/>
              <a:t>. Wiemy, że pozwala on m.in. na:</a:t>
            </a:r>
          </a:p>
          <a:p>
            <a:pPr>
              <a:buFontTx/>
              <a:buChar char="-"/>
            </a:pPr>
            <a:r>
              <a:rPr lang="pl-PL" sz="2400" dirty="0" smtClean="0"/>
              <a:t>animowanie elementów na stronie (pokazywanie, ukrywanie, przesuwanie itp.)</a:t>
            </a:r>
          </a:p>
          <a:p>
            <a:pPr>
              <a:buFontTx/>
              <a:buChar char="-"/>
            </a:pPr>
            <a:r>
              <a:rPr lang="pl-PL" sz="2400" dirty="0" smtClean="0"/>
              <a:t>wyszukiwanie i modyfikację treści elementów</a:t>
            </a:r>
          </a:p>
          <a:p>
            <a:pPr>
              <a:buFontTx/>
              <a:buChar char="-"/>
            </a:pPr>
            <a:r>
              <a:rPr lang="pl-PL" sz="2400" dirty="0" smtClean="0"/>
              <a:t>dodawanie i usuwanie elementów</a:t>
            </a:r>
          </a:p>
          <a:p>
            <a:pPr>
              <a:buFontTx/>
              <a:buChar char="-"/>
            </a:pPr>
            <a:r>
              <a:rPr lang="pl-PL" sz="2400" dirty="0" smtClean="0"/>
              <a:t>modyfikacje styli </a:t>
            </a:r>
            <a:r>
              <a:rPr lang="pl-PL" sz="2400" dirty="0" err="1" smtClean="0"/>
              <a:t>css</a:t>
            </a:r>
            <a:r>
              <a:rPr lang="pl-PL" sz="2400" dirty="0" smtClean="0"/>
              <a:t> strony</a:t>
            </a:r>
          </a:p>
          <a:p>
            <a:pPr>
              <a:buFontTx/>
              <a:buChar char="-"/>
            </a:pPr>
            <a:r>
              <a:rPr lang="pl-PL" sz="2400" dirty="0" smtClean="0"/>
              <a:t>komunikację z innymi usługami z wykorzystaniem AJAX</a:t>
            </a:r>
          </a:p>
        </p:txBody>
      </p:sp>
    </p:spTree>
    <p:extLst>
      <p:ext uri="{BB962C8B-B14F-4D97-AF65-F5344CB8AC3E}">
        <p14:creationId xmlns:p14="http://schemas.microsoft.com/office/powerpoint/2010/main" xmlns="" val="3696248936"/>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Dodawanie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Aby wykorzystywać </a:t>
            </a:r>
            <a:r>
              <a:rPr lang="pl-PL" sz="2400" dirty="0" err="1" smtClean="0"/>
              <a:t>jQuery</a:t>
            </a:r>
            <a:r>
              <a:rPr lang="pl-PL" sz="2400" dirty="0" smtClean="0"/>
              <a:t> musimy załączyć do naszej strony plik z kodem biblioteki.</a:t>
            </a:r>
          </a:p>
          <a:p>
            <a:r>
              <a:rPr lang="pl-PL" sz="2400" dirty="0" smtClean="0"/>
              <a:t>Możemy pobrać go ze strony </a:t>
            </a:r>
            <a:r>
              <a:rPr lang="pl-PL" sz="2400" dirty="0" smtClean="0">
                <a:hlinkClick r:id="rId4"/>
              </a:rPr>
              <a:t>www.jquery.com</a:t>
            </a:r>
            <a:r>
              <a:rPr lang="pl-PL" sz="2400" dirty="0" smtClean="0"/>
              <a:t>, lub wykorzystać mechanizm CDN – </a:t>
            </a:r>
            <a:r>
              <a:rPr lang="pl-PL" sz="2400" dirty="0" err="1" smtClean="0"/>
              <a:t>content</a:t>
            </a:r>
            <a:r>
              <a:rPr lang="pl-PL" sz="2400" dirty="0" smtClean="0"/>
              <a:t> </a:t>
            </a:r>
            <a:r>
              <a:rPr lang="pl-PL" sz="2400" dirty="0" err="1" smtClean="0"/>
              <a:t>delivery</a:t>
            </a:r>
            <a:r>
              <a:rPr lang="pl-PL" sz="2400" dirty="0" smtClean="0"/>
              <a:t> network.</a:t>
            </a:r>
          </a:p>
          <a:p>
            <a:r>
              <a:rPr lang="pl-PL" sz="2400" dirty="0"/>
              <a:t>&lt;</a:t>
            </a:r>
            <a:r>
              <a:rPr lang="pl-PL" sz="2400" dirty="0" err="1"/>
              <a:t>script</a:t>
            </a:r>
            <a:r>
              <a:rPr lang="pl-PL" sz="2400" dirty="0"/>
              <a:t> </a:t>
            </a:r>
            <a:r>
              <a:rPr lang="pl-PL" sz="2400" dirty="0" err="1"/>
              <a:t>src</a:t>
            </a:r>
            <a:r>
              <a:rPr lang="pl-PL" sz="2400" dirty="0"/>
              <a:t>="</a:t>
            </a:r>
            <a:r>
              <a:rPr lang="pl-PL" sz="2400" dirty="0" smtClean="0"/>
              <a:t>jquery-1.9.1.min.js"&gt;&lt;/</a:t>
            </a:r>
            <a:r>
              <a:rPr lang="pl-PL" sz="2400" dirty="0" err="1" smtClean="0"/>
              <a:t>script</a:t>
            </a:r>
            <a:r>
              <a:rPr lang="pl-PL" sz="2400" dirty="0"/>
              <a:t>&gt;</a:t>
            </a:r>
            <a:endParaRPr lang="pl-PL" sz="2400" dirty="0" smtClean="0"/>
          </a:p>
          <a:p>
            <a:r>
              <a:rPr lang="pl-PL" sz="2400" dirty="0"/>
              <a:t>&lt;</a:t>
            </a:r>
            <a:r>
              <a:rPr lang="pl-PL" sz="2400" dirty="0" err="1"/>
              <a:t>script</a:t>
            </a:r>
            <a:r>
              <a:rPr lang="pl-PL" sz="2400" dirty="0"/>
              <a:t> </a:t>
            </a:r>
            <a:r>
              <a:rPr lang="pl-PL" sz="2400" dirty="0" err="1"/>
              <a:t>src</a:t>
            </a:r>
            <a:r>
              <a:rPr lang="pl-PL" sz="2400" dirty="0"/>
              <a:t>="//</a:t>
            </a:r>
            <a:r>
              <a:rPr lang="pl-PL" sz="2400" dirty="0" smtClean="0"/>
              <a:t>ajax.googleapis.com/</a:t>
            </a:r>
            <a:r>
              <a:rPr lang="pl-PL" sz="2400" dirty="0" err="1" smtClean="0"/>
              <a:t>ajax</a:t>
            </a:r>
            <a:r>
              <a:rPr lang="pl-PL" sz="2400" dirty="0" smtClean="0"/>
              <a:t>/</a:t>
            </a:r>
            <a:r>
              <a:rPr lang="pl-PL" sz="2400" dirty="0" err="1" smtClean="0"/>
              <a:t>libs</a:t>
            </a:r>
            <a:r>
              <a:rPr lang="pl-PL" sz="2400" dirty="0" smtClean="0"/>
              <a:t>/</a:t>
            </a:r>
            <a:r>
              <a:rPr lang="pl-PL" sz="2400" dirty="0" err="1" smtClean="0"/>
              <a:t>jquery</a:t>
            </a:r>
            <a:r>
              <a:rPr lang="pl-PL" sz="2400" dirty="0" smtClean="0"/>
              <a:t>/1.9.1/jquery.min.js"&gt;&lt;/</a:t>
            </a:r>
            <a:r>
              <a:rPr lang="pl-PL" sz="2400" dirty="0" err="1" smtClean="0"/>
              <a:t>script</a:t>
            </a:r>
            <a:r>
              <a:rPr lang="pl-PL" sz="2400" dirty="0" smtClean="0"/>
              <a:t>&gt;</a:t>
            </a:r>
          </a:p>
        </p:txBody>
      </p:sp>
    </p:spTree>
    <p:extLst>
      <p:ext uri="{BB962C8B-B14F-4D97-AF65-F5344CB8AC3E}">
        <p14:creationId xmlns:p14="http://schemas.microsoft.com/office/powerpoint/2010/main" xmlns="" val="3433718165"/>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Składnia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Podstawowa składnia to:</a:t>
            </a:r>
          </a:p>
          <a:p>
            <a:pPr marL="0" indent="0">
              <a:buNone/>
            </a:pPr>
            <a:r>
              <a:rPr lang="pl-PL" sz="2400" dirty="0" smtClean="0"/>
              <a:t>$(</a:t>
            </a:r>
            <a:r>
              <a:rPr lang="pl-PL" sz="2400" dirty="0" err="1" smtClean="0"/>
              <a:t>selector</a:t>
            </a:r>
            <a:r>
              <a:rPr lang="pl-PL" sz="2400" dirty="0" smtClean="0"/>
              <a:t>).</a:t>
            </a:r>
            <a:r>
              <a:rPr lang="pl-PL" sz="2400" dirty="0" err="1" smtClean="0"/>
              <a:t>action</a:t>
            </a:r>
            <a:r>
              <a:rPr lang="pl-PL" sz="2400" dirty="0" smtClean="0"/>
              <a:t>() </a:t>
            </a:r>
          </a:p>
          <a:p>
            <a:pPr marL="0" indent="0">
              <a:buNone/>
            </a:pPr>
            <a:r>
              <a:rPr lang="pl-PL" sz="1800" dirty="0" smtClean="0"/>
              <a:t>gdzie:</a:t>
            </a:r>
            <a:endParaRPr lang="pl-PL" sz="1800" dirty="0"/>
          </a:p>
          <a:p>
            <a:pPr>
              <a:buFontTx/>
              <a:buChar char="-"/>
            </a:pPr>
            <a:r>
              <a:rPr lang="pl-PL" sz="1800" dirty="0" smtClean="0"/>
              <a:t>znak $ - wskazanie że wykorzystujemy </a:t>
            </a:r>
            <a:r>
              <a:rPr lang="pl-PL" sz="1800" dirty="0" err="1" smtClean="0"/>
              <a:t>jQuery</a:t>
            </a:r>
            <a:r>
              <a:rPr lang="pl-PL" sz="1800" dirty="0" smtClean="0"/>
              <a:t>,</a:t>
            </a:r>
          </a:p>
          <a:p>
            <a:pPr>
              <a:buFontTx/>
              <a:buChar char="-"/>
            </a:pPr>
            <a:r>
              <a:rPr lang="pl-PL" sz="1800" dirty="0" smtClean="0"/>
              <a:t>(</a:t>
            </a:r>
            <a:r>
              <a:rPr lang="pl-PL" sz="1800" dirty="0" err="1" smtClean="0"/>
              <a:t>selector</a:t>
            </a:r>
            <a:r>
              <a:rPr lang="pl-PL" sz="1800" dirty="0" smtClean="0"/>
              <a:t>) – wyrażenie do wyszukania elementu</a:t>
            </a:r>
          </a:p>
          <a:p>
            <a:pPr>
              <a:buFontTx/>
              <a:buChar char="-"/>
            </a:pPr>
            <a:r>
              <a:rPr lang="pl-PL" sz="1800" dirty="0" err="1" smtClean="0"/>
              <a:t>action</a:t>
            </a:r>
            <a:r>
              <a:rPr lang="pl-PL" sz="1800" dirty="0" smtClean="0"/>
              <a:t>()  - akcja do wykonania</a:t>
            </a:r>
          </a:p>
          <a:p>
            <a:pPr marL="0" indent="0">
              <a:buNone/>
            </a:pPr>
            <a:r>
              <a:rPr lang="pl-PL" sz="1800" dirty="0" smtClean="0"/>
              <a:t>Przykłady:</a:t>
            </a:r>
          </a:p>
          <a:p>
            <a:pPr marL="0" indent="0">
              <a:buNone/>
            </a:pPr>
            <a:r>
              <a:rPr lang="pl-PL" sz="1800" dirty="0" smtClean="0"/>
              <a:t>$(</a:t>
            </a:r>
            <a:r>
              <a:rPr lang="pl-PL" sz="1800" dirty="0" err="1" smtClean="0"/>
              <a:t>this</a:t>
            </a:r>
            <a:r>
              <a:rPr lang="pl-PL" sz="1800" dirty="0" smtClean="0"/>
              <a:t>).</a:t>
            </a:r>
            <a:r>
              <a:rPr lang="pl-PL" sz="1800" dirty="0" err="1" smtClean="0"/>
              <a:t>hide</a:t>
            </a:r>
            <a:r>
              <a:rPr lang="pl-PL" sz="1800" dirty="0" smtClean="0"/>
              <a:t>() – ukrywa bieżący element</a:t>
            </a:r>
          </a:p>
          <a:p>
            <a:pPr marL="0" indent="0">
              <a:buNone/>
            </a:pPr>
            <a:r>
              <a:rPr lang="pl-PL" sz="1800" dirty="0" smtClean="0"/>
              <a:t>$("p").</a:t>
            </a:r>
            <a:r>
              <a:rPr lang="pl-PL" sz="1800" dirty="0" err="1" smtClean="0"/>
              <a:t>hide</a:t>
            </a:r>
            <a:r>
              <a:rPr lang="pl-PL" sz="1800" dirty="0" smtClean="0"/>
              <a:t>() – ukrywa wszystkie paragrafy</a:t>
            </a:r>
          </a:p>
          <a:p>
            <a:pPr marL="0" indent="0">
              <a:buNone/>
            </a:pPr>
            <a:r>
              <a:rPr lang="pl-PL" sz="1800" dirty="0" smtClean="0"/>
              <a:t>$(".test").</a:t>
            </a:r>
            <a:r>
              <a:rPr lang="pl-PL" sz="1800" dirty="0" err="1" smtClean="0"/>
              <a:t>hide</a:t>
            </a:r>
            <a:r>
              <a:rPr lang="pl-PL" sz="1800" dirty="0" smtClean="0"/>
              <a:t>() – ukrywa wszystkie elementy o klasie test</a:t>
            </a:r>
            <a:endParaRPr sz="1800" dirty="0"/>
          </a:p>
        </p:txBody>
      </p:sp>
    </p:spTree>
    <p:extLst>
      <p:ext uri="{BB962C8B-B14F-4D97-AF65-F5344CB8AC3E}">
        <p14:creationId xmlns:p14="http://schemas.microsoft.com/office/powerpoint/2010/main" xmlns="" val="1030701086"/>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zdarzenie </a:t>
            </a:r>
            <a:r>
              <a:rPr lang="pl-PL" sz="3600" b="1" dirty="0" err="1" smtClean="0"/>
              <a:t>Document</a:t>
            </a:r>
            <a:r>
              <a:rPr lang="pl-PL" sz="3600" b="1" dirty="0" smtClean="0"/>
              <a:t> </a:t>
            </a:r>
            <a:r>
              <a:rPr lang="pl-PL" sz="3600" b="1" dirty="0" err="1" smtClean="0"/>
              <a:t>Ready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Zdarzenie generowane po załadowaniu dokumentu. Wykorzystywane aby opóźnić wywołanie funkcji </a:t>
            </a:r>
            <a:r>
              <a:rPr lang="pl-PL" sz="2400" dirty="0" err="1" smtClean="0"/>
              <a:t>jQuery</a:t>
            </a:r>
            <a:r>
              <a:rPr lang="pl-PL" sz="2400" dirty="0" smtClean="0"/>
              <a:t> aż do momentu aż cała strona będzie dostępna</a:t>
            </a:r>
          </a:p>
          <a:p>
            <a:pPr marL="0" indent="0">
              <a:buNone/>
            </a:pPr>
            <a:r>
              <a:rPr lang="pl-PL" sz="2400" dirty="0" smtClean="0"/>
              <a:t>W skrypcie należy umieścić wywołanie:</a:t>
            </a:r>
            <a:br>
              <a:rPr lang="pl-PL" sz="2400" dirty="0" smtClean="0"/>
            </a:br>
            <a:r>
              <a:rPr lang="pl-PL" sz="2400" dirty="0" smtClean="0"/>
              <a:t>$(</a:t>
            </a:r>
            <a:r>
              <a:rPr lang="pl-PL" sz="2400" dirty="0" err="1" smtClean="0"/>
              <a:t>document</a:t>
            </a:r>
            <a:r>
              <a:rPr lang="pl-PL" sz="2400" dirty="0" smtClean="0"/>
              <a:t>).</a:t>
            </a:r>
            <a:r>
              <a:rPr lang="pl-PL" sz="2400" dirty="0" err="1" smtClean="0"/>
              <a:t>ready</a:t>
            </a:r>
            <a:r>
              <a:rPr lang="pl-PL" sz="2400" dirty="0" smtClean="0"/>
              <a:t>(</a:t>
            </a:r>
            <a:r>
              <a:rPr lang="pl-PL" sz="2400" dirty="0" err="1" smtClean="0"/>
              <a:t>function</a:t>
            </a:r>
            <a:r>
              <a:rPr lang="pl-PL" sz="2400" dirty="0" smtClean="0"/>
              <a:t>() {</a:t>
            </a:r>
          </a:p>
          <a:p>
            <a:pPr marL="0" indent="0">
              <a:buNone/>
            </a:pPr>
            <a:r>
              <a:rPr lang="pl-PL" sz="2400" dirty="0" smtClean="0"/>
              <a:t>	//tutaj nasze instrukcje</a:t>
            </a:r>
          </a:p>
          <a:p>
            <a:pPr marL="0" indent="0">
              <a:buNone/>
            </a:pPr>
            <a:r>
              <a:rPr lang="pl-PL" sz="2400" dirty="0" smtClean="0"/>
              <a:t>}); lub wersję skróconą:</a:t>
            </a:r>
          </a:p>
          <a:p>
            <a:pPr marL="0" indent="0">
              <a:buNone/>
            </a:pPr>
            <a:r>
              <a:rPr lang="pl-PL" sz="2400" dirty="0" smtClean="0"/>
              <a:t>$(</a:t>
            </a:r>
            <a:r>
              <a:rPr lang="pl-PL" sz="2400" dirty="0" err="1" smtClean="0"/>
              <a:t>function</a:t>
            </a:r>
            <a:r>
              <a:rPr lang="pl-PL" sz="2400" dirty="0" smtClean="0"/>
              <a:t>() {</a:t>
            </a:r>
          </a:p>
          <a:p>
            <a:pPr marL="0" indent="0">
              <a:buNone/>
            </a:pPr>
            <a:r>
              <a:rPr lang="pl-PL" sz="2400" dirty="0" smtClean="0"/>
              <a:t>// tutaj instrukcje });</a:t>
            </a:r>
            <a:endParaRPr sz="2400" dirty="0"/>
          </a:p>
        </p:txBody>
      </p:sp>
    </p:spTree>
    <p:extLst>
      <p:ext uri="{BB962C8B-B14F-4D97-AF65-F5344CB8AC3E}">
        <p14:creationId xmlns:p14="http://schemas.microsoft.com/office/powerpoint/2010/main" xmlns="" val="3732940321"/>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Selektory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selektor elementu</a:t>
            </a:r>
          </a:p>
          <a:p>
            <a:pPr marL="0" indent="0">
              <a:buNone/>
            </a:pPr>
            <a:r>
              <a:rPr lang="pl-PL" sz="2400" dirty="0"/>
              <a:t>	</a:t>
            </a:r>
            <a:r>
              <a:rPr lang="pl-PL" sz="2400" dirty="0" smtClean="0"/>
              <a:t>$("p")</a:t>
            </a:r>
          </a:p>
          <a:p>
            <a:r>
              <a:rPr lang="pl-PL" sz="2400" dirty="0" smtClean="0"/>
              <a:t>selektor #id</a:t>
            </a:r>
          </a:p>
          <a:p>
            <a:pPr marL="0" indent="0">
              <a:buNone/>
            </a:pPr>
            <a:r>
              <a:rPr lang="pl-PL" sz="2400" dirty="0"/>
              <a:t>	</a:t>
            </a:r>
            <a:r>
              <a:rPr lang="pl-PL" sz="2400" dirty="0" smtClean="0"/>
              <a:t>$("#test")</a:t>
            </a:r>
          </a:p>
          <a:p>
            <a:r>
              <a:rPr lang="pl-PL" sz="2400" dirty="0" smtClean="0"/>
              <a:t>selektor .</a:t>
            </a:r>
            <a:r>
              <a:rPr lang="pl-PL" sz="2400" dirty="0" err="1" smtClean="0"/>
              <a:t>class</a:t>
            </a:r>
            <a:endParaRPr lang="pl-PL" sz="2400" dirty="0" smtClean="0"/>
          </a:p>
          <a:p>
            <a:pPr marL="0" indent="0">
              <a:buNone/>
            </a:pPr>
            <a:r>
              <a:rPr lang="pl-PL" sz="2400" dirty="0"/>
              <a:t>	</a:t>
            </a:r>
            <a:r>
              <a:rPr lang="pl-PL" sz="2400" dirty="0" smtClean="0"/>
              <a:t>$(".test");</a:t>
            </a:r>
          </a:p>
          <a:p>
            <a:r>
              <a:rPr lang="pl-PL" sz="2400" dirty="0" smtClean="0"/>
              <a:t>selektor </a:t>
            </a:r>
            <a:r>
              <a:rPr lang="pl-PL" sz="2400" dirty="0" err="1" smtClean="0"/>
              <a:t>this</a:t>
            </a:r>
            <a:endParaRPr lang="pl-PL" sz="2400" dirty="0" smtClean="0"/>
          </a:p>
          <a:p>
            <a:r>
              <a:rPr lang="pl-PL" sz="2400" dirty="0" smtClean="0"/>
              <a:t>selektor atrybutu np. [</a:t>
            </a:r>
            <a:r>
              <a:rPr lang="pl-PL" sz="2400" dirty="0" err="1" smtClean="0"/>
              <a:t>href</a:t>
            </a:r>
            <a:r>
              <a:rPr lang="pl-PL" sz="2400" dirty="0" smtClean="0"/>
              <a:t>]</a:t>
            </a:r>
            <a:endParaRPr sz="2400" dirty="0"/>
          </a:p>
        </p:txBody>
      </p:sp>
    </p:spTree>
    <p:extLst>
      <p:ext uri="{BB962C8B-B14F-4D97-AF65-F5344CB8AC3E}">
        <p14:creationId xmlns:p14="http://schemas.microsoft.com/office/powerpoint/2010/main" xmlns="" val="1892246080"/>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Zdarzenia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err="1" smtClean="0"/>
              <a:t>jQuery</a:t>
            </a:r>
            <a:r>
              <a:rPr lang="pl-PL" sz="2400" dirty="0" smtClean="0"/>
              <a:t> jest dostosowany do obsługi zdarzeń.</a:t>
            </a:r>
          </a:p>
          <a:p>
            <a:pPr marL="0" indent="0">
              <a:buNone/>
            </a:pPr>
            <a:r>
              <a:rPr lang="pl-PL" sz="2400" dirty="0" smtClean="0"/>
              <a:t>$("p").</a:t>
            </a:r>
            <a:r>
              <a:rPr lang="pl-PL" sz="2400" dirty="0" err="1" smtClean="0"/>
              <a:t>click</a:t>
            </a:r>
            <a:r>
              <a:rPr lang="pl-PL" sz="2400" dirty="0" smtClean="0"/>
              <a:t>();</a:t>
            </a:r>
          </a:p>
          <a:p>
            <a:pPr marL="0" indent="0">
              <a:buNone/>
            </a:pPr>
            <a:r>
              <a:rPr lang="pl-PL" sz="2400" dirty="0" smtClean="0"/>
              <a:t>Najczęściej wykorzystywane zdarzenia:</a:t>
            </a:r>
          </a:p>
          <a:p>
            <a:r>
              <a:rPr lang="pl-PL" sz="2400" dirty="0" smtClean="0"/>
              <a:t>$(</a:t>
            </a:r>
            <a:r>
              <a:rPr lang="pl-PL" sz="2400" dirty="0" err="1" smtClean="0"/>
              <a:t>document</a:t>
            </a:r>
            <a:r>
              <a:rPr lang="pl-PL" sz="2400" dirty="0" smtClean="0"/>
              <a:t>).</a:t>
            </a:r>
            <a:r>
              <a:rPr lang="pl-PL" sz="2400" dirty="0" err="1" smtClean="0"/>
              <a:t>ready</a:t>
            </a:r>
            <a:r>
              <a:rPr lang="pl-PL" sz="2400" dirty="0" smtClean="0"/>
              <a:t>()</a:t>
            </a:r>
          </a:p>
          <a:p>
            <a:r>
              <a:rPr lang="pl-PL" sz="2400" dirty="0" err="1" smtClean="0"/>
              <a:t>click</a:t>
            </a:r>
            <a:r>
              <a:rPr lang="pl-PL" sz="2400" dirty="0" smtClean="0"/>
              <a:t>()</a:t>
            </a:r>
          </a:p>
          <a:p>
            <a:r>
              <a:rPr lang="pl-PL" sz="2400" dirty="0" err="1" smtClean="0"/>
              <a:t>mouseenter</a:t>
            </a:r>
            <a:r>
              <a:rPr lang="pl-PL" sz="2400" dirty="0" smtClean="0"/>
              <a:t>()</a:t>
            </a:r>
          </a:p>
          <a:p>
            <a:r>
              <a:rPr lang="pl-PL" sz="2400" dirty="0" err="1" smtClean="0"/>
              <a:t>mouseleave</a:t>
            </a:r>
            <a:r>
              <a:rPr lang="pl-PL" sz="2400" dirty="0" smtClean="0"/>
              <a:t>()</a:t>
            </a:r>
          </a:p>
          <a:p>
            <a:r>
              <a:rPr lang="pl-PL" sz="2400" dirty="0" err="1" smtClean="0"/>
              <a:t>hover</a:t>
            </a:r>
            <a:endParaRPr lang="pl-PL" sz="2400" dirty="0" smtClean="0"/>
          </a:p>
        </p:txBody>
      </p:sp>
    </p:spTree>
    <p:extLst>
      <p:ext uri="{BB962C8B-B14F-4D97-AF65-F5344CB8AC3E}">
        <p14:creationId xmlns:p14="http://schemas.microsoft.com/office/powerpoint/2010/main" xmlns="" val="2626038984"/>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Podstawowe efekty w </a:t>
            </a:r>
            <a:r>
              <a:rPr lang="pl-PL" sz="2400" dirty="0" err="1" smtClean="0"/>
              <a:t>jQuery</a:t>
            </a:r>
            <a:r>
              <a:rPr lang="pl-PL" sz="2400" dirty="0" smtClean="0"/>
              <a:t>:</a:t>
            </a:r>
          </a:p>
          <a:p>
            <a:r>
              <a:rPr lang="pl-PL" sz="2400" dirty="0" smtClean="0"/>
              <a:t>ukrywanie/pokazywanie</a:t>
            </a:r>
          </a:p>
          <a:p>
            <a:r>
              <a:rPr lang="pl-PL" sz="2400" dirty="0" smtClean="0"/>
              <a:t>zanikanie/rozświetlanie</a:t>
            </a:r>
          </a:p>
          <a:p>
            <a:r>
              <a:rPr lang="pl-PL" sz="2400" dirty="0" smtClean="0"/>
              <a:t>zwijanie/rozwijanie</a:t>
            </a:r>
          </a:p>
          <a:p>
            <a:r>
              <a:rPr lang="pl-PL" sz="2400" dirty="0" smtClean="0"/>
              <a:t>animacje</a:t>
            </a:r>
          </a:p>
          <a:p>
            <a:endParaRPr lang="pl-PL" sz="2400" dirty="0" smtClean="0"/>
          </a:p>
          <a:p>
            <a:endParaRPr lang="pl-PL" sz="2400" dirty="0" smtClean="0"/>
          </a:p>
        </p:txBody>
      </p:sp>
    </p:spTree>
    <p:extLst>
      <p:ext uri="{BB962C8B-B14F-4D97-AF65-F5344CB8AC3E}">
        <p14:creationId xmlns:p14="http://schemas.microsoft.com/office/powerpoint/2010/main" xmlns="" val="2570700986"/>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Wykorzystując </a:t>
            </a:r>
            <a:r>
              <a:rPr lang="pl-PL" sz="2400" dirty="0" err="1" smtClean="0"/>
              <a:t>jQuery</a:t>
            </a:r>
            <a:r>
              <a:rPr lang="pl-PL" sz="2400" dirty="0" smtClean="0"/>
              <a:t> można ukrywać i pokazywać elementy </a:t>
            </a:r>
            <a:r>
              <a:rPr lang="pl-PL" sz="2400" dirty="0" err="1" smtClean="0"/>
              <a:t>html</a:t>
            </a:r>
            <a:r>
              <a:rPr lang="pl-PL" sz="2400" dirty="0" smtClean="0"/>
              <a:t>. </a:t>
            </a:r>
          </a:p>
          <a:p>
            <a:pPr marL="0" indent="0">
              <a:buNone/>
            </a:pPr>
            <a:r>
              <a:rPr lang="pl-PL" sz="2400" dirty="0" smtClean="0"/>
              <a:t>$(selektor).</a:t>
            </a:r>
            <a:r>
              <a:rPr lang="pl-PL" sz="2400" dirty="0" err="1" smtClean="0"/>
              <a:t>hide</a:t>
            </a:r>
            <a:r>
              <a:rPr lang="pl-PL" sz="2400" dirty="0" smtClean="0"/>
              <a:t>(</a:t>
            </a:r>
            <a:r>
              <a:rPr lang="pl-PL" sz="2400" dirty="0" err="1" smtClean="0"/>
              <a:t>predkosc</a:t>
            </a:r>
            <a:r>
              <a:rPr lang="pl-PL" sz="2400" dirty="0" smtClean="0"/>
              <a:t>, </a:t>
            </a:r>
            <a:r>
              <a:rPr lang="pl-PL" sz="2400" dirty="0" err="1" smtClean="0"/>
              <a:t>funkcja_zwrotna</a:t>
            </a:r>
            <a:r>
              <a:rPr lang="pl-PL" sz="2400" dirty="0" smtClean="0"/>
              <a:t>)</a:t>
            </a:r>
          </a:p>
          <a:p>
            <a:pPr marL="0" indent="0">
              <a:buNone/>
            </a:pPr>
            <a:r>
              <a:rPr lang="pl-PL" sz="2400" dirty="0" smtClean="0"/>
              <a:t>$(selektor).show(</a:t>
            </a:r>
            <a:r>
              <a:rPr lang="pl-PL" sz="2400" dirty="0" err="1" smtClean="0"/>
              <a:t>predkosc</a:t>
            </a:r>
            <a:r>
              <a:rPr lang="pl-PL" sz="2400" dirty="0" smtClean="0"/>
              <a:t>, </a:t>
            </a:r>
            <a:r>
              <a:rPr lang="pl-PL" sz="2400" dirty="0" err="1" smtClean="0"/>
              <a:t>funkcja_zwrotna</a:t>
            </a:r>
            <a:r>
              <a:rPr lang="pl-PL" sz="2400" dirty="0" smtClean="0"/>
              <a:t>)</a:t>
            </a:r>
          </a:p>
          <a:p>
            <a:pPr marL="0" indent="0">
              <a:buNone/>
            </a:pPr>
            <a:r>
              <a:rPr lang="pl-PL" sz="2400" dirty="0"/>
              <a:t/>
            </a:r>
            <a:br>
              <a:rPr lang="pl-PL" sz="2400" dirty="0"/>
            </a:br>
            <a:r>
              <a:rPr lang="pl-PL" sz="2400" dirty="0" smtClean="0"/>
              <a:t>$(selektor).</a:t>
            </a:r>
            <a:r>
              <a:rPr lang="pl-PL" sz="2400" dirty="0" err="1" smtClean="0"/>
              <a:t>toggle</a:t>
            </a:r>
            <a:r>
              <a:rPr lang="pl-PL" sz="2400" dirty="0" smtClean="0"/>
              <a:t>(</a:t>
            </a:r>
            <a:r>
              <a:rPr lang="pl-PL" sz="2400" dirty="0" err="1" smtClean="0"/>
              <a:t>predkosc</a:t>
            </a:r>
            <a:r>
              <a:rPr lang="pl-PL" sz="2400" dirty="0" smtClean="0"/>
              <a:t>, </a:t>
            </a:r>
            <a:r>
              <a:rPr lang="pl-PL" sz="2400" dirty="0" err="1" smtClean="0"/>
              <a:t>funkcja_zwrotna</a:t>
            </a:r>
            <a:r>
              <a:rPr lang="pl-PL" sz="2400" dirty="0" smtClean="0"/>
              <a:t>)</a:t>
            </a:r>
          </a:p>
        </p:txBody>
      </p:sp>
    </p:spTree>
    <p:extLst>
      <p:ext uri="{BB962C8B-B14F-4D97-AF65-F5344CB8AC3E}">
        <p14:creationId xmlns:p14="http://schemas.microsoft.com/office/powerpoint/2010/main" xmlns="" val="2039939421"/>
      </p:ext>
    </p:extLst>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1190</TotalTime>
  <Words>2390</Words>
  <Application>Microsoft Office PowerPoint</Application>
  <PresentationFormat>Pokaz na ekranie (4:3)</PresentationFormat>
  <Paragraphs>255</Paragraphs>
  <Slides>24</Slides>
  <Notes>24</Notes>
  <HiddenSlides>0</HiddenSlides>
  <MMClips>0</MMClips>
  <ScaleCrop>false</ScaleCrop>
  <HeadingPairs>
    <vt:vector size="4" baseType="variant">
      <vt:variant>
        <vt:lpstr>Motyw</vt:lpstr>
      </vt:variant>
      <vt:variant>
        <vt:i4>1</vt:i4>
      </vt:variant>
      <vt:variant>
        <vt:lpstr>Tytuły slajdów</vt:lpstr>
      </vt:variant>
      <vt:variant>
        <vt:i4>24</vt:i4>
      </vt:variant>
    </vt:vector>
  </HeadingPairs>
  <TitlesOfParts>
    <vt:vector size="25" baseType="lpstr">
      <vt:lpstr/>
      <vt:lpstr>JavaScript</vt:lpstr>
      <vt:lpstr>jQuery</vt:lpstr>
      <vt:lpstr>Dodawanie jQuery</vt:lpstr>
      <vt:lpstr>Składnia jQuery</vt:lpstr>
      <vt:lpstr>zdarzenie Document Ready</vt:lpstr>
      <vt:lpstr>Selektory jQuery</vt:lpstr>
      <vt:lpstr>Zdarzenia</vt:lpstr>
      <vt:lpstr>Efekty jQuery</vt:lpstr>
      <vt:lpstr>Efekty jQuery</vt:lpstr>
      <vt:lpstr>Efekty - zanikanie</vt:lpstr>
      <vt:lpstr>Efekty – rozwijanie i zwijanie</vt:lpstr>
      <vt:lpstr>Animacje</vt:lpstr>
      <vt:lpstr>Funkcje zwrotne</vt:lpstr>
      <vt:lpstr>Łączenie akcji</vt:lpstr>
      <vt:lpstr>Manipulacja DOM</vt:lpstr>
      <vt:lpstr>Pobieranie treści text() html()</vt:lpstr>
      <vt:lpstr>Metody val() i attr()</vt:lpstr>
      <vt:lpstr>Dodawanie elementów</vt:lpstr>
      <vt:lpstr>Usuwanie elementów</vt:lpstr>
      <vt:lpstr>Manipulacja CSS</vt:lpstr>
      <vt:lpstr>jQuery i AJAX</vt:lpstr>
      <vt:lpstr>metoda load()</vt:lpstr>
      <vt:lpstr>jQuery get() i post()</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Mac</cp:lastModifiedBy>
  <cp:revision>25</cp:revision>
  <dcterms:modified xsi:type="dcterms:W3CDTF">2013-03-25T15:47:04Z</dcterms:modified>
</cp:coreProperties>
</file>