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6"/>
  </p:notesMasterIdLst>
  <p:sldIdLst>
    <p:sldId id="256" r:id="rId2"/>
    <p:sldId id="257" r:id="rId3"/>
    <p:sldId id="27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8" r:id="rId22"/>
    <p:sldId id="279" r:id="rId23"/>
    <p:sldId id="280" r:id="rId24"/>
    <p:sldId id="281" r:id="rId2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086" autoAdjust="0"/>
  </p:normalViewPr>
  <p:slideViewPr>
    <p:cSldViewPr>
      <p:cViewPr varScale="1">
        <p:scale>
          <a:sx n="55" d="100"/>
          <a:sy n="55" d="100"/>
        </p:scale>
        <p:origin x="-158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46494749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poprzedniej lekcji wprowadziliśmy pojęcia zmiennej oraz instrukcji. Dla przypomnienia – zmienna to symboliczna nazwa dla wartości przechowywanych w trakcie działania programu, a instrukcja to polecenie sprawdzające lub ustawiające jej stan. W tej lekcji pokażemy podstawowe instrukcje warunkowe w języku </a:t>
            </a:r>
            <a:r>
              <a:rPr lang="pl-PL" baseline="0" dirty="0" err="1" smtClean="0"/>
              <a:t>JavaSciprt</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Instrukcja wyboru </a:t>
            </a:r>
            <a:r>
              <a:rPr lang="pl-PL" dirty="0" err="1" smtClean="0"/>
              <a:t>switch</a:t>
            </a:r>
            <a:r>
              <a:rPr lang="pl-PL" dirty="0" smtClean="0"/>
              <a:t> (nazywana również instrukcją </a:t>
            </a:r>
            <a:r>
              <a:rPr lang="pl-PL" dirty="0" err="1" smtClean="0"/>
              <a:t>switch</a:t>
            </a:r>
            <a:r>
              <a:rPr lang="pl-PL" dirty="0" smtClean="0"/>
              <a:t>…</a:t>
            </a:r>
            <a:r>
              <a:rPr lang="pl-PL" dirty="0" err="1" smtClean="0"/>
              <a:t>case</a:t>
            </a:r>
            <a:r>
              <a:rPr lang="pl-PL" dirty="0" smtClean="0"/>
              <a:t>) pozwala w wygodny sposób sprawdzić ciąg warunków i wykonać różne instrukcje, w zależności od wyników porównywania.</a:t>
            </a:r>
          </a:p>
          <a:p>
            <a:r>
              <a:rPr lang="pl-PL" dirty="0" smtClean="0"/>
              <a:t>Najpierw program szuka wartość odpowiedniego wyrażenia i wykonuje załączoną instrukcję. Jeśli nie uda się znaleźć odpowiedniej wartości program szuka domyślnej instrukcji i ją wykonuje. Jeśli wartość została znaleziona to program kontynuuje wykonywanie instrukcji aż do końca instrukcji </a:t>
            </a:r>
            <a:r>
              <a:rPr lang="pl-PL" b="1" dirty="0" err="1" smtClean="0"/>
              <a:t>switch</a:t>
            </a:r>
            <a:r>
              <a:rPr lang="pl-PL" dirty="0" smtClean="0"/>
              <a:t> lub do napotkania instrukcji </a:t>
            </a:r>
            <a:r>
              <a:rPr lang="pl-PL" b="1" dirty="0" err="1" smtClean="0"/>
              <a:t>break</a:t>
            </a:r>
            <a:r>
              <a:rPr lang="pl-PL" dirty="0" smtClean="0"/>
              <a:t>.</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trakcie działania sprawdzane jest czy etykieta "Biały" znajduje się na zdefiniowanej liście etykiet instrukcji. Jeśli tak to wykonywanie programu przechodzi do tego miejsca. Jeśli pominiemy instrukcję </a:t>
            </a:r>
            <a:r>
              <a:rPr lang="pl-PL" baseline="0" dirty="0" err="1" smtClean="0"/>
              <a:t>break</a:t>
            </a:r>
            <a:r>
              <a:rPr lang="pl-PL" baseline="0" dirty="0" smtClean="0"/>
              <a:t> to oprócz napisu Wybrano kolor biały zobaczymy jeszcze napis Nieznany kolor.</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Celem ćwiczenia</a:t>
            </a:r>
            <a:r>
              <a:rPr lang="pl-PL" baseline="0" dirty="0" smtClean="0"/>
              <a:t> jest praktyczne zapoznanie się z instrukcjami warunkowymi. Do tego celu wykorzystamy algorytm </a:t>
            </a:r>
            <a:r>
              <a:rPr lang="pl-PL" baseline="0" smtClean="0"/>
              <a:t>obliczania  równania </a:t>
            </a:r>
            <a:r>
              <a:rPr lang="pl-PL" baseline="0" dirty="0" smtClean="0"/>
              <a:t>kwadratowego Ax</a:t>
            </a:r>
            <a:r>
              <a:rPr lang="pl-PL" baseline="30000" dirty="0" smtClean="0"/>
              <a:t>2</a:t>
            </a:r>
            <a:r>
              <a:rPr lang="pl-PL" baseline="0" dirty="0" smtClean="0"/>
              <a:t> + </a:t>
            </a:r>
            <a:r>
              <a:rPr lang="pl-PL" baseline="0" dirty="0" err="1" smtClean="0"/>
              <a:t>Bx</a:t>
            </a:r>
            <a:r>
              <a:rPr lang="pl-PL" baseline="0" dirty="0" smtClean="0"/>
              <a:t> + C.</a:t>
            </a:r>
          </a:p>
          <a:p>
            <a:r>
              <a:rPr lang="pl-PL" baseline="0" dirty="0" smtClean="0"/>
              <a:t>Równanie ma rozwiązanie, jeśli parametr Δ (delta) równy B2–4∗A∗C jest większy od 0 lub mu równy. Jeśli Δ równa się 0, mamy jedno rozwiązanie równe –B/(2∗A), jeśli Δ jest większa od 0, mamy dwa rozwiązania: x1 = (–B+√Δ)/(2∗A) i x2 = (–B–√Δ)/(2∗A).</a:t>
            </a:r>
          </a:p>
          <a:p>
            <a:endParaRPr lang="pl-PL" baseline="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Instrukcje</a:t>
            </a:r>
            <a:r>
              <a:rPr lang="pl-PL" baseline="0" dirty="0" smtClean="0"/>
              <a:t> warunkowe nie są jedynymi sposobami na kontrolę przepływu działania programu. Jeśli konieczne jest powtórzenie dowolnego fragmentu kodu to wykorzystać możemy pętle.</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1100" dirty="0" smtClean="0"/>
              <a:t>Pętle są instrukcjami pozwalającymi na wielokrotne wykonywanie tego samego kodu. JavaScript obsługuje następujące rodzaje pętli:</a:t>
            </a:r>
          </a:p>
          <a:p>
            <a:pPr marL="457200" lvl="0" indent="-381000" rtl="0">
              <a:lnSpc>
                <a:spcPct val="115000"/>
              </a:lnSpc>
              <a:spcBef>
                <a:spcPts val="0"/>
              </a:spcBef>
              <a:buClr>
                <a:srgbClr val="000000"/>
              </a:buClr>
              <a:buSzPct val="166666"/>
              <a:buFont typeface="Arial"/>
              <a:buChar char="•"/>
            </a:pPr>
            <a:r>
              <a:rPr lang="pl" sz="1100" dirty="0" smtClean="0"/>
              <a:t>for</a:t>
            </a:r>
          </a:p>
          <a:p>
            <a:pPr marL="457200" lvl="0" indent="-381000" rtl="0">
              <a:lnSpc>
                <a:spcPct val="115000"/>
              </a:lnSpc>
              <a:spcBef>
                <a:spcPts val="0"/>
              </a:spcBef>
              <a:buClr>
                <a:srgbClr val="000000"/>
              </a:buClr>
              <a:buSzPct val="166666"/>
              <a:buFont typeface="Arial"/>
              <a:buChar char="•"/>
            </a:pPr>
            <a:r>
              <a:rPr lang="pl" sz="1100" dirty="0" smtClean="0"/>
              <a:t>while</a:t>
            </a:r>
          </a:p>
          <a:p>
            <a:pPr marL="457200" lvl="0" indent="-381000" rtl="0">
              <a:lnSpc>
                <a:spcPct val="115000"/>
              </a:lnSpc>
              <a:spcBef>
                <a:spcPts val="0"/>
              </a:spcBef>
              <a:buClr>
                <a:srgbClr val="000000"/>
              </a:buClr>
              <a:buSzPct val="166666"/>
              <a:buFont typeface="Arial"/>
              <a:buChar char="•"/>
            </a:pPr>
            <a:r>
              <a:rPr lang="pl" sz="1100" dirty="0" smtClean="0"/>
              <a:t>do .... while</a:t>
            </a:r>
          </a:p>
          <a:p>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Wyrażenie początkowe (i = 0) inicjuje zmienną używaną jako licznik pęlti, warunek (i&lt;5) określa warunek którego spełnienie zakończy wykonywanie pętli, wyrażenie modyfikujące (i++) zwiększa lub zmniejsza licznik liczby wykonań).</a:t>
            </a:r>
          </a:p>
          <a:p>
            <a:pPr lvl="0" rtl="0">
              <a:buNone/>
            </a:pPr>
            <a:r>
              <a:rPr lang="pl" dirty="0"/>
              <a:t>Powyższy przykład oznacza, dla zmiennej i równej początkowo 0 sprawdz, czy jest mniejsza od 5 i jeśli tak to wypisz jej wartość na wyjście a następnie podnieś wartość zmiennej i o 1 i ponownie sprawdź warunek. Kontynuuj aż warunek przestanie być prawdziwy.</a:t>
            </a:r>
          </a:p>
          <a:p>
            <a:pPr lvl="0" rtl="0">
              <a:buNone/>
            </a:pPr>
            <a:r>
              <a:rPr lang="pl" dirty="0"/>
              <a:t>Każde wykonanie pętli nazywamy iteracją lub przebiegiem, a zmienną zawierającą licznik pętli - zmienną iteracyjną.</a:t>
            </a:r>
          </a:p>
          <a:p>
            <a:endParaRPr lang="pl"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Dla zmiennej iteracyjnej</a:t>
            </a:r>
            <a:r>
              <a:rPr lang="pl-PL" baseline="0" dirty="0" smtClean="0"/>
              <a:t> i równej początkowo 0 sprawdź warunek – czy liczba jest mniejsza od 5. jeśli tak to wypisz na ekranie wartość tej liczby a następnie zwiększ ją o 1.</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pl" dirty="0"/>
              <a:t>W przeciwieństwie do pętli for nie znamy z góry liczby iteracji w tej pętli.Pętla może wykonać dowolną ilość razy (dopóki warunek jest spełniony), instrukcje zawarte w pętli mogą również nie zostać wykonane, jeśli warunek nie został spełniony przed pierwszą iteracją. Musimy też sami zadbać o zainicjalizowanie zmiennej iterującej i jej zwiększanie bądź zmniejszanie w każdej iteracji pętli.</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zmiennej i</a:t>
            </a:r>
            <a:r>
              <a:rPr lang="pl-PL" baseline="0" dirty="0" smtClean="0"/>
              <a:t> przypisz wartość 0. Dopóki i jest mniejsze od 5 wypisuj wartość i na ekranie a następnie zwiększ i o 1</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Specjalnym rodzajem pętli while jest pętla do .... while. </a:t>
            </a:r>
          </a:p>
          <a:p>
            <a:pPr lvl="0" rtl="0">
              <a:buNone/>
            </a:pPr>
            <a:r>
              <a:rPr lang="pl" dirty="0"/>
              <a:t>Róznicą w porównaniu do pętli while jest fakt, że instrukcje zawsze zostaną wykonane przynajmniej raz - nawet jeśli warunek początkowy nie jest spełniony.</a:t>
            </a:r>
          </a:p>
          <a:p>
            <a:endParaRPr lang="p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100" dirty="0" smtClean="0"/>
              <a:t>Instrukcje warunkowe pozwalają na sterowanie przepływem programu wg. zdefiniowanych warunków.</a:t>
            </a:r>
            <a:r>
              <a:rPr lang="pl" sz="1100" baseline="0" dirty="0" smtClean="0"/>
              <a:t> Możemy podzielić wykonywanie programu na różne ścieżki i w zależności od wartości zmiennych wybierać te, które powinny zostać wykonane.</a:t>
            </a:r>
            <a:endParaRPr lang="pl" sz="110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Jak widzimy</a:t>
            </a:r>
            <a:r>
              <a:rPr lang="pl-PL" baseline="0" dirty="0" smtClean="0"/>
              <a:t> </a:t>
            </a:r>
            <a:r>
              <a:rPr lang="pl-PL" baseline="0" dirty="0" err="1" smtClean="0"/>
              <a:t>zagnieżdzanie</a:t>
            </a:r>
            <a:r>
              <a:rPr lang="pl-PL" baseline="0" dirty="0" smtClean="0"/>
              <a:t> pętli działa w następujący sposób: </a:t>
            </a:r>
          </a:p>
          <a:p>
            <a:r>
              <a:rPr lang="pl-PL" baseline="0" dirty="0" smtClean="0"/>
              <a:t>dla każdej iteracji pętli zewnętrznej wykonywane są wszystkie iteracje pętli wewnętrznej</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buNone/>
            </a:pPr>
            <a:r>
              <a:rPr lang="pl" sz="1100" dirty="0" smtClean="0"/>
              <a:t>Wyróżniamy następujące rodzaje instrukcji:</a:t>
            </a:r>
          </a:p>
          <a:p>
            <a:pPr marL="457200" lvl="0" indent="-381000"/>
            <a:r>
              <a:rPr lang="pl" sz="1100" dirty="0" smtClean="0"/>
              <a:t>if</a:t>
            </a:r>
          </a:p>
          <a:p>
            <a:pPr marL="457200" lvl="0" indent="-381000"/>
            <a:r>
              <a:rPr lang="pl" sz="1100" dirty="0" smtClean="0"/>
              <a:t>if ... else</a:t>
            </a:r>
          </a:p>
          <a:p>
            <a:pPr marL="457200" lvl="0" indent="-381000"/>
            <a:r>
              <a:rPr lang="pl" sz="1100" dirty="0" smtClean="0"/>
              <a:t>if ..... else if ...</a:t>
            </a:r>
          </a:p>
          <a:p>
            <a:pPr marL="457200" lvl="0" indent="-381000"/>
            <a:r>
              <a:rPr lang="pl" sz="1100" dirty="0" smtClean="0"/>
              <a:t>switch</a:t>
            </a:r>
          </a:p>
          <a:p>
            <a:r>
              <a:rPr lang="pl-PL" dirty="0" smtClean="0"/>
              <a:t>Pozwalają</a:t>
            </a:r>
            <a:r>
              <a:rPr lang="pl-PL" baseline="0" dirty="0" smtClean="0"/>
              <a:t> one na wykonywanie instrukcji w zależności od tego czy określony warunek został spełniony.</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wyrażenia w nawiasach klamrowych zostaną wykonane tylko w przypadku, gdy warunek zostanie spełniony. Warunek musi być typu Boolean, można go zbudować za pomocą operatorów poznanych we wcześniejszej lekcji.</a:t>
            </a:r>
          </a:p>
          <a:p>
            <a:pPr lvl="0" rtl="0">
              <a:buNone/>
            </a:pPr>
            <a:r>
              <a:rPr lang="pl" dirty="0"/>
              <a:t>Nawiasy klamrowe wydzielają blok instrukcji wykonywanych po spełnieniu warunku. Po zamykającym nawiasie nie trzeba wstawiać średnika kończącego polecenie JavaScript. W przypadku gdy w wyniku spełnienia warunku należy wykonać tylko 1 intrukcję nawiasy można pominąć, ale wymagany wtedy jest ; na końcu linii.</a:t>
            </a:r>
          </a:p>
          <a:p>
            <a:endParaRPr lang="p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slajdzie</a:t>
            </a:r>
            <a:r>
              <a:rPr lang="pl-PL" baseline="0" dirty="0" smtClean="0"/>
              <a:t> widzimy przykład instrukcji warunkowej </a:t>
            </a:r>
            <a:r>
              <a:rPr lang="pl-PL" baseline="0" dirty="0" err="1" smtClean="0"/>
              <a:t>if</a:t>
            </a:r>
            <a:r>
              <a:rPr lang="pl-PL" baseline="0" dirty="0" smtClean="0"/>
              <a:t>. Warunkiem, który sprawdzamy jest fakt czy wartość zmiennej liczba jest podzielna przez 2. Jeśli nie to mamy do czynienia z liczbą nieparzystą i taki komunikat wpisujemy na stronie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pl" dirty="0"/>
              <a:t>Instrukcja else rozszerza instrukcję if. Działa bardzo podobnie do if, ale zawarte w niej instrukcje są wykonywane tylko w przypadku gdy warunek nie jest spełniony.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a:t>
            </a:r>
            <a:r>
              <a:rPr lang="pl-PL" baseline="0" dirty="0" smtClean="0"/>
              <a:t> slajdzie jest rozszerzony przykład poprzedniej instrukcji. </a:t>
            </a:r>
            <a:br>
              <a:rPr lang="pl-PL" baseline="0" dirty="0" smtClean="0"/>
            </a:br>
            <a:r>
              <a:rPr lang="pl-PL" baseline="0" dirty="0" smtClean="0"/>
              <a:t>Poprzednim razem, jeśli liczba była podzielna przez 2 nic nie robiliśmy, program przechodził do wykonywania kolejnych instrukcji. Tym razem komunikat na stronie pojawi się w obu przypadkach. Będzie to albo napis "Liczba parzysta" lub "Liczba nieparzysta"</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Kolejna wersja instrukcji if pozwala na badanie wielu warunków. Po if może wystąpić wiele dodatkowych bloków else if. </a:t>
            </a:r>
          </a:p>
          <a:p>
            <a:pPr>
              <a:buNone/>
            </a:pPr>
            <a:r>
              <a:rPr lang="pl" dirty="0"/>
              <a:t>Taka konstrukcja oznacza, że jeżeli warunek1 jest spełniony to wykonane zostaną instrukcje1, w przeciwnym wypadku gdy spełniony jest warunek2 to zostaną wykonane instrukcje2, itd. W przypadku, gdy wszystkie warunki są fałszywe, wykonywane są instrukcjeM z bloku else.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tym</a:t>
            </a:r>
            <a:r>
              <a:rPr lang="pl-PL" baseline="0" dirty="0" smtClean="0"/>
              <a:t> przykładzie sprawdzamy w jakim przedziale znajduje się dana liczba. Na początku sprawdzamy czy liczba jest mniejsza niż 10 i jeśli tak to wyświetlamy stosowny komunikat. Jeśli liczba jest większa bądź równa 10 to sprawdzamy czy jest większa od 20. Jeśli tak to wypisujemy komunikat, że liczba jest większa od 20. Jeśli oba warunki nie zostały spełnione program przechodzi do wykonania instrukcji </a:t>
            </a:r>
            <a:r>
              <a:rPr lang="pl-PL" baseline="0" dirty="0" err="1" smtClean="0"/>
              <a:t>else</a:t>
            </a:r>
            <a:r>
              <a:rPr lang="pl-PL" baseline="0" dirty="0" smtClean="0"/>
              <a:t> – wypisujemy komunikat, że liczba jest z zakresu &lt;10,20&gt;</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lvl="0" rtl="0">
              <a:buNone/>
            </a:pPr>
            <a:r>
              <a:rPr lang="pl"/>
              <a:t>Instrukcje warunkowe</a:t>
            </a:r>
          </a:p>
        </p:txBody>
      </p:sp>
      <p:pic>
        <p:nvPicPr>
          <p:cNvPr id="4" name="Picture 2"/>
          <p:cNvPicPr>
            <a:picLocks noChangeAspect="1" noChangeArrowheads="1"/>
          </p:cNvPicPr>
          <p:nvPr/>
        </p:nvPicPr>
        <p:blipFill>
          <a:blip r:embed="rId4" cstate="print"/>
          <a:srcRect/>
          <a:stretch>
            <a:fillRect/>
          </a:stretch>
        </p:blipFill>
        <p:spPr bwMode="auto">
          <a:xfrm>
            <a:off x="1314459" y="4365104"/>
            <a:ext cx="7650029" cy="1440160"/>
          </a:xfrm>
          <a:prstGeom prst="rect">
            <a:avLst/>
          </a:prstGeom>
          <a:noFill/>
          <a:ln w="9525">
            <a:noFill/>
            <a:miter lim="800000"/>
            <a:headEnd/>
            <a:tailEnd/>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1226517" y="1334117"/>
            <a:ext cx="7308000" cy="693000"/>
          </a:xfrm>
          <a:prstGeom prst="rect">
            <a:avLst/>
          </a:prstGeom>
        </p:spPr>
        <p:txBody>
          <a:bodyPr lIns="91425" tIns="91425" rIns="91425" bIns="91425" anchor="b" anchorCtr="0">
            <a:noAutofit/>
          </a:bodyPr>
          <a:lstStyle/>
          <a:p>
            <a:pPr>
              <a:buNone/>
            </a:pPr>
            <a:r>
              <a:rPr lang="pl"/>
              <a:t>Instrukcja </a:t>
            </a:r>
            <a:r>
              <a:rPr lang="pl" i="1"/>
              <a:t>switch</a:t>
            </a:r>
          </a:p>
        </p:txBody>
      </p:sp>
      <p:sp>
        <p:nvSpPr>
          <p:cNvPr id="72" name="Shape 72"/>
          <p:cNvSpPr txBox="1">
            <a:spLocks noGrp="1"/>
          </p:cNvSpPr>
          <p:nvPr>
            <p:ph type="body" idx="1"/>
          </p:nvPr>
        </p:nvSpPr>
        <p:spPr>
          <a:xfrm>
            <a:off x="1236267" y="2173810"/>
            <a:ext cx="7450500" cy="3760800"/>
          </a:xfrm>
          <a:prstGeom prst="rect">
            <a:avLst/>
          </a:prstGeom>
        </p:spPr>
        <p:txBody>
          <a:bodyPr lIns="91425" tIns="91425" rIns="91425" bIns="91425" anchor="t" anchorCtr="0">
            <a:noAutofit/>
          </a:bodyPr>
          <a:lstStyle/>
          <a:p>
            <a:pPr lvl="0" rtl="0">
              <a:buNone/>
            </a:pPr>
            <a:r>
              <a:rPr lang="pl" sz="2400"/>
              <a:t>switch (wyrażenie) {</a:t>
            </a:r>
            <a:br>
              <a:rPr lang="pl" sz="2400"/>
            </a:br>
            <a:r>
              <a:rPr lang="pl" sz="2400"/>
              <a:t>   case wartość1:</a:t>
            </a:r>
            <a:br>
              <a:rPr lang="pl" sz="2400"/>
            </a:br>
            <a:r>
              <a:rPr lang="pl" sz="2400"/>
              <a:t>      instrukcja1;</a:t>
            </a:r>
            <a:br>
              <a:rPr lang="pl" sz="2400"/>
            </a:br>
            <a:r>
              <a:rPr lang="pl" sz="2400"/>
              <a:t>      break;</a:t>
            </a:r>
            <a:br>
              <a:rPr lang="pl" sz="2400"/>
            </a:br>
            <a:r>
              <a:rPr lang="pl" sz="2400"/>
              <a:t>   case wartość2:</a:t>
            </a:r>
            <a:br>
              <a:rPr lang="pl" sz="2400"/>
            </a:br>
            <a:r>
              <a:rPr lang="pl" sz="2400"/>
              <a:t>      instrukcja2;</a:t>
            </a:r>
            <a:br>
              <a:rPr lang="pl" sz="2400"/>
            </a:br>
            <a:r>
              <a:rPr lang="pl" sz="2400"/>
              <a:t>      break;</a:t>
            </a:r>
            <a:br>
              <a:rPr lang="pl" sz="2400"/>
            </a:br>
            <a:r>
              <a:rPr lang="pl" sz="2400"/>
              <a:t>   ...</a:t>
            </a:r>
            <a:br>
              <a:rPr lang="pl" sz="2400"/>
            </a:br>
            <a:r>
              <a:rPr lang="pl" sz="2400"/>
              <a:t>   default : instrukcja;</a:t>
            </a:r>
            <a:br>
              <a:rPr lang="pl" sz="2400"/>
            </a:br>
            <a:r>
              <a:rPr lang="pl" sz="2400"/>
              <a:t>}</a:t>
            </a:r>
          </a:p>
          <a:p>
            <a:endParaRPr lang="pl" sz="240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Instrukcja switch</a:t>
            </a:r>
          </a:p>
        </p:txBody>
      </p:sp>
      <p:sp>
        <p:nvSpPr>
          <p:cNvPr id="78" name="Shape 78"/>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r>
              <a:rPr lang="pl" sz="1800" dirty="0" smtClean="0"/>
              <a:t>kolor = „Biały”</a:t>
            </a:r>
          </a:p>
          <a:p>
            <a:r>
              <a:rPr lang="pl" sz="1800" dirty="0" smtClean="0"/>
              <a:t>switch (kolor) {</a:t>
            </a:r>
          </a:p>
          <a:p>
            <a:r>
              <a:rPr lang="pl" sz="1800" dirty="0"/>
              <a:t> </a:t>
            </a:r>
            <a:r>
              <a:rPr lang="pl" sz="1800" dirty="0" smtClean="0"/>
              <a:t>  case: „Zielony”: document.writeln(„Wybrano zielony kolor”);</a:t>
            </a:r>
          </a:p>
          <a:p>
            <a:r>
              <a:rPr lang="pl" sz="1800" dirty="0"/>
              <a:t> </a:t>
            </a:r>
            <a:r>
              <a:rPr lang="pl" sz="1800" dirty="0" smtClean="0"/>
              <a:t>   break;</a:t>
            </a:r>
          </a:p>
          <a:p>
            <a:r>
              <a:rPr lang="pl" sz="1800" dirty="0"/>
              <a:t> </a:t>
            </a:r>
            <a:r>
              <a:rPr lang="pl" sz="1800" dirty="0" smtClean="0"/>
              <a:t>  case: „Niebieski”: document.writeln(„Wybrano kolor niebieski”);</a:t>
            </a:r>
          </a:p>
          <a:p>
            <a:r>
              <a:rPr lang="pl" sz="1800" dirty="0"/>
              <a:t> </a:t>
            </a:r>
            <a:r>
              <a:rPr lang="pl" sz="1800" dirty="0" smtClean="0"/>
              <a:t>   break;</a:t>
            </a:r>
          </a:p>
          <a:p>
            <a:r>
              <a:rPr lang="pl" sz="1800" dirty="0"/>
              <a:t> </a:t>
            </a:r>
            <a:r>
              <a:rPr lang="pl" sz="1800" dirty="0" smtClean="0"/>
              <a:t>  case: „Biały”: document.writeln(„Wybrano kolor biały”);</a:t>
            </a:r>
          </a:p>
          <a:p>
            <a:r>
              <a:rPr lang="pl" sz="1800" dirty="0"/>
              <a:t> </a:t>
            </a:r>
            <a:r>
              <a:rPr lang="pl" sz="1800" dirty="0" smtClean="0"/>
              <a:t>   break;</a:t>
            </a:r>
          </a:p>
          <a:p>
            <a:r>
              <a:rPr lang="pl" sz="1800" dirty="0"/>
              <a:t> </a:t>
            </a:r>
            <a:r>
              <a:rPr lang="pl" sz="1800" dirty="0" smtClean="0"/>
              <a:t>  default: document.writeln(„Nieznany kolor”);</a:t>
            </a:r>
          </a:p>
          <a:p>
            <a:r>
              <a:rPr lang="pl" sz="1800" dirty="0"/>
              <a:t>}</a:t>
            </a:r>
          </a:p>
          <a:p>
            <a:endParaRPr lang="pl" sz="1800" dirty="0"/>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dirty="0" smtClean="0"/>
              <a:t>Ćwiczenie</a:t>
            </a:r>
            <a:endParaRPr lang="pl" sz="3600" dirty="0"/>
          </a:p>
        </p:txBody>
      </p:sp>
      <p:sp>
        <p:nvSpPr>
          <p:cNvPr id="84" name="Shape 84"/>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r>
              <a:rPr lang="pl" sz="1800" dirty="0"/>
              <a:t>
</a:t>
            </a:r>
            <a:r>
              <a:rPr lang="pl" sz="1800" dirty="0" smtClean="0"/>
              <a:t>Napisz skrypt wyświetlający rozwiązania </a:t>
            </a:r>
            <a:r>
              <a:rPr lang="pl-PL" sz="1800" dirty="0" smtClean="0"/>
              <a:t>równania kwadratowego </a:t>
            </a:r>
          </a:p>
          <a:p>
            <a:r>
              <a:rPr lang="pl-PL" sz="1800" dirty="0"/>
              <a:t>	</a:t>
            </a:r>
            <a:r>
              <a:rPr lang="pl-PL" sz="1800" dirty="0" smtClean="0"/>
              <a:t>Ax</a:t>
            </a:r>
            <a:r>
              <a:rPr lang="pl-PL" sz="1800" baseline="30000" dirty="0" smtClean="0"/>
              <a:t>2</a:t>
            </a:r>
            <a:r>
              <a:rPr lang="pl-PL" sz="1800" dirty="0" smtClean="0"/>
              <a:t> </a:t>
            </a:r>
            <a:r>
              <a:rPr lang="pl-PL" sz="1800" dirty="0"/>
              <a:t>+ </a:t>
            </a:r>
            <a:r>
              <a:rPr lang="pl-PL" sz="1800" dirty="0" err="1"/>
              <a:t>Bx</a:t>
            </a:r>
            <a:r>
              <a:rPr lang="pl-PL" sz="1800" dirty="0"/>
              <a:t> + </a:t>
            </a:r>
            <a:r>
              <a:rPr lang="pl-PL" sz="1800" dirty="0" smtClean="0"/>
              <a:t>C.</a:t>
            </a:r>
            <a:endParaRPr lang="pl-PL" sz="1800" dirty="0"/>
          </a:p>
          <a:p>
            <a:pPr lvl="0" rtl="0">
              <a:buNone/>
            </a:pPr>
            <a:endParaRPr lang="pl" sz="1800" dirty="0"/>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90" name="Shape 90"/>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Pętle</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225292" y="1302417"/>
            <a:ext cx="7461600" cy="572399"/>
          </a:xfrm>
          <a:prstGeom prst="rect">
            <a:avLst/>
          </a:prstGeom>
        </p:spPr>
        <p:txBody>
          <a:bodyPr lIns="91425" tIns="91425" rIns="91425" bIns="91425" anchor="b" anchorCtr="0">
            <a:noAutofit/>
          </a:bodyPr>
          <a:lstStyle/>
          <a:p>
            <a:pPr>
              <a:buNone/>
            </a:pPr>
            <a:r>
              <a:rPr lang="pl"/>
              <a:t>Rodzaje pętli w JavaScipt</a:t>
            </a:r>
          </a:p>
        </p:txBody>
      </p:sp>
      <p:sp>
        <p:nvSpPr>
          <p:cNvPr id="96" name="Shape 96"/>
          <p:cNvSpPr txBox="1">
            <a:spLocks noGrp="1"/>
          </p:cNvSpPr>
          <p:nvPr>
            <p:ph type="body" idx="1"/>
          </p:nvPr>
        </p:nvSpPr>
        <p:spPr>
          <a:xfrm>
            <a:off x="1203345" y="2072021"/>
            <a:ext cx="7483499" cy="3804600"/>
          </a:xfrm>
          <a:prstGeom prst="rect">
            <a:avLst/>
          </a:prstGeom>
        </p:spPr>
        <p:txBody>
          <a:bodyPr lIns="91425" tIns="91425" rIns="91425" bIns="91425" anchor="t" anchorCtr="0">
            <a:noAutofit/>
          </a:bodyPr>
          <a:lstStyle/>
          <a:p>
            <a:pPr lvl="0" rtl="0">
              <a:buNone/>
            </a:pPr>
            <a:r>
              <a:rPr lang="pl" sz="2400" dirty="0"/>
              <a:t>Pętle są instrukcjami pozwalającymi na wielokrotne wykonywanie tego samego kodu. JavaScript obsługuje następujące rodzaje pętli:</a:t>
            </a:r>
          </a:p>
          <a:p>
            <a:pPr marL="457200" lvl="0" indent="-381000" rtl="0">
              <a:lnSpc>
                <a:spcPct val="115000"/>
              </a:lnSpc>
              <a:spcBef>
                <a:spcPts val="0"/>
              </a:spcBef>
              <a:buClr>
                <a:srgbClr val="000000"/>
              </a:buClr>
              <a:buSzPct val="166666"/>
              <a:buFont typeface="Arial"/>
              <a:buChar char="•"/>
            </a:pPr>
            <a:r>
              <a:rPr lang="pl" sz="2400" dirty="0"/>
              <a:t>for</a:t>
            </a:r>
          </a:p>
          <a:p>
            <a:pPr marL="457200" lvl="0" indent="-381000" rtl="0">
              <a:lnSpc>
                <a:spcPct val="115000"/>
              </a:lnSpc>
              <a:spcBef>
                <a:spcPts val="0"/>
              </a:spcBef>
              <a:buClr>
                <a:srgbClr val="000000"/>
              </a:buClr>
              <a:buSzPct val="166666"/>
              <a:buFont typeface="Arial"/>
              <a:buChar char="•"/>
            </a:pPr>
            <a:r>
              <a:rPr lang="pl" sz="2400" dirty="0"/>
              <a:t>while</a:t>
            </a:r>
          </a:p>
          <a:p>
            <a:pPr marL="457200" lvl="0" indent="-381000" rtl="0">
              <a:lnSpc>
                <a:spcPct val="115000"/>
              </a:lnSpc>
              <a:spcBef>
                <a:spcPts val="0"/>
              </a:spcBef>
              <a:buClr>
                <a:srgbClr val="000000"/>
              </a:buClr>
              <a:buSzPct val="166666"/>
              <a:buFont typeface="Arial"/>
              <a:buChar char="•"/>
            </a:pPr>
            <a:r>
              <a:rPr lang="pl" sz="2400" dirty="0"/>
              <a:t>do .... while</a:t>
            </a:r>
          </a:p>
          <a:p>
            <a:endParaRPr lang="pl" sz="2400" dirty="0"/>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1214317" y="1312792"/>
            <a:ext cx="7472399" cy="638099"/>
          </a:xfrm>
          <a:prstGeom prst="rect">
            <a:avLst/>
          </a:prstGeom>
        </p:spPr>
        <p:txBody>
          <a:bodyPr lIns="91425" tIns="91425" rIns="91425" bIns="91425" anchor="b" anchorCtr="0">
            <a:noAutofit/>
          </a:bodyPr>
          <a:lstStyle/>
          <a:p>
            <a:pPr>
              <a:buNone/>
            </a:pPr>
            <a:r>
              <a:rPr lang="pl"/>
              <a:t>Pętla </a:t>
            </a:r>
            <a:r>
              <a:rPr lang="pl" i="1"/>
              <a:t>for</a:t>
            </a:r>
          </a:p>
        </p:txBody>
      </p:sp>
      <p:sp>
        <p:nvSpPr>
          <p:cNvPr id="102" name="Shape 102"/>
          <p:cNvSpPr txBox="1">
            <a:spLocks noGrp="1"/>
          </p:cNvSpPr>
          <p:nvPr>
            <p:ph type="body" idx="1"/>
          </p:nvPr>
        </p:nvSpPr>
        <p:spPr>
          <a:xfrm>
            <a:off x="1236267" y="2017171"/>
            <a:ext cx="7450500" cy="3585000"/>
          </a:xfrm>
          <a:prstGeom prst="rect">
            <a:avLst/>
          </a:prstGeom>
        </p:spPr>
        <p:txBody>
          <a:bodyPr lIns="91425" tIns="91425" rIns="91425" bIns="91425" anchor="t" anchorCtr="0">
            <a:noAutofit/>
          </a:bodyPr>
          <a:lstStyle/>
          <a:p>
            <a:pPr lvl="0" rtl="0">
              <a:buNone/>
            </a:pPr>
            <a:r>
              <a:rPr lang="pl" sz="1800"/>
              <a:t>Pętla for służy do wykonania instrukcji zawartych w nawiasach określoną liczbę razy.</a:t>
            </a:r>
          </a:p>
          <a:p>
            <a:endParaRPr lang="pl" sz="1800"/>
          </a:p>
          <a:p>
            <a:pPr lvl="0" rtl="0">
              <a:buNone/>
            </a:pPr>
            <a:r>
              <a:rPr lang="pl" sz="1800"/>
              <a:t>for (wyrażenie_początkowe; warunek; wyrażenie modyfikujące) {</a:t>
            </a:r>
          </a:p>
          <a:p>
            <a:pPr lvl="0" rtl="0">
              <a:buNone/>
            </a:pPr>
            <a:r>
              <a:rPr lang="pl" sz="1800"/>
              <a:t>   instrukcje;</a:t>
            </a:r>
          </a:p>
          <a:p>
            <a:pPr lvl="0" rtl="0">
              <a:buNone/>
            </a:pPr>
            <a:r>
              <a:rPr lang="pl" sz="1800"/>
              <a:t>} </a:t>
            </a:r>
          </a:p>
          <a:p>
            <a:endParaRPr lang="pl" sz="1800"/>
          </a:p>
          <a:p>
            <a:endParaRPr lang="pl" sz="1800"/>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a:t>Pętla </a:t>
            </a:r>
            <a:r>
              <a:rPr lang="pl" i="1"/>
              <a:t>for</a:t>
            </a:r>
          </a:p>
        </p:txBody>
      </p:sp>
      <p:sp>
        <p:nvSpPr>
          <p:cNvPr id="108" name="Shape 108"/>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pPr lvl="0">
              <a:buClr>
                <a:srgbClr val="000000"/>
              </a:buClr>
              <a:buSzPct val="61111"/>
              <a:buNone/>
            </a:pPr>
            <a:endParaRPr lang="nn-NO" sz="1800" dirty="0"/>
          </a:p>
          <a:p>
            <a:pPr lvl="0">
              <a:buClr>
                <a:srgbClr val="000000"/>
              </a:buClr>
              <a:buSzPct val="61111"/>
              <a:buNone/>
            </a:pPr>
            <a:r>
              <a:rPr lang="nn-NO" sz="1800" dirty="0"/>
              <a:t>for (i = 0; i&lt;5; i++) {</a:t>
            </a:r>
          </a:p>
          <a:p>
            <a:pPr lvl="0">
              <a:buClr>
                <a:srgbClr val="000000"/>
              </a:buClr>
              <a:buSzPct val="61111"/>
              <a:buNone/>
            </a:pPr>
            <a:r>
              <a:rPr lang="nn-NO" sz="1800" dirty="0"/>
              <a:t>   document.write(i + "&lt;br /&gt;");</a:t>
            </a:r>
          </a:p>
          <a:p>
            <a:pPr lvl="0">
              <a:buClr>
                <a:srgbClr val="000000"/>
              </a:buClr>
              <a:buSzPct val="61111"/>
              <a:buNone/>
            </a:pPr>
            <a:r>
              <a:rPr lang="nn-NO" sz="1800" dirty="0"/>
              <a:t>}</a:t>
            </a:r>
            <a:endParaRPr lang="pl" sz="1800" dirty="0"/>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1225292" y="1324367"/>
            <a:ext cx="7461600" cy="550500"/>
          </a:xfrm>
          <a:prstGeom prst="rect">
            <a:avLst/>
          </a:prstGeom>
        </p:spPr>
        <p:txBody>
          <a:bodyPr lIns="91425" tIns="91425" rIns="91425" bIns="91425" anchor="b" anchorCtr="0">
            <a:noAutofit/>
          </a:bodyPr>
          <a:lstStyle/>
          <a:p>
            <a:pPr>
              <a:buNone/>
            </a:pPr>
            <a:r>
              <a:rPr lang="pl"/>
              <a:t>Pętla </a:t>
            </a:r>
            <a:r>
              <a:rPr lang="pl" i="1"/>
              <a:t>while</a:t>
            </a:r>
          </a:p>
        </p:txBody>
      </p:sp>
      <p:sp>
        <p:nvSpPr>
          <p:cNvPr id="114" name="Shape 114"/>
          <p:cNvSpPr txBox="1">
            <a:spLocks noGrp="1"/>
          </p:cNvSpPr>
          <p:nvPr>
            <p:ph type="body" idx="1"/>
          </p:nvPr>
        </p:nvSpPr>
        <p:spPr>
          <a:xfrm>
            <a:off x="1203342" y="2160421"/>
            <a:ext cx="7483499" cy="4331399"/>
          </a:xfrm>
          <a:prstGeom prst="rect">
            <a:avLst/>
          </a:prstGeom>
        </p:spPr>
        <p:txBody>
          <a:bodyPr lIns="91425" tIns="91425" rIns="91425" bIns="91425" anchor="t" anchorCtr="0">
            <a:noAutofit/>
          </a:bodyPr>
          <a:lstStyle/>
          <a:p>
            <a:pPr lvl="0" rtl="0">
              <a:buNone/>
            </a:pPr>
            <a:r>
              <a:rPr lang="pl" sz="1800"/>
              <a:t>Pętla while służy do wielokrotnego wykonywania powtarzających się fragmentów kodu (na etapie pisania funkcji nie wiemy ile razy kod zostanie wykonany.</a:t>
            </a:r>
          </a:p>
          <a:p>
            <a:pPr lvl="0" rtl="0">
              <a:buNone/>
            </a:pPr>
            <a:r>
              <a:rPr lang="pl" sz="1800"/>
              <a:t>while (warunek) {</a:t>
            </a:r>
          </a:p>
          <a:p>
            <a:pPr lvl="0" rtl="0">
              <a:buNone/>
            </a:pPr>
            <a:r>
              <a:rPr lang="pl" sz="1800"/>
              <a:t>	instrukcje;</a:t>
            </a:r>
          </a:p>
          <a:p>
            <a:pPr lvl="0" rtl="0">
              <a:buNone/>
            </a:pPr>
            <a:r>
              <a:rPr lang="pl" sz="1800"/>
              <a:t>}</a:t>
            </a:r>
          </a:p>
          <a:p>
            <a:endParaRPr lang="pl" sz="1800"/>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200" dirty="0"/>
              <a:t>Pętla </a:t>
            </a:r>
            <a:r>
              <a:rPr lang="pl" sz="3200" i="1" dirty="0"/>
              <a:t>while</a:t>
            </a:r>
          </a:p>
        </p:txBody>
      </p:sp>
      <p:sp>
        <p:nvSpPr>
          <p:cNvPr id="120" name="Shape 120"/>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endParaRPr lang="pl" sz="1800" dirty="0"/>
          </a:p>
          <a:p>
            <a:pPr lvl="0" rtl="0">
              <a:buClr>
                <a:srgbClr val="000000"/>
              </a:buClr>
              <a:buSzPct val="61111"/>
              <a:buFont typeface="Arial"/>
              <a:buNone/>
            </a:pPr>
            <a:r>
              <a:rPr lang="pl" sz="1800" dirty="0"/>
              <a:t>i = 0;</a:t>
            </a:r>
          </a:p>
          <a:p>
            <a:pPr lvl="0" rtl="0">
              <a:buClr>
                <a:srgbClr val="000000"/>
              </a:buClr>
              <a:buSzPct val="61111"/>
              <a:buFont typeface="Arial"/>
              <a:buNone/>
            </a:pPr>
            <a:r>
              <a:rPr lang="pl" sz="1800" dirty="0"/>
              <a:t>while (i &lt;5) {</a:t>
            </a:r>
          </a:p>
          <a:p>
            <a:pPr lvl="0" rtl="0">
              <a:buClr>
                <a:srgbClr val="000000"/>
              </a:buClr>
              <a:buSzPct val="61111"/>
              <a:buFont typeface="Arial"/>
              <a:buNone/>
            </a:pPr>
            <a:r>
              <a:rPr lang="pl" sz="1800" dirty="0"/>
              <a:t>   </a:t>
            </a:r>
            <a:r>
              <a:rPr lang="pl" sz="1800" dirty="0" smtClean="0"/>
              <a:t>document.writeln(i + "&lt;br/&gt;);</a:t>
            </a:r>
            <a:endParaRPr lang="pl" sz="1800" dirty="0"/>
          </a:p>
          <a:p>
            <a:pPr lvl="0" rtl="0">
              <a:buClr>
                <a:srgbClr val="000000"/>
              </a:buClr>
              <a:buSzPct val="61111"/>
              <a:buFont typeface="Arial"/>
              <a:buNone/>
            </a:pPr>
            <a:r>
              <a:rPr lang="pl" sz="1800" dirty="0"/>
              <a:t>   i++;</a:t>
            </a:r>
          </a:p>
          <a:p>
            <a:pPr lvl="0" rtl="0">
              <a:buClr>
                <a:srgbClr val="000000"/>
              </a:buClr>
              <a:buSzPct val="61111"/>
              <a:buFont typeface="Arial"/>
              <a:buNone/>
            </a:pPr>
            <a:r>
              <a:rPr lang="pl" sz="1800" dirty="0"/>
              <a:t>}</a:t>
            </a:r>
          </a:p>
          <a:p>
            <a:endParaRPr lang="pl" sz="1800" dirty="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a:buNone/>
            </a:pPr>
            <a:r>
              <a:rPr lang="pl"/>
              <a:t>Pętla </a:t>
            </a:r>
            <a:r>
              <a:rPr lang="pl" i="1"/>
              <a:t>do .... while</a:t>
            </a:r>
          </a:p>
        </p:txBody>
      </p:sp>
      <p:sp>
        <p:nvSpPr>
          <p:cNvPr id="126" name="Shape 126"/>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a:t>W pętli do ... while warunek sprawdzany jest po wykonaniu zestawu instrukcji.</a:t>
            </a:r>
          </a:p>
          <a:p>
            <a:endParaRPr lang="pl" sz="1800"/>
          </a:p>
          <a:p>
            <a:pPr lvl="0" rtl="0">
              <a:buNone/>
            </a:pPr>
            <a:r>
              <a:rPr lang="pl" sz="1800"/>
              <a:t>do {</a:t>
            </a:r>
          </a:p>
          <a:p>
            <a:pPr lvl="0" rtl="0">
              <a:buNone/>
            </a:pPr>
            <a:r>
              <a:rPr lang="pl" sz="1800"/>
              <a:t>   instrukcje;</a:t>
            </a:r>
          </a:p>
          <a:p>
            <a:pPr lvl="0" rtl="0">
              <a:buNone/>
            </a:pPr>
            <a:r>
              <a:rPr lang="pl" sz="1800"/>
              <a:t>}</a:t>
            </a:r>
          </a:p>
          <a:p>
            <a:pPr lvl="0" rtl="0">
              <a:buNone/>
            </a:pPr>
            <a:r>
              <a:rPr lang="pl" sz="1800"/>
              <a:t>while (warunek);</a:t>
            </a:r>
          </a:p>
          <a:p>
            <a:endParaRPr lang="pl" sz="180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76542" y="1360330"/>
            <a:ext cx="7724699" cy="649199"/>
          </a:xfrm>
          <a:prstGeom prst="rect">
            <a:avLst/>
          </a:prstGeom>
        </p:spPr>
        <p:txBody>
          <a:bodyPr lIns="91425" tIns="91425" rIns="91425" bIns="91425" anchor="b" anchorCtr="0">
            <a:noAutofit/>
          </a:bodyPr>
          <a:lstStyle/>
          <a:p>
            <a:pPr>
              <a:buNone/>
            </a:pPr>
            <a:r>
              <a:rPr lang="pl"/>
              <a:t>Instrukcje warunkowe</a:t>
            </a:r>
          </a:p>
        </p:txBody>
      </p:sp>
      <p:sp>
        <p:nvSpPr>
          <p:cNvPr id="30" name="Shape 30"/>
          <p:cNvSpPr txBox="1">
            <a:spLocks noGrp="1"/>
          </p:cNvSpPr>
          <p:nvPr>
            <p:ph type="body" idx="1"/>
          </p:nvPr>
        </p:nvSpPr>
        <p:spPr>
          <a:xfrm>
            <a:off x="1215542" y="2042173"/>
            <a:ext cx="7691999" cy="3837599"/>
          </a:xfrm>
          <a:prstGeom prst="rect">
            <a:avLst/>
          </a:prstGeom>
        </p:spPr>
        <p:txBody>
          <a:bodyPr lIns="91425" tIns="91425" rIns="91425" bIns="91425" anchor="t" anchorCtr="0">
            <a:noAutofit/>
          </a:bodyPr>
          <a:lstStyle/>
          <a:p>
            <a:pPr lvl="0" rtl="0">
              <a:buNone/>
            </a:pPr>
            <a:r>
              <a:rPr lang="pl" sz="2400" dirty="0"/>
              <a:t>Instrukcje warunkowe pozwalają na sterowanie przepływem programu wg. zdefiniowanych </a:t>
            </a:r>
            <a:r>
              <a:rPr lang="pl" sz="2400" dirty="0" smtClean="0"/>
              <a:t>warunków</a:t>
            </a:r>
            <a:endParaRPr lang="pl" sz="2400" dirty="0"/>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a:t>Pętla </a:t>
            </a:r>
            <a:r>
              <a:rPr lang="pl" i="1"/>
              <a:t>do .... while</a:t>
            </a:r>
          </a:p>
        </p:txBody>
      </p:sp>
      <p:sp>
        <p:nvSpPr>
          <p:cNvPr id="132" name="Shape 132"/>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endParaRPr lang="pl" sz="1800" dirty="0"/>
          </a:p>
          <a:p>
            <a:pPr lvl="0" rtl="0">
              <a:buNone/>
            </a:pPr>
            <a:r>
              <a:rPr lang="pl" sz="1800" dirty="0"/>
              <a:t>i = 0</a:t>
            </a:r>
          </a:p>
          <a:p>
            <a:pPr lvl="0" rtl="0">
              <a:buNone/>
            </a:pPr>
            <a:r>
              <a:rPr lang="pl" sz="1800" dirty="0"/>
              <a:t>do {</a:t>
            </a:r>
          </a:p>
          <a:p>
            <a:pPr lvl="0" rtl="0">
              <a:buNone/>
            </a:pPr>
            <a:r>
              <a:rPr lang="pl" sz="1800" dirty="0"/>
              <a:t>  document.writeln(i);</a:t>
            </a:r>
          </a:p>
          <a:p>
            <a:pPr lvl="0" rtl="0">
              <a:buNone/>
            </a:pPr>
            <a:r>
              <a:rPr lang="pl" sz="1800" dirty="0"/>
              <a:t>  i++;</a:t>
            </a:r>
          </a:p>
          <a:p>
            <a:pPr lvl="0" rtl="0">
              <a:buNone/>
            </a:pPr>
            <a:r>
              <a:rPr lang="pl" sz="1800" dirty="0"/>
              <a:t>while (i&lt;5)</a:t>
            </a:r>
          </a:p>
          <a:p>
            <a:endParaRPr lang="pl" sz="1800" dirty="0"/>
          </a:p>
          <a:p>
            <a:endParaRPr lang="pl" sz="1800" dirty="0"/>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title" idx="4294967295"/>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smtClean="0"/>
              <a:t>Zagnieżdzanie pętli</a:t>
            </a:r>
            <a:endParaRPr lang="pl" sz="3600" b="1" dirty="0"/>
          </a:p>
        </p:txBody>
      </p:sp>
      <p:sp>
        <p:nvSpPr>
          <p:cNvPr id="138" name="Shape 138"/>
          <p:cNvSpPr txBox="1">
            <a:spLocks noGrp="1"/>
          </p:cNvSpPr>
          <p:nvPr>
            <p:ph type="body" idx="4294967295"/>
          </p:nvPr>
        </p:nvSpPr>
        <p:spPr>
          <a:xfrm>
            <a:off x="1225301" y="1995222"/>
            <a:ext cx="7757999" cy="3892199"/>
          </a:xfrm>
          <a:prstGeom prst="rect">
            <a:avLst/>
          </a:prstGeom>
          <a:ln>
            <a:noFill/>
          </a:ln>
        </p:spPr>
        <p:txBody>
          <a:bodyPr lIns="91425" tIns="91425" rIns="91425" bIns="91425" anchor="t" anchorCtr="0">
            <a:noAutofit/>
          </a:bodyPr>
          <a:lstStyle/>
          <a:p>
            <a:r>
              <a:rPr lang="pl-PL" sz="2400" dirty="0" smtClean="0"/>
              <a:t>W języku </a:t>
            </a:r>
            <a:r>
              <a:rPr lang="pl-PL" sz="2400" dirty="0" err="1" smtClean="0"/>
              <a:t>JavaScript</a:t>
            </a:r>
            <a:r>
              <a:rPr lang="pl-PL" sz="2400" dirty="0" smtClean="0"/>
              <a:t> definicje pętli możemy umieszczać wewnątrz innych pętli. np.</a:t>
            </a:r>
          </a:p>
          <a:p>
            <a:r>
              <a:rPr lang="pl-PL" sz="2400" dirty="0" smtClean="0"/>
              <a:t>for (i = 0; i &lt; 5; i++) {</a:t>
            </a:r>
          </a:p>
          <a:p>
            <a:r>
              <a:rPr lang="pl-PL" sz="2400" dirty="0"/>
              <a:t> </a:t>
            </a:r>
            <a:r>
              <a:rPr lang="pl-PL" sz="2400" dirty="0" smtClean="0"/>
              <a:t>  </a:t>
            </a:r>
            <a:r>
              <a:rPr lang="pl-PL" sz="2400" dirty="0" err="1" smtClean="0"/>
              <a:t>document.writeln</a:t>
            </a:r>
            <a:r>
              <a:rPr lang="pl-PL" sz="2400" dirty="0" smtClean="0"/>
              <a:t>(„jestem w </a:t>
            </a:r>
            <a:r>
              <a:rPr lang="pl-PL" sz="2400" dirty="0" err="1" smtClean="0"/>
              <a:t>petli</a:t>
            </a:r>
            <a:r>
              <a:rPr lang="pl-PL" sz="2400" dirty="0" smtClean="0"/>
              <a:t> </a:t>
            </a:r>
            <a:r>
              <a:rPr lang="pl-PL" sz="2400" dirty="0" err="1" smtClean="0"/>
              <a:t>zewnetrznej</a:t>
            </a:r>
            <a:r>
              <a:rPr lang="pl-PL" sz="2400" dirty="0" smtClean="0"/>
              <a:t>” + i);</a:t>
            </a:r>
          </a:p>
          <a:p>
            <a:r>
              <a:rPr lang="pl-PL" sz="2400" dirty="0"/>
              <a:t> </a:t>
            </a:r>
            <a:r>
              <a:rPr lang="pl-PL" sz="2400" dirty="0" smtClean="0"/>
              <a:t>  for (j = 0; j&lt;5; j++) {</a:t>
            </a:r>
          </a:p>
          <a:p>
            <a:r>
              <a:rPr lang="pl-PL" sz="2400" dirty="0"/>
              <a:t> </a:t>
            </a:r>
            <a:r>
              <a:rPr lang="pl-PL" sz="2400" dirty="0" smtClean="0"/>
              <a:t>    </a:t>
            </a:r>
            <a:r>
              <a:rPr lang="pl-PL" sz="2400" dirty="0" err="1" smtClean="0"/>
              <a:t>document.writeln</a:t>
            </a:r>
            <a:r>
              <a:rPr lang="pl-PL" sz="2400" dirty="0" smtClean="0"/>
              <a:t>(„jestem w </a:t>
            </a:r>
            <a:r>
              <a:rPr lang="pl-PL" sz="2400" dirty="0" err="1" smtClean="0"/>
              <a:t>petli</a:t>
            </a:r>
            <a:r>
              <a:rPr lang="pl-PL" sz="2400" dirty="0" smtClean="0"/>
              <a:t> </a:t>
            </a:r>
            <a:r>
              <a:rPr lang="pl-PL" sz="2400" dirty="0" err="1" smtClean="0"/>
              <a:t>wewnetrznej</a:t>
            </a:r>
            <a:r>
              <a:rPr lang="pl-PL" sz="2400" dirty="0" smtClean="0"/>
              <a:t> „+j);</a:t>
            </a:r>
          </a:p>
          <a:p>
            <a:r>
              <a:rPr lang="pl-PL" sz="2400" dirty="0" smtClean="0"/>
              <a:t>   }</a:t>
            </a:r>
          </a:p>
          <a:p>
            <a:r>
              <a:rPr lang="pl-PL" sz="2400" dirty="0"/>
              <a:t>}</a:t>
            </a:r>
            <a:endParaRPr sz="2400" dirty="0"/>
          </a:p>
        </p:txBody>
      </p:sp>
    </p:spTree>
    <p:extLst>
      <p:ext uri="{BB962C8B-B14F-4D97-AF65-F5344CB8AC3E}">
        <p14:creationId xmlns:p14="http://schemas.microsoft.com/office/powerpoint/2010/main" xmlns="" val="1332985953"/>
      </p:ext>
    </p:extLst>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title" idx="4294967295"/>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smtClean="0"/>
              <a:t>Zagnieżdzanie pętli</a:t>
            </a:r>
            <a:endParaRPr lang="pl" sz="3600" b="1" dirty="0"/>
          </a:p>
        </p:txBody>
      </p:sp>
      <p:sp>
        <p:nvSpPr>
          <p:cNvPr id="138" name="Shape 138"/>
          <p:cNvSpPr txBox="1">
            <a:spLocks noGrp="1"/>
          </p:cNvSpPr>
          <p:nvPr>
            <p:ph type="body" idx="4294967295"/>
          </p:nvPr>
        </p:nvSpPr>
        <p:spPr>
          <a:xfrm>
            <a:off x="1225301" y="1995222"/>
            <a:ext cx="7757999" cy="3892199"/>
          </a:xfrm>
          <a:prstGeom prst="rect">
            <a:avLst/>
          </a:prstGeom>
          <a:ln>
            <a:noFill/>
          </a:ln>
        </p:spPr>
        <p:txBody>
          <a:bodyPr lIns="91425" tIns="91425" rIns="91425" bIns="91425" anchor="t" anchorCtr="0">
            <a:noAutofit/>
          </a:bodyPr>
          <a:lstStyle/>
          <a:p>
            <a:pPr marL="0" indent="0">
              <a:buNone/>
            </a:pPr>
            <a:r>
              <a:rPr lang="pl-PL" sz="2400" b="1" dirty="0" smtClean="0"/>
              <a:t>wynik: </a:t>
            </a:r>
          </a:p>
          <a:p>
            <a:pPr marL="0" indent="0">
              <a:buNone/>
            </a:pPr>
            <a:r>
              <a:rPr lang="pl-PL" sz="2400" b="1" dirty="0" smtClean="0"/>
              <a:t>Jestem </a:t>
            </a:r>
            <a:r>
              <a:rPr lang="pl-PL" sz="2400" b="1" dirty="0"/>
              <a:t>w pętli zewnętrznej 1</a:t>
            </a:r>
            <a:r>
              <a:rPr lang="pl-PL" sz="2400" dirty="0"/>
              <a:t/>
            </a:r>
            <a:br>
              <a:rPr lang="pl-PL" sz="2400" dirty="0"/>
            </a:br>
            <a:r>
              <a:rPr lang="pl-PL" sz="2400" i="1" dirty="0"/>
              <a:t>Jestem w pętli wewnętrznej 1</a:t>
            </a:r>
            <a:r>
              <a:rPr lang="pl-PL" sz="2400" dirty="0"/>
              <a:t/>
            </a:r>
            <a:br>
              <a:rPr lang="pl-PL" sz="2400" dirty="0"/>
            </a:br>
            <a:r>
              <a:rPr lang="pl-PL" sz="2400" i="1" dirty="0"/>
              <a:t>Jestem w pętli wewnętrznej 2</a:t>
            </a:r>
            <a:r>
              <a:rPr lang="pl-PL" sz="2400" dirty="0"/>
              <a:t/>
            </a:r>
            <a:br>
              <a:rPr lang="pl-PL" sz="2400" dirty="0"/>
            </a:br>
            <a:r>
              <a:rPr lang="pl-PL" sz="2400" b="1" dirty="0"/>
              <a:t>Jestem w pętli zewnętrznej 2</a:t>
            </a:r>
            <a:r>
              <a:rPr lang="pl-PL" sz="2400" dirty="0"/>
              <a:t/>
            </a:r>
            <a:br>
              <a:rPr lang="pl-PL" sz="2400" dirty="0"/>
            </a:br>
            <a:r>
              <a:rPr lang="pl-PL" sz="2400" i="1" dirty="0"/>
              <a:t>Jestem w pętli wewnętrznej 1</a:t>
            </a:r>
            <a:r>
              <a:rPr lang="pl-PL" sz="2400" dirty="0"/>
              <a:t/>
            </a:r>
            <a:br>
              <a:rPr lang="pl-PL" sz="2400" dirty="0"/>
            </a:br>
            <a:r>
              <a:rPr lang="pl-PL" sz="2400" i="1" dirty="0"/>
              <a:t>Jestem w pętli wewnętrznej 2</a:t>
            </a:r>
            <a:r>
              <a:rPr lang="pl-PL" sz="2400" dirty="0"/>
              <a:t/>
            </a:r>
            <a:br>
              <a:rPr lang="pl-PL" sz="2400" dirty="0"/>
            </a:br>
            <a:r>
              <a:rPr lang="pl-PL" sz="2400" b="1" dirty="0"/>
              <a:t>Jestem w pętli zewnętrznej 3</a:t>
            </a:r>
            <a:r>
              <a:rPr lang="pl-PL" sz="2400" dirty="0"/>
              <a:t/>
            </a:r>
            <a:br>
              <a:rPr lang="pl-PL" sz="2400" dirty="0"/>
            </a:br>
            <a:r>
              <a:rPr lang="pl-PL" sz="2400" i="1" dirty="0"/>
              <a:t>Jestem w pętli wewnętrznej 1</a:t>
            </a:r>
            <a:r>
              <a:rPr lang="pl-PL" sz="2400" dirty="0"/>
              <a:t/>
            </a:r>
            <a:br>
              <a:rPr lang="pl-PL" sz="2400" dirty="0"/>
            </a:br>
            <a:r>
              <a:rPr lang="pl-PL" sz="2400" i="1" dirty="0"/>
              <a:t>Jestem w pętli wewnętrznej 2</a:t>
            </a:r>
            <a:endParaRPr lang="pl-PL" sz="2400" b="1" dirty="0" smtClean="0"/>
          </a:p>
        </p:txBody>
      </p:sp>
    </p:spTree>
    <p:extLst>
      <p:ext uri="{BB962C8B-B14F-4D97-AF65-F5344CB8AC3E}">
        <p14:creationId xmlns:p14="http://schemas.microsoft.com/office/powerpoint/2010/main" xmlns="" val="3493368126"/>
      </p:ext>
    </p:extLst>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title" idx="4294967295"/>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Ćwiczenie</a:t>
            </a:r>
          </a:p>
        </p:txBody>
      </p:sp>
      <p:sp>
        <p:nvSpPr>
          <p:cNvPr id="138" name="Shape 138"/>
          <p:cNvSpPr txBox="1">
            <a:spLocks noGrp="1"/>
          </p:cNvSpPr>
          <p:nvPr>
            <p:ph type="body" idx="4294967295"/>
          </p:nvPr>
        </p:nvSpPr>
        <p:spPr>
          <a:xfrm>
            <a:off x="1225301" y="1995222"/>
            <a:ext cx="7757999" cy="3892199"/>
          </a:xfrm>
          <a:prstGeom prst="rect">
            <a:avLst/>
          </a:prstGeom>
          <a:ln>
            <a:noFill/>
          </a:ln>
        </p:spPr>
        <p:txBody>
          <a:bodyPr lIns="91425" tIns="91425" rIns="91425" bIns="91425" anchor="t" anchorCtr="0">
            <a:noAutofit/>
          </a:bodyPr>
          <a:lstStyle/>
          <a:p>
            <a:r>
              <a:rPr lang="pl-PL" sz="2400" dirty="0" smtClean="0"/>
              <a:t>Wykorzystując przykład podany na poprzednim slajdzie napisz funkcje wyświetlającą na ekranie tabliczkę mnożenia</a:t>
            </a:r>
            <a:endParaRPr sz="2400" dirty="0"/>
          </a:p>
        </p:txBody>
      </p:sp>
    </p:spTree>
    <p:extLst>
      <p:ext uri="{BB962C8B-B14F-4D97-AF65-F5344CB8AC3E}">
        <p14:creationId xmlns:p14="http://schemas.microsoft.com/office/powerpoint/2010/main" xmlns="" val="2405129831"/>
      </p:ext>
    </p:extLst>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title" idx="4294967295"/>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Ćwiczenie</a:t>
            </a:r>
          </a:p>
        </p:txBody>
      </p:sp>
      <p:sp>
        <p:nvSpPr>
          <p:cNvPr id="138" name="Shape 138"/>
          <p:cNvSpPr txBox="1">
            <a:spLocks noGrp="1"/>
          </p:cNvSpPr>
          <p:nvPr>
            <p:ph type="body" idx="4294967295"/>
          </p:nvPr>
        </p:nvSpPr>
        <p:spPr>
          <a:xfrm>
            <a:off x="1225301" y="1995222"/>
            <a:ext cx="7757999" cy="3892199"/>
          </a:xfrm>
          <a:prstGeom prst="rect">
            <a:avLst/>
          </a:prstGeom>
          <a:ln>
            <a:noFill/>
          </a:ln>
        </p:spPr>
        <p:txBody>
          <a:bodyPr lIns="91425" tIns="91425" rIns="91425" bIns="91425" anchor="t" anchorCtr="0">
            <a:noAutofit/>
          </a:bodyPr>
          <a:lstStyle/>
          <a:p>
            <a:pPr marL="0" indent="0">
              <a:buNone/>
            </a:pPr>
            <a:r>
              <a:rPr lang="pl-PL" sz="2400" dirty="0"/>
              <a:t>for (i = 1; i &lt;= 10; i++) {</a:t>
            </a:r>
          </a:p>
          <a:p>
            <a:pPr marL="0" indent="0">
              <a:buNone/>
            </a:pPr>
            <a:r>
              <a:rPr lang="pl-PL" sz="2400" dirty="0"/>
              <a:t>   for (j = 1; j &lt;= 10; j++) {</a:t>
            </a:r>
          </a:p>
          <a:p>
            <a:pPr marL="0" indent="0">
              <a:buNone/>
            </a:pPr>
            <a:r>
              <a:rPr lang="pl-PL" sz="2400" dirty="0"/>
              <a:t>      </a:t>
            </a:r>
            <a:r>
              <a:rPr lang="pl-PL" sz="2400" dirty="0" err="1"/>
              <a:t>document.write</a:t>
            </a:r>
            <a:r>
              <a:rPr lang="pl-PL" sz="2400" dirty="0"/>
              <a:t>(i + " * " + j + " = " + i * j + "&lt;</a:t>
            </a:r>
            <a:r>
              <a:rPr lang="pl-PL" sz="2400" dirty="0" err="1"/>
              <a:t>br</a:t>
            </a:r>
            <a:r>
              <a:rPr lang="pl-PL" sz="2400" dirty="0"/>
              <a:t> /&gt;");</a:t>
            </a:r>
          </a:p>
          <a:p>
            <a:pPr marL="0" indent="0">
              <a:buNone/>
            </a:pPr>
            <a:r>
              <a:rPr lang="pl-PL" sz="2400" dirty="0"/>
              <a:t>	}</a:t>
            </a:r>
          </a:p>
          <a:p>
            <a:pPr marL="0" indent="0">
              <a:buNone/>
            </a:pPr>
            <a:r>
              <a:rPr lang="pl-PL" sz="2400" dirty="0"/>
              <a:t>	</a:t>
            </a:r>
            <a:r>
              <a:rPr lang="pl-PL" sz="2400" dirty="0" err="1"/>
              <a:t>document.write</a:t>
            </a:r>
            <a:r>
              <a:rPr lang="pl-PL" sz="2400" dirty="0"/>
              <a:t>("&lt;</a:t>
            </a:r>
            <a:r>
              <a:rPr lang="pl-PL" sz="2400" dirty="0" err="1"/>
              <a:t>br</a:t>
            </a:r>
            <a:r>
              <a:rPr lang="pl-PL" sz="2400" dirty="0"/>
              <a:t> /&gt;");</a:t>
            </a:r>
          </a:p>
          <a:p>
            <a:pPr marL="0" indent="0">
              <a:buNone/>
            </a:pPr>
            <a:r>
              <a:rPr lang="pl-PL" sz="2400" dirty="0"/>
              <a:t>}</a:t>
            </a:r>
            <a:endParaRPr lang="pl-PL" sz="2400" dirty="0" smtClean="0"/>
          </a:p>
        </p:txBody>
      </p:sp>
    </p:spTree>
    <p:extLst>
      <p:ext uri="{BB962C8B-B14F-4D97-AF65-F5344CB8AC3E}">
        <p14:creationId xmlns:p14="http://schemas.microsoft.com/office/powerpoint/2010/main" xmlns="" val="2706305156"/>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76542" y="1360330"/>
            <a:ext cx="7724699" cy="649199"/>
          </a:xfrm>
          <a:prstGeom prst="rect">
            <a:avLst/>
          </a:prstGeom>
        </p:spPr>
        <p:txBody>
          <a:bodyPr lIns="91425" tIns="91425" rIns="91425" bIns="91425" anchor="b" anchorCtr="0">
            <a:noAutofit/>
          </a:bodyPr>
          <a:lstStyle/>
          <a:p>
            <a:pPr>
              <a:buNone/>
            </a:pPr>
            <a:r>
              <a:rPr lang="pl"/>
              <a:t>Instrukcje warunkowe</a:t>
            </a:r>
          </a:p>
        </p:txBody>
      </p:sp>
      <p:sp>
        <p:nvSpPr>
          <p:cNvPr id="30" name="Shape 30"/>
          <p:cNvSpPr txBox="1">
            <a:spLocks noGrp="1"/>
          </p:cNvSpPr>
          <p:nvPr>
            <p:ph type="body" idx="1"/>
          </p:nvPr>
        </p:nvSpPr>
        <p:spPr>
          <a:xfrm>
            <a:off x="1215542" y="2042173"/>
            <a:ext cx="7691999" cy="3837599"/>
          </a:xfrm>
          <a:prstGeom prst="rect">
            <a:avLst/>
          </a:prstGeom>
        </p:spPr>
        <p:txBody>
          <a:bodyPr lIns="91425" tIns="91425" rIns="91425" bIns="91425" anchor="t" anchorCtr="0">
            <a:noAutofit/>
          </a:bodyPr>
          <a:lstStyle/>
          <a:p>
            <a:pPr lvl="0">
              <a:buNone/>
            </a:pPr>
            <a:r>
              <a:rPr lang="pl" sz="2400" dirty="0"/>
              <a:t>Wyróżniamy następujące rodzaje instrukcji:</a:t>
            </a:r>
          </a:p>
          <a:p>
            <a:pPr marL="457200" lvl="0" indent="-381000"/>
            <a:r>
              <a:rPr lang="pl" sz="2400" dirty="0"/>
              <a:t>if</a:t>
            </a:r>
          </a:p>
          <a:p>
            <a:pPr marL="457200" lvl="0" indent="-381000"/>
            <a:r>
              <a:rPr lang="pl" sz="2400" dirty="0"/>
              <a:t>if ... else</a:t>
            </a:r>
          </a:p>
          <a:p>
            <a:pPr marL="457200" lvl="0" indent="-381000"/>
            <a:r>
              <a:rPr lang="pl" sz="2400" dirty="0"/>
              <a:t>if ..... else if ...</a:t>
            </a:r>
          </a:p>
          <a:p>
            <a:pPr marL="457200" lvl="0" indent="-381000"/>
            <a:r>
              <a:rPr lang="pl" sz="2400" dirty="0"/>
              <a:t>switch</a:t>
            </a:r>
          </a:p>
        </p:txBody>
      </p:sp>
    </p:spTree>
    <p:extLst>
      <p:ext uri="{BB962C8B-B14F-4D97-AF65-F5344CB8AC3E}">
        <p14:creationId xmlns:p14="http://schemas.microsoft.com/office/powerpoint/2010/main" xmlns="" val="314078755"/>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13800" y="1340242"/>
            <a:ext cx="7768800" cy="616200"/>
          </a:xfrm>
          <a:prstGeom prst="rect">
            <a:avLst/>
          </a:prstGeom>
        </p:spPr>
        <p:txBody>
          <a:bodyPr lIns="91425" tIns="91425" rIns="91425" bIns="91425" anchor="b" anchorCtr="0">
            <a:noAutofit/>
          </a:bodyPr>
          <a:lstStyle/>
          <a:p>
            <a:pPr>
              <a:buNone/>
            </a:pPr>
            <a:r>
              <a:rPr lang="pl"/>
              <a:t>Instrukcja </a:t>
            </a:r>
            <a:r>
              <a:rPr lang="pl" i="1"/>
              <a:t>if</a:t>
            </a:r>
          </a:p>
        </p:txBody>
      </p:sp>
      <p:sp>
        <p:nvSpPr>
          <p:cNvPr id="36" name="Shape 36"/>
          <p:cNvSpPr txBox="1">
            <a:spLocks noGrp="1"/>
          </p:cNvSpPr>
          <p:nvPr>
            <p:ph type="body" idx="1"/>
          </p:nvPr>
        </p:nvSpPr>
        <p:spPr>
          <a:xfrm>
            <a:off x="1204566" y="2008367"/>
            <a:ext cx="7735799" cy="3870299"/>
          </a:xfrm>
          <a:prstGeom prst="rect">
            <a:avLst/>
          </a:prstGeom>
        </p:spPr>
        <p:txBody>
          <a:bodyPr lIns="91425" tIns="91425" rIns="91425" bIns="91425" anchor="t" anchorCtr="0">
            <a:noAutofit/>
          </a:bodyPr>
          <a:lstStyle/>
          <a:p>
            <a:pPr lvl="0" rtl="0">
              <a:buNone/>
            </a:pPr>
            <a:r>
              <a:rPr lang="pl"/>
              <a:t>
</a:t>
            </a:r>
            <a:r>
              <a:rPr lang="pl" sz="2400"/>
              <a:t>if (warunek) {</a:t>
            </a:r>
          </a:p>
          <a:p>
            <a:pPr lvl="0" rtl="0">
              <a:buNone/>
            </a:pPr>
            <a:r>
              <a:rPr lang="pl" sz="2400"/>
              <a:t>   instrukcje</a:t>
            </a:r>
          </a:p>
          <a:p>
            <a:pPr lvl="0" rtl="0">
              <a:buNone/>
            </a:pPr>
            <a:r>
              <a:rPr lang="pl" sz="2400"/>
              <a:t>}</a:t>
            </a:r>
          </a:p>
          <a:p>
            <a:pPr lvl="0" rtl="0">
              <a:buNone/>
            </a:pPr>
            <a:r>
              <a:rPr lang="pl" sz="2400"/>
              <a:t>lub jeśli jest tylko jedna instrukcja do wykonania</a:t>
            </a:r>
          </a:p>
          <a:p>
            <a:pPr lvl="0" rtl="0">
              <a:buNone/>
            </a:pPr>
            <a:r>
              <a:rPr lang="pl" sz="2400"/>
              <a:t>if (warunek) </a:t>
            </a:r>
          </a:p>
          <a:p>
            <a:pPr>
              <a:buNone/>
            </a:pPr>
            <a:r>
              <a:rPr lang="pl" sz="2400"/>
              <a:t>    instrukcja;</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Instrukcja </a:t>
            </a:r>
            <a:r>
              <a:rPr lang="pl" sz="3600" b="1" i="1" dirty="0"/>
              <a:t>if</a:t>
            </a:r>
          </a:p>
        </p:txBody>
      </p:sp>
      <p:sp>
        <p:nvSpPr>
          <p:cNvPr id="42" name="Shape 42"/>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r>
              <a:rPr lang="pl" sz="1800" dirty="0" smtClean="0"/>
              <a:t>liczba = 21;</a:t>
            </a:r>
            <a:endParaRPr lang="pl" sz="1800" dirty="0"/>
          </a:p>
          <a:p>
            <a:r>
              <a:rPr lang="pl-PL" sz="1800" dirty="0" err="1" smtClean="0"/>
              <a:t>if</a:t>
            </a:r>
            <a:r>
              <a:rPr lang="pl" sz="1800" dirty="0" smtClean="0"/>
              <a:t> (liczba % 2 != 0) {</a:t>
            </a:r>
          </a:p>
          <a:p>
            <a:r>
              <a:rPr lang="pl" sz="1800" dirty="0"/>
              <a:t> </a:t>
            </a:r>
            <a:r>
              <a:rPr lang="pl" sz="1800" dirty="0" smtClean="0"/>
              <a:t>  document.writeln(„Liczba nieparzysta”);</a:t>
            </a:r>
          </a:p>
          <a:p>
            <a:r>
              <a:rPr lang="pl" sz="1800" dirty="0"/>
              <a:t>}</a:t>
            </a:r>
          </a:p>
          <a:p>
            <a:endParaRPr lang="pl" sz="1800" dirty="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09391" y="1318267"/>
            <a:ext cx="7461299" cy="671100"/>
          </a:xfrm>
          <a:prstGeom prst="rect">
            <a:avLst/>
          </a:prstGeom>
        </p:spPr>
        <p:txBody>
          <a:bodyPr lIns="91425" tIns="91425" rIns="91425" bIns="91425" anchor="b" anchorCtr="0">
            <a:noAutofit/>
          </a:bodyPr>
          <a:lstStyle/>
          <a:p>
            <a:pPr>
              <a:buNone/>
            </a:pPr>
            <a:r>
              <a:rPr lang="pl"/>
              <a:t>Instrukcja </a:t>
            </a:r>
            <a:r>
              <a:rPr lang="pl" i="1"/>
              <a:t>else</a:t>
            </a:r>
          </a:p>
        </p:txBody>
      </p:sp>
      <p:sp>
        <p:nvSpPr>
          <p:cNvPr id="48" name="Shape 48"/>
          <p:cNvSpPr txBox="1">
            <a:spLocks noGrp="1"/>
          </p:cNvSpPr>
          <p:nvPr>
            <p:ph type="body" idx="1"/>
          </p:nvPr>
        </p:nvSpPr>
        <p:spPr>
          <a:xfrm>
            <a:off x="1193491" y="2149464"/>
            <a:ext cx="7790699" cy="3782700"/>
          </a:xfrm>
          <a:prstGeom prst="rect">
            <a:avLst/>
          </a:prstGeom>
        </p:spPr>
        <p:txBody>
          <a:bodyPr lIns="91425" tIns="91425" rIns="91425" bIns="91425" anchor="t" anchorCtr="0">
            <a:noAutofit/>
          </a:bodyPr>
          <a:lstStyle/>
          <a:p>
            <a:pPr lvl="0" rtl="0">
              <a:buNone/>
            </a:pPr>
            <a:r>
              <a:rPr lang="pl" sz="2400"/>
              <a:t>if (warunek) {</a:t>
            </a:r>
          </a:p>
          <a:p>
            <a:pPr lvl="0" rtl="0">
              <a:buNone/>
            </a:pPr>
            <a:r>
              <a:rPr lang="pl" sz="2400"/>
              <a:t>//instrukcje wykonywane, gdy warunek jest spełniony</a:t>
            </a:r>
          </a:p>
          <a:p>
            <a:pPr lvl="0" rtl="0">
              <a:buNone/>
            </a:pPr>
            <a:r>
              <a:rPr lang="pl" sz="2400"/>
              <a:t>}</a:t>
            </a:r>
          </a:p>
          <a:p>
            <a:pPr lvl="0" rtl="0">
              <a:buNone/>
            </a:pPr>
            <a:r>
              <a:rPr lang="pl" sz="2400"/>
              <a:t>else {</a:t>
            </a:r>
          </a:p>
          <a:p>
            <a:pPr lvl="0" rtl="0">
              <a:buNone/>
            </a:pPr>
            <a:r>
              <a:rPr lang="pl" sz="2400"/>
              <a:t>// instrukcje wykonywane gdy warunek nie jest spełniony</a:t>
            </a:r>
          </a:p>
          <a:p>
            <a:pPr lvl="0" rtl="0">
              <a:buNone/>
            </a:pPr>
            <a:r>
              <a:rPr lang="pl" sz="2400"/>
              <a:t>}</a:t>
            </a:r>
          </a:p>
          <a:p>
            <a:endParaRPr lang="pl" sz="24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Instrukcja else</a:t>
            </a:r>
          </a:p>
        </p:txBody>
      </p:sp>
      <p:sp>
        <p:nvSpPr>
          <p:cNvPr id="54" name="Shape 54"/>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r>
              <a:rPr lang="pl" sz="1800" dirty="0"/>
              <a:t>liczba = 21;</a:t>
            </a:r>
          </a:p>
          <a:p>
            <a:r>
              <a:rPr lang="pl-PL" sz="1800" dirty="0" err="1"/>
              <a:t>if</a:t>
            </a:r>
            <a:r>
              <a:rPr lang="pl" sz="1800" dirty="0"/>
              <a:t> (liczba % 2 != 0) {</a:t>
            </a:r>
          </a:p>
          <a:p>
            <a:r>
              <a:rPr lang="pl" sz="1800" dirty="0"/>
              <a:t>   document.writeln(„Liczba nieparzysta”);</a:t>
            </a:r>
          </a:p>
          <a:p>
            <a:r>
              <a:rPr lang="pl" sz="1800" dirty="0" smtClean="0"/>
              <a:t>}</a:t>
            </a:r>
          </a:p>
          <a:p>
            <a:r>
              <a:rPr lang="pl" sz="1800" dirty="0" smtClean="0"/>
              <a:t>else {</a:t>
            </a:r>
          </a:p>
          <a:p>
            <a:r>
              <a:rPr lang="pl" sz="1800" dirty="0"/>
              <a:t> </a:t>
            </a:r>
            <a:r>
              <a:rPr lang="pl" sz="1800" dirty="0" smtClean="0"/>
              <a:t>  document.writeln(„Liczba parzysta”);</a:t>
            </a:r>
          </a:p>
          <a:p>
            <a:r>
              <a:rPr lang="pl" sz="1800" dirty="0"/>
              <a:t>}</a:t>
            </a:r>
          </a:p>
          <a:p>
            <a:endParaRPr lang="pl" sz="1800" dirty="0"/>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1192995" y="1312792"/>
            <a:ext cx="7417500" cy="638099"/>
          </a:xfrm>
          <a:prstGeom prst="rect">
            <a:avLst/>
          </a:prstGeom>
        </p:spPr>
        <p:txBody>
          <a:bodyPr lIns="91425" tIns="91425" rIns="91425" bIns="91425" anchor="b" anchorCtr="0">
            <a:noAutofit/>
          </a:bodyPr>
          <a:lstStyle/>
          <a:p>
            <a:pPr>
              <a:buNone/>
            </a:pPr>
            <a:r>
              <a:rPr lang="pl"/>
              <a:t>Instrukcja else if</a:t>
            </a:r>
          </a:p>
        </p:txBody>
      </p:sp>
      <p:sp>
        <p:nvSpPr>
          <p:cNvPr id="60" name="Shape 60"/>
          <p:cNvSpPr txBox="1">
            <a:spLocks noGrp="1"/>
          </p:cNvSpPr>
          <p:nvPr>
            <p:ph type="body" idx="1"/>
          </p:nvPr>
        </p:nvSpPr>
        <p:spPr>
          <a:xfrm>
            <a:off x="1214317" y="2000088"/>
            <a:ext cx="7472399" cy="4001999"/>
          </a:xfrm>
          <a:prstGeom prst="rect">
            <a:avLst/>
          </a:prstGeom>
        </p:spPr>
        <p:txBody>
          <a:bodyPr lIns="91425" tIns="91425" rIns="91425" bIns="91425" anchor="t" anchorCtr="0">
            <a:noAutofit/>
          </a:bodyPr>
          <a:lstStyle/>
          <a:p>
            <a:pPr lvl="0" rtl="0">
              <a:buNone/>
            </a:pPr>
            <a:r>
              <a:rPr lang="pl" sz="1400"/>
              <a:t>if (warunek1) {</a:t>
            </a:r>
          </a:p>
          <a:p>
            <a:pPr lvl="0" rtl="0">
              <a:buNone/>
            </a:pPr>
            <a:r>
              <a:rPr lang="pl" sz="1400"/>
              <a:t>   instrukcje1;</a:t>
            </a:r>
          </a:p>
          <a:p>
            <a:pPr lvl="0" rtl="0">
              <a:buNone/>
            </a:pPr>
            <a:r>
              <a:rPr lang="pl" sz="1400"/>
              <a:t>}</a:t>
            </a:r>
          </a:p>
          <a:p>
            <a:pPr lvl="0" rtl="0">
              <a:buNone/>
            </a:pPr>
            <a:r>
              <a:rPr lang="pl" sz="1400"/>
              <a:t>else if (warunek2) {</a:t>
            </a:r>
          </a:p>
          <a:p>
            <a:pPr lvl="0" rtl="0">
              <a:buNone/>
            </a:pPr>
            <a:r>
              <a:rPr lang="pl" sz="1400"/>
              <a:t>   instrukcje2;</a:t>
            </a:r>
          </a:p>
          <a:p>
            <a:pPr lvl="0" rtl="0">
              <a:buNone/>
            </a:pPr>
            <a:r>
              <a:rPr lang="pl" sz="1400"/>
              <a:t>}</a:t>
            </a:r>
          </a:p>
          <a:p>
            <a:pPr lvl="0" rtl="0">
              <a:buNone/>
            </a:pPr>
            <a:r>
              <a:rPr lang="pl" sz="1400"/>
              <a:t>.....</a:t>
            </a:r>
          </a:p>
          <a:p>
            <a:pPr lvl="0" rtl="0">
              <a:buNone/>
            </a:pPr>
            <a:r>
              <a:rPr lang="pl" sz="1400"/>
              <a:t>else if (warunekN) {</a:t>
            </a:r>
          </a:p>
          <a:p>
            <a:pPr lvl="0" rtl="0">
              <a:buNone/>
            </a:pPr>
            <a:r>
              <a:rPr lang="pl" sz="1400"/>
              <a:t>   instrukcjeN;</a:t>
            </a:r>
          </a:p>
          <a:p>
            <a:pPr lvl="0" rtl="0">
              <a:buNone/>
            </a:pPr>
            <a:r>
              <a:rPr lang="pl" sz="1400"/>
              <a:t>}</a:t>
            </a:r>
          </a:p>
          <a:p>
            <a:pPr lvl="0" rtl="0">
              <a:buNone/>
            </a:pPr>
            <a:r>
              <a:rPr lang="pl" sz="1400"/>
              <a:t>else {</a:t>
            </a:r>
          </a:p>
          <a:p>
            <a:pPr lvl="0" rtl="0">
              <a:buNone/>
            </a:pPr>
            <a:r>
              <a:rPr lang="pl" sz="1400"/>
              <a:t>   instrukcjeM;</a:t>
            </a:r>
          </a:p>
          <a:p>
            <a:pPr lvl="0" rtl="0">
              <a:buNone/>
            </a:pPr>
            <a:r>
              <a:rPr lang="pl" sz="1400"/>
              <a:t>}</a:t>
            </a:r>
          </a:p>
          <a:p>
            <a:endParaRPr lang="pl" sz="1400"/>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25282" y="1356685"/>
            <a:ext cx="7768800" cy="594300"/>
          </a:xfrm>
          <a:prstGeom prst="rect">
            <a:avLst/>
          </a:prstGeom>
          <a:ln>
            <a:noFill/>
          </a:ln>
        </p:spPr>
        <p:txBody>
          <a:bodyPr lIns="91425" tIns="91425" rIns="91425" bIns="91425" anchor="b" anchorCtr="0">
            <a:noAutofit/>
          </a:bodyPr>
          <a:lstStyle/>
          <a:p>
            <a:pPr lvl="0" rtl="0">
              <a:buNone/>
            </a:pPr>
            <a:r>
              <a:rPr lang="pl" sz="3600" b="1" dirty="0"/>
              <a:t>Instrukcja else if</a:t>
            </a:r>
          </a:p>
        </p:txBody>
      </p:sp>
      <p:sp>
        <p:nvSpPr>
          <p:cNvPr id="66" name="Shape 66"/>
          <p:cNvSpPr txBox="1">
            <a:spLocks noGrp="1"/>
          </p:cNvSpPr>
          <p:nvPr>
            <p:ph type="body" idx="1"/>
          </p:nvPr>
        </p:nvSpPr>
        <p:spPr>
          <a:xfrm>
            <a:off x="1225301" y="1995222"/>
            <a:ext cx="7757999" cy="3892199"/>
          </a:xfrm>
          <a:prstGeom prst="rect">
            <a:avLst/>
          </a:prstGeom>
          <a:ln>
            <a:noFill/>
          </a:ln>
        </p:spPr>
        <p:txBody>
          <a:bodyPr lIns="91425" tIns="91425" rIns="91425" bIns="91425" anchor="t" anchorCtr="0">
            <a:noAutofit/>
          </a:bodyPr>
          <a:lstStyle/>
          <a:p>
            <a:pPr lvl="0" rtl="0">
              <a:buNone/>
            </a:pPr>
            <a:r>
              <a:rPr lang="pl" sz="1800" dirty="0"/>
              <a:t>Przykład</a:t>
            </a:r>
          </a:p>
          <a:p>
            <a:r>
              <a:rPr lang="pl" sz="1800" dirty="0" smtClean="0"/>
              <a:t>liczba = 21;</a:t>
            </a:r>
          </a:p>
          <a:p>
            <a:r>
              <a:rPr lang="pl" sz="1800" dirty="0" smtClean="0"/>
              <a:t>if (liczba &lt; 10) {</a:t>
            </a:r>
          </a:p>
          <a:p>
            <a:r>
              <a:rPr lang="pl" sz="1800" dirty="0"/>
              <a:t> </a:t>
            </a:r>
            <a:r>
              <a:rPr lang="pl" sz="1800" dirty="0" smtClean="0"/>
              <a:t> document.writeln(„Liczba mniejsza od 10”);</a:t>
            </a:r>
          </a:p>
          <a:p>
            <a:r>
              <a:rPr lang="pl" sz="1800" dirty="0" smtClean="0"/>
              <a:t>}</a:t>
            </a:r>
          </a:p>
          <a:p>
            <a:r>
              <a:rPr lang="pl" sz="1800" dirty="0" smtClean="0"/>
              <a:t>else if (liczba &gt; 20) {</a:t>
            </a:r>
          </a:p>
          <a:p>
            <a:r>
              <a:rPr lang="pl" sz="1800" dirty="0"/>
              <a:t> </a:t>
            </a:r>
            <a:r>
              <a:rPr lang="pl" sz="1800" dirty="0" smtClean="0"/>
              <a:t> document.writeln(„Liczba większa od 20”);</a:t>
            </a:r>
          </a:p>
          <a:p>
            <a:r>
              <a:rPr lang="pl" sz="1800" dirty="0" smtClean="0"/>
              <a:t>}</a:t>
            </a:r>
          </a:p>
          <a:p>
            <a:r>
              <a:rPr lang="pl" sz="1800" dirty="0" smtClean="0"/>
              <a:t>else {</a:t>
            </a:r>
          </a:p>
          <a:p>
            <a:r>
              <a:rPr lang="pl" sz="1800" dirty="0"/>
              <a:t> </a:t>
            </a:r>
            <a:r>
              <a:rPr lang="pl" sz="1800" dirty="0" smtClean="0"/>
              <a:t>  document.writeln(„Liczba z zakresu &lt;10,20&gt;”);</a:t>
            </a:r>
          </a:p>
          <a:p>
            <a:r>
              <a:rPr lang="pl" sz="1800" dirty="0"/>
              <a:t>}</a:t>
            </a:r>
          </a:p>
          <a:p>
            <a:endParaRPr lang="pl" sz="1800" dirty="0"/>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1541</Words>
  <Application>Microsoft Office PowerPoint</Application>
  <PresentationFormat>Pokaz na ekranie (4:3)</PresentationFormat>
  <Paragraphs>185</Paragraphs>
  <Slides>24</Slides>
  <Notes>24</Notes>
  <HiddenSlides>0</HiddenSlides>
  <MMClips>0</MMClips>
  <ScaleCrop>false</ScaleCrop>
  <HeadingPairs>
    <vt:vector size="4" baseType="variant">
      <vt:variant>
        <vt:lpstr>Motyw</vt:lpstr>
      </vt:variant>
      <vt:variant>
        <vt:i4>1</vt:i4>
      </vt:variant>
      <vt:variant>
        <vt:lpstr>Tytuły slajdów</vt:lpstr>
      </vt:variant>
      <vt:variant>
        <vt:i4>24</vt:i4>
      </vt:variant>
    </vt:vector>
  </HeadingPairs>
  <TitlesOfParts>
    <vt:vector size="25" baseType="lpstr">
      <vt:lpstr/>
      <vt:lpstr>JavaScript</vt:lpstr>
      <vt:lpstr>Instrukcje warunkowe</vt:lpstr>
      <vt:lpstr>Instrukcje warunkowe</vt:lpstr>
      <vt:lpstr>Instrukcja if</vt:lpstr>
      <vt:lpstr>Instrukcja if</vt:lpstr>
      <vt:lpstr>Instrukcja else</vt:lpstr>
      <vt:lpstr>Instrukcja else</vt:lpstr>
      <vt:lpstr>Instrukcja else if</vt:lpstr>
      <vt:lpstr>Instrukcja else if</vt:lpstr>
      <vt:lpstr>Instrukcja switch</vt:lpstr>
      <vt:lpstr>Instrukcja switch</vt:lpstr>
      <vt:lpstr>Ćwiczenie</vt:lpstr>
      <vt:lpstr>JavaScript</vt:lpstr>
      <vt:lpstr>Rodzaje pętli w JavaScipt</vt:lpstr>
      <vt:lpstr>Pętla for</vt:lpstr>
      <vt:lpstr>Pętla for</vt:lpstr>
      <vt:lpstr>Pętla while</vt:lpstr>
      <vt:lpstr>Pętla while</vt:lpstr>
      <vt:lpstr>Pętla do .... while</vt:lpstr>
      <vt:lpstr>Pętla do .... while</vt:lpstr>
      <vt:lpstr>Zagnieżdzanie pętli</vt:lpstr>
      <vt:lpstr>Zagnieżdzanie pętli</vt:lpstr>
      <vt:lpstr>Ćwiczenie</vt:lpstr>
      <vt:lpstr>Ćwiczenie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cp:lastModifiedBy>Mac</cp:lastModifiedBy>
  <cp:revision>11</cp:revision>
  <dcterms:modified xsi:type="dcterms:W3CDTF">2013-03-25T15:36:28Z</dcterms:modified>
</cp:coreProperties>
</file>