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31"/>
  </p:notesMasterIdLst>
  <p:sldIdLst>
    <p:sldId id="256" r:id="rId2"/>
    <p:sldId id="258" r:id="rId3"/>
    <p:sldId id="260" r:id="rId4"/>
    <p:sldId id="259" r:id="rId5"/>
    <p:sldId id="263" r:id="rId6"/>
    <p:sldId id="261" r:id="rId7"/>
    <p:sldId id="262" r:id="rId8"/>
    <p:sldId id="272" r:id="rId9"/>
    <p:sldId id="273" r:id="rId10"/>
    <p:sldId id="274" r:id="rId11"/>
    <p:sldId id="275" r:id="rId12"/>
    <p:sldId id="276" r:id="rId13"/>
    <p:sldId id="277" r:id="rId14"/>
    <p:sldId id="264" r:id="rId15"/>
    <p:sldId id="268" r:id="rId16"/>
    <p:sldId id="269" r:id="rId17"/>
    <p:sldId id="266" r:id="rId18"/>
    <p:sldId id="270" r:id="rId19"/>
    <p:sldId id="271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400" autoAdjust="0"/>
  </p:normalViewPr>
  <p:slideViewPr>
    <p:cSldViewPr>
      <p:cViewPr varScale="1">
        <p:scale>
          <a:sx n="51" d="100"/>
          <a:sy n="51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306241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lekcj</a:t>
            </a:r>
            <a:r>
              <a:rPr lang="pl-PL" baseline="0" dirty="0" smtClean="0"/>
              <a:t>i omówimy najczęstsze sposoby wykorzystania języka </a:t>
            </a:r>
            <a:r>
              <a:rPr lang="pl-PL" baseline="0" dirty="0" err="1" smtClean="0"/>
              <a:t>JavaScipt</a:t>
            </a:r>
            <a:r>
              <a:rPr lang="pl-PL" baseline="0" dirty="0" smtClean="0"/>
              <a:t>.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zmiana elementów </a:t>
            </a:r>
            <a:r>
              <a:rPr lang="pl-PL" baseline="0" dirty="0" err="1" smtClean="0"/>
              <a:t>css</a:t>
            </a:r>
            <a:endParaRPr lang="pl-PL" baseline="0" dirty="0" smtClean="0"/>
          </a:p>
          <a:p>
            <a:pPr marL="171450" indent="-171450">
              <a:buFontTx/>
              <a:buChar char="-"/>
            </a:pPr>
            <a:r>
              <a:rPr lang="pl-PL" baseline="0" dirty="0" smtClean="0"/>
              <a:t>operacje na łańcuchach znaków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wykorzystanie do walidacji formularzy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Zobaczymy jak wykorzystać zaprezentowane na wcześniejszych lekcjach elementy języka </a:t>
            </a:r>
            <a:r>
              <a:rPr lang="pl-PL" baseline="0" dirty="0" err="1" smtClean="0"/>
              <a:t>JavaScript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err="1" smtClean="0"/>
              <a:t>search</a:t>
            </a:r>
            <a:r>
              <a:rPr lang="pl-PL" dirty="0" smtClean="0"/>
              <a:t> – Sprawdza</a:t>
            </a:r>
            <a:r>
              <a:rPr lang="pl-PL" baseline="0" dirty="0" smtClean="0"/>
              <a:t> czy ciąg opisany przez wyrażenie występuje w </a:t>
            </a:r>
            <a:r>
              <a:rPr lang="pl-PL" baseline="0" dirty="0" err="1" smtClean="0"/>
              <a:t>tekscie</a:t>
            </a:r>
            <a:r>
              <a:rPr lang="pl-PL" baseline="0" dirty="0" smtClean="0"/>
              <a:t>. Jeśli tak to zwracany jest indeks miejsca wystąpienia a w przeciwnym wypadku wartość -1</a:t>
            </a:r>
          </a:p>
          <a:p>
            <a:r>
              <a:rPr lang="pl-PL" baseline="0" dirty="0" err="1" smtClean="0"/>
              <a:t>slice</a:t>
            </a:r>
            <a:r>
              <a:rPr lang="pl-PL" baseline="0" dirty="0" smtClean="0"/>
              <a:t> – zwraca podciąg tekstu od indeksu start do końca lub jeśli podaliśmy drugi parametr do </a:t>
            </a:r>
            <a:r>
              <a:rPr lang="pl-PL" baseline="0" dirty="0" err="1" smtClean="0"/>
              <a:t>watrości</a:t>
            </a:r>
            <a:r>
              <a:rPr lang="pl-PL" baseline="0" dirty="0" smtClean="0"/>
              <a:t> drugiego parametru.</a:t>
            </a:r>
          </a:p>
          <a:p>
            <a:r>
              <a:rPr lang="pl-PL" baseline="0" dirty="0" err="1" smtClean="0"/>
              <a:t>split</a:t>
            </a:r>
            <a:r>
              <a:rPr lang="pl-PL" baseline="0" dirty="0" smtClean="0"/>
              <a:t> – dzieli ciąg znaków na podciągi względem parametru separator. Jeśli nie podamy separatora to zwracany jest cały ciąg. Parametr limit oznacza maksymalną liczbę zwróconych elementów</a:t>
            </a:r>
          </a:p>
          <a:p>
            <a:r>
              <a:rPr lang="pl-PL" baseline="0" dirty="0" err="1" smtClean="0"/>
              <a:t>substr</a:t>
            </a:r>
            <a:r>
              <a:rPr lang="pl-PL" baseline="0" dirty="0" smtClean="0"/>
              <a:t> – zwraca podciąg tekstu, zaczynający się od pozycji oznaczonej przez indeks. Jeśli podamy parametr liczba – zostanie zwrócona taka liczba znaków, jeśli nie podamy tego parametru zostaną zwrócone wszystkie znaki do końca łańcucha.</a:t>
            </a:r>
          </a:p>
          <a:p>
            <a:r>
              <a:rPr lang="pl-PL" baseline="0" dirty="0" err="1" smtClean="0"/>
              <a:t>substring</a:t>
            </a:r>
            <a:r>
              <a:rPr lang="pl-PL" baseline="0" dirty="0" smtClean="0"/>
              <a:t> – zostanie zwrócony podciąg rozpoczynający się na pozycji od i kończący na indeksie o pozycji do.</a:t>
            </a:r>
          </a:p>
          <a:p>
            <a:r>
              <a:rPr lang="pl-PL" baseline="0" dirty="0" err="1" smtClean="0"/>
              <a:t>toLowerCase</a:t>
            </a:r>
            <a:r>
              <a:rPr lang="pl-PL" baseline="0" dirty="0" smtClean="0"/>
              <a:t>  - wszystkie litery w tekście zostaną zmienione na małe.</a:t>
            </a:r>
          </a:p>
          <a:p>
            <a:r>
              <a:rPr lang="pl-PL" baseline="0" dirty="0" err="1" smtClean="0"/>
              <a:t>toUpperCase</a:t>
            </a:r>
            <a:r>
              <a:rPr lang="pl-PL" baseline="0" dirty="0" smtClean="0"/>
              <a:t> – wszystkie litery w tekście zostaną zamienione na wielkie.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err="1" smtClean="0"/>
              <a:t>replace</a:t>
            </a:r>
            <a:r>
              <a:rPr lang="pl-PL" dirty="0" smtClean="0"/>
              <a:t> - Metoda zamienia</a:t>
            </a:r>
            <a:r>
              <a:rPr lang="pl-PL" baseline="0" dirty="0" smtClean="0"/>
              <a:t> wystąpienie zgodne z wyrażeniem regularnym podanym jako 1 argument na tekst podany jako 2 argument.</a:t>
            </a:r>
          </a:p>
          <a:p>
            <a:r>
              <a:rPr lang="pl-PL" baseline="0" dirty="0" err="1" smtClean="0"/>
              <a:t>split</a:t>
            </a:r>
            <a:r>
              <a:rPr lang="pl-PL" baseline="0" dirty="0" smtClean="0"/>
              <a:t>  - dzieli tekst na fragmenty względem separatora podanego jako argument, opcjonalnie można podać maksymalną liczbę dopasowanych elementów</a:t>
            </a: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Ćwiczenie: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Napisz funkcję </a:t>
            </a:r>
            <a:r>
              <a:rPr lang="pl-PL" sz="1100" dirty="0" err="1" smtClean="0"/>
              <a:t>javascript</a:t>
            </a:r>
            <a:r>
              <a:rPr lang="pl-PL" sz="1100" dirty="0" smtClean="0"/>
              <a:t> sprawdzającą poprawność wpisanego w formularzu adresu e-mail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Jako</a:t>
            </a:r>
            <a:r>
              <a:rPr lang="pl-PL" baseline="0" dirty="0" smtClean="0"/>
              <a:t> poprawny adres email uznajemy adres: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baseline="0" dirty="0" smtClean="0"/>
              <a:t>zawiera tylko 1 znak @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baseline="0" dirty="0" smtClean="0"/>
              <a:t>znak @ nie jest pierwszym elementem ciągu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baseline="0" dirty="0" smtClean="0"/>
              <a:t>po znaku @ występuje cyfra lub litera.</a:t>
            </a:r>
            <a:endParaRPr lang="pl-PL" baseline="0" dirty="0"/>
          </a:p>
          <a:p>
            <a:pPr marL="171450" indent="-171450">
              <a:buFont typeface="Arial" pitchFamily="34" charset="0"/>
              <a:buChar char="•"/>
            </a:pPr>
            <a:r>
              <a:rPr lang="pl-PL" baseline="0" dirty="0" smtClean="0"/>
              <a:t>w ciągu po @ występuje znak . ale nie jest na ostatniej pozycji</a:t>
            </a:r>
          </a:p>
          <a:p>
            <a:pPr marL="171450" indent="-171450">
              <a:buFont typeface="Arial" pitchFamily="34" charset="0"/>
              <a:buChar char="•"/>
            </a:pPr>
            <a:endParaRPr lang="pl-PL" baseline="0" dirty="0" smtClean="0"/>
          </a:p>
          <a:p>
            <a:pPr marL="0" indent="0">
              <a:buFont typeface="Arial" pitchFamily="34" charset="0"/>
              <a:buNone/>
            </a:pPr>
            <a:r>
              <a:rPr lang="pl-PL" baseline="0" dirty="0" smtClean="0"/>
              <a:t>Do napisania algorytmu można wykorzystać następujące metody (</a:t>
            </a:r>
            <a:r>
              <a:rPr lang="pl-PL" baseline="0" dirty="0" err="1" smtClean="0"/>
              <a:t>indexOf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lastIndexOf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match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search</a:t>
            </a:r>
            <a:r>
              <a:rPr lang="pl-PL" baseline="0" dirty="0" smtClean="0"/>
              <a:t>)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Formularz to element</a:t>
            </a:r>
            <a:r>
              <a:rPr lang="pl-PL" baseline="0" dirty="0" smtClean="0"/>
              <a:t> strony, który tworzymy za pomocą znacznika form. </a:t>
            </a:r>
          </a:p>
          <a:p>
            <a:r>
              <a:rPr lang="pl-PL" baseline="0" dirty="0" smtClean="0"/>
              <a:t>Dostęp do formularzy możliwy jest przez tablicę </a:t>
            </a:r>
            <a:r>
              <a:rPr lang="pl-PL" baseline="0" dirty="0" err="1" smtClean="0"/>
              <a:t>forms</a:t>
            </a:r>
            <a:r>
              <a:rPr lang="pl-PL" baseline="0" dirty="0" smtClean="0"/>
              <a:t> obiektu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Formularz służy do przesłania zestawu danych od użytkownika do serwera. Warto wykorzystać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aby dokonać wstępnej analizy danych wprowadzonych do formularza. Sprawdzenie formularza powinno odbywać się również po stronie serwera, ale nie ma sensu niepotrzebnie obciążać serwera jeśli dane w formularzu są błędnie wprowadzone.</a:t>
            </a:r>
          </a:p>
          <a:p>
            <a:r>
              <a:rPr lang="pl-PL" baseline="0" dirty="0" smtClean="0"/>
              <a:t>Zobaczymy w jaki sposób możemy wykorzystać napisaną przed chwilą funkcję.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Możemy sprawdzić formularz na dwa sposoby.</a:t>
            </a:r>
          </a:p>
          <a:p>
            <a:r>
              <a:rPr lang="pl-PL" baseline="0" dirty="0" smtClean="0"/>
              <a:t>Po pierwsze możemy nie umieszczać w nim przycisku typu </a:t>
            </a:r>
            <a:r>
              <a:rPr lang="pl-PL" baseline="0" dirty="0" err="1" smtClean="0"/>
              <a:t>submit</a:t>
            </a:r>
            <a:r>
              <a:rPr lang="pl-PL" baseline="0" dirty="0" smtClean="0"/>
              <a:t> tylko zwykły przycisk typu </a:t>
            </a:r>
            <a:r>
              <a:rPr lang="pl-PL" baseline="0" dirty="0" err="1" smtClean="0"/>
              <a:t>button</a:t>
            </a:r>
            <a:r>
              <a:rPr lang="pl-PL" baseline="0" dirty="0" smtClean="0"/>
              <a:t> i w funkcji obsługującej zdarzenie </a:t>
            </a:r>
            <a:r>
              <a:rPr lang="pl-PL" baseline="0" dirty="0" err="1" smtClean="0"/>
              <a:t>onclick</a:t>
            </a:r>
            <a:r>
              <a:rPr lang="pl-PL" baseline="0" dirty="0" smtClean="0"/>
              <a:t> umieścić sprawdzenie danych i wysyłanie formularza jeśli dane są poprawne.</a:t>
            </a:r>
          </a:p>
          <a:p>
            <a:r>
              <a:rPr lang="pl-PL" baseline="0" dirty="0" smtClean="0"/>
              <a:t>Nasz przykładowy formularz zawiera 2 pola tekstowe do wprowadzenia nazwy użytkownika i hasła oraz przycisk "Zaloguj". Po kliknięciu przycisku sprawdzane jest czy pola login i </a:t>
            </a:r>
            <a:r>
              <a:rPr lang="pl-PL" baseline="0" dirty="0" err="1" smtClean="0"/>
              <a:t>password</a:t>
            </a:r>
            <a:r>
              <a:rPr lang="pl-PL" baseline="0" dirty="0" smtClean="0"/>
              <a:t> zostały wypełnione (są różne od znaku pustego) i jeśli tak to formularz jest wysyłany przez wywołanie metody </a:t>
            </a:r>
            <a:r>
              <a:rPr lang="pl-PL" baseline="0" dirty="0" err="1" smtClean="0"/>
              <a:t>submit</a:t>
            </a:r>
            <a:r>
              <a:rPr lang="pl-PL" baseline="0" dirty="0" smtClean="0"/>
              <a:t>(). Jeśli którekolwiek z pól jest puste, wyświetlony jest komunikat i działanie funkcji zostanie przerwane.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Możemy sprawdzić formularz na dwa sposoby.</a:t>
            </a:r>
          </a:p>
          <a:p>
            <a:pPr algn="l"/>
            <a:r>
              <a:rPr lang="pl-PL" baseline="0" dirty="0" smtClean="0"/>
              <a:t>Drugim sposobem jest podłączenie obsługi zdarzenia </a:t>
            </a:r>
            <a:r>
              <a:rPr lang="pl-PL" baseline="0" dirty="0" err="1" smtClean="0"/>
              <a:t>submit</a:t>
            </a:r>
            <a:r>
              <a:rPr lang="pl-PL" baseline="0" dirty="0" smtClean="0"/>
              <a:t> do formularza. Ogólna postać jest funkcji jest bardzo podobna. W obsłudze zdarzenia </a:t>
            </a:r>
            <a:r>
              <a:rPr lang="pl-PL" baseline="0" dirty="0" err="1" smtClean="0"/>
              <a:t>submit</a:t>
            </a:r>
            <a:r>
              <a:rPr lang="pl-PL" baseline="0" dirty="0" smtClean="0"/>
              <a:t> wpisaliśmy wywołanie return </a:t>
            </a:r>
            <a:r>
              <a:rPr lang="pl-PL" baseline="0" dirty="0" err="1" smtClean="0"/>
              <a:t>sprawdz</a:t>
            </a:r>
            <a:r>
              <a:rPr lang="pl-PL" baseline="0" dirty="0" smtClean="0"/>
              <a:t>(). Formularz zostanie przesłany do serwera tylko w przypadku gdy funkcja </a:t>
            </a:r>
            <a:r>
              <a:rPr lang="pl-PL" baseline="0" dirty="0" err="1" smtClean="0"/>
              <a:t>sprawdz</a:t>
            </a:r>
            <a:r>
              <a:rPr lang="pl-PL" baseline="0" dirty="0" smtClean="0"/>
              <a:t> zwróci jako wynik </a:t>
            </a:r>
            <a:r>
              <a:rPr lang="pl-PL" baseline="0" dirty="0" err="1" smtClean="0"/>
              <a:t>true</a:t>
            </a:r>
            <a:r>
              <a:rPr lang="pl-PL" baseline="0" dirty="0" smtClean="0"/>
              <a:t>. Stanie się tak, jeśli pola login i </a:t>
            </a:r>
            <a:r>
              <a:rPr lang="pl-PL" baseline="0" dirty="0" err="1" smtClean="0"/>
              <a:t>password</a:t>
            </a:r>
            <a:r>
              <a:rPr lang="pl-PL" baseline="0" dirty="0" smtClean="0"/>
              <a:t> zostaną wypełnione.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Jeśli wpiszemy liczbę</a:t>
            </a:r>
            <a:r>
              <a:rPr lang="pl-PL" baseline="0" dirty="0" smtClean="0"/>
              <a:t> znaków różną od 11 pojawi się komunikat i pole pesel zostanie ustawione jako aktywne. </a:t>
            </a:r>
            <a:br>
              <a:rPr lang="pl-PL" baseline="0" dirty="0" smtClean="0"/>
            </a:br>
            <a:r>
              <a:rPr lang="pl-PL" baseline="0" dirty="0" smtClean="0"/>
              <a:t>Co się jednak stanie gdy ponownie opuścimy pole formularza (bez dokonywania poprawek)?</a:t>
            </a:r>
          </a:p>
          <a:p>
            <a:r>
              <a:rPr lang="pl-PL" baseline="0" dirty="0" smtClean="0"/>
              <a:t>Q: Jak możemy temu zapobiec?</a:t>
            </a:r>
          </a:p>
          <a:p>
            <a:r>
              <a:rPr lang="pl-PL" baseline="0" dirty="0" smtClean="0"/>
              <a:t>A: wykorzystując zdarzenie </a:t>
            </a:r>
            <a:r>
              <a:rPr lang="pl-PL" baseline="0" dirty="0" err="1" smtClean="0"/>
              <a:t>onBlur</a:t>
            </a: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Wyrażenia regularne</a:t>
            </a:r>
            <a:r>
              <a:rPr lang="pl-PL" baseline="0" dirty="0" smtClean="0"/>
              <a:t> to wzorce opisujące łańcuchy tekstów.  Wyrażenia regularne mogą określać zbiór pasujących łańcuchów albo wskazywać istotne części łańcucha znaków.</a:t>
            </a:r>
          </a:p>
          <a:p>
            <a:r>
              <a:rPr lang="pl-PL" baseline="0" dirty="0" smtClean="0"/>
              <a:t>Istnieją algorytmy pozwalające sprawdzić czy podany ciąg znaków pasuje do wzorca. </a:t>
            </a:r>
          </a:p>
          <a:p>
            <a:r>
              <a:rPr lang="pl-PL" baseline="0" dirty="0" smtClean="0"/>
              <a:t>Za pomocą wyrażeń regularnych można wyszukiwać w </a:t>
            </a:r>
            <a:r>
              <a:rPr lang="pl-PL" baseline="0" dirty="0" err="1" smtClean="0"/>
              <a:t>tekscie</a:t>
            </a:r>
            <a:r>
              <a:rPr lang="pl-PL" baseline="0" dirty="0" smtClean="0"/>
              <a:t> wystąpienia wzorca.</a:t>
            </a:r>
          </a:p>
          <a:p>
            <a:r>
              <a:rPr lang="pl-PL" baseline="0" dirty="0" smtClean="0"/>
              <a:t>Wyrażenia regularne są reprezentowane w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za pomocą obiektów typu </a:t>
            </a:r>
            <a:r>
              <a:rPr lang="pl-PL" baseline="0" dirty="0" err="1" smtClean="0"/>
              <a:t>RegExp</a:t>
            </a:r>
            <a:r>
              <a:rPr lang="pl-PL" baseline="0" dirty="0" smtClean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Style CSS</a:t>
            </a:r>
            <a:r>
              <a:rPr lang="pl-PL" baseline="0" dirty="0" smtClean="0"/>
              <a:t> to ważny element każdej nowoczesnej witryny WWW. Za pomocą </a:t>
            </a:r>
            <a:r>
              <a:rPr lang="pl-PL" baseline="0" dirty="0" err="1" smtClean="0"/>
              <a:t>JavaScriptu</a:t>
            </a:r>
            <a:r>
              <a:rPr lang="pl-PL" baseline="0" dirty="0" smtClean="0"/>
              <a:t> możliwa jest dynamiczna zmiana właściwości arkuszy styli. </a:t>
            </a:r>
            <a:br>
              <a:rPr lang="pl-PL" baseline="0" dirty="0" smtClean="0"/>
            </a:br>
            <a:r>
              <a:rPr lang="pl-PL" baseline="0" dirty="0" smtClean="0"/>
              <a:t>Style CSS danego elementu przechowywane są w atrybucie „style” danego elementu. Dostęp do tego atrybutu możliwy jest z wykorzystaniem metod </a:t>
            </a:r>
            <a:r>
              <a:rPr lang="pl-PL" baseline="0" dirty="0" err="1" smtClean="0"/>
              <a:t>getAttribute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setAttribute</a:t>
            </a:r>
            <a:r>
              <a:rPr lang="pl-PL" baseline="0" dirty="0" smtClean="0"/>
              <a:t> i </a:t>
            </a:r>
            <a:r>
              <a:rPr lang="pl-PL" baseline="0" dirty="0" err="1" smtClean="0"/>
              <a:t>removeAttribute</a:t>
            </a:r>
            <a:endParaRPr lang="pl-PL" baseline="0" dirty="0" smtClean="0"/>
          </a:p>
          <a:p>
            <a:endParaRPr lang="pl-PL" baseline="0" dirty="0" smtClean="0"/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getAttribute</a:t>
            </a:r>
            <a:r>
              <a:rPr lang="pl-PL" baseline="0" dirty="0" smtClean="0"/>
              <a:t>(„style”) pobiera wartość atrybutu style i umieszcza w zmiennej styl.</a:t>
            </a:r>
          </a:p>
          <a:p>
            <a:r>
              <a:rPr lang="pl-PL" baseline="0" dirty="0" smtClean="0"/>
              <a:t>Aby ustawić styl dla obiektu wywołujemy metodę </a:t>
            </a:r>
            <a:r>
              <a:rPr lang="pl-PL" baseline="0" dirty="0" err="1" smtClean="0"/>
              <a:t>setAttribute</a:t>
            </a:r>
            <a:r>
              <a:rPr lang="pl-PL" baseline="0" dirty="0" smtClean="0"/>
              <a:t> z dwoma parametrami. Pierwszym jest nazwa atrybutu (w naszym przypadku style) a drugim jego wartość.</a:t>
            </a:r>
          </a:p>
          <a:p>
            <a:endParaRPr lang="pl-PL" baseline="0" dirty="0" smtClean="0"/>
          </a:p>
          <a:p>
            <a:r>
              <a:rPr lang="pl-PL" baseline="0" dirty="0" smtClean="0"/>
              <a:t>Usunięcie styli możliwe jest za pomocą metody </a:t>
            </a:r>
            <a:r>
              <a:rPr lang="pl-PL" baseline="0" dirty="0" err="1" smtClean="0"/>
              <a:t>removeAttribute</a:t>
            </a:r>
            <a:r>
              <a:rPr lang="pl-PL" baseline="0" dirty="0" smtClean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Wyrażenia regularne są reprezentowane w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za pomocą obiektów typu </a:t>
            </a:r>
            <a:r>
              <a:rPr lang="pl-PL" baseline="0" dirty="0" err="1" smtClean="0"/>
              <a:t>RegExp</a:t>
            </a:r>
            <a:r>
              <a:rPr lang="pl-PL" baseline="0" dirty="0" smtClean="0"/>
              <a:t>.</a:t>
            </a:r>
            <a:endParaRPr lang="pl-PL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Obiekt może zostać utworzony na dwa sposoby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l-PL" baseline="0" dirty="0" smtClean="0"/>
              <a:t>przez jawne wykorzystanie konstruktora obiektu (</a:t>
            </a:r>
            <a:r>
              <a:rPr lang="pl-PL" baseline="0" dirty="0" err="1" smtClean="0"/>
              <a:t>var</a:t>
            </a:r>
            <a:r>
              <a:rPr lang="pl-PL" baseline="0" dirty="0" smtClean="0"/>
              <a:t> zmienna = </a:t>
            </a:r>
            <a:r>
              <a:rPr lang="pl-PL" baseline="0" dirty="0" err="1" smtClean="0"/>
              <a:t>new</a:t>
            </a:r>
            <a:r>
              <a:rPr lang="pl-PL" baseline="0" dirty="0" smtClean="0"/>
              <a:t> </a:t>
            </a:r>
            <a:r>
              <a:rPr lang="pl-PL" baseline="0" dirty="0" err="1" smtClean="0"/>
              <a:t>RegExp</a:t>
            </a:r>
            <a:r>
              <a:rPr lang="pl-PL" baseline="0" dirty="0" smtClean="0"/>
              <a:t>(wzorzec, atrybuty)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l-PL" baseline="0" dirty="0" smtClean="0"/>
              <a:t>przez przypisanie wyrażenia do zmiennej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Utwórzmy prosty wzorzec – niech to będzie ciąg znaków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. Aby przetestować czy w </a:t>
            </a:r>
            <a:r>
              <a:rPr lang="pl-PL" baseline="0" dirty="0" err="1" smtClean="0"/>
              <a:t>tekscie</a:t>
            </a:r>
            <a:r>
              <a:rPr lang="pl-PL" baseline="0" dirty="0" smtClean="0"/>
              <a:t> znajduje się ustalony przez nas wzorzec wywołujemy metodę test obiektu </a:t>
            </a:r>
            <a:r>
              <a:rPr lang="pl-PL" baseline="0" dirty="0" err="1" smtClean="0"/>
              <a:t>RegExp</a:t>
            </a:r>
            <a:r>
              <a:rPr lang="pl-PL" baseline="0" dirty="0" smtClean="0"/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Metoda zwraca </a:t>
            </a:r>
            <a:r>
              <a:rPr lang="pl-PL" baseline="0" dirty="0" err="1" smtClean="0"/>
              <a:t>true</a:t>
            </a:r>
            <a:r>
              <a:rPr lang="pl-PL" baseline="0" dirty="0" smtClean="0"/>
              <a:t> jeśli wzorzec występuje w tekście i </a:t>
            </a:r>
            <a:r>
              <a:rPr lang="pl-PL" baseline="0" dirty="0" err="1" smtClean="0"/>
              <a:t>false</a:t>
            </a:r>
            <a:r>
              <a:rPr lang="pl-PL" baseline="0" dirty="0" smtClean="0"/>
              <a:t> w przeciwnym przypadku.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Obiekt </a:t>
            </a:r>
            <a:r>
              <a:rPr lang="pl-PL" baseline="0" dirty="0" err="1" smtClean="0"/>
              <a:t>RegExp</a:t>
            </a:r>
            <a:r>
              <a:rPr lang="pl-PL" baseline="0" dirty="0" smtClean="0"/>
              <a:t> ma jeszcze kilka innych metod: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Metoda test</a:t>
            </a:r>
            <a:r>
              <a:rPr lang="pl-PL" baseline="0" dirty="0" smtClean="0"/>
              <a:t> bada czy w zadanym jako argument </a:t>
            </a:r>
            <a:r>
              <a:rPr lang="pl-PL" baseline="0" dirty="0" err="1" smtClean="0"/>
              <a:t>tekscie</a:t>
            </a:r>
            <a:r>
              <a:rPr lang="pl-PL" baseline="0" dirty="0" smtClean="0"/>
              <a:t> znajduje się wzorzec, zdefiniowany przez obiekt typu </a:t>
            </a:r>
            <a:r>
              <a:rPr lang="pl-PL" baseline="0" dirty="0" err="1" smtClean="0"/>
              <a:t>RegExp</a:t>
            </a:r>
            <a:r>
              <a:rPr lang="pl-PL" baseline="0" dirty="0" smtClean="0"/>
              <a:t>. Wynikiem jest </a:t>
            </a:r>
            <a:r>
              <a:rPr lang="pl-PL" baseline="0" dirty="0" err="1" smtClean="0"/>
              <a:t>true</a:t>
            </a:r>
            <a:r>
              <a:rPr lang="pl-PL" baseline="0" dirty="0" smtClean="0"/>
              <a:t> lub </a:t>
            </a:r>
            <a:r>
              <a:rPr lang="pl-PL" baseline="0" dirty="0" err="1" smtClean="0"/>
              <a:t>false</a:t>
            </a:r>
            <a:endParaRPr lang="pl-PL" baseline="0" dirty="0" smtClean="0"/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compile</a:t>
            </a:r>
            <a:r>
              <a:rPr lang="pl-PL" baseline="0" dirty="0" smtClean="0"/>
              <a:t>() dokonuje wewnętrznej kompilacji wyrażenia,  co pozwala na szybsze jego przetwarzanie. Wyrażenie może zawierać argumenty i – pomijanie wielkości liter, g – globalne, m- przetwarzanie ma dotyczyć ciągu zawierającego wiele wierszy.</a:t>
            </a:r>
          </a:p>
          <a:p>
            <a:r>
              <a:rPr lang="pl-PL" baseline="0" dirty="0" err="1" smtClean="0"/>
              <a:t>exec</a:t>
            </a:r>
            <a:r>
              <a:rPr lang="pl-PL" baseline="0" dirty="0" smtClean="0"/>
              <a:t> – metoda przeszukuje tekst w poszukiwaniu wzorca. Zwraca tablicę z wynikami </a:t>
            </a:r>
            <a:r>
              <a:rPr lang="pl-PL" baseline="0" dirty="0" err="1" smtClean="0"/>
              <a:t>dopasowań</a:t>
            </a:r>
            <a:r>
              <a:rPr lang="pl-PL" baseline="0" dirty="0" smtClean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Wspomnieliśmy</a:t>
            </a:r>
            <a:r>
              <a:rPr lang="pl-PL" baseline="0" dirty="0" smtClean="0"/>
              <a:t> przed chwilą, że kompilowane wyrażenie może zawierać atrybuty, oraz że obie metody tworzenia wyrażeń także takie miejsce mają.</a:t>
            </a:r>
          </a:p>
          <a:p>
            <a:r>
              <a:rPr lang="pl-PL" baseline="0" dirty="0" smtClean="0"/>
              <a:t>W wyrażeniach regularnych możemy podawać atrybuty (zwane też flagami) pozwalające na zmianę zachowania wyrażenia.</a:t>
            </a:r>
          </a:p>
          <a:p>
            <a:r>
              <a:rPr lang="pl-PL" baseline="0" dirty="0" smtClean="0"/>
              <a:t>Dostępne są następujące parametry: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g – globalny – oznaczający że przetwarzany ma być cały ciąg (bez tego znacznika) zwracany będzie tylko pierwszy dopasowany fragment. Parametr o bardzo dużym znaczeniu przy poszukiwaniu wszystkich wystąpień wzorca w </a:t>
            </a:r>
            <a:r>
              <a:rPr lang="pl-PL" baseline="0" dirty="0" err="1" smtClean="0"/>
              <a:t>tekscie</a:t>
            </a:r>
            <a:r>
              <a:rPr lang="pl-PL" baseline="0" dirty="0" smtClean="0"/>
              <a:t>, można go pominąć jeśli interesuje nas tylko czy tekst zawiera fragment opisany wzorcem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i – oznaczający że wielkość liter w tekście ma być ignorowana. Bez podania tego znacznika domyślną wartością jest </a:t>
            </a:r>
            <a:r>
              <a:rPr lang="pl-PL" baseline="0" dirty="0" err="1" smtClean="0"/>
              <a:t>false</a:t>
            </a:r>
            <a:r>
              <a:rPr lang="pl-PL" baseline="0" dirty="0" smtClean="0"/>
              <a:t> – treść w  </a:t>
            </a:r>
            <a:r>
              <a:rPr lang="pl-PL" baseline="0" dirty="0" err="1" smtClean="0"/>
              <a:t>tekscie</a:t>
            </a:r>
            <a:r>
              <a:rPr lang="pl-PL" baseline="0" dirty="0" smtClean="0"/>
              <a:t> musi mieć taką samą wielkość liter jak ta zdefiniowana we wzorcu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m – oznaczający, że przetwarzanie ma dotyczyć tekstu wielowierszowego.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trybie tym znak początku i końca wzorca (^$) jest wstawiany przed i po znaku nowej linii (\n).</a:t>
            </a: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Wyrażenia budowane</a:t>
            </a:r>
            <a:r>
              <a:rPr lang="pl-PL" baseline="0" dirty="0" smtClean="0"/>
              <a:t> są ze znaków zwykłych oraz znaków specjalnych. Znaki zwykłe to </a:t>
            </a:r>
            <a:r>
              <a:rPr lang="pl-PL" baseline="0" dirty="0" err="1" smtClean="0"/>
              <a:t>wzsystkie</a:t>
            </a:r>
            <a:r>
              <a:rPr lang="pl-PL" baseline="0" dirty="0" smtClean="0"/>
              <a:t> litery alfabetu i cyfry. Znaki specjalne to większość znaków interpunkcyjnych </a:t>
            </a:r>
            <a:r>
              <a:rPr lang="pl-PL" sz="1100" dirty="0" smtClean="0"/>
              <a:t>takich jak:  ^ $ . * + ? = ! : | \ /  ( ) [ ] { }. Aby z</a:t>
            </a:r>
            <a:r>
              <a:rPr lang="pl-PL" sz="1100" baseline="0" dirty="0" smtClean="0"/>
              <a:t> nich korzystać należy podać przed nimi znak \ (lewy ukośnik)</a:t>
            </a:r>
            <a:endParaRPr lang="pl-PL" sz="1100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W wyrażeniach regularnych wprowadzono pojęcie klasy znakowej. </a:t>
            </a:r>
          </a:p>
          <a:p>
            <a:pPr marL="0" indent="0">
              <a:buNone/>
            </a:pPr>
            <a:r>
              <a:rPr lang="pl-PL" sz="1100" dirty="0" smtClean="0"/>
              <a:t>Klasa znakowa to zdefiniowany zestaw znaków, aby ją zbudować korzystamy z operatora zakresu [ ].</a:t>
            </a:r>
          </a:p>
          <a:p>
            <a:pPr marL="0" indent="0">
              <a:buNone/>
            </a:pPr>
            <a:r>
              <a:rPr lang="pl-PL" sz="1100" dirty="0" smtClean="0"/>
              <a:t>Istnieją klasy predefiniowane które zawierają definicje często wykorzystywanych</a:t>
            </a:r>
            <a:r>
              <a:rPr lang="pl-PL" sz="1100" baseline="0" dirty="0" smtClean="0"/>
              <a:t> klas</a:t>
            </a:r>
            <a:endParaRPr lang="pl-PL" sz="1100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dirty="0" smtClean="0"/>
              <a:t>[….] Dowolny znak znajdujący się w nawiasie – lista znaków podana w nawiasie</a:t>
            </a:r>
            <a:r>
              <a:rPr lang="pl-PL" sz="1100" baseline="0" dirty="0" smtClean="0"/>
              <a:t> jest listą znaków, które mogą wystąpić na tej pozycji w tekście</a:t>
            </a:r>
            <a:endParaRPr lang="pl-PL" sz="1100" dirty="0" smtClean="0"/>
          </a:p>
          <a:p>
            <a:r>
              <a:rPr lang="pl-PL" sz="1100" dirty="0" smtClean="0"/>
              <a:t>[^….] Dowolny znak nieznajdujący się w nawiasie – odwrotność – na pozycji</a:t>
            </a:r>
            <a:r>
              <a:rPr lang="pl-PL" sz="1100" baseline="0" dirty="0" smtClean="0"/>
              <a:t> w tekście nie mogą wystąpić znaki z nawiasu. Operator ^ musi być pierwszym po nawiasie</a:t>
            </a:r>
            <a:endParaRPr lang="pl-PL" sz="1100" dirty="0" smtClean="0"/>
          </a:p>
          <a:p>
            <a:r>
              <a:rPr lang="pl-PL" sz="1100" dirty="0" smtClean="0"/>
              <a:t>. Dowolny znak –</a:t>
            </a:r>
            <a:r>
              <a:rPr lang="pl-PL" sz="1100" baseline="0" dirty="0" smtClean="0"/>
              <a:t> na tej pozycji może być dowolny znak oprócz znaku nowej linii</a:t>
            </a:r>
            <a:endParaRPr lang="pl-PL" sz="1100" dirty="0" smtClean="0"/>
          </a:p>
          <a:p>
            <a:r>
              <a:rPr lang="pl-PL" sz="1100" dirty="0" smtClean="0"/>
              <a:t>\d – dowolna cyfra –</a:t>
            </a:r>
            <a:r>
              <a:rPr lang="pl-PL" sz="1100" baseline="0" dirty="0" smtClean="0"/>
              <a:t> uproszczony zapis [0-9]</a:t>
            </a:r>
            <a:endParaRPr lang="pl-PL" sz="1100" dirty="0" smtClean="0"/>
          </a:p>
          <a:p>
            <a:r>
              <a:rPr lang="pl-PL" sz="1100" dirty="0" smtClean="0"/>
              <a:t>\D – dowolny znak inny niż cyfra – odwrotność powyższego</a:t>
            </a:r>
            <a:r>
              <a:rPr lang="pl-PL" sz="1100" baseline="0" dirty="0" smtClean="0"/>
              <a:t> [^0-9]</a:t>
            </a:r>
            <a:endParaRPr lang="pl-PL" sz="1100" dirty="0" smtClean="0"/>
          </a:p>
          <a:p>
            <a:r>
              <a:rPr lang="pl-PL" sz="1100" dirty="0" smtClean="0"/>
              <a:t>\s – dowolny biały znak (tabulator, spacja)</a:t>
            </a:r>
          </a:p>
          <a:p>
            <a:r>
              <a:rPr lang="pl-PL" sz="1100" dirty="0" smtClean="0"/>
              <a:t>\S – dowolny znak niebędący białym znakiem</a:t>
            </a:r>
          </a:p>
          <a:p>
            <a:r>
              <a:rPr lang="pl-PL" sz="1100" dirty="0" smtClean="0"/>
              <a:t>\w – dowolny znak wyrazu złożonego ze znaków ASCII – dowolna</a:t>
            </a:r>
            <a:r>
              <a:rPr lang="pl-PL" sz="1100" baseline="0" dirty="0" smtClean="0"/>
              <a:t> cyfra, litera lub znak podkreślenia [0-9a-zA-Z_]</a:t>
            </a:r>
            <a:endParaRPr lang="pl-PL" sz="1100" dirty="0" smtClean="0"/>
          </a:p>
          <a:p>
            <a:r>
              <a:rPr lang="pl-PL" sz="1100" dirty="0" smtClean="0"/>
              <a:t>\W – dowolny znak niebędący znakiem słowa złożonego ze znaków ASCII [^0-9a-zA-Z_]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Często zdarza się sytuacja, że fragment wzorca powinien się powtórzyć. Istnieją odpowiednie elementy, które umieszczone w wyrażeniu oznaczają ile razy może pojawić się dany </a:t>
            </a:r>
            <a:r>
              <a:rPr lang="pl-PL" sz="1100" dirty="0" err="1" smtClean="0"/>
              <a:t>elemnt</a:t>
            </a:r>
            <a:r>
              <a:rPr lang="pl-PL" sz="1100" dirty="0" smtClean="0"/>
              <a:t> znajdujący się przed nim.</a:t>
            </a:r>
          </a:p>
          <a:p>
            <a:r>
              <a:rPr lang="pl-PL" sz="1100" dirty="0" smtClean="0"/>
              <a:t>? – oznacza że</a:t>
            </a:r>
            <a:r>
              <a:rPr lang="pl-PL" sz="1100" baseline="0" dirty="0" smtClean="0"/>
              <a:t> element może pojawić się 0 lub jeden raz</a:t>
            </a:r>
            <a:endParaRPr lang="pl-PL" sz="1100" dirty="0" smtClean="0"/>
          </a:p>
          <a:p>
            <a:r>
              <a:rPr lang="pl-PL" sz="1100" dirty="0" smtClean="0"/>
              <a:t>* -</a:t>
            </a:r>
            <a:r>
              <a:rPr lang="pl-PL" sz="1100" baseline="0" dirty="0" smtClean="0"/>
              <a:t> oznacza że element może pojawić się dowolną ilość razy (zero lub więcej)</a:t>
            </a:r>
            <a:endParaRPr lang="pl-PL" sz="1100" dirty="0" smtClean="0"/>
          </a:p>
          <a:p>
            <a:r>
              <a:rPr lang="pl-PL" sz="1100" dirty="0" smtClean="0"/>
              <a:t>+ - oznacza,</a:t>
            </a:r>
            <a:r>
              <a:rPr lang="pl-PL" sz="1100" baseline="0" dirty="0" smtClean="0"/>
              <a:t> że element może pojawić się jeden lub więcej razy</a:t>
            </a:r>
          </a:p>
          <a:p>
            <a:endParaRPr lang="pl-PL" sz="1100" baseline="0" dirty="0" smtClean="0"/>
          </a:p>
          <a:p>
            <a:r>
              <a:rPr lang="pl-PL" sz="1100" baseline="0" dirty="0" smtClean="0"/>
              <a:t>W powyższym wyrażeniu dopasowane zostaną fragmenty tekstu, które: </a:t>
            </a:r>
          </a:p>
          <a:p>
            <a:r>
              <a:rPr lang="pl-PL" sz="1100" baseline="0" dirty="0" smtClean="0"/>
              <a:t>zaczynają się od znaku "a", po nich może ale </a:t>
            </a:r>
            <a:r>
              <a:rPr lang="pl-PL" sz="1100" baseline="0" dirty="0" err="1" smtClean="0"/>
              <a:t>ale</a:t>
            </a:r>
            <a:r>
              <a:rPr lang="pl-PL" sz="1100" baseline="0" dirty="0" smtClean="0"/>
              <a:t> nie musi wystąpić litera "b", następnie będzie co najmniej jedna litera c po których może wystąpić dowolna liczba liter d</a:t>
            </a:r>
            <a:endParaRPr lang="pl-PL" sz="1100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Dodatkowo dostępne są </a:t>
            </a:r>
            <a:r>
              <a:rPr lang="pl-PL" sz="1100" dirty="0" err="1" smtClean="0"/>
              <a:t>nastepujące</a:t>
            </a:r>
            <a:r>
              <a:rPr lang="pl-PL" sz="1100" dirty="0" smtClean="0"/>
              <a:t> operatory</a:t>
            </a:r>
          </a:p>
          <a:p>
            <a:pPr marL="0" indent="0">
              <a:buNone/>
            </a:pPr>
            <a:r>
              <a:rPr lang="pl-PL" sz="1100" dirty="0" smtClean="0"/>
              <a:t>{n} – element ma się powtórzyć n razy</a:t>
            </a:r>
          </a:p>
          <a:p>
            <a:pPr marL="0" indent="0">
              <a:buNone/>
            </a:pPr>
            <a:r>
              <a:rPr lang="pl-PL" sz="1100" dirty="0" smtClean="0"/>
              <a:t>{n,} – element ma się powtórzyć co najmniej n razy</a:t>
            </a:r>
          </a:p>
          <a:p>
            <a:pPr marL="0" indent="0">
              <a:buNone/>
            </a:pPr>
            <a:r>
              <a:rPr lang="pl-PL" sz="1100" dirty="0" smtClean="0"/>
              <a:t>{</a:t>
            </a:r>
            <a:r>
              <a:rPr lang="pl-PL" sz="1100" dirty="0" err="1" smtClean="0"/>
              <a:t>n,m</a:t>
            </a:r>
            <a:r>
              <a:rPr lang="pl-PL" sz="1100" dirty="0" smtClean="0"/>
              <a:t>} – element ma się powtórzyć co najmniej n razy, ale nie więcej niż m razy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Wszystkie opisane wcześniej </a:t>
            </a:r>
            <a:r>
              <a:rPr lang="pl-PL" sz="1100" dirty="0" err="1" smtClean="0"/>
              <a:t>kwantyifikatory</a:t>
            </a:r>
            <a:r>
              <a:rPr lang="pl-PL" sz="1100" dirty="0" smtClean="0"/>
              <a:t> określane są jako zachłanne- będą próbowały dopasować się do jak najdłuższych podciągów.</a:t>
            </a:r>
          </a:p>
          <a:p>
            <a:r>
              <a:rPr lang="pl-PL" dirty="0" smtClean="0"/>
              <a:t>Rozważmy</a:t>
            </a:r>
            <a:r>
              <a:rPr lang="pl-PL" baseline="0" dirty="0" smtClean="0"/>
              <a:t> taki przykład – wyrażenie ma wyszukiwać znaczniki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 w tekście. Wiemy że znaczniki to fragmenty tekstu ujęte w nawiasy trójkątne.</a:t>
            </a:r>
          </a:p>
          <a:p>
            <a:r>
              <a:rPr lang="pl-PL" dirty="0" smtClean="0"/>
              <a:t>Spodziewamy</a:t>
            </a:r>
            <a:r>
              <a:rPr lang="pl-PL" baseline="0" dirty="0" smtClean="0"/>
              <a:t> się wyników &lt;</a:t>
            </a:r>
            <a:r>
              <a:rPr lang="pl-PL" baseline="0" dirty="0" err="1" smtClean="0"/>
              <a:t>br</a:t>
            </a:r>
            <a:r>
              <a:rPr lang="pl-PL" baseline="0" dirty="0" smtClean="0"/>
              <a:t>&gt; &lt;</a:t>
            </a:r>
            <a:r>
              <a:rPr lang="pl-PL" baseline="0" dirty="0" err="1" smtClean="0"/>
              <a:t>br</a:t>
            </a:r>
            <a:r>
              <a:rPr lang="pl-PL" baseline="0" dirty="0" smtClean="0"/>
              <a:t>&gt; ale wyrażenie dopasowało jeszcze tekst &lt;</a:t>
            </a:r>
            <a:r>
              <a:rPr lang="pl-PL" baseline="0" dirty="0" err="1" smtClean="0"/>
              <a:t>br</a:t>
            </a:r>
            <a:r>
              <a:rPr lang="pl-PL" baseline="0" dirty="0" smtClean="0"/>
              <a:t>&gt; </a:t>
            </a:r>
            <a:r>
              <a:rPr lang="pl-PL" baseline="0" dirty="0" err="1" smtClean="0"/>
              <a:t>bbb</a:t>
            </a:r>
            <a:r>
              <a:rPr lang="pl-PL" baseline="0" dirty="0" smtClean="0"/>
              <a:t> &lt;</a:t>
            </a:r>
            <a:r>
              <a:rPr lang="pl-PL" baseline="0" dirty="0" err="1" smtClean="0"/>
              <a:t>br</a:t>
            </a:r>
            <a:r>
              <a:rPr lang="pl-PL" baseline="0" dirty="0" smtClean="0"/>
              <a:t>&gt;. Fragment ten także pasuje do naszego wyrażenia, ale nie jest poprawnym znacznikiem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. Aby to poprawić należałoby użyć następującego wyrażenia: /&lt;[^&gt;]*&gt;/ określi ono, że między nawiasami nie może znaleźć się nawias zamykający.</a:t>
            </a:r>
          </a:p>
          <a:p>
            <a:r>
              <a:rPr lang="pl-PL" baseline="0" dirty="0" smtClean="0"/>
              <a:t>Innym sposobem jest wykorzystanie kwantyfikatorów leniwych, powstałych przez dodanie do zwykłych kwantyfikatorów dodatkowego pytajnika.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Wcześniejsze</a:t>
            </a:r>
            <a:r>
              <a:rPr lang="pl-PL" baseline="0" dirty="0" smtClean="0"/>
              <a:t> metody pokazywały jak określić liczbę powtórzeń określonego znaku. Częstą sytuacją jest jednak powtarzanie się we wzorcu grup znaków. Aby oznaczyć grupę należy wpisać ją w nawiasy okrągłe. Pierwszy przykład pokazuje grupę składającą się z sekwencji abc. Drugi grupę składającą się z sekwencji abc, po której może wystąpić sekwencja cyfr 123. Cała grupa może pojawić się raz lub więcej.</a:t>
            </a:r>
          </a:p>
          <a:p>
            <a:r>
              <a:rPr lang="pl-PL" baseline="0" dirty="0" smtClean="0"/>
              <a:t>Możemy także zdefiniować kilka różnych wersji ciągu. W przykładzie trzecim pokazano sekwencję </a:t>
            </a:r>
            <a:r>
              <a:rPr lang="pl-PL" baseline="0" dirty="0" err="1" smtClean="0"/>
              <a:t>aaa</a:t>
            </a:r>
            <a:r>
              <a:rPr lang="pl-PL" baseline="0" dirty="0" smtClean="0"/>
              <a:t> po której </a:t>
            </a:r>
            <a:r>
              <a:rPr lang="pl-PL" baseline="0" dirty="0" err="1" smtClean="0"/>
              <a:t>możę</a:t>
            </a:r>
            <a:r>
              <a:rPr lang="pl-PL" baseline="0" dirty="0" smtClean="0"/>
              <a:t> wystąpić albo sekwencja </a:t>
            </a:r>
            <a:r>
              <a:rPr lang="pl-PL" baseline="0" dirty="0" err="1" smtClean="0"/>
              <a:t>bbb</a:t>
            </a:r>
            <a:r>
              <a:rPr lang="pl-PL" baseline="0" dirty="0" smtClean="0"/>
              <a:t>, ccc lub </a:t>
            </a:r>
            <a:r>
              <a:rPr lang="pl-PL" baseline="0" dirty="0" err="1" smtClean="0"/>
              <a:t>ddd</a:t>
            </a:r>
            <a:r>
              <a:rPr lang="pl-PL" baseline="0" dirty="0" smtClean="0"/>
              <a:t>. Takie warianty należy oddzielić od siebie znakiem pionowej linii.</a:t>
            </a:r>
          </a:p>
          <a:p>
            <a:r>
              <a:rPr lang="pl-PL" baseline="0" dirty="0" smtClean="0"/>
              <a:t>Grupowanie daje nam dodatkowo możliwość odwołania się do ciągu odnalezionego w tekście. Każda grupa wyodrębniona za pomocą nawiasu ma swój kolejny numer. Możemy się do takiej grupy odwołać za pomocą wyrażenia \numer. W przykładzie sprawdzamy czy w ciągu wartości oddzielonych średnikiem nie ma dwóch takich samych umieszczonych obok siebie</a:t>
            </a:r>
          </a:p>
          <a:p>
            <a:r>
              <a:rPr lang="pl-PL" dirty="0" smtClean="0"/>
              <a:t>Inną</a:t>
            </a:r>
            <a:r>
              <a:rPr lang="pl-PL" baseline="0" dirty="0" smtClean="0"/>
              <a:t> dodatkową możliwością jest spojrzenie w przód – sprawdzenie czy w dalszej części wyrażenia występuje lub nie występuje określony ciąg. </a:t>
            </a:r>
          </a:p>
          <a:p>
            <a:r>
              <a:rPr lang="pl-PL" baseline="0" dirty="0" smtClean="0"/>
              <a:t>Stosujemy do tego operatory ?= i ?!=</a:t>
            </a:r>
          </a:p>
          <a:p>
            <a:r>
              <a:rPr lang="pl-PL" baseline="0" dirty="0" smtClean="0"/>
              <a:t>W powyższym przykładzie w tekście 0testabc1testxyz w 1 przypadku zostanie zwrócony tekst 0test (cyfra, 4 znaki a-z a po nich występuje ciąg abc) a w drugim przypadku 1test – pierwszy fragment jest pominięty, ponieważ chcemy w wyniku otrzymać wyrażenie po którym nie następuje ciąg abc.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Wykorzystanie atrybutu</a:t>
            </a:r>
            <a:r>
              <a:rPr lang="pl-PL" baseline="0" dirty="0" smtClean="0"/>
              <a:t> style jest wygodne jeśli chcemy zmodyfikować cała jego zawartość. Jeśli jednak chcemy zmienić tylko jedną właściwość (</a:t>
            </a:r>
            <a:r>
              <a:rPr lang="pl-PL" baseline="0" dirty="0" err="1" smtClean="0"/>
              <a:t>np</a:t>
            </a:r>
            <a:r>
              <a:rPr lang="pl-PL" baseline="0" dirty="0" smtClean="0"/>
              <a:t>, kolor tła) pobranie całego atrybutu będzie wymagało od nas obsłużenia także innych właściwości, ustawionych dla tego elementu. Będziemy musieli wyszukać  w atrybucie aktualny kolor tła, a przy zapisie zmodyfikowanej wartości pamiętać także o pozostałych ustawionych właściwościach.</a:t>
            </a:r>
          </a:p>
          <a:p>
            <a:r>
              <a:rPr lang="pl-PL" baseline="0" dirty="0" smtClean="0"/>
              <a:t>Na szczęście w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każdy element ma swój obiekt style (który jest </a:t>
            </a:r>
            <a:r>
              <a:rPr lang="pl-PL" baseline="0" dirty="0" err="1" smtClean="0"/>
              <a:t>odzworowaniem</a:t>
            </a:r>
            <a:r>
              <a:rPr lang="pl-PL" baseline="0" dirty="0" smtClean="0"/>
              <a:t> atrybutu style).</a:t>
            </a:r>
          </a:p>
          <a:p>
            <a:r>
              <a:rPr lang="pl-PL" baseline="0" dirty="0" smtClean="0"/>
              <a:t>Jeśli w zmiennej obiekt przechowujemy referencje do elementu witryny do dostęp do obiektu style możliwy jest przez wypisanie </a:t>
            </a:r>
            <a:r>
              <a:rPr lang="pl-PL" baseline="0" dirty="0" err="1" smtClean="0"/>
              <a:t>obiekt.style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Atrybuty  </a:t>
            </a:r>
            <a:r>
              <a:rPr lang="pl-PL" baseline="0" dirty="0" err="1" smtClean="0"/>
              <a:t>css</a:t>
            </a:r>
            <a:r>
              <a:rPr lang="pl-PL" baseline="0" dirty="0" smtClean="0"/>
              <a:t> danego elementu są </a:t>
            </a:r>
            <a:r>
              <a:rPr lang="pl-PL" baseline="0" dirty="0" err="1" smtClean="0"/>
              <a:t>odzworowywane</a:t>
            </a:r>
            <a:r>
              <a:rPr lang="pl-PL" baseline="0" dirty="0" smtClean="0"/>
              <a:t> do właściwości obiektu style w następujący sposób: jeśli atrybut elementu nazywał się </a:t>
            </a:r>
            <a:r>
              <a:rPr lang="pl-PL" baseline="0" dirty="0" err="1" smtClean="0"/>
              <a:t>background-color</a:t>
            </a:r>
            <a:r>
              <a:rPr lang="pl-PL" baseline="0" dirty="0" smtClean="0"/>
              <a:t> to jego reprezentacja w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będzie wyglądała następująco:</a:t>
            </a:r>
          </a:p>
          <a:p>
            <a:r>
              <a:rPr lang="pl-PL" baseline="0" dirty="0" err="1" smtClean="0"/>
              <a:t>backgroundColor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Do</a:t>
            </a:r>
            <a:r>
              <a:rPr lang="pl-PL" baseline="0" dirty="0" smtClean="0"/>
              <a:t> tej pory zmienialiśmy tylko konkretne atrybuty stylu przypisanego do danego elementu. Stosując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możemy również zmienić wartość atrybutu </a:t>
            </a:r>
            <a:r>
              <a:rPr lang="pl-PL" baseline="0" dirty="0" err="1" smtClean="0"/>
              <a:t>class</a:t>
            </a:r>
            <a:r>
              <a:rPr lang="pl-PL" baseline="0" dirty="0" smtClean="0"/>
              <a:t> elementu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, a co za tym idzie zmienić cały styl przypisany do tego elementu.</a:t>
            </a:r>
          </a:p>
          <a:p>
            <a:r>
              <a:rPr lang="pl-PL" baseline="0" dirty="0" smtClean="0"/>
              <a:t>Atrybut </a:t>
            </a:r>
            <a:r>
              <a:rPr lang="pl-PL" baseline="0" dirty="0" err="1" smtClean="0"/>
              <a:t>class</a:t>
            </a:r>
            <a:r>
              <a:rPr lang="pl-PL" baseline="0" dirty="0" smtClean="0"/>
              <a:t> zamieniany jest na właściwość </a:t>
            </a:r>
            <a:r>
              <a:rPr lang="pl-PL" baseline="0" dirty="0" err="1" smtClean="0"/>
              <a:t>className</a:t>
            </a:r>
            <a:r>
              <a:rPr lang="pl-PL" baseline="0" dirty="0" smtClean="0"/>
              <a:t> obiektu odpowiadającego danemu znacznikowi.</a:t>
            </a:r>
          </a:p>
          <a:p>
            <a:r>
              <a:rPr lang="pl-PL" baseline="0" dirty="0" smtClean="0"/>
              <a:t>Aby zmodyfikować właściwość </a:t>
            </a:r>
            <a:r>
              <a:rPr lang="pl-PL" baseline="0" dirty="0" err="1" smtClean="0"/>
              <a:t>class</a:t>
            </a:r>
            <a:r>
              <a:rPr lang="pl-PL" baseline="0" dirty="0" smtClean="0"/>
              <a:t> elementu należy wyszukać go za pomocą metody </a:t>
            </a:r>
            <a:r>
              <a:rPr lang="pl-PL" baseline="0" dirty="0" err="1" smtClean="0"/>
              <a:t>document.getElementById</a:t>
            </a:r>
            <a:r>
              <a:rPr lang="pl-PL" baseline="0" dirty="0" smtClean="0"/>
              <a:t>() a następnie do jego właściwości </a:t>
            </a:r>
            <a:r>
              <a:rPr lang="pl-PL" baseline="0" dirty="0" err="1" smtClean="0"/>
              <a:t>className</a:t>
            </a:r>
            <a:r>
              <a:rPr lang="pl-PL" baseline="0" dirty="0" smtClean="0"/>
              <a:t> przypisać nową wartość.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Aby zmodyfikować właściwość </a:t>
            </a:r>
            <a:r>
              <a:rPr lang="pl-PL" baseline="0" dirty="0" err="1" smtClean="0"/>
              <a:t>class</a:t>
            </a:r>
            <a:r>
              <a:rPr lang="pl-PL" baseline="0" dirty="0" smtClean="0"/>
              <a:t> elementu należy wyszukać go za pomocą metody </a:t>
            </a:r>
            <a:r>
              <a:rPr lang="pl-PL" baseline="0" dirty="0" err="1" smtClean="0"/>
              <a:t>document.getElementById</a:t>
            </a:r>
            <a:r>
              <a:rPr lang="pl-PL" baseline="0" dirty="0" smtClean="0"/>
              <a:t>() a następnie do jego właściwości </a:t>
            </a:r>
            <a:r>
              <a:rPr lang="pl-PL" baseline="0" dirty="0" err="1" smtClean="0"/>
              <a:t>className</a:t>
            </a:r>
            <a:r>
              <a:rPr lang="pl-PL" baseline="0" dirty="0" smtClean="0"/>
              <a:t> przypisać nową wartość.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Ćwiczenie</a:t>
            </a:r>
          </a:p>
          <a:p>
            <a:pPr marL="0" indent="0">
              <a:buNone/>
            </a:pPr>
            <a:endParaRPr lang="pl-PL" sz="1100" smtClean="0"/>
          </a:p>
          <a:p>
            <a:pPr marL="0" indent="0">
              <a:buNone/>
            </a:pPr>
            <a:r>
              <a:rPr lang="pl-PL" sz="1100" smtClean="0"/>
              <a:t>Umieść </a:t>
            </a:r>
            <a:r>
              <a:rPr lang="pl-PL" sz="1100" dirty="0" smtClean="0"/>
              <a:t>na stronie przycisk. Niech po kliknięciu zmienia się jego kolor tła i kolor tekstu.</a:t>
            </a:r>
          </a:p>
          <a:p>
            <a:pPr marL="0" indent="0">
              <a:buNone/>
            </a:pPr>
            <a:r>
              <a:rPr lang="pl-PL" sz="1100" dirty="0" smtClean="0"/>
              <a:t>Wykorzystaj obie metody (modyfikacje obiektu style) i zmianę klasy </a:t>
            </a:r>
            <a:r>
              <a:rPr lang="pl-PL" sz="1100" dirty="0" err="1" smtClean="0"/>
              <a:t>css</a:t>
            </a:r>
            <a:endParaRPr lang="pl-PL" sz="1100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</a:t>
            </a:r>
            <a:r>
              <a:rPr lang="pl-PL" baseline="0" dirty="0" smtClean="0"/>
              <a:t> czasie pisania programów wielokrotnie będziemy potrzebowali wywołać jakieś operacje na ciągach znaków, sprawdzić ich długość, sprawdzić czy zawiera określony ciąg znaków, albo zbadać jaka jest dowolna litera w łańcuchu.</a:t>
            </a:r>
          </a:p>
          <a:p>
            <a:r>
              <a:rPr lang="pl-PL" baseline="0" dirty="0" smtClean="0"/>
              <a:t>Do przetwarzania tekstów można wykorzystać różne dostarczone w języku metody.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każdy łańcuch znaków w </a:t>
            </a:r>
            <a:r>
              <a:rPr lang="pl-PL" sz="1100" dirty="0" err="1" smtClean="0"/>
              <a:t>JavaScipt</a:t>
            </a:r>
            <a:r>
              <a:rPr lang="pl-PL" sz="1100" dirty="0" smtClean="0"/>
              <a:t> jest obiektem</a:t>
            </a:r>
          </a:p>
          <a:p>
            <a:pPr marL="0" indent="0">
              <a:buNone/>
            </a:pPr>
            <a:r>
              <a:rPr lang="pl-PL" sz="1100" dirty="0" smtClean="0"/>
              <a:t>obiekt string zawiera m.in. właściwość </a:t>
            </a:r>
            <a:r>
              <a:rPr lang="pl-PL" sz="1100" dirty="0" err="1" smtClean="0"/>
              <a:t>length</a:t>
            </a:r>
            <a:r>
              <a:rPr lang="pl-PL" sz="1100" dirty="0" smtClean="0"/>
              <a:t> – liczbę zawartych w nim znaków.</a:t>
            </a:r>
          </a:p>
          <a:p>
            <a:pPr marL="0" indent="0">
              <a:buNone/>
            </a:pPr>
            <a:r>
              <a:rPr lang="pl-PL" sz="1100" dirty="0" smtClean="0"/>
              <a:t>Powyższy</a:t>
            </a:r>
            <a:r>
              <a:rPr lang="pl-PL" sz="1100" baseline="0" dirty="0" smtClean="0"/>
              <a:t> przykład po uruchomieniu pokaże komunikat: "Długość tekstu to 14".</a:t>
            </a:r>
            <a:endParaRPr lang="pl-PL" sz="1100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err="1" smtClean="0"/>
              <a:t>charAt</a:t>
            </a:r>
            <a:r>
              <a:rPr lang="pl-PL" dirty="0" smtClean="0"/>
              <a:t>(indeks)</a:t>
            </a:r>
            <a:r>
              <a:rPr lang="pl-PL" baseline="0" dirty="0" smtClean="0"/>
              <a:t> – zwraca znak znajdujący się pod wybranym indeksem</a:t>
            </a:r>
            <a:r>
              <a:rPr lang="pl-PL" baseline="0" dirty="0"/>
              <a:t> </a:t>
            </a:r>
            <a:endParaRPr lang="pl-PL" baseline="0" dirty="0" smtClean="0"/>
          </a:p>
          <a:p>
            <a:r>
              <a:rPr lang="pl-PL" baseline="0" dirty="0" err="1" smtClean="0"/>
              <a:t>charCodeAt</a:t>
            </a:r>
            <a:r>
              <a:rPr lang="pl-PL" baseline="0" dirty="0" smtClean="0"/>
              <a:t>(indeks) - zwraca kod znaku znajdującego się pod wybranym indeksem (w JS 1.2 – kod ISO Latin1 w późniejszych </a:t>
            </a:r>
            <a:r>
              <a:rPr lang="pl-PL" baseline="0" dirty="0" err="1" smtClean="0"/>
              <a:t>Unicode</a:t>
            </a:r>
            <a:r>
              <a:rPr lang="pl-PL" baseline="0" dirty="0" smtClean="0"/>
              <a:t>)</a:t>
            </a:r>
          </a:p>
          <a:p>
            <a:r>
              <a:rPr lang="pl-PL" baseline="0" dirty="0" err="1" smtClean="0"/>
              <a:t>concat</a:t>
            </a:r>
            <a:r>
              <a:rPr lang="pl-PL" baseline="0" dirty="0" smtClean="0"/>
              <a:t> – łączy łańcuchy znakowe. Wynikiem jest łańcuch powstały z połączenia tekstu oryginalnego i wszystkich tekstów podanych jako parametry</a:t>
            </a:r>
          </a:p>
          <a:p>
            <a:r>
              <a:rPr lang="pl-PL" baseline="0" dirty="0" err="1" smtClean="0"/>
              <a:t>fromCharCode</a:t>
            </a:r>
            <a:r>
              <a:rPr lang="pl-PL" baseline="0" dirty="0" smtClean="0"/>
              <a:t> – zwraca łańcuch znaków złożony z podanych jako parametry kodów.</a:t>
            </a:r>
          </a:p>
          <a:p>
            <a:r>
              <a:rPr lang="pl-PL" baseline="0" dirty="0" err="1" smtClean="0"/>
              <a:t>indexOf</a:t>
            </a:r>
            <a:r>
              <a:rPr lang="pl-PL" baseline="0" dirty="0" smtClean="0"/>
              <a:t> – zwraca indeks wystąpienia łańcucha wartość w łańcuchu tekst. Jeśli podamy parametr indeks to przeszukiwanie rozpoczyna się od tego indeksu.</a:t>
            </a:r>
          </a:p>
          <a:p>
            <a:r>
              <a:rPr lang="pl-PL" baseline="0" dirty="0" err="1" smtClean="0"/>
              <a:t>lastIndexOf</a:t>
            </a:r>
            <a:r>
              <a:rPr lang="pl-PL" baseline="0" dirty="0" smtClean="0"/>
              <a:t> – zwraca indeks ostatniego wystąpienia łańcucha wartość w łańcuchu tekst.</a:t>
            </a:r>
          </a:p>
          <a:p>
            <a:r>
              <a:rPr lang="pl-PL" baseline="0" dirty="0" err="1" smtClean="0"/>
              <a:t>match</a:t>
            </a:r>
            <a:r>
              <a:rPr lang="pl-PL" baseline="0" dirty="0" smtClean="0"/>
              <a:t> – zwraca część ciągu tekst pasującego do wyrażenia regularnego, jeśli nie znajdzie dopasowania zwraca  </a:t>
            </a:r>
            <a:r>
              <a:rPr lang="pl-PL" baseline="0" dirty="0" err="1" smtClean="0"/>
              <a:t>null</a:t>
            </a:r>
            <a:endParaRPr lang="pl-PL" baseline="0" dirty="0" smtClean="0"/>
          </a:p>
          <a:p>
            <a:r>
              <a:rPr lang="pl-PL" baseline="0" dirty="0" err="1" smtClean="0"/>
              <a:t>replace</a:t>
            </a:r>
            <a:r>
              <a:rPr lang="pl-PL" baseline="0" dirty="0" smtClean="0"/>
              <a:t> – zwraca ciąg znaków, w którym fragmenty opisane przez wyrażenie zostały zamienione na nowy tekst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 smtClean="0"/>
              <a:t>Wykorzystanie języka</a:t>
            </a:r>
            <a:endParaRPr lang="p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365104"/>
            <a:ext cx="765002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Przetwarzanie ciągów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err="1" smtClean="0"/>
              <a:t>search</a:t>
            </a:r>
            <a:r>
              <a:rPr lang="pl-PL" sz="2400" dirty="0" smtClean="0"/>
              <a:t>		</a:t>
            </a:r>
            <a:r>
              <a:rPr lang="pl-PL" sz="2400" dirty="0" err="1" smtClean="0"/>
              <a:t>tekst.search</a:t>
            </a:r>
            <a:r>
              <a:rPr lang="pl-PL" sz="2400" dirty="0" smtClean="0"/>
              <a:t>(</a:t>
            </a:r>
            <a:r>
              <a:rPr lang="pl-PL" sz="2400" dirty="0" err="1" smtClean="0"/>
              <a:t>wyrażenieReg</a:t>
            </a:r>
            <a:r>
              <a:rPr lang="pl-PL" sz="2400" dirty="0" smtClean="0"/>
              <a:t>)</a:t>
            </a:r>
          </a:p>
          <a:p>
            <a:pPr>
              <a:buFontTx/>
              <a:buChar char="-"/>
            </a:pPr>
            <a:r>
              <a:rPr lang="pl-PL" sz="2400" dirty="0" err="1" smtClean="0"/>
              <a:t>slice</a:t>
            </a:r>
            <a:r>
              <a:rPr lang="pl-PL" sz="2400" dirty="0" smtClean="0"/>
              <a:t>		</a:t>
            </a:r>
            <a:r>
              <a:rPr lang="pl-PL" sz="2400" dirty="0" err="1" smtClean="0"/>
              <a:t>tekst.slice</a:t>
            </a:r>
            <a:r>
              <a:rPr lang="pl-PL" sz="2400" dirty="0" smtClean="0"/>
              <a:t>(start [,koniec)</a:t>
            </a:r>
          </a:p>
          <a:p>
            <a:pPr>
              <a:buFontTx/>
              <a:buChar char="-"/>
            </a:pPr>
            <a:r>
              <a:rPr lang="pl-PL" sz="2400" dirty="0" err="1" smtClean="0"/>
              <a:t>split</a:t>
            </a:r>
            <a:r>
              <a:rPr lang="pl-PL" sz="2400" dirty="0" smtClean="0"/>
              <a:t>			</a:t>
            </a:r>
            <a:r>
              <a:rPr lang="pl-PL" sz="2400" dirty="0" err="1" smtClean="0"/>
              <a:t>tekst.split</a:t>
            </a:r>
            <a:r>
              <a:rPr lang="pl-PL" sz="2400" dirty="0" smtClean="0"/>
              <a:t>([separator [,limit]])</a:t>
            </a:r>
          </a:p>
          <a:p>
            <a:pPr>
              <a:buFontTx/>
              <a:buChar char="-"/>
            </a:pPr>
            <a:r>
              <a:rPr lang="pl-PL" sz="2400" dirty="0" err="1" smtClean="0"/>
              <a:t>substr</a:t>
            </a:r>
            <a:r>
              <a:rPr lang="pl-PL" sz="2400" dirty="0" smtClean="0"/>
              <a:t>		</a:t>
            </a:r>
            <a:r>
              <a:rPr lang="pl-PL" sz="2400" dirty="0" err="1" smtClean="0"/>
              <a:t>tekst.substr</a:t>
            </a:r>
            <a:r>
              <a:rPr lang="pl-PL" sz="2400" dirty="0" smtClean="0"/>
              <a:t>(indeks [,liczba])</a:t>
            </a:r>
          </a:p>
          <a:p>
            <a:pPr>
              <a:buFontTx/>
              <a:buChar char="-"/>
            </a:pPr>
            <a:r>
              <a:rPr lang="pl-PL" sz="2400" dirty="0" err="1" smtClean="0"/>
              <a:t>substring</a:t>
            </a:r>
            <a:r>
              <a:rPr lang="pl-PL" sz="2400" dirty="0" smtClean="0"/>
              <a:t>		</a:t>
            </a:r>
            <a:r>
              <a:rPr lang="pl-PL" sz="2400" dirty="0" err="1" smtClean="0"/>
              <a:t>tekst.substring</a:t>
            </a:r>
            <a:r>
              <a:rPr lang="pl-PL" sz="2400" dirty="0" smtClean="0"/>
              <a:t>(od, do)</a:t>
            </a:r>
          </a:p>
          <a:p>
            <a:pPr>
              <a:buFontTx/>
              <a:buChar char="-"/>
            </a:pPr>
            <a:r>
              <a:rPr lang="pl-PL" sz="2400" dirty="0" err="1" smtClean="0"/>
              <a:t>toLowerCase</a:t>
            </a:r>
            <a:r>
              <a:rPr lang="pl-PL" sz="2400" dirty="0" smtClean="0"/>
              <a:t>	</a:t>
            </a:r>
            <a:r>
              <a:rPr lang="pl-PL" sz="2400" dirty="0" err="1" smtClean="0"/>
              <a:t>tekst.toLowerCase</a:t>
            </a:r>
            <a:r>
              <a:rPr lang="pl-PL" sz="2400" dirty="0" smtClean="0"/>
              <a:t>()</a:t>
            </a:r>
          </a:p>
          <a:p>
            <a:pPr>
              <a:buFontTx/>
              <a:buChar char="-"/>
            </a:pPr>
            <a:r>
              <a:rPr lang="pl-PL" sz="2400" dirty="0" err="1" smtClean="0"/>
              <a:t>toUpperCase</a:t>
            </a:r>
            <a:r>
              <a:rPr lang="pl-PL" sz="2400" dirty="0" smtClean="0"/>
              <a:t>	</a:t>
            </a:r>
            <a:r>
              <a:rPr lang="pl-PL" sz="2400" dirty="0" err="1" smtClean="0"/>
              <a:t>tekst.toUpperCase</a:t>
            </a:r>
            <a:r>
              <a:rPr lang="pl-PL" sz="2400" dirty="0" smtClean="0"/>
              <a:t>()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13996389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Przetwarzanie ciągów - przykłady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err="1" smtClean="0"/>
              <a:t>concat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err="1" smtClean="0"/>
              <a:t>var</a:t>
            </a:r>
            <a:r>
              <a:rPr lang="pl-PL" sz="2400" dirty="0" smtClean="0"/>
              <a:t> t1 = "test".</a:t>
            </a:r>
            <a:r>
              <a:rPr lang="pl-PL" sz="2400" dirty="0" err="1" smtClean="0"/>
              <a:t>concat</a:t>
            </a:r>
            <a:r>
              <a:rPr lang="pl-PL" sz="2400" dirty="0" smtClean="0"/>
              <a:t>("</a:t>
            </a:r>
            <a:r>
              <a:rPr lang="pl-PL" sz="2400" dirty="0" err="1" smtClean="0"/>
              <a:t>java</a:t>
            </a:r>
            <a:r>
              <a:rPr lang="pl-PL" sz="2400" dirty="0" smtClean="0"/>
              <a:t>", "</a:t>
            </a:r>
            <a:r>
              <a:rPr lang="pl-PL" sz="2400" dirty="0" err="1" smtClean="0"/>
              <a:t>script</a:t>
            </a:r>
            <a:r>
              <a:rPr lang="pl-PL" sz="2400" dirty="0" smtClean="0"/>
              <a:t>");</a:t>
            </a:r>
            <a:endParaRPr lang="pl-PL" sz="2400" dirty="0"/>
          </a:p>
          <a:p>
            <a:pPr marL="0" indent="0">
              <a:buNone/>
            </a:pPr>
            <a:r>
              <a:rPr lang="pl-PL" sz="2400" dirty="0"/>
              <a:t>	</a:t>
            </a:r>
            <a:r>
              <a:rPr lang="pl-PL" sz="2400" dirty="0" smtClean="0"/>
              <a:t>"</a:t>
            </a:r>
            <a:r>
              <a:rPr lang="pl-PL" sz="2400" dirty="0" err="1" smtClean="0"/>
              <a:t>testjavascript</a:t>
            </a:r>
            <a:r>
              <a:rPr lang="pl-PL" sz="2400" dirty="0" smtClean="0"/>
              <a:t>"</a:t>
            </a:r>
          </a:p>
          <a:p>
            <a:pPr>
              <a:buFontTx/>
              <a:buChar char="-"/>
            </a:pPr>
            <a:r>
              <a:rPr lang="pl-PL" sz="2400" dirty="0" err="1" smtClean="0"/>
              <a:t>indexOf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   </a:t>
            </a:r>
            <a:r>
              <a:rPr lang="pl-PL" sz="2400" dirty="0" err="1" smtClean="0"/>
              <a:t>var</a:t>
            </a:r>
            <a:r>
              <a:rPr lang="pl-PL" sz="2400" dirty="0" smtClean="0"/>
              <a:t> indeks = "</a:t>
            </a:r>
            <a:r>
              <a:rPr lang="pl-PL" sz="2400" dirty="0" err="1" smtClean="0"/>
              <a:t>testjavascript</a:t>
            </a:r>
            <a:r>
              <a:rPr lang="pl-PL" sz="2400" dirty="0" smtClean="0"/>
              <a:t>".</a:t>
            </a:r>
            <a:r>
              <a:rPr lang="pl-PL" sz="2400" dirty="0" err="1" smtClean="0"/>
              <a:t>indexOf</a:t>
            </a:r>
            <a:r>
              <a:rPr lang="pl-PL" sz="2400" dirty="0" smtClean="0"/>
              <a:t>("</a:t>
            </a:r>
            <a:r>
              <a:rPr lang="pl-PL" sz="2400" dirty="0" err="1" smtClean="0"/>
              <a:t>va</a:t>
            </a:r>
            <a:r>
              <a:rPr lang="pl-PL" sz="2400" dirty="0" smtClean="0"/>
              <a:t>");</a:t>
            </a:r>
          </a:p>
          <a:p>
            <a:pPr marL="0" indent="0">
              <a:buNone/>
            </a:pPr>
            <a:r>
              <a:rPr lang="pl-PL" sz="2400" dirty="0"/>
              <a:t>	</a:t>
            </a:r>
            <a:r>
              <a:rPr lang="pl-PL" sz="2400" dirty="0" smtClean="0"/>
              <a:t>6</a:t>
            </a:r>
          </a:p>
          <a:p>
            <a:pPr>
              <a:buFontTx/>
              <a:buChar char="-"/>
            </a:pPr>
            <a:r>
              <a:rPr lang="pl-PL" sz="2400" dirty="0" err="1" smtClean="0"/>
              <a:t>match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      </a:t>
            </a:r>
            <a:r>
              <a:rPr lang="pl-PL" sz="2400" dirty="0" err="1" smtClean="0"/>
              <a:t>var</a:t>
            </a:r>
            <a:r>
              <a:rPr lang="pl-PL" sz="2400" dirty="0" smtClean="0"/>
              <a:t> tekst = "</a:t>
            </a:r>
            <a:r>
              <a:rPr lang="pl-PL" sz="2400" dirty="0" err="1" smtClean="0"/>
              <a:t>testjavascript</a:t>
            </a:r>
            <a:r>
              <a:rPr lang="pl-PL" sz="2400" dirty="0" smtClean="0"/>
              <a:t>".</a:t>
            </a:r>
            <a:r>
              <a:rPr lang="pl-PL" sz="2400" dirty="0" err="1" smtClean="0"/>
              <a:t>match</a:t>
            </a:r>
            <a:r>
              <a:rPr lang="pl-PL" sz="2400" dirty="0" smtClean="0"/>
              <a:t>("</a:t>
            </a:r>
            <a:r>
              <a:rPr lang="pl-PL" sz="2400" dirty="0" err="1" smtClean="0"/>
              <a:t>java</a:t>
            </a:r>
            <a:r>
              <a:rPr lang="pl-PL" sz="2400" dirty="0" smtClean="0"/>
              <a:t>");</a:t>
            </a:r>
          </a:p>
          <a:p>
            <a:pPr marL="0" indent="0">
              <a:buNone/>
            </a:pPr>
            <a:r>
              <a:rPr lang="pl-PL" sz="2400" dirty="0"/>
              <a:t>	</a:t>
            </a:r>
            <a:r>
              <a:rPr lang="pl-PL" sz="2400" dirty="0" err="1" smtClean="0"/>
              <a:t>java</a:t>
            </a:r>
            <a:endParaRPr lang="pl-PL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1192259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/>
              <a:t>Przetwarzanie ciągów - przykłady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err="1" smtClean="0"/>
              <a:t>replace</a:t>
            </a:r>
            <a:r>
              <a:rPr lang="pl-PL" sz="2400" dirty="0" smtClean="0"/>
              <a:t> </a:t>
            </a:r>
            <a:br>
              <a:rPr lang="pl-PL" sz="2400" dirty="0" smtClean="0"/>
            </a:br>
            <a:r>
              <a:rPr lang="pl-PL" sz="2000" dirty="0" smtClean="0"/>
              <a:t>    </a:t>
            </a:r>
            <a:r>
              <a:rPr lang="pl-PL" sz="2000" dirty="0" err="1" smtClean="0"/>
              <a:t>var</a:t>
            </a:r>
            <a:r>
              <a:rPr lang="pl-PL" sz="2000" dirty="0" smtClean="0"/>
              <a:t> tekst = "Witaj %IMIE%!".</a:t>
            </a:r>
            <a:r>
              <a:rPr lang="pl-PL" sz="2000" dirty="0" err="1" smtClean="0"/>
              <a:t>replace</a:t>
            </a:r>
            <a:r>
              <a:rPr lang="pl-PL" sz="2000" dirty="0" smtClean="0"/>
              <a:t>("%IMIE%", "Tomek");</a:t>
            </a:r>
          </a:p>
          <a:p>
            <a:pPr marL="0" indent="0">
              <a:buNone/>
            </a:pPr>
            <a:r>
              <a:rPr lang="pl-PL" sz="2000" dirty="0"/>
              <a:t>	</a:t>
            </a:r>
            <a:r>
              <a:rPr lang="pl-PL" sz="2000" dirty="0" smtClean="0"/>
              <a:t>"Witaj Tomek!"</a:t>
            </a:r>
          </a:p>
          <a:p>
            <a:pPr>
              <a:buFontTx/>
              <a:buChar char="-"/>
            </a:pPr>
            <a:r>
              <a:rPr lang="pl-PL" sz="2400" dirty="0" err="1" smtClean="0"/>
              <a:t>split</a:t>
            </a:r>
            <a:r>
              <a:rPr lang="pl-PL" sz="2400" dirty="0" smtClean="0"/>
              <a:t> </a:t>
            </a:r>
            <a:br>
              <a:rPr lang="pl-PL" sz="2400" dirty="0" smtClean="0"/>
            </a:br>
            <a:r>
              <a:rPr lang="pl-PL" sz="2400" dirty="0" smtClean="0"/>
              <a:t>      </a:t>
            </a:r>
            <a:r>
              <a:rPr lang="pl-PL" sz="2400" dirty="0" err="1" smtClean="0"/>
              <a:t>var</a:t>
            </a:r>
            <a:r>
              <a:rPr lang="pl-PL" sz="2400" dirty="0" smtClean="0"/>
              <a:t> tablica = "a,b,c,d".</a:t>
            </a:r>
            <a:r>
              <a:rPr lang="pl-PL" sz="2400" dirty="0" err="1" smtClean="0"/>
              <a:t>split</a:t>
            </a:r>
            <a:r>
              <a:rPr lang="pl-PL" sz="2400" dirty="0" smtClean="0"/>
              <a:t>(",");</a:t>
            </a:r>
          </a:p>
          <a:p>
            <a:pPr marL="0" indent="0">
              <a:buNone/>
            </a:pPr>
            <a:r>
              <a:rPr lang="pl-PL" sz="2400" dirty="0"/>
              <a:t>	</a:t>
            </a:r>
            <a:r>
              <a:rPr lang="pl-PL" sz="2400" dirty="0" smtClean="0"/>
              <a:t>[</a:t>
            </a:r>
            <a:r>
              <a:rPr lang="pl-PL" sz="2400" dirty="0" err="1" smtClean="0"/>
              <a:t>a,b,c,d</a:t>
            </a:r>
            <a:r>
              <a:rPr lang="pl-PL" sz="2400" dirty="0" smtClean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xmlns="" val="11280572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Ćwiczenie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Napisz funkcję </a:t>
            </a:r>
            <a:r>
              <a:rPr lang="pl-PL" sz="2400" dirty="0" err="1" smtClean="0"/>
              <a:t>javascript</a:t>
            </a:r>
            <a:r>
              <a:rPr lang="pl-PL" sz="2400" dirty="0" smtClean="0"/>
              <a:t> sprawdzającą poprawność wpisanego w formularzu adresu e-mail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584385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Wprowadzanie danych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smtClean="0"/>
              <a:t>formularze</a:t>
            </a:r>
            <a:br>
              <a:rPr lang="pl-PL" sz="2400" dirty="0" smtClean="0"/>
            </a:br>
            <a:r>
              <a:rPr lang="pl-PL" sz="1800" dirty="0" smtClean="0"/>
              <a:t>&lt;form </a:t>
            </a:r>
            <a:r>
              <a:rPr lang="pl-PL" sz="1800" dirty="0" err="1" smtClean="0"/>
              <a:t>name</a:t>
            </a:r>
            <a:r>
              <a:rPr lang="pl-PL" sz="1800" dirty="0" smtClean="0"/>
              <a:t>="formularz" </a:t>
            </a:r>
            <a:r>
              <a:rPr lang="pl-PL" sz="1800" dirty="0" err="1" smtClean="0"/>
              <a:t>action</a:t>
            </a:r>
            <a:r>
              <a:rPr lang="pl-PL" sz="1800" dirty="0" smtClean="0"/>
              <a:t>="</a:t>
            </a:r>
            <a:r>
              <a:rPr lang="pl-PL" sz="1800" dirty="0" err="1" smtClean="0"/>
              <a:t>submit.php</a:t>
            </a:r>
            <a:r>
              <a:rPr lang="pl-PL" sz="1800" dirty="0" smtClean="0"/>
              <a:t>" </a:t>
            </a:r>
            <a:r>
              <a:rPr lang="pl-PL" sz="1800" dirty="0" err="1" smtClean="0"/>
              <a:t>method</a:t>
            </a:r>
            <a:r>
              <a:rPr lang="pl-PL" sz="1800" dirty="0" smtClean="0"/>
              <a:t>="POST"&gt;</a:t>
            </a:r>
            <a:br>
              <a:rPr lang="pl-PL" sz="1800" dirty="0" smtClean="0"/>
            </a:br>
            <a:r>
              <a:rPr lang="pl-PL" sz="1800" dirty="0" smtClean="0"/>
              <a:t>    ……</a:t>
            </a:r>
            <a:br>
              <a:rPr lang="pl-PL" sz="1800" dirty="0" smtClean="0"/>
            </a:br>
            <a:r>
              <a:rPr lang="pl-PL" sz="1800" dirty="0" smtClean="0"/>
              <a:t>    &lt;</a:t>
            </a:r>
            <a:r>
              <a:rPr lang="pl-PL" sz="1800" dirty="0" err="1" smtClean="0"/>
              <a:t>input</a:t>
            </a:r>
            <a:r>
              <a:rPr lang="pl-PL" sz="1800" dirty="0" smtClean="0"/>
              <a:t> </a:t>
            </a:r>
            <a:r>
              <a:rPr lang="pl-PL" sz="1800" dirty="0" err="1" smtClean="0"/>
              <a:t>type</a:t>
            </a:r>
            <a:r>
              <a:rPr lang="pl-PL" sz="1800" dirty="0" smtClean="0"/>
              <a:t>="</a:t>
            </a:r>
            <a:r>
              <a:rPr lang="pl-PL" sz="1800" dirty="0" err="1" smtClean="0"/>
              <a:t>submit</a:t>
            </a:r>
            <a:r>
              <a:rPr lang="pl-PL" sz="1800" dirty="0" smtClean="0"/>
              <a:t>" </a:t>
            </a:r>
            <a:r>
              <a:rPr lang="pl-PL" sz="1800" dirty="0" err="1" smtClean="0"/>
              <a:t>value</a:t>
            </a:r>
            <a:r>
              <a:rPr lang="pl-PL" sz="1800" dirty="0" smtClean="0"/>
              <a:t>="wyślij" /&gt;</a:t>
            </a:r>
            <a:br>
              <a:rPr lang="pl-PL" sz="1800" dirty="0" smtClean="0"/>
            </a:br>
            <a:r>
              <a:rPr lang="pl-PL" sz="1800" dirty="0" smtClean="0"/>
              <a:t>&lt;/form&gt;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smtClean="0"/>
              <a:t>sprawdzanie poprawności danych</a:t>
            </a:r>
          </a:p>
          <a:p>
            <a:pPr marL="0" indent="0">
              <a:buNone/>
            </a:pPr>
            <a:r>
              <a:rPr lang="pl-PL" sz="1800" dirty="0"/>
              <a:t>      &lt;form </a:t>
            </a:r>
            <a:r>
              <a:rPr lang="pl-PL" sz="1800" dirty="0" err="1"/>
              <a:t>name</a:t>
            </a:r>
            <a:r>
              <a:rPr lang="pl-PL" sz="1800" dirty="0"/>
              <a:t>="formularz" </a:t>
            </a:r>
            <a:r>
              <a:rPr lang="pl-PL" sz="1800" dirty="0" err="1"/>
              <a:t>action</a:t>
            </a:r>
            <a:r>
              <a:rPr lang="pl-PL" sz="1800" dirty="0"/>
              <a:t>="</a:t>
            </a:r>
            <a:r>
              <a:rPr lang="pl-PL" sz="1800" dirty="0" err="1"/>
              <a:t>submit.php</a:t>
            </a:r>
            <a:r>
              <a:rPr lang="pl-PL" sz="1800" dirty="0" smtClean="0"/>
              <a:t>" </a:t>
            </a:r>
          </a:p>
          <a:p>
            <a:pPr marL="0" indent="0">
              <a:buNone/>
            </a:pPr>
            <a:r>
              <a:rPr lang="pl-PL" sz="1800" dirty="0" smtClean="0"/>
              <a:t>	</a:t>
            </a:r>
            <a:r>
              <a:rPr lang="pl-PL" sz="1800" dirty="0" err="1" smtClean="0"/>
              <a:t>onsubmit</a:t>
            </a:r>
            <a:r>
              <a:rPr lang="pl-PL" sz="1800" dirty="0" smtClean="0"/>
              <a:t>="return </a:t>
            </a:r>
            <a:r>
              <a:rPr lang="pl-PL" sz="1800" dirty="0" err="1" smtClean="0"/>
              <a:t>sprawdz</a:t>
            </a:r>
            <a:r>
              <a:rPr lang="pl-PL" sz="1800" dirty="0" smtClean="0"/>
              <a:t>()" </a:t>
            </a:r>
            <a:r>
              <a:rPr lang="pl-PL" sz="1800" dirty="0" err="1"/>
              <a:t>method</a:t>
            </a:r>
            <a:r>
              <a:rPr lang="pl-PL" sz="1800" dirty="0"/>
              <a:t>="POST</a:t>
            </a:r>
            <a:r>
              <a:rPr lang="pl-PL" sz="1800" dirty="0" smtClean="0"/>
              <a:t>"&gt;</a:t>
            </a:r>
          </a:p>
          <a:p>
            <a:pPr marL="0" indent="0">
              <a:buNone/>
            </a:pPr>
            <a:r>
              <a:rPr lang="pl-PL" sz="1800" dirty="0" smtClean="0"/>
              <a:t>	……     </a:t>
            </a:r>
          </a:p>
          <a:p>
            <a:pPr marL="0" indent="0">
              <a:buNone/>
            </a:pPr>
            <a:r>
              <a:rPr lang="pl-PL" sz="1800" dirty="0" smtClean="0"/>
              <a:t>	&lt;</a:t>
            </a:r>
            <a:r>
              <a:rPr lang="pl-PL" sz="1800" dirty="0" err="1" smtClean="0"/>
              <a:t>input</a:t>
            </a:r>
            <a:r>
              <a:rPr lang="pl-PL" sz="1800" dirty="0" smtClean="0"/>
              <a:t> </a:t>
            </a:r>
            <a:r>
              <a:rPr lang="pl-PL" sz="1800" dirty="0" err="1" smtClean="0"/>
              <a:t>type</a:t>
            </a:r>
            <a:r>
              <a:rPr lang="pl-PL" sz="1800" dirty="0" smtClean="0"/>
              <a:t>="</a:t>
            </a:r>
            <a:r>
              <a:rPr lang="pl-PL" sz="1800" dirty="0" err="1" smtClean="0"/>
              <a:t>submit</a:t>
            </a:r>
            <a:r>
              <a:rPr lang="pl-PL" sz="1800" dirty="0" smtClean="0"/>
              <a:t>" </a:t>
            </a:r>
            <a:r>
              <a:rPr lang="pl-PL" sz="1800" dirty="0" err="1" smtClean="0"/>
              <a:t>value</a:t>
            </a:r>
            <a:r>
              <a:rPr lang="pl-PL" sz="1800" dirty="0" smtClean="0"/>
              <a:t>="wyślij" /&gt;</a:t>
            </a:r>
          </a:p>
          <a:p>
            <a:pPr marL="0" indent="0">
              <a:buNone/>
            </a:pPr>
            <a:r>
              <a:rPr lang="pl-PL" sz="1800" dirty="0"/>
              <a:t> </a:t>
            </a:r>
            <a:r>
              <a:rPr lang="pl-PL" sz="1800" dirty="0" smtClean="0"/>
              <a:t>      &lt;/form&gt;</a:t>
            </a:r>
          </a:p>
        </p:txBody>
      </p:sp>
    </p:spTree>
    <p:extLst>
      <p:ext uri="{BB962C8B-B14F-4D97-AF65-F5344CB8AC3E}">
        <p14:creationId xmlns:p14="http://schemas.microsoft.com/office/powerpoint/2010/main" xmlns="" val="263102075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2800" b="1" dirty="0" smtClean="0"/>
              <a:t>Sprawdzanie poprawności danych</a:t>
            </a:r>
            <a:endParaRPr sz="28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&lt;form </a:t>
            </a:r>
            <a:r>
              <a:rPr lang="pl-PL" sz="1800" dirty="0" err="1" smtClean="0"/>
              <a:t>name</a:t>
            </a:r>
            <a:r>
              <a:rPr lang="pl-PL" sz="1800" dirty="0" smtClean="0"/>
              <a:t>="logowanie" </a:t>
            </a:r>
            <a:r>
              <a:rPr lang="pl-PL" sz="1800" dirty="0" err="1" smtClean="0"/>
              <a:t>action</a:t>
            </a:r>
            <a:r>
              <a:rPr lang="pl-PL" sz="1800" dirty="0" smtClean="0"/>
              <a:t>="</a:t>
            </a:r>
            <a:r>
              <a:rPr lang="pl-PL" sz="1800" dirty="0" err="1" smtClean="0"/>
              <a:t>login.php</a:t>
            </a:r>
            <a:r>
              <a:rPr lang="pl-PL" sz="1800" dirty="0" smtClean="0"/>
              <a:t>" </a:t>
            </a:r>
            <a:r>
              <a:rPr lang="pl-PL" sz="1800" dirty="0" err="1" smtClean="0"/>
              <a:t>method</a:t>
            </a:r>
            <a:r>
              <a:rPr lang="pl-PL" sz="1800" dirty="0" smtClean="0"/>
              <a:t>="POST"&gt;</a:t>
            </a:r>
            <a:br>
              <a:rPr lang="pl-PL" sz="1800" dirty="0" smtClean="0"/>
            </a:br>
            <a:r>
              <a:rPr lang="pl-PL" sz="1800" dirty="0" smtClean="0"/>
              <a:t>	&lt;</a:t>
            </a:r>
            <a:r>
              <a:rPr lang="pl-PL" sz="1800" dirty="0" err="1" smtClean="0"/>
              <a:t>input</a:t>
            </a:r>
            <a:r>
              <a:rPr lang="pl-PL" sz="1800" dirty="0" smtClean="0"/>
              <a:t> </a:t>
            </a:r>
            <a:r>
              <a:rPr lang="pl-PL" sz="1800" dirty="0" err="1" smtClean="0"/>
              <a:t>type</a:t>
            </a:r>
            <a:r>
              <a:rPr lang="pl-PL" sz="1800" dirty="0" smtClean="0"/>
              <a:t>="</a:t>
            </a:r>
            <a:r>
              <a:rPr lang="pl-PL" sz="1800" dirty="0" err="1" smtClean="0"/>
              <a:t>text</a:t>
            </a:r>
            <a:r>
              <a:rPr lang="pl-PL" sz="1800" dirty="0" smtClean="0"/>
              <a:t>" </a:t>
            </a:r>
            <a:r>
              <a:rPr lang="pl-PL" sz="1800" dirty="0" err="1" smtClean="0"/>
              <a:t>name</a:t>
            </a:r>
            <a:r>
              <a:rPr lang="pl-PL" sz="1800" dirty="0" smtClean="0"/>
              <a:t>="login"&gt;</a:t>
            </a:r>
            <a:br>
              <a:rPr lang="pl-PL" sz="1800" dirty="0" smtClean="0"/>
            </a:br>
            <a:r>
              <a:rPr lang="pl-PL" sz="1800" dirty="0" smtClean="0"/>
              <a:t>	&lt;</a:t>
            </a:r>
            <a:r>
              <a:rPr lang="pl-PL" sz="1800" dirty="0" err="1" smtClean="0"/>
              <a:t>input</a:t>
            </a:r>
            <a:r>
              <a:rPr lang="pl-PL" sz="1800" dirty="0" smtClean="0"/>
              <a:t> </a:t>
            </a:r>
            <a:r>
              <a:rPr lang="pl-PL" sz="1800" dirty="0" err="1" smtClean="0"/>
              <a:t>type</a:t>
            </a:r>
            <a:r>
              <a:rPr lang="pl-PL" sz="1800" dirty="0" smtClean="0"/>
              <a:t>="</a:t>
            </a:r>
            <a:r>
              <a:rPr lang="pl-PL" sz="1800" dirty="0" err="1" smtClean="0"/>
              <a:t>password</a:t>
            </a:r>
            <a:r>
              <a:rPr lang="pl-PL" sz="1800" dirty="0" smtClean="0"/>
              <a:t>" </a:t>
            </a:r>
            <a:r>
              <a:rPr lang="pl-PL" sz="1800" dirty="0" err="1" smtClean="0"/>
              <a:t>name</a:t>
            </a:r>
            <a:r>
              <a:rPr lang="pl-PL" sz="1800" dirty="0" smtClean="0"/>
              <a:t>="</a:t>
            </a:r>
            <a:r>
              <a:rPr lang="pl-PL" sz="1800" dirty="0" err="1" smtClean="0"/>
              <a:t>password</a:t>
            </a:r>
            <a:r>
              <a:rPr lang="pl-PL" sz="1800" dirty="0" smtClean="0"/>
              <a:t>"&gt;</a:t>
            </a:r>
            <a:br>
              <a:rPr lang="pl-PL" sz="1800" dirty="0" smtClean="0"/>
            </a:br>
            <a:r>
              <a:rPr lang="pl-PL" sz="1800" dirty="0" smtClean="0"/>
              <a:t>	&lt;</a:t>
            </a:r>
            <a:r>
              <a:rPr lang="pl-PL" sz="1800" dirty="0" err="1" smtClean="0"/>
              <a:t>input</a:t>
            </a:r>
            <a:r>
              <a:rPr lang="pl-PL" sz="1800" dirty="0" smtClean="0"/>
              <a:t> </a:t>
            </a:r>
            <a:r>
              <a:rPr lang="pl-PL" sz="1800" dirty="0" err="1" smtClean="0"/>
              <a:t>type</a:t>
            </a:r>
            <a:r>
              <a:rPr lang="pl-PL" sz="1800" dirty="0" smtClean="0"/>
              <a:t>="</a:t>
            </a:r>
            <a:r>
              <a:rPr lang="pl-PL" sz="1800" dirty="0" err="1" smtClean="0"/>
              <a:t>button</a:t>
            </a:r>
            <a:r>
              <a:rPr lang="pl-PL" sz="1800" dirty="0" smtClean="0"/>
              <a:t>" </a:t>
            </a:r>
            <a:r>
              <a:rPr lang="pl-PL" sz="1800" dirty="0" err="1" smtClean="0"/>
              <a:t>value</a:t>
            </a:r>
            <a:r>
              <a:rPr lang="pl-PL" sz="1800" dirty="0" smtClean="0"/>
              <a:t>="Zaloguj" </a:t>
            </a:r>
            <a:r>
              <a:rPr lang="pl-PL" sz="1800" dirty="0" err="1" smtClean="0"/>
              <a:t>onclick</a:t>
            </a:r>
            <a:r>
              <a:rPr lang="pl-PL" sz="1800" dirty="0" smtClean="0"/>
              <a:t>="</a:t>
            </a:r>
            <a:r>
              <a:rPr lang="pl-PL" sz="1800" dirty="0" err="1" smtClean="0"/>
              <a:t>sprawdz</a:t>
            </a:r>
            <a:r>
              <a:rPr lang="pl-PL" sz="1800" dirty="0" smtClean="0"/>
              <a:t>()"&gt;</a:t>
            </a:r>
            <a:br>
              <a:rPr lang="pl-PL" sz="1800" dirty="0" smtClean="0"/>
            </a:br>
            <a:r>
              <a:rPr lang="pl-PL" sz="1800" dirty="0" smtClean="0"/>
              <a:t>&lt;/form&gt;</a:t>
            </a:r>
          </a:p>
          <a:p>
            <a:pPr marL="0" indent="0">
              <a:buNone/>
            </a:pPr>
            <a:r>
              <a:rPr lang="pl-PL" sz="1800" dirty="0" err="1" smtClean="0"/>
              <a:t>function</a:t>
            </a:r>
            <a:r>
              <a:rPr lang="pl-PL" sz="1800" dirty="0" smtClean="0"/>
              <a:t> </a:t>
            </a:r>
            <a:r>
              <a:rPr lang="pl-PL" sz="1800" dirty="0" err="1" smtClean="0"/>
              <a:t>sprawdz</a:t>
            </a:r>
            <a:r>
              <a:rPr lang="pl-PL" sz="1800" dirty="0" smtClean="0"/>
              <a:t>() {</a:t>
            </a:r>
            <a:br>
              <a:rPr lang="pl-PL" sz="1800" dirty="0" smtClean="0"/>
            </a:br>
            <a:r>
              <a:rPr lang="pl-PL" sz="1800" dirty="0" smtClean="0"/>
              <a:t>	</a:t>
            </a:r>
            <a:r>
              <a:rPr lang="pl-PL" sz="1800" dirty="0" err="1" smtClean="0"/>
              <a:t>var</a:t>
            </a:r>
            <a:r>
              <a:rPr lang="pl-PL" sz="1800" dirty="0" smtClean="0"/>
              <a:t> </a:t>
            </a:r>
            <a:r>
              <a:rPr lang="pl-PL" sz="1800" dirty="0" err="1" smtClean="0"/>
              <a:t>loginForm</a:t>
            </a:r>
            <a:r>
              <a:rPr lang="pl-PL" sz="1800" dirty="0" smtClean="0"/>
              <a:t> = </a:t>
            </a:r>
            <a:r>
              <a:rPr lang="pl-PL" sz="1800" dirty="0" err="1" smtClean="0"/>
              <a:t>document.forms</a:t>
            </a:r>
            <a:r>
              <a:rPr lang="pl-PL" sz="1800" dirty="0" smtClean="0"/>
              <a:t>["logowanie"];</a:t>
            </a:r>
            <a:br>
              <a:rPr lang="pl-PL" sz="1800" dirty="0" smtClean="0"/>
            </a:br>
            <a:r>
              <a:rPr lang="pl-PL" sz="1800" dirty="0" smtClean="0"/>
              <a:t>	</a:t>
            </a:r>
            <a:r>
              <a:rPr lang="pl-PL" sz="1800" dirty="0" err="1" smtClean="0"/>
              <a:t>if</a:t>
            </a:r>
            <a:r>
              <a:rPr lang="pl-PL" sz="1800" dirty="0" smtClean="0"/>
              <a:t> (</a:t>
            </a:r>
            <a:r>
              <a:rPr lang="pl-PL" sz="1800" dirty="0" err="1" smtClean="0"/>
              <a:t>loginForm.login</a:t>
            </a:r>
            <a:r>
              <a:rPr lang="pl-PL" sz="1800" dirty="0" smtClean="0"/>
              <a:t> == "" || </a:t>
            </a:r>
            <a:r>
              <a:rPr lang="pl-PL" sz="1800" dirty="0" err="1" smtClean="0"/>
              <a:t>loginForm.password</a:t>
            </a:r>
            <a:r>
              <a:rPr lang="pl-PL" sz="1800" dirty="0" smtClean="0"/>
              <a:t> == "") {</a:t>
            </a:r>
            <a:br>
              <a:rPr lang="pl-PL" sz="1800" dirty="0" smtClean="0"/>
            </a:br>
            <a:r>
              <a:rPr lang="pl-PL" sz="1800" dirty="0" smtClean="0"/>
              <a:t>		alert("Nie podano nazwy użytkownika lub hasła");</a:t>
            </a:r>
            <a:br>
              <a:rPr lang="pl-PL" sz="1800" dirty="0" smtClean="0"/>
            </a:br>
            <a:r>
              <a:rPr lang="pl-PL" sz="1800" dirty="0" smtClean="0"/>
              <a:t>		return; }</a:t>
            </a:r>
            <a:br>
              <a:rPr lang="pl-PL" sz="1800" dirty="0" smtClean="0"/>
            </a:br>
            <a:r>
              <a:rPr lang="pl-PL" sz="1800" dirty="0" smtClean="0"/>
              <a:t>	</a:t>
            </a:r>
            <a:r>
              <a:rPr lang="pl-PL" sz="1800" dirty="0" err="1" smtClean="0"/>
              <a:t>loginForm.submit</a:t>
            </a:r>
            <a:r>
              <a:rPr lang="pl-PL" sz="1800" dirty="0" smtClean="0"/>
              <a:t>();</a:t>
            </a:r>
            <a:br>
              <a:rPr lang="pl-PL" sz="1800" dirty="0" smtClean="0"/>
            </a:br>
            <a:r>
              <a:rPr lang="pl-PL" sz="1800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xmlns="" val="83674000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2800" b="1" dirty="0" smtClean="0"/>
              <a:t>Sprawdzanie poprawności danych</a:t>
            </a:r>
            <a:endParaRPr sz="28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9227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600" dirty="0" smtClean="0"/>
              <a:t>&lt;form </a:t>
            </a:r>
            <a:r>
              <a:rPr lang="pl-PL" sz="1600" dirty="0" err="1" smtClean="0"/>
              <a:t>name</a:t>
            </a:r>
            <a:r>
              <a:rPr lang="pl-PL" sz="1600" dirty="0" smtClean="0"/>
              <a:t>="logowanie" </a:t>
            </a:r>
            <a:r>
              <a:rPr lang="pl-PL" sz="1600" dirty="0" err="1" smtClean="0"/>
              <a:t>action</a:t>
            </a:r>
            <a:r>
              <a:rPr lang="pl-PL" sz="1600" dirty="0" smtClean="0"/>
              <a:t>="</a:t>
            </a:r>
            <a:r>
              <a:rPr lang="pl-PL" sz="1600" dirty="0" err="1" smtClean="0"/>
              <a:t>login.php</a:t>
            </a:r>
            <a:r>
              <a:rPr lang="pl-PL" sz="1600" dirty="0" smtClean="0"/>
              <a:t>" </a:t>
            </a:r>
            <a:r>
              <a:rPr lang="pl-PL" sz="1600" dirty="0" err="1" smtClean="0"/>
              <a:t>method</a:t>
            </a:r>
            <a:r>
              <a:rPr lang="pl-PL" sz="1600" dirty="0" smtClean="0"/>
              <a:t>="POST" </a:t>
            </a:r>
            <a:br>
              <a:rPr lang="pl-PL" sz="1600" dirty="0" smtClean="0"/>
            </a:br>
            <a:r>
              <a:rPr lang="pl-PL" sz="1600" dirty="0" err="1" smtClean="0"/>
              <a:t>onsubmit</a:t>
            </a:r>
            <a:r>
              <a:rPr lang="pl-PL" sz="1600" dirty="0" smtClean="0"/>
              <a:t>="return </a:t>
            </a:r>
            <a:r>
              <a:rPr lang="pl-PL" sz="1600" dirty="0" err="1" smtClean="0"/>
              <a:t>sprawdz</a:t>
            </a:r>
            <a:r>
              <a:rPr lang="pl-PL" sz="1600" dirty="0" smtClean="0"/>
              <a:t>()"&gt;</a:t>
            </a:r>
            <a:br>
              <a:rPr lang="pl-PL" sz="1600" dirty="0" smtClean="0"/>
            </a:br>
            <a:r>
              <a:rPr lang="pl-PL" sz="1600" dirty="0" smtClean="0"/>
              <a:t>	&lt;</a:t>
            </a:r>
            <a:r>
              <a:rPr lang="pl-PL" sz="1600" dirty="0" err="1" smtClean="0"/>
              <a:t>input</a:t>
            </a:r>
            <a:r>
              <a:rPr lang="pl-PL" sz="1600" dirty="0" smtClean="0"/>
              <a:t> </a:t>
            </a:r>
            <a:r>
              <a:rPr lang="pl-PL" sz="1600" dirty="0" err="1" smtClean="0"/>
              <a:t>type</a:t>
            </a:r>
            <a:r>
              <a:rPr lang="pl-PL" sz="1600" dirty="0" smtClean="0"/>
              <a:t>="</a:t>
            </a:r>
            <a:r>
              <a:rPr lang="pl-PL" sz="1600" dirty="0" err="1" smtClean="0"/>
              <a:t>text</a:t>
            </a:r>
            <a:r>
              <a:rPr lang="pl-PL" sz="1600" dirty="0" smtClean="0"/>
              <a:t>" </a:t>
            </a:r>
            <a:r>
              <a:rPr lang="pl-PL" sz="1600" dirty="0" err="1" smtClean="0"/>
              <a:t>name</a:t>
            </a:r>
            <a:r>
              <a:rPr lang="pl-PL" sz="1600" dirty="0" smtClean="0"/>
              <a:t>="login"&gt;</a:t>
            </a:r>
            <a:br>
              <a:rPr lang="pl-PL" sz="1600" dirty="0" smtClean="0"/>
            </a:br>
            <a:r>
              <a:rPr lang="pl-PL" sz="1600" dirty="0" smtClean="0"/>
              <a:t>	&lt;</a:t>
            </a:r>
            <a:r>
              <a:rPr lang="pl-PL" sz="1600" dirty="0" err="1" smtClean="0"/>
              <a:t>input</a:t>
            </a:r>
            <a:r>
              <a:rPr lang="pl-PL" sz="1600" dirty="0" smtClean="0"/>
              <a:t> </a:t>
            </a:r>
            <a:r>
              <a:rPr lang="pl-PL" sz="1600" dirty="0" err="1" smtClean="0"/>
              <a:t>type</a:t>
            </a:r>
            <a:r>
              <a:rPr lang="pl-PL" sz="1600" dirty="0" smtClean="0"/>
              <a:t>="</a:t>
            </a:r>
            <a:r>
              <a:rPr lang="pl-PL" sz="1600" dirty="0" err="1" smtClean="0"/>
              <a:t>password</a:t>
            </a:r>
            <a:r>
              <a:rPr lang="pl-PL" sz="1600" dirty="0" smtClean="0"/>
              <a:t>" </a:t>
            </a:r>
            <a:r>
              <a:rPr lang="pl-PL" sz="1600" dirty="0" err="1" smtClean="0"/>
              <a:t>name</a:t>
            </a:r>
            <a:r>
              <a:rPr lang="pl-PL" sz="1600" dirty="0" smtClean="0"/>
              <a:t>="</a:t>
            </a:r>
            <a:r>
              <a:rPr lang="pl-PL" sz="1600" dirty="0" err="1" smtClean="0"/>
              <a:t>password</a:t>
            </a:r>
            <a:r>
              <a:rPr lang="pl-PL" sz="1600" dirty="0" smtClean="0"/>
              <a:t>"&gt;</a:t>
            </a:r>
            <a:br>
              <a:rPr lang="pl-PL" sz="1600" dirty="0" smtClean="0"/>
            </a:br>
            <a:r>
              <a:rPr lang="pl-PL" sz="1600" dirty="0" smtClean="0"/>
              <a:t>	&lt;</a:t>
            </a:r>
            <a:r>
              <a:rPr lang="pl-PL" sz="1600" dirty="0" err="1" smtClean="0"/>
              <a:t>input</a:t>
            </a:r>
            <a:r>
              <a:rPr lang="pl-PL" sz="1600" dirty="0" smtClean="0"/>
              <a:t> </a:t>
            </a:r>
            <a:r>
              <a:rPr lang="pl-PL" sz="1600" dirty="0" err="1" smtClean="0"/>
              <a:t>type</a:t>
            </a:r>
            <a:r>
              <a:rPr lang="pl-PL" sz="1600" dirty="0" smtClean="0"/>
              <a:t>="</a:t>
            </a:r>
            <a:r>
              <a:rPr lang="pl-PL" sz="1600" dirty="0" err="1" smtClean="0"/>
              <a:t>submit</a:t>
            </a:r>
            <a:r>
              <a:rPr lang="pl-PL" sz="1600" dirty="0" smtClean="0"/>
              <a:t>" </a:t>
            </a:r>
            <a:r>
              <a:rPr lang="pl-PL" sz="1600" dirty="0" err="1" smtClean="0"/>
              <a:t>value</a:t>
            </a:r>
            <a:r>
              <a:rPr lang="pl-PL" sz="1600" dirty="0" smtClean="0"/>
              <a:t>="Zaloguj" &gt;</a:t>
            </a:r>
            <a:br>
              <a:rPr lang="pl-PL" sz="1600" dirty="0" smtClean="0"/>
            </a:br>
            <a:r>
              <a:rPr lang="pl-PL" sz="1600" dirty="0" smtClean="0"/>
              <a:t>&lt;/form&gt;</a:t>
            </a:r>
          </a:p>
          <a:p>
            <a:pPr marL="0" indent="0">
              <a:buNone/>
            </a:pPr>
            <a:r>
              <a:rPr lang="pl-PL" sz="1600" dirty="0" err="1" smtClean="0"/>
              <a:t>function</a:t>
            </a:r>
            <a:r>
              <a:rPr lang="pl-PL" sz="1600" dirty="0" smtClean="0"/>
              <a:t> </a:t>
            </a:r>
            <a:r>
              <a:rPr lang="pl-PL" sz="1600" dirty="0" err="1" smtClean="0"/>
              <a:t>sprawdz</a:t>
            </a:r>
            <a:r>
              <a:rPr lang="pl-PL" sz="1600" dirty="0" smtClean="0"/>
              <a:t>() {</a:t>
            </a:r>
            <a:br>
              <a:rPr lang="pl-PL" sz="1600" dirty="0" smtClean="0"/>
            </a:br>
            <a:r>
              <a:rPr lang="pl-PL" sz="1600" dirty="0" smtClean="0"/>
              <a:t>	</a:t>
            </a:r>
            <a:r>
              <a:rPr lang="pl-PL" sz="1600" dirty="0" err="1" smtClean="0"/>
              <a:t>var</a:t>
            </a:r>
            <a:r>
              <a:rPr lang="pl-PL" sz="1600" dirty="0" smtClean="0"/>
              <a:t> </a:t>
            </a:r>
            <a:r>
              <a:rPr lang="pl-PL" sz="1600" dirty="0" err="1" smtClean="0"/>
              <a:t>loginForm</a:t>
            </a:r>
            <a:r>
              <a:rPr lang="pl-PL" sz="1600" dirty="0" smtClean="0"/>
              <a:t> = </a:t>
            </a:r>
            <a:r>
              <a:rPr lang="pl-PL" sz="1600" dirty="0" err="1" smtClean="0"/>
              <a:t>document.forms</a:t>
            </a:r>
            <a:r>
              <a:rPr lang="pl-PL" sz="1600" dirty="0" smtClean="0"/>
              <a:t>["logowanie"];</a:t>
            </a:r>
            <a:br>
              <a:rPr lang="pl-PL" sz="1600" dirty="0" smtClean="0"/>
            </a:br>
            <a:r>
              <a:rPr lang="pl-PL" sz="1600" dirty="0" smtClean="0"/>
              <a:t>	</a:t>
            </a:r>
            <a:r>
              <a:rPr lang="pl-PL" sz="1600" dirty="0" err="1" smtClean="0"/>
              <a:t>if</a:t>
            </a:r>
            <a:r>
              <a:rPr lang="pl-PL" sz="1600" dirty="0" smtClean="0"/>
              <a:t> (</a:t>
            </a:r>
            <a:r>
              <a:rPr lang="pl-PL" sz="1600" dirty="0" err="1" smtClean="0"/>
              <a:t>loginForm.login</a:t>
            </a:r>
            <a:r>
              <a:rPr lang="pl-PL" sz="1600" dirty="0" smtClean="0"/>
              <a:t> == "" || </a:t>
            </a:r>
            <a:r>
              <a:rPr lang="pl-PL" sz="1600" dirty="0" err="1" smtClean="0"/>
              <a:t>loginForm.password</a:t>
            </a:r>
            <a:r>
              <a:rPr lang="pl-PL" sz="1600" dirty="0" smtClean="0"/>
              <a:t> == "") {</a:t>
            </a:r>
            <a:br>
              <a:rPr lang="pl-PL" sz="1600" dirty="0" smtClean="0"/>
            </a:br>
            <a:r>
              <a:rPr lang="pl-PL" sz="1600" dirty="0" smtClean="0"/>
              <a:t>		alert("Nie podano nazwy użytkownika lub hasła");</a:t>
            </a:r>
            <a:br>
              <a:rPr lang="pl-PL" sz="1600" dirty="0" smtClean="0"/>
            </a:br>
            <a:r>
              <a:rPr lang="pl-PL" sz="1600" dirty="0" smtClean="0"/>
              <a:t>		return </a:t>
            </a:r>
            <a:r>
              <a:rPr lang="pl-PL" sz="1600" dirty="0" err="1" smtClean="0"/>
              <a:t>false</a:t>
            </a:r>
            <a:r>
              <a:rPr lang="pl-PL" sz="1600" dirty="0" smtClean="0"/>
              <a:t>; }</a:t>
            </a:r>
            <a:br>
              <a:rPr lang="pl-PL" sz="1600" dirty="0" smtClean="0"/>
            </a:br>
            <a:r>
              <a:rPr lang="pl-PL" sz="1600" dirty="0" smtClean="0"/>
              <a:t>	return </a:t>
            </a:r>
            <a:r>
              <a:rPr lang="pl-PL" sz="1600" dirty="0" err="1" smtClean="0"/>
              <a:t>true</a:t>
            </a:r>
            <a:r>
              <a:rPr lang="pl-PL" sz="1600" dirty="0" smtClean="0"/>
              <a:t>;</a:t>
            </a:r>
            <a:br>
              <a:rPr lang="pl-PL" sz="1600" dirty="0" smtClean="0"/>
            </a:br>
            <a:r>
              <a:rPr lang="pl-PL" sz="1600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xmlns="" val="185819802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1" dirty="0" smtClean="0"/>
              <a:t>Sprawdzenie poprawności danych</a:t>
            </a:r>
            <a:endParaRPr sz="32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Sprawdzenie poprawności danych można wywołać nie tylko przy wysyłaniu formularza, ale nawet po wprowadzeniu zmian w pojedynczym polu formularza.</a:t>
            </a:r>
          </a:p>
          <a:p>
            <a:pPr marL="0" indent="0">
              <a:buNone/>
            </a:pPr>
            <a:r>
              <a:rPr lang="pl-PL" sz="2400" dirty="0" smtClean="0"/>
              <a:t>Służy do tego zdarzenie </a:t>
            </a:r>
            <a:r>
              <a:rPr lang="pl-PL" sz="2400" dirty="0" err="1" smtClean="0"/>
              <a:t>onchange</a:t>
            </a:r>
            <a:r>
              <a:rPr lang="pl-PL" sz="2400" dirty="0" smtClean="0"/>
              <a:t>(). Wykorzystując to zdarzenie a także możliwość wywołania zdarzenia </a:t>
            </a:r>
            <a:r>
              <a:rPr lang="pl-PL" sz="2400" dirty="0" err="1" smtClean="0"/>
              <a:t>focus</a:t>
            </a:r>
            <a:r>
              <a:rPr lang="pl-PL" sz="2400" dirty="0" smtClean="0"/>
              <a:t>() możemy wymusić na użytkowniku wprowadzenie poprawnych wartości do pola tekstowego.</a:t>
            </a:r>
          </a:p>
        </p:txBody>
      </p:sp>
    </p:spTree>
    <p:extLst>
      <p:ext uri="{BB962C8B-B14F-4D97-AF65-F5344CB8AC3E}">
        <p14:creationId xmlns:p14="http://schemas.microsoft.com/office/powerpoint/2010/main" xmlns="" val="21548747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Przykład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&lt;form </a:t>
            </a:r>
            <a:r>
              <a:rPr lang="pl-PL" sz="1800" dirty="0" err="1" smtClean="0"/>
              <a:t>name</a:t>
            </a:r>
            <a:r>
              <a:rPr lang="pl-PL" sz="1800" dirty="0" smtClean="0"/>
              <a:t>="logowanie" &gt;</a:t>
            </a:r>
            <a:r>
              <a:rPr lang="pl-PL" sz="1800" dirty="0"/>
              <a:t/>
            </a:r>
            <a:br>
              <a:rPr lang="pl-PL" sz="1800" dirty="0"/>
            </a:br>
            <a:r>
              <a:rPr lang="pl-PL" sz="1800" dirty="0" smtClean="0"/>
              <a:t>&lt;</a:t>
            </a:r>
            <a:r>
              <a:rPr lang="pl-PL" sz="1800" dirty="0" err="1" smtClean="0"/>
              <a:t>input</a:t>
            </a:r>
            <a:r>
              <a:rPr lang="pl-PL" sz="1800" dirty="0" smtClean="0"/>
              <a:t> </a:t>
            </a:r>
            <a:r>
              <a:rPr lang="pl-PL" sz="1800" dirty="0" err="1" smtClean="0"/>
              <a:t>type</a:t>
            </a:r>
            <a:r>
              <a:rPr lang="pl-PL" sz="1800" dirty="0" smtClean="0"/>
              <a:t>="</a:t>
            </a:r>
            <a:r>
              <a:rPr lang="pl-PL" sz="1800" dirty="0" err="1" smtClean="0"/>
              <a:t>text</a:t>
            </a:r>
            <a:r>
              <a:rPr lang="pl-PL" sz="1800" dirty="0" smtClean="0"/>
              <a:t>" </a:t>
            </a:r>
            <a:r>
              <a:rPr lang="pl-PL" sz="1800" dirty="0" err="1" smtClean="0"/>
              <a:t>name</a:t>
            </a:r>
            <a:r>
              <a:rPr lang="pl-PL" sz="1800" dirty="0" smtClean="0"/>
              <a:t>="pesel" </a:t>
            </a:r>
            <a:r>
              <a:rPr lang="pl-PL" sz="1800" dirty="0" err="1" smtClean="0"/>
              <a:t>onchange</a:t>
            </a:r>
            <a:r>
              <a:rPr lang="pl-PL" sz="1800" dirty="0" smtClean="0"/>
              <a:t>="</a:t>
            </a:r>
            <a:r>
              <a:rPr lang="pl-PL" sz="1800" dirty="0" err="1" smtClean="0"/>
              <a:t>sprawdzPesel</a:t>
            </a:r>
            <a:r>
              <a:rPr lang="pl-PL" sz="1800" dirty="0" smtClean="0"/>
              <a:t>();"&gt;</a:t>
            </a:r>
            <a:br>
              <a:rPr lang="pl-PL" sz="1800" dirty="0" smtClean="0"/>
            </a:br>
            <a:r>
              <a:rPr lang="pl-PL" sz="1800" dirty="0" smtClean="0"/>
              <a:t>&lt;/form&gt;</a:t>
            </a:r>
          </a:p>
          <a:p>
            <a:pPr marL="0" indent="0">
              <a:buNone/>
            </a:pPr>
            <a:r>
              <a:rPr lang="pl-PL" sz="1800" dirty="0" err="1" smtClean="0"/>
              <a:t>function</a:t>
            </a:r>
            <a:r>
              <a:rPr lang="pl-PL" sz="1800" dirty="0" smtClean="0"/>
              <a:t> </a:t>
            </a:r>
            <a:r>
              <a:rPr lang="pl-PL" sz="1800" dirty="0" err="1" smtClean="0"/>
              <a:t>sprawdzPesel</a:t>
            </a:r>
            <a:r>
              <a:rPr lang="pl-PL" sz="1800" dirty="0" smtClean="0"/>
              <a:t>() {</a:t>
            </a:r>
            <a:br>
              <a:rPr lang="pl-PL" sz="1800" dirty="0" smtClean="0"/>
            </a:br>
            <a:r>
              <a:rPr lang="pl-PL" sz="1800" dirty="0" smtClean="0"/>
              <a:t>	</a:t>
            </a:r>
            <a:r>
              <a:rPr lang="pl-PL" sz="1800" dirty="0" err="1" smtClean="0"/>
              <a:t>var</a:t>
            </a:r>
            <a:r>
              <a:rPr lang="pl-PL" sz="1800" dirty="0" smtClean="0"/>
              <a:t> form1 = </a:t>
            </a:r>
            <a:r>
              <a:rPr lang="pl-PL" sz="1800" dirty="0" err="1" smtClean="0"/>
              <a:t>document.forms</a:t>
            </a:r>
            <a:r>
              <a:rPr lang="pl-PL" sz="1800" dirty="0" smtClean="0"/>
              <a:t>["logowanie"];</a:t>
            </a:r>
            <a:br>
              <a:rPr lang="pl-PL" sz="1800" dirty="0" smtClean="0"/>
            </a:br>
            <a:r>
              <a:rPr lang="pl-PL" sz="1800" dirty="0" smtClean="0"/>
              <a:t>	</a:t>
            </a:r>
            <a:r>
              <a:rPr lang="pl-PL" sz="1800" dirty="0" err="1" smtClean="0"/>
              <a:t>if</a:t>
            </a:r>
            <a:r>
              <a:rPr lang="pl-PL" sz="1800" dirty="0" smtClean="0"/>
              <a:t> (form1.pesel.value.length != 11) { </a:t>
            </a:r>
            <a:br>
              <a:rPr lang="pl-PL" sz="1800" dirty="0" smtClean="0"/>
            </a:br>
            <a:r>
              <a:rPr lang="pl-PL" sz="1800" dirty="0" smtClean="0"/>
              <a:t>		alert("Nieprawidłowy numer PESEL");</a:t>
            </a:r>
            <a:br>
              <a:rPr lang="pl-PL" sz="1800" dirty="0" smtClean="0"/>
            </a:br>
            <a:r>
              <a:rPr lang="pl-PL" sz="1800" dirty="0" smtClean="0"/>
              <a:t>		form1.pesel.focus();</a:t>
            </a:r>
            <a:br>
              <a:rPr lang="pl-PL" sz="1800" dirty="0" smtClean="0"/>
            </a:br>
            <a:r>
              <a:rPr lang="pl-PL" sz="1800" dirty="0" smtClean="0"/>
              <a:t>	}</a:t>
            </a:r>
            <a:br>
              <a:rPr lang="pl-PL" sz="1800" dirty="0" smtClean="0"/>
            </a:br>
            <a:r>
              <a:rPr lang="pl-PL" sz="1800" dirty="0" smtClean="0"/>
              <a:t>}</a:t>
            </a:r>
          </a:p>
          <a:p>
            <a:pPr marL="0" indent="0">
              <a:buNone/>
            </a:pPr>
            <a:endParaRPr lang="pl-PL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21936145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Wyrażenia regularne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smtClean="0"/>
              <a:t>wzorce opisujące łańcuchy tekstów</a:t>
            </a:r>
          </a:p>
          <a:p>
            <a:r>
              <a:rPr lang="pl-PL" sz="2400" dirty="0" smtClean="0"/>
              <a:t>pozwalają na określenie czy podany ciąg znaków pasuje do wzorca.</a:t>
            </a:r>
          </a:p>
          <a:p>
            <a:r>
              <a:rPr lang="pl-PL" sz="2400" dirty="0" smtClean="0"/>
              <a:t>mogą wyszukiwać w tekście wystąpienia wzorca</a:t>
            </a:r>
          </a:p>
          <a:p>
            <a:pPr marL="0" indent="0">
              <a:buNone/>
            </a:pPr>
            <a:r>
              <a:rPr lang="pl-PL" sz="2400" dirty="0" smtClean="0"/>
              <a:t>W </a:t>
            </a:r>
            <a:r>
              <a:rPr lang="pl-PL" sz="2400" dirty="0" err="1" smtClean="0"/>
              <a:t>JavaScript</a:t>
            </a:r>
            <a:r>
              <a:rPr lang="pl-PL" sz="2400" dirty="0" smtClean="0"/>
              <a:t> reprezentowane przez obiekt </a:t>
            </a:r>
            <a:r>
              <a:rPr lang="pl-PL" sz="2400" dirty="0" err="1" smtClean="0"/>
              <a:t>RegExp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14514143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CSS – atrybut style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indent="-342900">
              <a:buFontTx/>
              <a:buChar char="-"/>
            </a:pPr>
            <a:r>
              <a:rPr lang="pl-PL" sz="2400" dirty="0" err="1" smtClean="0"/>
              <a:t>getAttribute</a:t>
            </a:r>
            <a:endParaRPr lang="pl-PL" sz="2400" dirty="0"/>
          </a:p>
          <a:p>
            <a:r>
              <a:rPr lang="pl-PL" sz="1800" dirty="0" smtClean="0"/>
              <a:t>	</a:t>
            </a:r>
            <a:r>
              <a:rPr lang="pl-PL" sz="1800" dirty="0" err="1" smtClean="0"/>
              <a:t>var</a:t>
            </a:r>
            <a:r>
              <a:rPr lang="pl-PL" sz="1800" dirty="0" smtClean="0"/>
              <a:t> </a:t>
            </a:r>
            <a:r>
              <a:rPr lang="pl-PL" sz="1800" dirty="0"/>
              <a:t>obiekt = </a:t>
            </a:r>
            <a:r>
              <a:rPr lang="pl-PL" sz="1800" dirty="0" err="1"/>
              <a:t>document.getElementById</a:t>
            </a:r>
            <a:r>
              <a:rPr lang="pl-PL" sz="1800" dirty="0"/>
              <a:t>('przycisk</a:t>
            </a:r>
            <a:r>
              <a:rPr lang="pl-PL" sz="1800" dirty="0" smtClean="0"/>
              <a:t>');</a:t>
            </a:r>
            <a:br>
              <a:rPr lang="pl-PL" sz="1800" dirty="0" smtClean="0"/>
            </a:br>
            <a:r>
              <a:rPr lang="pl-PL" sz="1800" dirty="0" smtClean="0"/>
              <a:t>	</a:t>
            </a:r>
            <a:r>
              <a:rPr lang="pl-PL" sz="1800" dirty="0" err="1" smtClean="0"/>
              <a:t>var</a:t>
            </a:r>
            <a:r>
              <a:rPr lang="pl-PL" sz="1800" dirty="0" smtClean="0"/>
              <a:t> </a:t>
            </a:r>
            <a:r>
              <a:rPr lang="pl-PL" sz="1800" dirty="0"/>
              <a:t>styl = </a:t>
            </a:r>
            <a:r>
              <a:rPr lang="pl-PL" sz="1800" dirty="0" err="1"/>
              <a:t>obiekt.getAttribute</a:t>
            </a:r>
            <a:r>
              <a:rPr lang="pl-PL" sz="1800" dirty="0"/>
              <a:t>("style</a:t>
            </a:r>
            <a:r>
              <a:rPr lang="pl-PL" sz="1800" dirty="0" smtClean="0"/>
              <a:t>");</a:t>
            </a:r>
            <a:endParaRPr lang="pl-PL" sz="2400" dirty="0" smtClean="0"/>
          </a:p>
          <a:p>
            <a:pPr marL="342900" indent="-342900">
              <a:buFontTx/>
              <a:buChar char="-"/>
            </a:pPr>
            <a:r>
              <a:rPr lang="pl-PL" sz="2400" dirty="0" err="1" smtClean="0"/>
              <a:t>setAttribute</a:t>
            </a:r>
            <a:endParaRPr lang="pl-PL" sz="2400" dirty="0" smtClean="0"/>
          </a:p>
          <a:p>
            <a:r>
              <a:rPr lang="pl-PL" sz="2400" dirty="0"/>
              <a:t>	</a:t>
            </a:r>
            <a:r>
              <a:rPr lang="pl-PL" sz="1800" dirty="0" err="1" smtClean="0"/>
              <a:t>obiekt.setAttribute</a:t>
            </a:r>
            <a:r>
              <a:rPr lang="pl-PL" sz="1800" dirty="0" smtClean="0"/>
              <a:t>("style", "</a:t>
            </a:r>
            <a:r>
              <a:rPr lang="pl-PL" sz="1800" dirty="0" err="1" smtClean="0"/>
              <a:t>background-color</a:t>
            </a:r>
            <a:r>
              <a:rPr lang="pl-PL" sz="1800" dirty="0" smtClean="0"/>
              <a:t>: </a:t>
            </a:r>
            <a:r>
              <a:rPr lang="pl-PL" sz="1800" dirty="0" err="1" smtClean="0"/>
              <a:t>blue</a:t>
            </a:r>
            <a:r>
              <a:rPr lang="pl-PL" sz="1800" dirty="0" smtClean="0"/>
              <a:t>");</a:t>
            </a:r>
          </a:p>
          <a:p>
            <a:pPr marL="342900" indent="-342900">
              <a:buFontTx/>
              <a:buChar char="-"/>
            </a:pPr>
            <a:r>
              <a:rPr lang="pl-PL" sz="2400" dirty="0" err="1" smtClean="0"/>
              <a:t>removeAttribute</a:t>
            </a:r>
            <a:endParaRPr lang="pl-PL" sz="2400" dirty="0" smtClean="0"/>
          </a:p>
          <a:p>
            <a:r>
              <a:rPr lang="pl-PL" sz="2400" dirty="0"/>
              <a:t>	</a:t>
            </a:r>
            <a:r>
              <a:rPr lang="pl-PL" sz="1800" dirty="0" err="1" smtClean="0"/>
              <a:t>obiekt.removeAttribute</a:t>
            </a:r>
            <a:r>
              <a:rPr lang="pl-PL" sz="1800" dirty="0" smtClean="0"/>
              <a:t>("style");</a:t>
            </a:r>
            <a:endParaRPr lang="pl-PL" sz="2400" dirty="0" smtClean="0"/>
          </a:p>
          <a:p>
            <a:endParaRPr lang="pl-PL" sz="24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Obiekt </a:t>
            </a:r>
            <a:r>
              <a:rPr lang="pl-PL" dirty="0" err="1" smtClean="0"/>
              <a:t>RegExp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Tworzenie obiektów </a:t>
            </a:r>
            <a:r>
              <a:rPr lang="pl-PL" sz="2400" dirty="0" err="1" smtClean="0"/>
              <a:t>RegExp</a:t>
            </a:r>
            <a:endParaRPr lang="pl-PL" sz="2400" dirty="0" smtClean="0"/>
          </a:p>
          <a:p>
            <a:r>
              <a:rPr lang="pl-PL" sz="2400" dirty="0" err="1" smtClean="0"/>
              <a:t>var</a:t>
            </a:r>
            <a:r>
              <a:rPr lang="pl-PL" sz="2400" dirty="0" smtClean="0"/>
              <a:t> zmienna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RegExp</a:t>
            </a:r>
            <a:r>
              <a:rPr lang="pl-PL" sz="2400" dirty="0" smtClean="0"/>
              <a:t>(wzorzec, atrybuty)</a:t>
            </a:r>
          </a:p>
          <a:p>
            <a:r>
              <a:rPr lang="pl-PL" sz="2400" dirty="0" err="1" smtClean="0"/>
              <a:t>var</a:t>
            </a:r>
            <a:r>
              <a:rPr lang="pl-PL" sz="2400" dirty="0" smtClean="0"/>
              <a:t> zmienna = /wzorzec/atrybuty</a:t>
            </a:r>
          </a:p>
          <a:p>
            <a:endParaRPr lang="pl-PL" sz="2400" dirty="0"/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wzorzec = /</a:t>
            </a:r>
            <a:r>
              <a:rPr lang="pl-PL" sz="2400" dirty="0" err="1" smtClean="0"/>
              <a:t>JavaScript</a:t>
            </a:r>
            <a:r>
              <a:rPr lang="pl-PL" sz="2400" dirty="0" smtClean="0"/>
              <a:t>/</a:t>
            </a:r>
          </a:p>
          <a:p>
            <a:pPr marL="0" indent="0">
              <a:buNone/>
            </a:pPr>
            <a:r>
              <a:rPr lang="pl-PL" sz="2400" dirty="0" err="1" smtClean="0"/>
              <a:t>wzorzec.test</a:t>
            </a:r>
            <a:r>
              <a:rPr lang="pl-PL" sz="2400" dirty="0" smtClean="0"/>
              <a:t>("To jest kurs </a:t>
            </a:r>
            <a:r>
              <a:rPr lang="pl-PL" sz="2400" dirty="0" err="1" smtClean="0"/>
              <a:t>JavaScipt</a:t>
            </a:r>
            <a:r>
              <a:rPr lang="pl-PL" sz="2400" dirty="0" smtClean="0"/>
              <a:t>");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401073940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Metody obiektu </a:t>
            </a:r>
            <a:r>
              <a:rPr lang="pl-PL" dirty="0" err="1" smtClean="0"/>
              <a:t>RegExp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smtClean="0"/>
              <a:t>test(tekst)	</a:t>
            </a:r>
            <a:r>
              <a:rPr lang="pl-PL" sz="2400" dirty="0" err="1" smtClean="0"/>
              <a:t>var</a:t>
            </a:r>
            <a:r>
              <a:rPr lang="pl-PL" sz="2400" dirty="0" smtClean="0"/>
              <a:t> wynik = </a:t>
            </a:r>
            <a:r>
              <a:rPr lang="pl-PL" sz="2400" dirty="0" err="1" smtClean="0"/>
              <a:t>wzorzec.test</a:t>
            </a:r>
            <a:r>
              <a:rPr lang="pl-PL" sz="2400" dirty="0" smtClean="0"/>
              <a:t>(tekst);</a:t>
            </a:r>
          </a:p>
          <a:p>
            <a:r>
              <a:rPr lang="pl-PL" sz="2400" dirty="0" err="1" smtClean="0"/>
              <a:t>compile</a:t>
            </a:r>
            <a:r>
              <a:rPr lang="pl-PL" sz="2400" dirty="0" smtClean="0"/>
              <a:t>(wyrażenie [,atrybuty)</a:t>
            </a:r>
          </a:p>
          <a:p>
            <a:r>
              <a:rPr lang="pl-PL" sz="2400" dirty="0" err="1" smtClean="0"/>
              <a:t>exec</a:t>
            </a:r>
            <a:r>
              <a:rPr lang="pl-PL" sz="2400" dirty="0" smtClean="0"/>
              <a:t>(tekst)	</a:t>
            </a:r>
            <a:r>
              <a:rPr lang="pl-PL" sz="2400" dirty="0" err="1" smtClean="0"/>
              <a:t>var</a:t>
            </a:r>
            <a:r>
              <a:rPr lang="pl-PL" sz="2400" dirty="0" smtClean="0"/>
              <a:t> wynik = </a:t>
            </a:r>
            <a:r>
              <a:rPr lang="pl-PL" sz="2400" dirty="0" err="1" smtClean="0"/>
              <a:t>wzorzec.exec</a:t>
            </a:r>
            <a:r>
              <a:rPr lang="pl-PL" sz="2400" dirty="0" smtClean="0"/>
              <a:t>(tekst);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246070492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Tworzenie wyrażeń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Atrybuty (flagi) wyrażeń regularnych</a:t>
            </a:r>
          </a:p>
          <a:p>
            <a:r>
              <a:rPr lang="pl-PL" sz="2400" dirty="0" smtClean="0"/>
              <a:t>g</a:t>
            </a:r>
          </a:p>
          <a:p>
            <a:r>
              <a:rPr lang="pl-PL" sz="2400" dirty="0" smtClean="0"/>
              <a:t>i</a:t>
            </a:r>
          </a:p>
          <a:p>
            <a:r>
              <a:rPr lang="pl-PL" sz="2400" dirty="0" smtClean="0"/>
              <a:t>m</a:t>
            </a:r>
          </a:p>
          <a:p>
            <a:endParaRPr lang="pl-PL" sz="2400" dirty="0"/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wzorzec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RegExp</a:t>
            </a:r>
            <a:r>
              <a:rPr lang="pl-PL" sz="2400" dirty="0" smtClean="0"/>
              <a:t>("</a:t>
            </a:r>
            <a:r>
              <a:rPr lang="pl-PL" sz="2400" dirty="0" err="1" smtClean="0"/>
              <a:t>javascipt</a:t>
            </a:r>
            <a:r>
              <a:rPr lang="pl-PL" sz="2400" dirty="0" smtClean="0"/>
              <a:t>", "i");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wzorzec = /</a:t>
            </a:r>
            <a:r>
              <a:rPr lang="pl-PL" sz="2400" dirty="0" err="1" smtClean="0"/>
              <a:t>javascipt</a:t>
            </a:r>
            <a:r>
              <a:rPr lang="pl-PL" sz="2400" dirty="0" smtClean="0"/>
              <a:t>/i;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26535668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Tworzenie wyrażeń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Wyrażenia budowane są ze znaków zwykłych (litery alfabetu i cyfry) i znaków specjalnych (większość znaków interpunkcyjnych)</a:t>
            </a:r>
            <a:r>
              <a:rPr lang="pl-PL" sz="2400" dirty="0"/>
              <a:t> </a:t>
            </a:r>
            <a:r>
              <a:rPr lang="pl-PL" sz="2400" dirty="0" smtClean="0"/>
              <a:t>takich jak:</a:t>
            </a:r>
          </a:p>
          <a:p>
            <a:pPr marL="0" indent="0">
              <a:buNone/>
            </a:pPr>
            <a:r>
              <a:rPr lang="pl-PL" sz="2400" dirty="0" smtClean="0"/>
              <a:t>^ $ . * + ? = ! : | \ /  ( ) [ ] { }</a:t>
            </a:r>
          </a:p>
          <a:p>
            <a:pPr marL="0" indent="0">
              <a:buNone/>
            </a:pPr>
            <a:r>
              <a:rPr lang="pl-PL" sz="2400" dirty="0" smtClean="0"/>
              <a:t>Aby wykorzystywać znaki specjalne w wyrażeniach należy poprzedzić je znakiem lewego ukośnika (\)</a:t>
            </a:r>
          </a:p>
        </p:txBody>
      </p:sp>
    </p:spTree>
    <p:extLst>
      <p:ext uri="{BB962C8B-B14F-4D97-AF65-F5344CB8AC3E}">
        <p14:creationId xmlns:p14="http://schemas.microsoft.com/office/powerpoint/2010/main" xmlns="" val="195478398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Tworzenie wyrażeń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W wyrażeniach regularnych wprowadzono pojęcie klasy znakowej. </a:t>
            </a:r>
          </a:p>
          <a:p>
            <a:pPr marL="0" indent="0">
              <a:buNone/>
            </a:pPr>
            <a:r>
              <a:rPr lang="pl-PL" sz="2400" dirty="0" smtClean="0"/>
              <a:t>Klasa znakowa to zdefiniowany zestaw znaków, aby ją zbudować korzystamy z operatora zakresu [ ].</a:t>
            </a:r>
          </a:p>
          <a:p>
            <a:pPr marL="0" indent="0">
              <a:buNone/>
            </a:pPr>
            <a:endParaRPr lang="pl-PL" sz="2400" dirty="0" smtClean="0"/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wyrażenie = /[a-</a:t>
            </a:r>
            <a:r>
              <a:rPr lang="pl-PL" sz="2400" dirty="0" err="1" smtClean="0"/>
              <a:t>zA</a:t>
            </a:r>
            <a:r>
              <a:rPr lang="pl-PL" sz="2400" dirty="0" smtClean="0"/>
              <a:t>-Z]/</a:t>
            </a:r>
          </a:p>
        </p:txBody>
      </p:sp>
    </p:spTree>
    <p:extLst>
      <p:ext uri="{BB962C8B-B14F-4D97-AF65-F5344CB8AC3E}">
        <p14:creationId xmlns:p14="http://schemas.microsoft.com/office/powerpoint/2010/main" xmlns="" val="353241280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Klasy znakowe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800" dirty="0" smtClean="0"/>
              <a:t>[….] Dowolny znak znajdujący się w nawiasie</a:t>
            </a:r>
          </a:p>
          <a:p>
            <a:r>
              <a:rPr lang="pl-PL" sz="1800" dirty="0" smtClean="0"/>
              <a:t>[^….] Dowolny znak nieznajdujący się w nawiasie</a:t>
            </a:r>
          </a:p>
          <a:p>
            <a:r>
              <a:rPr lang="pl-PL" sz="1800" dirty="0" smtClean="0"/>
              <a:t>. Dowolny znak</a:t>
            </a:r>
          </a:p>
          <a:p>
            <a:r>
              <a:rPr lang="pl-PL" sz="1800" dirty="0" smtClean="0"/>
              <a:t>\d – dowolna cyfra</a:t>
            </a:r>
          </a:p>
          <a:p>
            <a:r>
              <a:rPr lang="pl-PL" sz="1800" dirty="0" smtClean="0"/>
              <a:t>\D – dowolny znak inny niż cyfra</a:t>
            </a:r>
          </a:p>
          <a:p>
            <a:r>
              <a:rPr lang="pl-PL" sz="1800" dirty="0" smtClean="0"/>
              <a:t>\s – dowolny biały znak (tabulator, spacja)</a:t>
            </a:r>
          </a:p>
          <a:p>
            <a:r>
              <a:rPr lang="pl-PL" sz="1800" dirty="0" smtClean="0"/>
              <a:t>\S – dowolny znak niebędący białym znakiem</a:t>
            </a:r>
          </a:p>
          <a:p>
            <a:r>
              <a:rPr lang="pl-PL" sz="1800" dirty="0" smtClean="0"/>
              <a:t>\w – dowolny znak wyrazu złożonego ze znaków ASCII</a:t>
            </a:r>
          </a:p>
          <a:p>
            <a:r>
              <a:rPr lang="pl-PL" sz="1800" dirty="0" smtClean="0"/>
              <a:t>\W – dowolny znak niebędący znakiem słowa złożonego ze znaków ASCII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xmlns="" val="169127250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Powtórzenie wzorca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Często zdarza się sytuacja, że fragment wzorca powinien się powtórzyć. Istnieją odpowiednie elementy, które umieszczone w wyrażeniu oznaczają ile razy może pojawić się dany element znajdujący się przed nim.</a:t>
            </a:r>
          </a:p>
          <a:p>
            <a:r>
              <a:rPr lang="pl-PL" sz="2400" dirty="0" smtClean="0"/>
              <a:t>?</a:t>
            </a:r>
          </a:p>
          <a:p>
            <a:r>
              <a:rPr lang="pl-PL" sz="2400" dirty="0" smtClean="0"/>
              <a:t>*</a:t>
            </a:r>
          </a:p>
          <a:p>
            <a:r>
              <a:rPr lang="pl-PL" sz="2400" dirty="0" smtClean="0"/>
              <a:t>+</a:t>
            </a:r>
          </a:p>
          <a:p>
            <a:pPr marL="0" indent="0">
              <a:buNone/>
            </a:pPr>
            <a:r>
              <a:rPr lang="pl-PL" sz="2400" dirty="0" smtClean="0"/>
              <a:t>	</a:t>
            </a:r>
            <a:r>
              <a:rPr lang="pl-PL" sz="2400" dirty="0" err="1" smtClean="0"/>
              <a:t>ab?c+d</a:t>
            </a:r>
            <a:r>
              <a:rPr lang="pl-PL" sz="2400" dirty="0" smtClean="0"/>
              <a:t>* 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307939376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Powtórzenie wzorca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Dodatkowo dostępne są </a:t>
            </a:r>
            <a:r>
              <a:rPr lang="pl-PL" sz="2400" dirty="0" err="1" smtClean="0"/>
              <a:t>nastepujące</a:t>
            </a:r>
            <a:r>
              <a:rPr lang="pl-PL" sz="2400" dirty="0" smtClean="0"/>
              <a:t> operatory</a:t>
            </a:r>
          </a:p>
          <a:p>
            <a:pPr marL="0" indent="0">
              <a:buNone/>
            </a:pPr>
            <a:r>
              <a:rPr lang="pl-PL" sz="2400" dirty="0" smtClean="0"/>
              <a:t>{n} – element ma się powtórzyć n razy</a:t>
            </a:r>
          </a:p>
          <a:p>
            <a:pPr marL="0" indent="0">
              <a:buNone/>
            </a:pPr>
            <a:r>
              <a:rPr lang="pl-PL" sz="2400" dirty="0" smtClean="0"/>
              <a:t>{n,} – element ma się powtórzyć co najmniej n razy</a:t>
            </a:r>
          </a:p>
          <a:p>
            <a:pPr marL="0" indent="0">
              <a:buNone/>
            </a:pPr>
            <a:r>
              <a:rPr lang="pl-PL" sz="2400" dirty="0" smtClean="0"/>
              <a:t>{</a:t>
            </a:r>
            <a:r>
              <a:rPr lang="pl-PL" sz="2400" dirty="0" err="1" smtClean="0"/>
              <a:t>n,m</a:t>
            </a:r>
            <a:r>
              <a:rPr lang="pl-PL" sz="2400" dirty="0" smtClean="0"/>
              <a:t>} – element ma się powtórzyć co najmniej n razy, ale nie więcej niż m razy</a:t>
            </a:r>
          </a:p>
          <a:p>
            <a:pPr marL="0" indent="0">
              <a:buNone/>
            </a:pPr>
            <a:r>
              <a:rPr lang="pl-PL" sz="2400" dirty="0" smtClean="0"/>
              <a:t>Przykład:</a:t>
            </a:r>
            <a:r>
              <a:rPr lang="pl-PL" sz="2400" dirty="0"/>
              <a:t> </a:t>
            </a:r>
            <a:r>
              <a:rPr lang="pl-PL" sz="2400" dirty="0" smtClean="0"/>
              <a:t>kod pocztowy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kod = /\d{2}-\d{3}/</a:t>
            </a:r>
          </a:p>
          <a:p>
            <a:pPr marL="0" indent="0">
              <a:buNone/>
            </a:pPr>
            <a:r>
              <a:rPr lang="pl-PL" sz="2400" dirty="0" smtClean="0"/>
              <a:t>/[0-9][0-9]-[0-9][0-9][0-9]/</a:t>
            </a:r>
          </a:p>
        </p:txBody>
      </p:sp>
    </p:spTree>
    <p:extLst>
      <p:ext uri="{BB962C8B-B14F-4D97-AF65-F5344CB8AC3E}">
        <p14:creationId xmlns:p14="http://schemas.microsoft.com/office/powerpoint/2010/main" xmlns="" val="4566258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1" dirty="0" smtClean="0"/>
              <a:t>Kwantyfikatory zachłanne i leniwe</a:t>
            </a:r>
            <a:endParaRPr sz="32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smtClean="0"/>
              <a:t>zachłanne – próbują dopasować się do jak najdłuższych podciągów znaków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wyrazenie</a:t>
            </a:r>
            <a:r>
              <a:rPr lang="pl-PL" sz="2400" dirty="0" smtClean="0"/>
              <a:t> = /&lt;.*&gt;/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wynik = </a:t>
            </a:r>
            <a:r>
              <a:rPr lang="pl-PL" sz="2400" dirty="0" err="1" smtClean="0"/>
              <a:t>wyrazenie.exec</a:t>
            </a:r>
            <a:r>
              <a:rPr lang="pl-PL" sz="2400" dirty="0" smtClean="0"/>
              <a:t>("</a:t>
            </a:r>
            <a:r>
              <a:rPr lang="pl-PL" sz="2400" dirty="0" err="1" smtClean="0"/>
              <a:t>aaa</a:t>
            </a:r>
            <a:r>
              <a:rPr lang="pl-PL" sz="2400" dirty="0" smtClean="0"/>
              <a:t> &lt;</a:t>
            </a:r>
            <a:r>
              <a:rPr lang="pl-PL" sz="2400" dirty="0" err="1" smtClean="0"/>
              <a:t>br</a:t>
            </a:r>
            <a:r>
              <a:rPr lang="pl-PL" sz="2400" dirty="0" smtClean="0"/>
              <a:t>&gt; </a:t>
            </a:r>
            <a:r>
              <a:rPr lang="pl-PL" sz="2400" dirty="0" err="1" smtClean="0"/>
              <a:t>bbb</a:t>
            </a:r>
            <a:r>
              <a:rPr lang="pl-PL" sz="2400" dirty="0"/>
              <a:t> </a:t>
            </a:r>
            <a:r>
              <a:rPr lang="pl-PL" sz="2400" dirty="0" smtClean="0"/>
              <a:t>&lt;</a:t>
            </a:r>
            <a:r>
              <a:rPr lang="pl-PL" sz="2400" dirty="0" err="1" smtClean="0"/>
              <a:t>br</a:t>
            </a:r>
            <a:r>
              <a:rPr lang="pl-PL" sz="2400" dirty="0" smtClean="0"/>
              <a:t>&gt; ccc");</a:t>
            </a:r>
          </a:p>
          <a:p>
            <a:pPr marL="0" indent="0">
              <a:buNone/>
            </a:pPr>
            <a:r>
              <a:rPr lang="pl-PL" sz="2400" dirty="0" err="1" smtClean="0"/>
              <a:t>wyrazenie</a:t>
            </a:r>
            <a:r>
              <a:rPr lang="pl-PL" sz="2400" dirty="0" smtClean="0"/>
              <a:t> = /&lt;[^&gt;]*&gt;/</a:t>
            </a:r>
          </a:p>
          <a:p>
            <a:pPr marL="0" indent="0">
              <a:buNone/>
            </a:pPr>
            <a:r>
              <a:rPr lang="pl-PL" sz="2400" dirty="0" smtClean="0"/>
              <a:t>- leniwe – powstają przez dodanie dodatkowego znaku zapytania (??, *?, +?, {n}?, {n,}?, {</a:t>
            </a:r>
            <a:r>
              <a:rPr lang="pl-PL" sz="2400" dirty="0" err="1" smtClean="0"/>
              <a:t>n,m</a:t>
            </a:r>
            <a:r>
              <a:rPr lang="pl-PL" sz="2400" dirty="0" smtClean="0"/>
              <a:t>}?)</a:t>
            </a:r>
          </a:p>
          <a:p>
            <a:pPr marL="0" indent="0">
              <a:buNone/>
            </a:pPr>
            <a:endParaRPr lang="pl-PL" sz="2400" dirty="0" smtClean="0"/>
          </a:p>
          <a:p>
            <a:pPr marL="0" indent="0"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39418996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Grupy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(abc)</a:t>
            </a:r>
          </a:p>
          <a:p>
            <a:pPr marL="0" indent="0">
              <a:buNone/>
            </a:pPr>
            <a:r>
              <a:rPr lang="pl-PL" sz="2400" dirty="0" smtClean="0"/>
              <a:t>(abc (123)?)+</a:t>
            </a:r>
          </a:p>
          <a:p>
            <a:pPr marL="0" indent="0">
              <a:buNone/>
            </a:pPr>
            <a:r>
              <a:rPr lang="pl-PL" sz="2400" dirty="0" err="1" smtClean="0"/>
              <a:t>aaa</a:t>
            </a:r>
            <a:r>
              <a:rPr lang="pl-PL" sz="2400" dirty="0" smtClean="0"/>
              <a:t> (</a:t>
            </a:r>
            <a:r>
              <a:rPr lang="pl-PL" sz="2400" dirty="0" err="1" smtClean="0"/>
              <a:t>bbb|ccc|ddd</a:t>
            </a:r>
            <a:r>
              <a:rPr lang="pl-PL" sz="2400" dirty="0" smtClean="0"/>
              <a:t>)</a:t>
            </a:r>
          </a:p>
          <a:p>
            <a:pPr marL="0" indent="0">
              <a:buNone/>
            </a:pPr>
            <a:r>
              <a:rPr lang="pl-PL" sz="2400" dirty="0" smtClean="0"/>
              <a:t>;([^;]+);\</a:t>
            </a:r>
            <a:r>
              <a:rPr lang="pl-PL" sz="2400" dirty="0"/>
              <a:t>1</a:t>
            </a:r>
            <a:r>
              <a:rPr lang="pl-PL" sz="2400" dirty="0" smtClean="0"/>
              <a:t>;</a:t>
            </a:r>
          </a:p>
          <a:p>
            <a:pPr marL="0" indent="0">
              <a:buNone/>
            </a:pPr>
            <a:r>
              <a:rPr lang="pl-PL" sz="2400" dirty="0" smtClean="0"/>
              <a:t>0testabc1testxyz</a:t>
            </a:r>
            <a:br>
              <a:rPr lang="pl-PL" sz="2400" dirty="0" smtClean="0"/>
            </a:br>
            <a:r>
              <a:rPr lang="pl-PL" sz="2400" dirty="0" smtClean="0"/>
              <a:t>\d[a-z]{4}(?=abc)</a:t>
            </a:r>
            <a:br>
              <a:rPr lang="pl-PL" sz="2400" dirty="0" smtClean="0"/>
            </a:br>
            <a:r>
              <a:rPr lang="pl-PL" sz="2400" dirty="0" smtClean="0"/>
              <a:t>\d[a-z]{4}(?!=abc)</a:t>
            </a:r>
          </a:p>
        </p:txBody>
      </p:sp>
    </p:spTree>
    <p:extLst>
      <p:ext uri="{BB962C8B-B14F-4D97-AF65-F5344CB8AC3E}">
        <p14:creationId xmlns:p14="http://schemas.microsoft.com/office/powerpoint/2010/main" xmlns="" val="314080577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Obiekt style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3"/>
            <a:ext cx="7753199" cy="1797888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każdy obiekt reprezentujący element strony zawiera właściwość style.</a:t>
            </a:r>
          </a:p>
          <a:p>
            <a:pPr marL="0" indent="0">
              <a:buNone/>
            </a:pPr>
            <a:r>
              <a:rPr lang="pl-PL" sz="2400" dirty="0" smtClean="0"/>
              <a:t>Jest ona odwzorowaniem atrybutu style</a:t>
            </a:r>
          </a:p>
          <a:p>
            <a:pPr marL="0" indent="0">
              <a:buNone/>
            </a:pPr>
            <a:r>
              <a:rPr lang="pl-PL" sz="2400" dirty="0" smtClean="0"/>
              <a:t>	</a:t>
            </a:r>
            <a:r>
              <a:rPr lang="pl-PL" sz="2400" dirty="0" err="1" smtClean="0"/>
              <a:t>obiekt.style</a:t>
            </a:r>
            <a:r>
              <a:rPr lang="pl-PL" sz="2400" dirty="0" smtClean="0"/>
              <a:t>.</a:t>
            </a:r>
          </a:p>
          <a:p>
            <a:pPr marL="0" indent="0">
              <a:buNone/>
            </a:pPr>
            <a:r>
              <a:rPr lang="pl-PL" sz="1800" dirty="0" smtClean="0"/>
              <a:t>&lt;div style=„</a:t>
            </a:r>
            <a:br>
              <a:rPr lang="pl-PL" sz="1800" dirty="0" smtClean="0"/>
            </a:br>
            <a:r>
              <a:rPr lang="pl-PL" sz="1800" dirty="0" smtClean="0"/>
              <a:t>   </a:t>
            </a:r>
            <a:r>
              <a:rPr lang="pl-PL" sz="1800" dirty="0" err="1" smtClean="0"/>
              <a:t>background-color</a:t>
            </a:r>
            <a:r>
              <a:rPr lang="pl-PL" sz="1800" dirty="0" smtClean="0"/>
              <a:t>: </a:t>
            </a:r>
            <a:r>
              <a:rPr lang="pl-PL" sz="1800" dirty="0" err="1" smtClean="0"/>
              <a:t>blue</a:t>
            </a:r>
            <a:r>
              <a:rPr lang="pl-PL" sz="1800" dirty="0" smtClean="0"/>
              <a:t>;</a:t>
            </a:r>
            <a:br>
              <a:rPr lang="pl-PL" sz="1800" dirty="0" smtClean="0"/>
            </a:br>
            <a:r>
              <a:rPr lang="pl-PL" sz="1800" dirty="0" smtClean="0"/>
              <a:t>   </a:t>
            </a:r>
            <a:r>
              <a:rPr lang="pl-PL" sz="1800" dirty="0" err="1" smtClean="0"/>
              <a:t>width</a:t>
            </a:r>
            <a:r>
              <a:rPr lang="pl-PL" sz="1800" dirty="0" smtClean="0"/>
              <a:t>: 100px;</a:t>
            </a:r>
            <a:br>
              <a:rPr lang="pl-PL" sz="1800" dirty="0" smtClean="0"/>
            </a:br>
            <a:r>
              <a:rPr lang="pl-PL" sz="1800" dirty="0" smtClean="0"/>
              <a:t>    </a:t>
            </a:r>
            <a:r>
              <a:rPr lang="pl-PL" sz="1800" dirty="0" err="1" smtClean="0"/>
              <a:t>height</a:t>
            </a:r>
            <a:r>
              <a:rPr lang="pl-PL" sz="1800" dirty="0" smtClean="0"/>
              <a:t>: 100px;"&gt;</a:t>
            </a:r>
            <a:br>
              <a:rPr lang="pl-PL" sz="1800" dirty="0" smtClean="0"/>
            </a:br>
            <a:r>
              <a:rPr lang="pl-PL" sz="1800" dirty="0" smtClean="0"/>
              <a:t>&lt;/div&gt;</a:t>
            </a:r>
          </a:p>
          <a:p>
            <a:pPr marL="0" indent="0">
              <a:buNone/>
            </a:pPr>
            <a:endParaRPr sz="18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4211960" y="4005064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800" dirty="0" err="1" smtClean="0"/>
              <a:t>element.style.backgroundColor</a:t>
            </a:r>
            <a:r>
              <a:rPr lang="pl-PL" sz="1800" dirty="0" smtClean="0"/>
              <a:t> = "</a:t>
            </a:r>
            <a:r>
              <a:rPr lang="pl-PL" sz="1800" dirty="0" err="1" smtClean="0"/>
              <a:t>blue</a:t>
            </a:r>
            <a:r>
              <a:rPr lang="pl-PL" sz="1800" dirty="0" smtClean="0"/>
              <a:t>”;</a:t>
            </a:r>
          </a:p>
          <a:p>
            <a:r>
              <a:rPr lang="pl-PL" sz="1800" dirty="0" err="1" smtClean="0"/>
              <a:t>element.style.width</a:t>
            </a:r>
            <a:r>
              <a:rPr lang="pl-PL" sz="1800" dirty="0" smtClean="0"/>
              <a:t> = "100px";</a:t>
            </a:r>
          </a:p>
          <a:p>
            <a:r>
              <a:rPr lang="pl-PL" sz="1800" dirty="0" err="1" smtClean="0"/>
              <a:t>element.style.height</a:t>
            </a:r>
            <a:r>
              <a:rPr lang="pl-PL" sz="1800" dirty="0"/>
              <a:t> </a:t>
            </a:r>
            <a:r>
              <a:rPr lang="pl-PL" sz="1800" dirty="0" smtClean="0"/>
              <a:t>= "100px";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xmlns="" val="129850522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Właściwość </a:t>
            </a:r>
            <a:r>
              <a:rPr lang="pl-PL" sz="3600" b="1" dirty="0" err="1" smtClean="0"/>
              <a:t>className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indent="-342900">
              <a:buFontTx/>
              <a:buChar char="-"/>
            </a:pPr>
            <a:r>
              <a:rPr lang="pl-PL" sz="2400" dirty="0" smtClean="0"/>
              <a:t>odzwierciedla atrybut </a:t>
            </a:r>
            <a:r>
              <a:rPr lang="pl-PL" sz="2400" dirty="0" err="1" smtClean="0"/>
              <a:t>class</a:t>
            </a:r>
            <a:r>
              <a:rPr lang="pl-PL" sz="2400" dirty="0" smtClean="0"/>
              <a:t> elementu </a:t>
            </a:r>
            <a:r>
              <a:rPr lang="pl-PL" sz="2400" dirty="0" err="1" smtClean="0"/>
              <a:t>html</a:t>
            </a:r>
            <a:endParaRPr lang="pl-PL" sz="2400" dirty="0" smtClean="0"/>
          </a:p>
          <a:p>
            <a:r>
              <a:rPr lang="pl-PL" sz="2400" dirty="0"/>
              <a:t>	</a:t>
            </a:r>
            <a:r>
              <a:rPr lang="pl-PL" sz="1800" dirty="0" smtClean="0"/>
              <a:t>&lt;div id="przycisk" </a:t>
            </a:r>
            <a:r>
              <a:rPr lang="pl-PL" sz="1800" dirty="0" err="1" smtClean="0"/>
              <a:t>class</a:t>
            </a:r>
            <a:r>
              <a:rPr lang="pl-PL" sz="1800" dirty="0" smtClean="0"/>
              <a:t>="niebieski"&gt;&lt;/div&gt;</a:t>
            </a:r>
          </a:p>
          <a:p>
            <a:r>
              <a:rPr lang="pl-PL" sz="1800" dirty="0"/>
              <a:t>	</a:t>
            </a:r>
            <a:r>
              <a:rPr lang="pl-PL" sz="1800" dirty="0" err="1" smtClean="0"/>
              <a:t>var</a:t>
            </a:r>
            <a:r>
              <a:rPr lang="pl-PL" sz="1800" dirty="0" smtClean="0"/>
              <a:t> element = </a:t>
            </a:r>
            <a:r>
              <a:rPr lang="pl-PL" sz="1800" dirty="0" err="1" smtClean="0"/>
              <a:t>document.getElementById</a:t>
            </a:r>
            <a:r>
              <a:rPr lang="pl-PL" sz="1800" dirty="0" smtClean="0"/>
              <a:t>("przycisk");</a:t>
            </a:r>
          </a:p>
          <a:p>
            <a:r>
              <a:rPr lang="pl-PL" sz="1800" dirty="0"/>
              <a:t>	</a:t>
            </a:r>
            <a:r>
              <a:rPr lang="pl-PL" sz="1800" dirty="0" err="1" smtClean="0"/>
              <a:t>element.className</a:t>
            </a:r>
            <a:r>
              <a:rPr lang="pl-PL" sz="1800" dirty="0" smtClean="0"/>
              <a:t> = "zielony";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245671753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Właściwość </a:t>
            </a:r>
            <a:r>
              <a:rPr lang="pl-PL" sz="3600" b="1" dirty="0" err="1" smtClean="0"/>
              <a:t>className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600" dirty="0" smtClean="0"/>
              <a:t>&lt;</a:t>
            </a:r>
            <a:r>
              <a:rPr lang="pl-PL" sz="1600" dirty="0" err="1" smtClean="0"/>
              <a:t>html</a:t>
            </a:r>
            <a:r>
              <a:rPr lang="pl-PL" sz="1600" dirty="0" smtClean="0"/>
              <a:t>&gt;&lt;</a:t>
            </a:r>
            <a:r>
              <a:rPr lang="pl-PL" sz="1600" dirty="0" err="1" smtClean="0"/>
              <a:t>head</a:t>
            </a:r>
            <a:r>
              <a:rPr lang="pl-PL" sz="1600" dirty="0" smtClean="0"/>
              <a:t>&gt;&lt;style </a:t>
            </a:r>
            <a:r>
              <a:rPr lang="pl-PL" sz="1600" dirty="0" err="1" smtClean="0"/>
              <a:t>type</a:t>
            </a:r>
            <a:r>
              <a:rPr lang="pl-PL" sz="1600" dirty="0" smtClean="0"/>
              <a:t>="</a:t>
            </a:r>
            <a:r>
              <a:rPr lang="pl-PL" sz="1600" dirty="0" err="1" smtClean="0"/>
              <a:t>text</a:t>
            </a:r>
            <a:r>
              <a:rPr lang="pl-PL" sz="1600" dirty="0" smtClean="0"/>
              <a:t>/</a:t>
            </a:r>
            <a:r>
              <a:rPr lang="pl-PL" sz="1600" dirty="0" err="1" smtClean="0"/>
              <a:t>css</a:t>
            </a:r>
            <a:r>
              <a:rPr lang="pl-PL" sz="1600" dirty="0" smtClean="0"/>
              <a:t>"&gt;</a:t>
            </a:r>
          </a:p>
          <a:p>
            <a:pPr marL="0" indent="0">
              <a:buNone/>
            </a:pPr>
            <a:r>
              <a:rPr lang="pl-PL" sz="1600" dirty="0" smtClean="0"/>
              <a:t>  .zielony { </a:t>
            </a:r>
            <a:r>
              <a:rPr lang="pl-PL" sz="1600" dirty="0" err="1" smtClean="0"/>
              <a:t>background-color</a:t>
            </a:r>
            <a:r>
              <a:rPr lang="pl-PL" sz="1600" dirty="0" smtClean="0"/>
              <a:t>: </a:t>
            </a:r>
            <a:r>
              <a:rPr lang="pl-PL" sz="1600" dirty="0" err="1" smtClean="0"/>
              <a:t>green</a:t>
            </a:r>
            <a:r>
              <a:rPr lang="pl-PL" sz="1600" dirty="0" smtClean="0"/>
              <a:t>; }</a:t>
            </a:r>
          </a:p>
          <a:p>
            <a:pPr marL="0" indent="0">
              <a:buNone/>
            </a:pPr>
            <a:r>
              <a:rPr lang="pl-PL" sz="1600" dirty="0" smtClean="0"/>
              <a:t>  .niebieski { </a:t>
            </a:r>
            <a:r>
              <a:rPr lang="pl-PL" sz="1600" dirty="0" err="1" smtClean="0"/>
              <a:t>background-color</a:t>
            </a:r>
            <a:r>
              <a:rPr lang="pl-PL" sz="1600" dirty="0" smtClean="0"/>
              <a:t>: </a:t>
            </a:r>
            <a:r>
              <a:rPr lang="pl-PL" sz="1600" dirty="0" err="1" smtClean="0"/>
              <a:t>blue</a:t>
            </a:r>
            <a:r>
              <a:rPr lang="pl-PL" sz="1600" dirty="0" smtClean="0"/>
              <a:t>; }</a:t>
            </a:r>
          </a:p>
          <a:p>
            <a:pPr marL="0" indent="0">
              <a:buNone/>
            </a:pPr>
            <a:r>
              <a:rPr lang="pl-PL" sz="1600" dirty="0" smtClean="0"/>
              <a:t>&lt;/style&gt;</a:t>
            </a:r>
          </a:p>
          <a:p>
            <a:pPr marL="0" indent="0">
              <a:buNone/>
            </a:pPr>
            <a:r>
              <a:rPr lang="pl-PL" sz="1600" dirty="0" smtClean="0"/>
              <a:t>&lt;</a:t>
            </a:r>
            <a:r>
              <a:rPr lang="pl-PL" sz="1600" dirty="0" err="1" smtClean="0"/>
              <a:t>script</a:t>
            </a:r>
            <a:r>
              <a:rPr lang="pl-PL" sz="1600" dirty="0"/>
              <a:t> </a:t>
            </a:r>
            <a:r>
              <a:rPr lang="pl-PL" sz="1600" dirty="0" err="1" smtClean="0"/>
              <a:t>type</a:t>
            </a:r>
            <a:r>
              <a:rPr lang="pl-PL" sz="1600" dirty="0" smtClean="0"/>
              <a:t>="</a:t>
            </a:r>
            <a:r>
              <a:rPr lang="pl-PL" sz="1600" dirty="0" err="1" smtClean="0"/>
              <a:t>text</a:t>
            </a:r>
            <a:r>
              <a:rPr lang="pl-PL" sz="1600" dirty="0" smtClean="0"/>
              <a:t>/</a:t>
            </a:r>
            <a:r>
              <a:rPr lang="pl-PL" sz="1600" dirty="0" err="1" smtClean="0"/>
              <a:t>javascript</a:t>
            </a:r>
            <a:r>
              <a:rPr lang="pl-PL" sz="1600" dirty="0" smtClean="0"/>
              <a:t>"&gt;</a:t>
            </a:r>
          </a:p>
          <a:p>
            <a:pPr marL="0" indent="0">
              <a:buNone/>
            </a:pPr>
            <a:r>
              <a:rPr lang="pl-PL" sz="1600" dirty="0" err="1" smtClean="0"/>
              <a:t>function</a:t>
            </a:r>
            <a:r>
              <a:rPr lang="pl-PL" sz="1600" dirty="0" smtClean="0"/>
              <a:t> </a:t>
            </a:r>
            <a:r>
              <a:rPr lang="pl-PL" sz="1600" dirty="0" err="1" smtClean="0"/>
              <a:t>zmienKlase</a:t>
            </a:r>
            <a:r>
              <a:rPr lang="pl-PL" sz="1600" dirty="0"/>
              <a:t>() </a:t>
            </a:r>
            <a:r>
              <a:rPr lang="pl-PL" sz="1600" dirty="0" smtClean="0"/>
              <a:t>{</a:t>
            </a:r>
          </a:p>
          <a:p>
            <a:pPr marL="0" indent="0">
              <a:buNone/>
            </a:pPr>
            <a:r>
              <a:rPr lang="pl-PL" sz="1600" dirty="0" err="1" smtClean="0"/>
              <a:t>var</a:t>
            </a:r>
            <a:r>
              <a:rPr lang="pl-PL" sz="1600" dirty="0" smtClean="0"/>
              <a:t> </a:t>
            </a:r>
            <a:r>
              <a:rPr lang="pl-PL" sz="1600" dirty="0"/>
              <a:t>element = </a:t>
            </a:r>
            <a:r>
              <a:rPr lang="pl-PL" sz="1600" dirty="0" err="1"/>
              <a:t>document.getElementById</a:t>
            </a:r>
            <a:r>
              <a:rPr lang="pl-PL" sz="1600" dirty="0"/>
              <a:t>("przycisk");</a:t>
            </a:r>
          </a:p>
          <a:p>
            <a:pPr marL="0" indent="0">
              <a:buNone/>
            </a:pPr>
            <a:r>
              <a:rPr lang="pl-PL" sz="1600" dirty="0" err="1"/>
              <a:t>element.className</a:t>
            </a:r>
            <a:r>
              <a:rPr lang="pl-PL" sz="1600" dirty="0"/>
              <a:t>="niebieski"; }</a:t>
            </a:r>
            <a:endParaRPr lang="pl-PL" sz="1600" dirty="0" smtClean="0"/>
          </a:p>
          <a:p>
            <a:pPr marL="0" indent="0">
              <a:buNone/>
            </a:pPr>
            <a:r>
              <a:rPr lang="pl-PL" sz="1600" dirty="0" smtClean="0"/>
              <a:t>&lt;/</a:t>
            </a:r>
            <a:r>
              <a:rPr lang="pl-PL" sz="1600" dirty="0" err="1" smtClean="0"/>
              <a:t>scipt</a:t>
            </a:r>
            <a:r>
              <a:rPr lang="pl-PL" sz="1600" dirty="0" smtClean="0"/>
              <a:t>&gt;&lt;/</a:t>
            </a:r>
            <a:r>
              <a:rPr lang="pl-PL" sz="1600" dirty="0" err="1" smtClean="0"/>
              <a:t>head</a:t>
            </a:r>
            <a:r>
              <a:rPr lang="pl-PL" sz="1600" dirty="0" smtClean="0"/>
              <a:t>&gt;&lt;body&gt;</a:t>
            </a:r>
          </a:p>
          <a:p>
            <a:pPr marL="0" indent="0">
              <a:buNone/>
            </a:pPr>
            <a:r>
              <a:rPr lang="pl-PL" sz="1600" dirty="0" smtClean="0"/>
              <a:t>&lt;div id="przycisk" </a:t>
            </a:r>
            <a:r>
              <a:rPr lang="pl-PL" sz="1600" dirty="0" err="1" smtClean="0"/>
              <a:t>class</a:t>
            </a:r>
            <a:r>
              <a:rPr lang="pl-PL" sz="1600" dirty="0" smtClean="0"/>
              <a:t>="zielony" style="</a:t>
            </a:r>
            <a:r>
              <a:rPr lang="pl-PL" sz="1600" dirty="0" err="1" smtClean="0"/>
              <a:t>width</a:t>
            </a:r>
            <a:r>
              <a:rPr lang="pl-PL" sz="1600" dirty="0" smtClean="0"/>
              <a:t>: 100px; </a:t>
            </a:r>
            <a:r>
              <a:rPr lang="pl-PL" sz="1600" dirty="0" err="1" smtClean="0"/>
              <a:t>height</a:t>
            </a:r>
            <a:r>
              <a:rPr lang="pl-PL" sz="1600" dirty="0" smtClean="0"/>
              <a:t>: 100px;"&gt;&lt;/div&gt;</a:t>
            </a:r>
          </a:p>
          <a:p>
            <a:pPr marL="0" indent="0">
              <a:buNone/>
            </a:pPr>
            <a:r>
              <a:rPr lang="pl-PL" sz="1600" dirty="0" smtClean="0"/>
              <a:t>&lt;</a:t>
            </a:r>
            <a:r>
              <a:rPr lang="pl-PL" sz="1600" dirty="0" err="1" smtClean="0"/>
              <a:t>input</a:t>
            </a:r>
            <a:r>
              <a:rPr lang="pl-PL" sz="1600" dirty="0" smtClean="0"/>
              <a:t> </a:t>
            </a:r>
            <a:r>
              <a:rPr lang="pl-PL" sz="1600" dirty="0" err="1" smtClean="0"/>
              <a:t>type</a:t>
            </a:r>
            <a:r>
              <a:rPr lang="pl-PL" sz="1600" dirty="0" smtClean="0"/>
              <a:t>="</a:t>
            </a:r>
            <a:r>
              <a:rPr lang="pl-PL" sz="1600" dirty="0" err="1" smtClean="0"/>
              <a:t>button</a:t>
            </a:r>
            <a:r>
              <a:rPr lang="pl-PL" sz="1600" dirty="0" smtClean="0"/>
              <a:t>" </a:t>
            </a:r>
            <a:r>
              <a:rPr lang="pl-PL" sz="1600" dirty="0" err="1" smtClean="0"/>
              <a:t>value</a:t>
            </a:r>
            <a:r>
              <a:rPr lang="pl-PL" sz="1600" dirty="0" smtClean="0"/>
              <a:t>="zmień" </a:t>
            </a:r>
            <a:r>
              <a:rPr lang="pl-PL" sz="1600" dirty="0" err="1" smtClean="0"/>
              <a:t>onclick</a:t>
            </a:r>
            <a:r>
              <a:rPr lang="pl-PL" sz="1600" dirty="0" smtClean="0"/>
              <a:t>="</a:t>
            </a:r>
            <a:r>
              <a:rPr lang="pl-PL" sz="1600" dirty="0" err="1" smtClean="0"/>
              <a:t>zmienKlase</a:t>
            </a:r>
            <a:r>
              <a:rPr lang="pl-PL" sz="1600" dirty="0" smtClean="0"/>
              <a:t>();"&gt;&lt;/</a:t>
            </a:r>
            <a:r>
              <a:rPr lang="pl-PL" sz="1600" dirty="0" err="1" smtClean="0"/>
              <a:t>input</a:t>
            </a:r>
            <a:r>
              <a:rPr lang="pl-PL" sz="1600" dirty="0" smtClean="0"/>
              <a:t>&gt;</a:t>
            </a:r>
          </a:p>
          <a:p>
            <a:pPr marL="0" indent="0">
              <a:buNone/>
            </a:pPr>
            <a:r>
              <a:rPr lang="pl-PL" sz="1600" dirty="0" smtClean="0"/>
              <a:t>&lt;/body&gt;&lt;/</a:t>
            </a:r>
            <a:r>
              <a:rPr lang="pl-PL" sz="1600" dirty="0" err="1" smtClean="0"/>
              <a:t>html</a:t>
            </a:r>
            <a:r>
              <a:rPr lang="pl-PL" sz="1600" dirty="0" smtClean="0"/>
              <a:t>&gt;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xmlns="" val="166524612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Ćwiczenie 1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Umieść na stronie przycisk. Niech po kliknięciu zmienia się jego kolor tła i kolor tekstu.</a:t>
            </a:r>
          </a:p>
          <a:p>
            <a:pPr marL="0" indent="0">
              <a:buNone/>
            </a:pPr>
            <a:r>
              <a:rPr lang="pl-PL" sz="2400" dirty="0" smtClean="0"/>
              <a:t>Wykorzystaj obie metody (modyfikacje obiektu style) i zmianę klasy </a:t>
            </a:r>
            <a:r>
              <a:rPr lang="pl-PL" sz="2400" dirty="0" err="1" smtClean="0"/>
              <a:t>css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378452768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Przetwarzanie tekstów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smtClean="0"/>
              <a:t>długość tekstu</a:t>
            </a:r>
          </a:p>
          <a:p>
            <a:pPr>
              <a:buFontTx/>
              <a:buChar char="-"/>
            </a:pPr>
            <a:r>
              <a:rPr lang="pl-PL" sz="2400" dirty="0" smtClean="0"/>
              <a:t>przetwarzanie ciągów</a:t>
            </a:r>
          </a:p>
          <a:p>
            <a:pPr marL="0" indent="0"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xmlns="" val="32252976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Jak sprawdzić długość tekstu?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każdy łańcuch znaków w </a:t>
            </a:r>
            <a:r>
              <a:rPr lang="pl-PL" sz="2400" dirty="0" err="1" smtClean="0"/>
              <a:t>JavaScipt</a:t>
            </a:r>
            <a:r>
              <a:rPr lang="pl-PL" sz="2400" dirty="0" smtClean="0"/>
              <a:t> jest obiektem</a:t>
            </a:r>
          </a:p>
          <a:p>
            <a:pPr marL="0" indent="0">
              <a:buNone/>
            </a:pPr>
            <a:r>
              <a:rPr lang="pl-PL" sz="2400" dirty="0" smtClean="0"/>
              <a:t>obiekt string zawiera m.in. właściwość </a:t>
            </a:r>
            <a:r>
              <a:rPr lang="pl-PL" sz="2400" dirty="0" err="1" smtClean="0"/>
              <a:t>length</a:t>
            </a:r>
            <a:r>
              <a:rPr lang="pl-PL" sz="2400" dirty="0" smtClean="0"/>
              <a:t> – liczbę zawartych w nim znaków</a:t>
            </a:r>
          </a:p>
          <a:p>
            <a:pPr marL="0" indent="0">
              <a:buNone/>
            </a:pPr>
            <a:r>
              <a:rPr lang="pl-PL" sz="1800" dirty="0" err="1" smtClean="0"/>
              <a:t>var</a:t>
            </a:r>
            <a:r>
              <a:rPr lang="pl-PL" sz="1800" dirty="0" smtClean="0"/>
              <a:t> tekst = "Witaj świecie!";</a:t>
            </a:r>
          </a:p>
          <a:p>
            <a:pPr marL="0" indent="0">
              <a:buNone/>
            </a:pPr>
            <a:r>
              <a:rPr lang="pl-PL" sz="1800" dirty="0" err="1" smtClean="0"/>
              <a:t>var</a:t>
            </a:r>
            <a:r>
              <a:rPr lang="pl-PL" sz="1800" dirty="0" smtClean="0"/>
              <a:t> </a:t>
            </a:r>
            <a:r>
              <a:rPr lang="pl-PL" sz="1800" dirty="0" err="1" smtClean="0"/>
              <a:t>dlugosc</a:t>
            </a:r>
            <a:r>
              <a:rPr lang="pl-PL" sz="1800" dirty="0" smtClean="0"/>
              <a:t> = </a:t>
            </a:r>
            <a:r>
              <a:rPr lang="pl-PL" sz="1800" dirty="0" err="1" smtClean="0"/>
              <a:t>tekst.length</a:t>
            </a:r>
            <a:r>
              <a:rPr lang="pl-PL" sz="1800" dirty="0" smtClean="0"/>
              <a:t>;</a:t>
            </a:r>
          </a:p>
          <a:p>
            <a:pPr marL="0" indent="0">
              <a:buNone/>
            </a:pPr>
            <a:r>
              <a:rPr lang="pl-PL" sz="1800" dirty="0" smtClean="0"/>
              <a:t>alert("Długość tekstu to: "+</a:t>
            </a:r>
            <a:r>
              <a:rPr lang="pl-PL" sz="1800" dirty="0" err="1" smtClean="0"/>
              <a:t>dlugosc</a:t>
            </a:r>
            <a:r>
              <a:rPr lang="pl-PL" sz="1800" dirty="0" smtClean="0"/>
              <a:t>);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xmlns="" val="33799060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Przetwarzanie ciągów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err="1" smtClean="0"/>
              <a:t>charAt</a:t>
            </a:r>
            <a:r>
              <a:rPr lang="pl-PL" sz="2400" dirty="0" smtClean="0"/>
              <a:t> 		</a:t>
            </a:r>
            <a:r>
              <a:rPr lang="pl-PL" sz="2400" dirty="0" err="1" smtClean="0"/>
              <a:t>tekst.charAt</a:t>
            </a:r>
            <a:r>
              <a:rPr lang="pl-PL" sz="2400" dirty="0" smtClean="0"/>
              <a:t>(indeks)</a:t>
            </a:r>
          </a:p>
          <a:p>
            <a:pPr>
              <a:buFontTx/>
              <a:buChar char="-"/>
            </a:pPr>
            <a:r>
              <a:rPr lang="pl-PL" sz="2400" dirty="0" err="1" smtClean="0"/>
              <a:t>charCodeAt</a:t>
            </a:r>
            <a:r>
              <a:rPr lang="pl-PL" sz="2400" dirty="0" smtClean="0"/>
              <a:t>	</a:t>
            </a:r>
            <a:r>
              <a:rPr lang="pl-PL" sz="2400" dirty="0" err="1" smtClean="0"/>
              <a:t>tekst.charCodeAt</a:t>
            </a:r>
            <a:r>
              <a:rPr lang="pl-PL" sz="2400" dirty="0" smtClean="0"/>
              <a:t>(indeks)</a:t>
            </a:r>
          </a:p>
          <a:p>
            <a:pPr>
              <a:buFontTx/>
              <a:buChar char="-"/>
            </a:pPr>
            <a:r>
              <a:rPr lang="pl-PL" sz="2400" dirty="0" err="1" smtClean="0"/>
              <a:t>concat</a:t>
            </a:r>
            <a:r>
              <a:rPr lang="pl-PL" sz="2400" dirty="0" smtClean="0"/>
              <a:t>		</a:t>
            </a:r>
            <a:r>
              <a:rPr lang="pl-PL" sz="2400" dirty="0" err="1" smtClean="0"/>
              <a:t>tekst.concat</a:t>
            </a:r>
            <a:r>
              <a:rPr lang="pl-PL" sz="2400" dirty="0" smtClean="0"/>
              <a:t>(tekst2…</a:t>
            </a:r>
            <a:r>
              <a:rPr lang="pl-PL" sz="2400" dirty="0" err="1" smtClean="0"/>
              <a:t>tekstN</a:t>
            </a:r>
            <a:r>
              <a:rPr lang="pl-PL" sz="2400" dirty="0"/>
              <a:t>)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fromCharCode</a:t>
            </a:r>
            <a:r>
              <a:rPr lang="pl-PL" sz="2400" dirty="0" smtClean="0"/>
              <a:t>	</a:t>
            </a:r>
            <a:r>
              <a:rPr lang="pl-PL" sz="2400" dirty="0" err="1" smtClean="0"/>
              <a:t>String.fromCharCode</a:t>
            </a:r>
            <a:r>
              <a:rPr lang="pl-PL" sz="2400" dirty="0" smtClean="0"/>
              <a:t>(kod1..kodN)</a:t>
            </a:r>
          </a:p>
          <a:p>
            <a:pPr>
              <a:buFontTx/>
              <a:buChar char="-"/>
            </a:pPr>
            <a:r>
              <a:rPr lang="pl-PL" sz="2400" dirty="0" err="1" smtClean="0"/>
              <a:t>indexOf</a:t>
            </a:r>
            <a:r>
              <a:rPr lang="pl-PL" sz="2400" dirty="0" smtClean="0"/>
              <a:t>		</a:t>
            </a:r>
            <a:r>
              <a:rPr lang="pl-PL" sz="2400" dirty="0" err="1" smtClean="0"/>
              <a:t>tekst.indexOf</a:t>
            </a:r>
            <a:r>
              <a:rPr lang="pl-PL" sz="2400" dirty="0" smtClean="0"/>
              <a:t>(wartość [,indeks])</a:t>
            </a:r>
          </a:p>
          <a:p>
            <a:pPr>
              <a:buFontTx/>
              <a:buChar char="-"/>
            </a:pPr>
            <a:r>
              <a:rPr lang="pl-PL" sz="2400" dirty="0" err="1" smtClean="0"/>
              <a:t>lastIndexOf</a:t>
            </a:r>
            <a:r>
              <a:rPr lang="pl-PL" sz="2400" dirty="0" smtClean="0"/>
              <a:t>	</a:t>
            </a:r>
            <a:r>
              <a:rPr lang="pl-PL" sz="2400" dirty="0" err="1" smtClean="0"/>
              <a:t>tekst.lastIndexOf</a:t>
            </a:r>
            <a:r>
              <a:rPr lang="pl-PL" sz="2400" dirty="0" smtClean="0"/>
              <a:t>(wartość [, indeks])</a:t>
            </a:r>
          </a:p>
          <a:p>
            <a:pPr>
              <a:buFontTx/>
              <a:buChar char="-"/>
            </a:pPr>
            <a:r>
              <a:rPr lang="pl-PL" sz="2400" dirty="0" err="1" smtClean="0"/>
              <a:t>match</a:t>
            </a:r>
            <a:r>
              <a:rPr lang="pl-PL" sz="2400" dirty="0" smtClean="0"/>
              <a:t>		</a:t>
            </a:r>
            <a:r>
              <a:rPr lang="pl-PL" sz="2400" dirty="0" err="1" smtClean="0"/>
              <a:t>tekst.match</a:t>
            </a:r>
            <a:r>
              <a:rPr lang="pl-PL" sz="2400" dirty="0" smtClean="0"/>
              <a:t>(</a:t>
            </a:r>
            <a:r>
              <a:rPr lang="pl-PL" sz="2400" dirty="0" err="1" smtClean="0"/>
              <a:t>wyrażenieReg</a:t>
            </a:r>
            <a:r>
              <a:rPr lang="pl-PL" sz="2400" dirty="0"/>
              <a:t>)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replace</a:t>
            </a:r>
            <a:r>
              <a:rPr lang="pl-PL" sz="2400" dirty="0" smtClean="0"/>
              <a:t>		</a:t>
            </a:r>
            <a:r>
              <a:rPr lang="pl-PL" sz="2400" dirty="0" err="1" smtClean="0"/>
              <a:t>tekst.replace</a:t>
            </a:r>
            <a:r>
              <a:rPr lang="pl-PL" sz="2400" dirty="0" smtClean="0"/>
              <a:t>(</a:t>
            </a:r>
            <a:r>
              <a:rPr lang="pl-PL" sz="2400" dirty="0" err="1" smtClean="0"/>
              <a:t>wyrazenieReg</a:t>
            </a:r>
            <a:r>
              <a:rPr lang="pl-PL" sz="2400" dirty="0" smtClean="0"/>
              <a:t>, nowy)</a:t>
            </a:r>
          </a:p>
        </p:txBody>
      </p:sp>
    </p:spTree>
    <p:extLst>
      <p:ext uri="{BB962C8B-B14F-4D97-AF65-F5344CB8AC3E}">
        <p14:creationId xmlns:p14="http://schemas.microsoft.com/office/powerpoint/2010/main" xmlns="" val="318443885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2972</Words>
  <Application>Microsoft Office PowerPoint</Application>
  <PresentationFormat>Pokaz na ekranie (4:3)</PresentationFormat>
  <Paragraphs>290</Paragraphs>
  <Slides>29</Slides>
  <Notes>29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29</vt:i4>
      </vt:variant>
    </vt:vector>
  </HeadingPairs>
  <TitlesOfParts>
    <vt:vector size="30" baseType="lpstr">
      <vt:lpstr/>
      <vt:lpstr>JavaScript</vt:lpstr>
      <vt:lpstr>CSS – atrybut style</vt:lpstr>
      <vt:lpstr>Obiekt style</vt:lpstr>
      <vt:lpstr>Właściwość className</vt:lpstr>
      <vt:lpstr>Właściwość className</vt:lpstr>
      <vt:lpstr>Ćwiczenie 1</vt:lpstr>
      <vt:lpstr>Przetwarzanie tekstów</vt:lpstr>
      <vt:lpstr>Jak sprawdzić długość tekstu?</vt:lpstr>
      <vt:lpstr>Przetwarzanie ciągów</vt:lpstr>
      <vt:lpstr>Przetwarzanie ciągów</vt:lpstr>
      <vt:lpstr>Przetwarzanie ciągów - przykłady</vt:lpstr>
      <vt:lpstr>Przetwarzanie ciągów - przykłady</vt:lpstr>
      <vt:lpstr>Ćwiczenie</vt:lpstr>
      <vt:lpstr>Wprowadzanie danych</vt:lpstr>
      <vt:lpstr>Sprawdzanie poprawności danych</vt:lpstr>
      <vt:lpstr>Sprawdzanie poprawności danych</vt:lpstr>
      <vt:lpstr>Sprawdzenie poprawności danych</vt:lpstr>
      <vt:lpstr>Przykład</vt:lpstr>
      <vt:lpstr>Wyrażenia regularne</vt:lpstr>
      <vt:lpstr>Obiekt RegExp</vt:lpstr>
      <vt:lpstr>Metody obiektu RegExp</vt:lpstr>
      <vt:lpstr>Tworzenie wyrażeń</vt:lpstr>
      <vt:lpstr>Tworzenie wyrażeń</vt:lpstr>
      <vt:lpstr>Tworzenie wyrażeń</vt:lpstr>
      <vt:lpstr>Klasy znakowe</vt:lpstr>
      <vt:lpstr>Powtórzenie wzorca</vt:lpstr>
      <vt:lpstr>Powtórzenie wzorca</vt:lpstr>
      <vt:lpstr>Kwantyfikatory zachłanne i leniwe</vt:lpstr>
      <vt:lpstr>Grupy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dc:creator>Tomek</dc:creator>
  <cp:lastModifiedBy>Mac</cp:lastModifiedBy>
  <cp:revision>42</cp:revision>
  <dcterms:modified xsi:type="dcterms:W3CDTF">2013-03-25T15:45:19Z</dcterms:modified>
</cp:coreProperties>
</file>