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24"/>
  </p:notesMasterIdLst>
  <p:sldIdLst>
    <p:sldId id="256" r:id="rId2"/>
    <p:sldId id="258" r:id="rId3"/>
    <p:sldId id="259" r:id="rId4"/>
    <p:sldId id="262" r:id="rId5"/>
    <p:sldId id="261" r:id="rId6"/>
    <p:sldId id="264" r:id="rId7"/>
    <p:sldId id="265" r:id="rId8"/>
    <p:sldId id="260" r:id="rId9"/>
    <p:sldId id="263" r:id="rId10"/>
    <p:sldId id="267" r:id="rId11"/>
    <p:sldId id="274" r:id="rId12"/>
    <p:sldId id="275" r:id="rId13"/>
    <p:sldId id="276" r:id="rId14"/>
    <p:sldId id="268" r:id="rId15"/>
    <p:sldId id="278" r:id="rId16"/>
    <p:sldId id="269" r:id="rId17"/>
    <p:sldId id="270" r:id="rId18"/>
    <p:sldId id="271" r:id="rId19"/>
    <p:sldId id="272" r:id="rId20"/>
    <p:sldId id="273" r:id="rId21"/>
    <p:sldId id="277" r:id="rId22"/>
    <p:sldId id="279" r:id="rId23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153" autoAdjust="0"/>
  </p:normalViewPr>
  <p:slideViewPr>
    <p:cSldViewPr>
      <p:cViewPr varScale="1">
        <p:scale>
          <a:sx n="61" d="100"/>
          <a:sy n="61" d="100"/>
        </p:scale>
        <p:origin x="-140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60118106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SQL jest najpopularniejszym</a:t>
            </a:r>
            <a:r>
              <a:rPr lang="pl-PL" baseline="0" dirty="0" smtClean="0"/>
              <a:t> językiem programowania baz danych. W tej lekcji wyjaśnimy sobie czym jest baza danych oraz objaśnimy podstawowe pojęcia dotyczące baz danych.</a:t>
            </a: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Przykład</a:t>
            </a:r>
            <a:r>
              <a:rPr lang="pl-PL" baseline="0" dirty="0" smtClean="0"/>
              <a:t> zapytania SELECT: pobranie imion i nazwisk wszystkich pracowników. W poleceniu tłumaczonym z j. angielskiego Wybierz imię, nazwisko, pesel z tabeli pracownicy, występują nazwy kolumn (atrybuty) oraz nazwa tabeli (pracownicy).</a:t>
            </a:r>
          </a:p>
          <a:p>
            <a:r>
              <a:rPr lang="pl-PL" baseline="0" dirty="0" smtClean="0"/>
              <a:t>W wyrażeniach SELECT można korzystać z operacji arytmetycznych takich jak dodawania, odejmowanie, mnożenie i dzielenie.</a:t>
            </a:r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W celu wyświetlenia kolumn o nazwach innych niż kolumny tabeli można stosować aliasy. Alias wpisujemy po nazwie kolumny lub po słowie kluczowym AS</a:t>
            </a:r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W bazach</a:t>
            </a:r>
            <a:r>
              <a:rPr lang="pl-PL" baseline="0" dirty="0" smtClean="0"/>
              <a:t> danych występuje wartość pusta NULL. Nie jest to 0, czy pusty ciąg znaków – tylko wartość nieokreślona. Wynikiem dodawania, odejmowania, mnożenia czy dzielenia wartości NULL jest również wartość NULL, co zaprezentowano na przykładzie.</a:t>
            </a:r>
            <a:endParaRPr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Możliwością uniknięcia</a:t>
            </a:r>
            <a:r>
              <a:rPr lang="pl-PL" baseline="0" dirty="0" smtClean="0"/>
              <a:t> problemów z kolumnami zawierającymi wartość NULL jest polecenie ISNULL, które ma dwa </a:t>
            </a:r>
            <a:r>
              <a:rPr lang="pl-PL" baseline="0" dirty="0" err="1" smtClean="0"/>
              <a:t>paramerty</a:t>
            </a:r>
            <a:r>
              <a:rPr lang="pl-PL" baseline="0" dirty="0" smtClean="0"/>
              <a:t>. Pierwszym jest nazwa kolumny, drugim wartość jaka ma być podstawiona w przypadku gdy kolumna zawiera wartość NULL.</a:t>
            </a:r>
            <a:endParaRPr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Sortowanie wyników uzyskuje się przy wykorzystaniu klauzuli ORDER BY. Sortowanie rosnące (</a:t>
            </a:r>
            <a:r>
              <a:rPr lang="pl-PL" dirty="0" err="1" smtClean="0"/>
              <a:t>ascending</a:t>
            </a:r>
            <a:r>
              <a:rPr lang="pl-PL" dirty="0" smtClean="0"/>
              <a:t>)</a:t>
            </a:r>
            <a:r>
              <a:rPr lang="pl-PL" baseline="0" dirty="0" smtClean="0"/>
              <a:t> jest domyślne. Po nazwie kolumny można użyć słów kluczowych ASC i DESC w celu uzyskania oczekiwanej kolejności.</a:t>
            </a:r>
            <a:endParaRPr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Słowo kluczowe DISTINCT musi występować zaraz po słowie kluczowym SELECT.</a:t>
            </a:r>
          </a:p>
          <a:p>
            <a:r>
              <a:rPr lang="pl-PL" i="1" dirty="0" smtClean="0"/>
              <a:t>SELECT stanowisko FROM</a:t>
            </a:r>
            <a:r>
              <a:rPr lang="pl-PL" i="1" baseline="0" dirty="0" smtClean="0"/>
              <a:t> pracownicy</a:t>
            </a:r>
            <a:endParaRPr lang="pl-PL" i="1" dirty="0" smtClean="0"/>
          </a:p>
          <a:p>
            <a:r>
              <a:rPr lang="pl-PL" dirty="0" smtClean="0"/>
              <a:t>Takie zapytanie wyświetli wszystkie stanowiska obejmowane wśród pracowników. Jeżeli pojawią się dwa takie same stanowiska, tylko jedno zostanie wyświetlone. Słowo DISTINCT eliminuje wiersze, które posiadają duplikaty we wszystkich kolumnach wyspecyfikowanych w wyrażeniu SELECT. Tylko jedno słowo DISTINCT może zostać użyte w całym zapytaniu SELECT.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Używając klauzuli WHERE możemy zawęzić zwracane</a:t>
            </a:r>
            <a:r>
              <a:rPr lang="pl-PL" baseline="0" dirty="0" smtClean="0"/>
              <a:t> wartości do tylko tych które spełniają wybrane kryteria. Np. kiedy chcemy znaleźć pracowników zarabiających więcej niż 2000zł.</a:t>
            </a:r>
            <a:endParaRPr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Operator</a:t>
            </a:r>
            <a:r>
              <a:rPr lang="pl-PL" baseline="0" dirty="0" smtClean="0"/>
              <a:t> BETWEEN AND umożliwia wybór wartości z danego zakresu, operator IN wybór wartości zawierających się w zdefiniowanym zbiorze</a:t>
            </a:r>
            <a:endParaRPr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dirty="0" smtClean="0"/>
              <a:t>Operator</a:t>
            </a:r>
            <a:r>
              <a:rPr lang="pl-PL" baseline="0" dirty="0" smtClean="0"/>
              <a:t> LIKE umożliwia wybór wartości które zawierają pewien ciąg znaków, np. zaczynają się od litery „M”, lub kończą na „</a:t>
            </a:r>
            <a:r>
              <a:rPr lang="pl-PL" baseline="0" dirty="0" err="1" smtClean="0"/>
              <a:t>ski</a:t>
            </a:r>
            <a:r>
              <a:rPr lang="pl-PL" baseline="0" dirty="0" smtClean="0"/>
              <a:t>”.</a:t>
            </a:r>
          </a:p>
          <a:p>
            <a:endParaRPr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dirty="0" smtClean="0"/>
              <a:t>Negowanie warunków</a:t>
            </a:r>
            <a:r>
              <a:rPr lang="pl-PL" baseline="0" dirty="0" smtClean="0"/>
              <a:t> jest możliwe za pomocą słowa kluczowego NOT. NOT występuje przed operatorem. Wyjątkiem jest operator IS NULL, gdzie negator występuje w środku: IS NOT NULL.</a:t>
            </a:r>
            <a:endParaRPr lang="pl-PL" dirty="0" smtClean="0"/>
          </a:p>
          <a:p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Operatory logiczne mogą być stosowane jednocześnie w tej samej klauzuli WHERE. Służą do tego operatory</a:t>
            </a:r>
            <a:r>
              <a:rPr lang="pl-PL" baseline="0" dirty="0" smtClean="0"/>
              <a:t> logiczne AND i OR. </a:t>
            </a:r>
            <a:r>
              <a:rPr lang="pl-PL" dirty="0" smtClean="0"/>
              <a:t>AND posiada wyższy priorytet niż OR, a zmiana priorytetu jest możliwa za pomocą nawiasów.</a:t>
            </a:r>
            <a:endParaRPr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Ćwiczenie 1:</a:t>
            </a:r>
          </a:p>
          <a:p>
            <a:r>
              <a:rPr lang="pl-PL" dirty="0" smtClean="0"/>
              <a:t>Napisz zapytanie zwracające wszystkich Managerów</a:t>
            </a:r>
          </a:p>
          <a:p>
            <a:endParaRPr lang="pl-PL" dirty="0" smtClean="0"/>
          </a:p>
          <a:p>
            <a:r>
              <a:rPr lang="pl-PL" dirty="0" smtClean="0"/>
              <a:t>Ćwiczenie 2:</a:t>
            </a:r>
          </a:p>
          <a:p>
            <a:r>
              <a:rPr lang="pl-PL" dirty="0" smtClean="0"/>
              <a:t>Napisz zapytanie zwracające wszystkich specjalistów, których łączna płaca jest wyższa niż 2300zł</a:t>
            </a:r>
          </a:p>
          <a:p>
            <a:endParaRPr lang="pl-PL" dirty="0" smtClean="0"/>
          </a:p>
          <a:p>
            <a:r>
              <a:rPr lang="pl-PL" dirty="0" smtClean="0"/>
              <a:t>Ćwiczenie 3:</a:t>
            </a:r>
          </a:p>
          <a:p>
            <a:r>
              <a:rPr lang="pl-PL" dirty="0" smtClean="0"/>
              <a:t>Napisz zapytanie wyświetlające wszystkie kobiety wśród</a:t>
            </a:r>
            <a:r>
              <a:rPr lang="pl-PL" baseline="0" dirty="0" smtClean="0"/>
              <a:t> pracowników (końcówka imienia „a”)</a:t>
            </a:r>
          </a:p>
          <a:p>
            <a:endParaRPr lang="pl-PL" baseline="0" dirty="0" smtClean="0"/>
          </a:p>
          <a:p>
            <a:r>
              <a:rPr lang="pl-PL" baseline="0" dirty="0" smtClean="0"/>
              <a:t>Ćwiczenie 4:</a:t>
            </a:r>
          </a:p>
          <a:p>
            <a:r>
              <a:rPr lang="pl-PL" baseline="0" dirty="0" smtClean="0"/>
              <a:t>Napisz zapytanie wyświetlające pracowników, których roczna płaca zasadnicza jest większa niż 25.000zł</a:t>
            </a:r>
          </a:p>
          <a:p>
            <a:endParaRPr lang="pl-PL" baseline="0" dirty="0" smtClean="0"/>
          </a:p>
          <a:p>
            <a:r>
              <a:rPr lang="pl-PL" baseline="0" dirty="0" smtClean="0"/>
              <a:t>Ćwiczenie 5:</a:t>
            </a:r>
          </a:p>
          <a:p>
            <a:r>
              <a:rPr lang="pl-PL" baseline="0" dirty="0" smtClean="0"/>
              <a:t>Napisz zapytanie wyświetlające pracowników, którzy nie otrzymują premii</a:t>
            </a:r>
          </a:p>
          <a:p>
            <a:endParaRPr lang="pl-PL" baseline="0" dirty="0" smtClean="0"/>
          </a:p>
          <a:p>
            <a:r>
              <a:rPr lang="pl-PL" baseline="0" dirty="0" smtClean="0"/>
              <a:t>Ćwiczenie 6:</a:t>
            </a:r>
          </a:p>
          <a:p>
            <a:r>
              <a:rPr lang="pl-PL" baseline="0" dirty="0" smtClean="0"/>
              <a:t>Napisz zapytanie wyświetlające pracowników, których premia jest pomiędzy 200 a 300zł</a:t>
            </a:r>
          </a:p>
          <a:p>
            <a:endParaRPr lang="pl-PL" baseline="0" dirty="0" smtClean="0"/>
          </a:p>
          <a:p>
            <a:r>
              <a:rPr lang="pl-PL" baseline="0" dirty="0" smtClean="0"/>
              <a:t>Ćwiczenie 7:</a:t>
            </a:r>
          </a:p>
          <a:p>
            <a:r>
              <a:rPr lang="pl-PL" baseline="0" dirty="0" smtClean="0"/>
              <a:t>Napisz zapytanie wyświetlające łączny roczny dochód pracowników</a:t>
            </a:r>
          </a:p>
          <a:p>
            <a:endParaRPr lang="pl-PL" baseline="0" dirty="0" smtClean="0"/>
          </a:p>
          <a:p>
            <a:r>
              <a:rPr lang="pl-PL" baseline="0" dirty="0" smtClean="0"/>
              <a:t>Ćwiczenie 8:</a:t>
            </a:r>
          </a:p>
          <a:p>
            <a:r>
              <a:rPr lang="pl-PL" baseline="0" dirty="0" smtClean="0"/>
              <a:t>Napisz zapytanie wyświetlające pracowników urodzonych w latach 80-tych</a:t>
            </a:r>
          </a:p>
          <a:p>
            <a:endParaRPr lang="pl-PL" baseline="0" dirty="0" smtClean="0"/>
          </a:p>
          <a:p>
            <a:r>
              <a:rPr lang="pl-PL" baseline="0" dirty="0" smtClean="0"/>
              <a:t>Ćwiczenie 9:</a:t>
            </a:r>
          </a:p>
          <a:p>
            <a:r>
              <a:rPr lang="pl-PL" baseline="0" dirty="0" smtClean="0"/>
              <a:t>Napisz zapytanie wyświetlające specjalistów urodzonych w latach 80-tych, zarabiających więcej niż 2.700zł</a:t>
            </a:r>
          </a:p>
          <a:p>
            <a:endParaRPr lang="pl-PL" baseline="0" dirty="0" smtClean="0"/>
          </a:p>
          <a:p>
            <a:r>
              <a:rPr lang="pl-PL" baseline="0" dirty="0" smtClean="0"/>
              <a:t>Ćwiczenie 10:</a:t>
            </a:r>
          </a:p>
          <a:p>
            <a:r>
              <a:rPr lang="pl-PL" baseline="0" dirty="0" smtClean="0"/>
              <a:t>Napisz zapytanie wyświetlające pracowników, których imię i nazwisko zaczyna się na literę M</a:t>
            </a:r>
          </a:p>
          <a:p>
            <a:endParaRPr lang="pl-PL" baseline="0" dirty="0" smtClean="0"/>
          </a:p>
          <a:p>
            <a:endParaRPr lang="pl-PL" baseline="0" dirty="0" smtClean="0"/>
          </a:p>
          <a:p>
            <a:endParaRPr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Tabela</a:t>
            </a:r>
            <a:r>
              <a:rPr lang="pl-PL" baseline="0" dirty="0" smtClean="0"/>
              <a:t> podsumowująca poznane wyrażenia</a:t>
            </a: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Wyjaśnienie, że pomimo wspólnego standardu</a:t>
            </a:r>
            <a:r>
              <a:rPr lang="pl-PL" baseline="0" dirty="0" smtClean="0"/>
              <a:t> istnieje wiele różnych rozszerzeń. Podstawowa składnia wszystkich rozszerzeń języka jest taka sama, jednak istnieje wiele różnic. W tym kursie zajmiemy się językiem SQL w ujęciu rozszerzenia TSQL, promowanym przez Microsoft.</a:t>
            </a: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Środowiska programowania TSQL. Microsoft oferuje wraz z bazą danych SQL Serwer narzędzie Microsoft SQL Server Management Studio (często</a:t>
            </a:r>
            <a:r>
              <a:rPr lang="pl-PL" baseline="0" dirty="0" smtClean="0"/>
              <a:t> używa się skrótu MSSMS). Możliwe jest pobranie wersji bezpłatnej oznaczonej przez producenta hasłem „Express”. Poza oficjalnym narzędziem dostępne są również narzędzia innych firm, np. </a:t>
            </a:r>
            <a:r>
              <a:rPr lang="pl-PL" baseline="0" dirty="0" err="1" smtClean="0"/>
              <a:t>Toad</a:t>
            </a:r>
            <a:r>
              <a:rPr lang="pl-PL" baseline="0" dirty="0" smtClean="0"/>
              <a:t> (również darmowe)</a:t>
            </a:r>
            <a:endParaRPr lang="pl-PL" dirty="0" smtClean="0"/>
          </a:p>
          <a:p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Management Studio wraz z bazą danych można pobrać ze strony Microsoftu.</a:t>
            </a:r>
            <a:r>
              <a:rPr lang="pl-PL" baseline="0" dirty="0" smtClean="0"/>
              <a:t> Adres podany jest na slajdzie. Warto zwrócić uwagę aby pobrać wersję SZDB wraz z MS SQL SMS: </a:t>
            </a: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ENU\x64\SQLEXPRWT_x64_ENU.exe:</a:t>
            </a:r>
          </a:p>
          <a:p>
            <a:r>
              <a:rPr lang="pl-PL" sz="11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„</a:t>
            </a:r>
            <a:r>
              <a:rPr lang="en-US" sz="11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Express with Tools (with </a:t>
            </a:r>
            <a:r>
              <a:rPr lang="en-US" sz="11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LocalDB</a:t>
            </a:r>
            <a:r>
              <a:rPr lang="en-US" sz="11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Includes the database engine and SQL Server Management Studio Express)</a:t>
            </a:r>
            <a:endParaRPr lang="en-US" sz="11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package contains everything needed to install and configure SQL Server as a database server. Choose either </a:t>
            </a:r>
            <a:r>
              <a:rPr lang="en-US" sz="11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LocalDB</a:t>
            </a:r>
            <a:r>
              <a:rPr lang="en-US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or Express depending on your needs above.</a:t>
            </a: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endParaRPr lang="en-US" sz="11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Po instalacji oprogramowania należy się zalogować do bazy danych: wybieramy serwer</a:t>
            </a:r>
            <a:r>
              <a:rPr lang="pl-PL" baseline="0" dirty="0" smtClean="0"/>
              <a:t> lokalny, podajemy użytkownika i hasło, które zostało zdefiniowane w procesie instalacji.</a:t>
            </a:r>
          </a:p>
          <a:p>
            <a:r>
              <a:rPr lang="pl-PL" sz="11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Domyślnym użytkownikiem administracyjnym jest </a:t>
            </a:r>
            <a:r>
              <a:rPr lang="pl-PL" sz="11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</a:t>
            </a:r>
            <a:r>
              <a:rPr lang="pl-PL" sz="11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pl-PL" sz="1100" b="0" i="0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super administrator).</a:t>
            </a:r>
            <a:endParaRPr lang="en-US" sz="11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Opis</a:t>
            </a:r>
            <a:r>
              <a:rPr lang="pl-PL" baseline="0" dirty="0" smtClean="0"/>
              <a:t> elementów programu MS SQL SMS. </a:t>
            </a:r>
            <a:r>
              <a:rPr lang="pl-PL" dirty="0" smtClean="0"/>
              <a:t>Okno programu</a:t>
            </a:r>
            <a:r>
              <a:rPr lang="pl-PL" baseline="0" dirty="0" smtClean="0"/>
              <a:t> składa się z sekcji obiektów bazy danych po lewej stronie, rekcji roboczej (wykorzystywanej na przykład do wpisywania zapytań TSQL) na środku, poniżej – okno rezultatów zapytań TSQL oraz okna właściwości po </a:t>
            </a:r>
            <a:r>
              <a:rPr lang="pl-PL" baseline="0" smtClean="0"/>
              <a:t>prawej stronie.</a:t>
            </a:r>
            <a:endParaRPr lang="en-US" sz="11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SzPct val="100000"/>
              <a:buFont typeface="Arial" pitchFamily="34" charset="0"/>
              <a:buNone/>
            </a:pPr>
            <a:r>
              <a:rPr lang="pl-PL" dirty="0" smtClean="0"/>
              <a:t>- Język definiowania danych (Data Definition Language - DDL), który umożliwia definiowanie struktury danych zawartych w bazie.</a:t>
            </a:r>
            <a:br>
              <a:rPr lang="pl-PL" dirty="0" smtClean="0"/>
            </a:br>
            <a:r>
              <a:rPr lang="pl-PL" dirty="0" smtClean="0"/>
              <a:t>- Język manipulowania danych (Data </a:t>
            </a:r>
            <a:r>
              <a:rPr lang="pl-PL" dirty="0" err="1" smtClean="0"/>
              <a:t>Manipulation</a:t>
            </a:r>
            <a:r>
              <a:rPr lang="pl-PL" dirty="0" smtClean="0"/>
              <a:t> Language - DML),który umożliwia wypełnienie, modyfikowanie i usuwanie danych z bazy.</a:t>
            </a:r>
            <a:br>
              <a:rPr lang="pl-PL" dirty="0" smtClean="0"/>
            </a:br>
            <a:r>
              <a:rPr lang="pl-PL" dirty="0" smtClean="0"/>
              <a:t>- Język sterowania danych (Data Control Language), który umożliwia sterowanie transakcjami tj. akceptacja lub wycofanie.</a:t>
            </a:r>
            <a:br>
              <a:rPr lang="pl-PL" dirty="0" smtClean="0"/>
            </a:br>
            <a:r>
              <a:rPr lang="pl-PL" dirty="0" smtClean="0"/>
              <a:t>- Język zapytań (Query Language), który umożliwia pobieranie informacji z bazy za pośrednictwem określonych zapytań, warunków.</a:t>
            </a:r>
            <a:endParaRPr lang="pl-PL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endParaRPr lang="pl-PL" b="1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SzPct val="100000"/>
              <a:buFont typeface="Arial" pitchFamily="34" charset="0"/>
              <a:buNone/>
            </a:pPr>
            <a:r>
              <a:rPr lang="pl-PL" dirty="0" smtClean="0"/>
              <a:t>W SQL występuje dowolność wielkich i małych liter. W ramach ujednolicania</a:t>
            </a:r>
            <a:r>
              <a:rPr lang="pl-PL" baseline="0" dirty="0" smtClean="0"/>
              <a:t> rozszerzeń języków SQL, Microsoft dopuszcza stosowanie średnika na końcu polecenia (w PL/SQL jest wymagany).</a:t>
            </a:r>
            <a:endParaRPr lang="pl-PL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endParaRPr lang="pl-PL" b="1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marL="742950" indent="-285750" rtl="0">
              <a:defRPr/>
            </a:lvl2pPr>
            <a:lvl3pPr marL="1143000" indent="-228600" rtl="0">
              <a:defRPr/>
            </a:lvl3pPr>
            <a:lvl4pPr marL="1600200" indent="-2286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6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3608" y="1340768"/>
            <a:ext cx="7772400" cy="154647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SQL</a:t>
            </a:r>
            <a:br>
              <a:rPr lang="pl-PL" dirty="0" smtClean="0"/>
            </a:br>
            <a:r>
              <a:rPr lang="pl-PL" sz="4000" i="1" dirty="0" err="1"/>
              <a:t>Structured</a:t>
            </a:r>
            <a:r>
              <a:rPr lang="pl-PL" sz="4000" i="1" dirty="0"/>
              <a:t> Query </a:t>
            </a:r>
            <a:r>
              <a:rPr lang="pl-PL" sz="4000" i="1" dirty="0" smtClean="0"/>
              <a:t>Language</a:t>
            </a:r>
            <a:endParaRPr lang="pl" sz="40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971600" y="2924944"/>
            <a:ext cx="7772400" cy="104631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i="1" dirty="0"/>
              <a:t>Lekcja 2</a:t>
            </a:r>
            <a:endParaRPr lang="pl-PL" i="1" dirty="0" smtClean="0"/>
          </a:p>
          <a:p>
            <a:r>
              <a:rPr lang="pl-PL" dirty="0"/>
              <a:t>Języki </a:t>
            </a:r>
            <a:r>
              <a:rPr lang="pl-PL" dirty="0" smtClean="0"/>
              <a:t>programowania SQL,</a:t>
            </a:r>
            <a:r>
              <a:rPr lang="pl-PL" dirty="0"/>
              <a:t> </a:t>
            </a:r>
            <a:endParaRPr lang="pl-PL" dirty="0" smtClean="0"/>
          </a:p>
          <a:p>
            <a:r>
              <a:rPr lang="pl-PL" dirty="0" smtClean="0"/>
              <a:t>środowisko programowania,</a:t>
            </a:r>
          </a:p>
          <a:p>
            <a:r>
              <a:rPr lang="pl-PL" dirty="0" smtClean="0"/>
              <a:t>wprowadzenie </a:t>
            </a:r>
            <a:r>
              <a:rPr lang="pl-PL" dirty="0"/>
              <a:t>do języka SQL</a:t>
            </a:r>
            <a:endParaRPr lang="pl" b="1" dirty="0"/>
          </a:p>
        </p:txBody>
      </p:sp>
      <p:sp>
        <p:nvSpPr>
          <p:cNvPr id="2" name="pole tekstowe 1"/>
          <p:cNvSpPr txBox="1"/>
          <p:nvPr/>
        </p:nvSpPr>
        <p:spPr>
          <a:xfrm>
            <a:off x="1835696" y="6381328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SQL </a:t>
            </a:r>
            <a:r>
              <a:rPr lang="pl-PL" i="1" dirty="0" err="1"/>
              <a:t>Structured</a:t>
            </a:r>
            <a:r>
              <a:rPr lang="pl-PL" i="1" dirty="0"/>
              <a:t> Query Language </a:t>
            </a:r>
            <a:r>
              <a:rPr lang="pl-PL" dirty="0" smtClean="0"/>
              <a:t>Lekcja 2</a:t>
            </a:r>
            <a:endParaRPr lang="pl-PL" dirty="0"/>
          </a:p>
        </p:txBody>
      </p:sp>
      <p:grpSp>
        <p:nvGrpSpPr>
          <p:cNvPr id="5" name="Grupa 4"/>
          <p:cNvGrpSpPr/>
          <p:nvPr/>
        </p:nvGrpSpPr>
        <p:grpSpPr>
          <a:xfrm>
            <a:off x="1979712" y="4941168"/>
            <a:ext cx="5688632" cy="974309"/>
            <a:chOff x="2267744" y="4758947"/>
            <a:chExt cx="5688632" cy="974309"/>
          </a:xfrm>
        </p:grpSpPr>
        <p:sp>
          <p:nvSpPr>
            <p:cNvPr id="6" name="Shape 24"/>
            <p:cNvSpPr txBox="1">
              <a:spLocks/>
            </p:cNvSpPr>
            <p:nvPr/>
          </p:nvSpPr>
          <p:spPr>
            <a:xfrm>
              <a:off x="2267744" y="4758947"/>
              <a:ext cx="5688632" cy="97430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>
              <a:def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lvl="0" indent="190500" algn="ctr">
                <a:buClr>
                  <a:schemeClr val="dk2"/>
                </a:buClr>
                <a:buSzPct val="100000"/>
              </a:pPr>
              <a:r>
                <a:rPr lang="pl-PL" sz="1000" dirty="0" smtClean="0">
                  <a:solidFill>
                    <a:schemeClr val="tx1"/>
                  </a:solidFill>
                  <a:latin typeface="Calibri" pitchFamily="34" charset="0"/>
                </a:rPr>
                <a:t>Człowiek - najlepsza inwestycja</a:t>
              </a:r>
            </a:p>
            <a:p>
              <a:pPr lvl="0" indent="190500" algn="ctr">
                <a:buClr>
                  <a:schemeClr val="dk2"/>
                </a:buClr>
                <a:buSzPct val="100000"/>
              </a:pPr>
              <a:endParaRPr kumimoji="0" lang="pl-PL" sz="10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sym typeface="Arial"/>
              </a:endParaRPr>
            </a:p>
            <a:p>
              <a:pPr lvl="0" indent="190500" algn="ctr">
                <a:buClr>
                  <a:schemeClr val="dk2"/>
                </a:buClr>
                <a:buSzPct val="100000"/>
              </a:pPr>
              <a:endParaRPr kumimoji="0" lang="pl-PL" sz="10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sym typeface="Arial"/>
              </a:endParaRPr>
            </a:p>
            <a:p>
              <a:pPr lvl="0" indent="190500" algn="ctr">
                <a:buClr>
                  <a:schemeClr val="dk2"/>
                </a:buClr>
                <a:buSzPct val="100000"/>
              </a:pPr>
              <a:endParaRPr lang="pl-PL" sz="1000" dirty="0" smtClean="0">
                <a:solidFill>
                  <a:schemeClr val="tx1"/>
                </a:solidFill>
                <a:latin typeface="Calibri" pitchFamily="34" charset="0"/>
              </a:endParaRPr>
            </a:p>
            <a:p>
              <a:pPr lvl="0" indent="190500" algn="ctr">
                <a:buClr>
                  <a:schemeClr val="dk2"/>
                </a:buClr>
                <a:buSzPct val="100000"/>
              </a:pPr>
              <a:r>
                <a:rPr lang="pl-PL" sz="1000" dirty="0" smtClean="0">
                  <a:solidFill>
                    <a:schemeClr val="tx1"/>
                  </a:solidFill>
                  <a:latin typeface="Calibri" pitchFamily="34" charset="0"/>
                </a:rPr>
                <a:t>Projekt współfinansowany przez Unię Europejską w ramach Europejskiego Funduszu Społecznego</a:t>
              </a:r>
              <a:endParaRPr kumimoji="0" lang="pl" sz="100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sym typeface="Arial"/>
              </a:endParaRPr>
            </a:p>
          </p:txBody>
        </p:sp>
        <p:pic>
          <p:nvPicPr>
            <p:cNvPr id="7" name="Obraz 6" descr="KAPITAL_LUDZKI"/>
            <p:cNvPicPr/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551187" y="4869160"/>
              <a:ext cx="1228725" cy="590550"/>
            </a:xfrm>
            <a:prstGeom prst="rect">
              <a:avLst/>
            </a:prstGeom>
            <a:noFill/>
          </p:spPr>
        </p:pic>
        <p:pic>
          <p:nvPicPr>
            <p:cNvPr id="8" name="Obraz 7" descr="UE+EFS_L-kolor"/>
            <p:cNvPicPr/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660232" y="4941168"/>
              <a:ext cx="1123950" cy="428625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/>
              <a:t>Wyświetlanie elementów (projekcja)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1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Wybór wartości z tabeli, np.</a:t>
            </a:r>
          </a:p>
          <a:p>
            <a:pPr lvl="1">
              <a:buFont typeface="Arial" pitchFamily="34" charset="0"/>
              <a:buChar char="•"/>
            </a:pPr>
            <a:endParaRPr lang="pl-PL" b="1" dirty="0">
              <a:solidFill>
                <a:schemeClr val="tx2">
                  <a:lumMod val="50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endParaRPr lang="pl-PL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endParaRPr lang="pl-PL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Operatory arytmetyczne, np. +, -, * , /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2 - Języki programowania SQL, </a:t>
            </a:r>
            <a:r>
              <a:rPr lang="pl-PL" dirty="0" smtClean="0"/>
              <a:t>środowisko, </a:t>
            </a:r>
            <a:r>
              <a:rPr lang="pl-PL" dirty="0"/>
              <a:t>wprowadzenie do języka SQL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636912"/>
            <a:ext cx="5487010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293096"/>
            <a:ext cx="7812360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44515302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/>
              <a:t>Aliasy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1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Alternatywna nazwa atrybutu</a:t>
            </a:r>
          </a:p>
          <a:p>
            <a:pPr lvl="1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Można stosować słowo AS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2 - Języki programowania SQL, </a:t>
            </a:r>
            <a:r>
              <a:rPr lang="pl-PL" dirty="0" smtClean="0"/>
              <a:t>środowisko, </a:t>
            </a:r>
            <a:r>
              <a:rPr lang="pl-PL" dirty="0"/>
              <a:t>wprowadzenie do języka SQL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708920"/>
            <a:ext cx="5015458" cy="3161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03076222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/>
              <a:t>NULL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1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Wartość pusta w tabeli</a:t>
            </a:r>
          </a:p>
          <a:p>
            <a:pPr lvl="1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Wynikiem jakiekolwiek operacji </a:t>
            </a:r>
            <a:r>
              <a:rPr lang="pl-PL" b="1" dirty="0">
                <a:solidFill>
                  <a:schemeClr val="tx2">
                    <a:lumMod val="50000"/>
                  </a:schemeClr>
                </a:solidFill>
              </a:rPr>
              <a:t> z NULL </a:t>
            </a: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jest NULL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2 - Języki programowania SQL, </a:t>
            </a:r>
            <a:r>
              <a:rPr lang="pl-PL" dirty="0" smtClean="0"/>
              <a:t>środowisko, </a:t>
            </a:r>
            <a:r>
              <a:rPr lang="pl-PL" dirty="0"/>
              <a:t>wprowadzenie do języka SQL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108673"/>
            <a:ext cx="447675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17366" y="3464159"/>
            <a:ext cx="2990850" cy="200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Prostokąt 1"/>
          <p:cNvSpPr/>
          <p:nvPr/>
        </p:nvSpPr>
        <p:spPr>
          <a:xfrm>
            <a:off x="7524328" y="5301208"/>
            <a:ext cx="1080120" cy="1727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Prostokąt 3"/>
          <p:cNvSpPr/>
          <p:nvPr/>
        </p:nvSpPr>
        <p:spPr>
          <a:xfrm>
            <a:off x="7524328" y="5301208"/>
            <a:ext cx="1080120" cy="1727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Prostokąt 4"/>
          <p:cNvSpPr/>
          <p:nvPr/>
        </p:nvSpPr>
        <p:spPr>
          <a:xfrm>
            <a:off x="6156176" y="3753002"/>
            <a:ext cx="1008112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95398791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/>
              <a:t>ISNULL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1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ISNULL(</a:t>
            </a:r>
            <a:r>
              <a:rPr lang="pl-PL" b="1" i="1" dirty="0" smtClean="0">
                <a:solidFill>
                  <a:schemeClr val="tx2">
                    <a:lumMod val="50000"/>
                  </a:schemeClr>
                </a:solidFill>
              </a:rPr>
              <a:t>kolumna, </a:t>
            </a:r>
            <a:r>
              <a:rPr lang="pl-PL" b="1" i="1" dirty="0" err="1" smtClean="0">
                <a:solidFill>
                  <a:schemeClr val="tx2">
                    <a:lumMod val="50000"/>
                  </a:schemeClr>
                </a:solidFill>
              </a:rPr>
              <a:t>wartość_w_przypadku_NULL</a:t>
            </a: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)</a:t>
            </a:r>
          </a:p>
          <a:p>
            <a:pPr lvl="1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Możliwość zmiany wartości pustej na inną, np.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2 - Języki programowania SQL, </a:t>
            </a:r>
            <a:r>
              <a:rPr lang="pl-PL" dirty="0" smtClean="0"/>
              <a:t>środowisko, </a:t>
            </a:r>
            <a:r>
              <a:rPr lang="pl-PL" dirty="0"/>
              <a:t>wprowadzenie do języka SQL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499" y="2780928"/>
            <a:ext cx="4399755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98173382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/>
              <a:t>Porządkowanie elementów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1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Klauzula ORDER BY</a:t>
            </a:r>
          </a:p>
          <a:p>
            <a:pPr lvl="1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Słowa kluczowe DESC i ASC</a:t>
            </a:r>
          </a:p>
          <a:p>
            <a:pPr lvl="1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ODRER BY występuje zawsze na końcu zapytania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2 - Języki programowania SQL, </a:t>
            </a:r>
            <a:r>
              <a:rPr lang="pl-PL" dirty="0" smtClean="0"/>
              <a:t>środowisko, </a:t>
            </a:r>
            <a:r>
              <a:rPr lang="pl-PL" dirty="0"/>
              <a:t>wprowadzenie do języka SQL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714750"/>
            <a:ext cx="7787754" cy="1226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37406676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/>
              <a:t>Eliminowanie </a:t>
            </a:r>
            <a:r>
              <a:rPr lang="pl-PL" sz="3200" dirty="0" smtClean="0"/>
              <a:t>duplikatów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1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Polecenie DISTINCT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2 - Języki programowania SQL, </a:t>
            </a:r>
            <a:r>
              <a:rPr lang="pl-PL" dirty="0" smtClean="0"/>
              <a:t>środowisko, </a:t>
            </a:r>
            <a:r>
              <a:rPr lang="pl-PL" dirty="0"/>
              <a:t>wprowadzenie do języka SQL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852936"/>
            <a:ext cx="6329872" cy="2461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62765363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/>
              <a:t>Selekcja wybranych danych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1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Klauzula WHERE</a:t>
            </a:r>
          </a:p>
          <a:p>
            <a:pPr lvl="1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Ogólna składnia:</a:t>
            </a:r>
          </a:p>
          <a:p>
            <a:pPr lvl="1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SELECT kolumna1, kolumna2, kolumna3 </a:t>
            </a:r>
          </a:p>
          <a:p>
            <a:pPr marL="457200" lvl="1" indent="0">
              <a:buNone/>
            </a:pPr>
            <a:r>
              <a:rPr lang="pl-PL" b="1" dirty="0">
                <a:solidFill>
                  <a:schemeClr val="tx2">
                    <a:lumMod val="50000"/>
                  </a:schemeClr>
                </a:solidFill>
              </a:rPr>
              <a:t>	</a:t>
            </a: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FROM tabela</a:t>
            </a:r>
          </a:p>
          <a:p>
            <a:pPr marL="457200" lvl="1" indent="0">
              <a:buNone/>
            </a:pPr>
            <a:r>
              <a:rPr lang="pl-PL" b="1" dirty="0">
                <a:solidFill>
                  <a:schemeClr val="tx2">
                    <a:lumMod val="50000"/>
                  </a:schemeClr>
                </a:solidFill>
              </a:rPr>
              <a:t>	</a:t>
            </a: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WHERE kolumna </a:t>
            </a:r>
            <a:r>
              <a:rPr lang="pl-PL" b="1" u="sng" dirty="0" smtClean="0">
                <a:solidFill>
                  <a:schemeClr val="tx2">
                    <a:lumMod val="50000"/>
                  </a:schemeClr>
                </a:solidFill>
              </a:rPr>
              <a:t>operator </a:t>
            </a: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wartość</a:t>
            </a:r>
          </a:p>
          <a:p>
            <a:pPr lvl="1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Operatory: =, !=, &gt;, &gt;=, &lt;, &lt;=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2 - Języki programowania SQL, </a:t>
            </a:r>
            <a:r>
              <a:rPr lang="pl-PL" dirty="0" smtClean="0"/>
              <a:t>środowisko, </a:t>
            </a:r>
            <a:r>
              <a:rPr lang="pl-PL" dirty="0"/>
              <a:t>wprowadzenie do języka SQL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18994" y="4509120"/>
            <a:ext cx="7037017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71631812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/>
              <a:t>Selekcja wybranych danych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1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Operatory BETWEEN … AND …</a:t>
            </a:r>
          </a:p>
          <a:p>
            <a:pPr lvl="1">
              <a:buFont typeface="Arial" pitchFamily="34" charset="0"/>
              <a:buChar char="•"/>
            </a:pPr>
            <a:endParaRPr lang="pl-PL" b="1" dirty="0">
              <a:solidFill>
                <a:schemeClr val="tx2">
                  <a:lumMod val="50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endParaRPr lang="pl-PL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endParaRPr lang="pl-PL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IN</a:t>
            </a:r>
          </a:p>
          <a:p>
            <a:pPr lvl="1">
              <a:buFont typeface="Arial" pitchFamily="34" charset="0"/>
              <a:buChar char="•"/>
            </a:pPr>
            <a:endParaRPr lang="pl-PL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2 - Języki programowania SQL, </a:t>
            </a:r>
            <a:r>
              <a:rPr lang="pl-PL" dirty="0" smtClean="0"/>
              <a:t>środowisko, </a:t>
            </a:r>
            <a:r>
              <a:rPr lang="pl-PL" dirty="0"/>
              <a:t>wprowadzenie do języka SQL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1" y="2420888"/>
            <a:ext cx="6359051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1" y="4204519"/>
            <a:ext cx="6618570" cy="952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12189829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/>
              <a:t>Selekcja wybranych danych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1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LIKE</a:t>
            </a:r>
          </a:p>
          <a:p>
            <a:pPr lvl="1">
              <a:buFont typeface="Arial" pitchFamily="34" charset="0"/>
              <a:buChar char="•"/>
            </a:pPr>
            <a:endParaRPr lang="pl-PL" b="1" dirty="0">
              <a:solidFill>
                <a:schemeClr val="tx2">
                  <a:lumMod val="50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endParaRPr lang="pl-PL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endParaRPr lang="pl-PL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IS NULL</a:t>
            </a:r>
          </a:p>
          <a:p>
            <a:pPr lvl="1">
              <a:buFont typeface="Arial" pitchFamily="34" charset="0"/>
              <a:buChar char="•"/>
            </a:pPr>
            <a:endParaRPr lang="pl-PL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2 - Języki programowania SQL, </a:t>
            </a:r>
            <a:r>
              <a:rPr lang="pl-PL" dirty="0" smtClean="0"/>
              <a:t>środowisko, </a:t>
            </a:r>
            <a:r>
              <a:rPr lang="pl-PL" dirty="0"/>
              <a:t>wprowadzenie do języka SQL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72916" y="1957388"/>
            <a:ext cx="5575016" cy="1543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32745" y="4293096"/>
            <a:ext cx="5643711" cy="761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1004584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/>
              <a:t>Selekcja wybranych danych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1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Negacja operatorów SQL</a:t>
            </a:r>
          </a:p>
          <a:p>
            <a:pPr lvl="2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NOT BETWEEN … AND …</a:t>
            </a:r>
          </a:p>
          <a:p>
            <a:pPr lvl="2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NOT IN</a:t>
            </a:r>
          </a:p>
          <a:p>
            <a:pPr lvl="2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NOT LIKE</a:t>
            </a:r>
          </a:p>
          <a:p>
            <a:pPr lvl="2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IS NOT NULL</a:t>
            </a:r>
          </a:p>
          <a:p>
            <a:pPr lvl="1">
              <a:buFont typeface="Arial" pitchFamily="34" charset="0"/>
              <a:buChar char="•"/>
            </a:pPr>
            <a:endParaRPr lang="pl-PL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2 - Języki programowania SQL, </a:t>
            </a:r>
            <a:r>
              <a:rPr lang="pl-PL" dirty="0" smtClean="0"/>
              <a:t>środowisko, </a:t>
            </a:r>
            <a:r>
              <a:rPr lang="pl-PL" dirty="0"/>
              <a:t>wprowadzenie do języka SQL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31320" y="4293096"/>
            <a:ext cx="6217144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04316286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/>
            <a:r>
              <a:rPr lang="pl-PL" sz="3200" dirty="0" smtClean="0"/>
              <a:t>Przypomnienie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 algn="l">
              <a:buSzPct val="100000"/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Baza danych</a:t>
            </a:r>
          </a:p>
          <a:p>
            <a:pPr marL="457200" indent="-457200" algn="l">
              <a:buSzPct val="100000"/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System Zarządzania Bazą Danych</a:t>
            </a:r>
          </a:p>
          <a:p>
            <a:pPr marL="457200" indent="-457200" algn="l">
              <a:buSzPct val="100000"/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Tabela, wiersz, kolumna</a:t>
            </a:r>
          </a:p>
          <a:p>
            <a:pPr marL="457200" indent="-457200" algn="l">
              <a:buSzPct val="100000"/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Relacje</a:t>
            </a:r>
          </a:p>
        </p:txBody>
      </p:sp>
      <p:sp>
        <p:nvSpPr>
          <p:cNvPr id="2" name="pole tekstowe 1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2 - Języki programowania SQL, </a:t>
            </a:r>
            <a:r>
              <a:rPr lang="pl-PL" dirty="0" smtClean="0"/>
              <a:t>środowisko, </a:t>
            </a:r>
            <a:r>
              <a:rPr lang="pl-PL" dirty="0"/>
              <a:t>wprowadzenie do języka SQL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1755906519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/>
              <a:t>Selekcja wybranych danych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1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Łączenie warunków</a:t>
            </a:r>
          </a:p>
          <a:p>
            <a:pPr lvl="2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AND</a:t>
            </a:r>
          </a:p>
          <a:p>
            <a:pPr lvl="2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OR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2 - Języki programowania SQL, </a:t>
            </a:r>
            <a:r>
              <a:rPr lang="pl-PL" dirty="0" smtClean="0"/>
              <a:t>środowisko, </a:t>
            </a:r>
            <a:r>
              <a:rPr lang="pl-PL" dirty="0"/>
              <a:t>wprowadzenie do języka SQL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13533" y="3573016"/>
            <a:ext cx="7094683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66084152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/>
              <a:t>Ćwiczenia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2 - Języki programowania SQL, </a:t>
            </a:r>
            <a:r>
              <a:rPr lang="pl-PL" dirty="0" smtClean="0"/>
              <a:t>środowisko, </a:t>
            </a:r>
            <a:r>
              <a:rPr lang="pl-PL" dirty="0"/>
              <a:t>wprowadzenie do języka SQL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905000"/>
            <a:ext cx="7707116" cy="2532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95001698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/>
              <a:t>Podsumowanie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2 - Języki programowania SQL, </a:t>
            </a:r>
            <a:r>
              <a:rPr lang="pl-PL" dirty="0" smtClean="0"/>
              <a:t>środowisko, </a:t>
            </a:r>
            <a:r>
              <a:rPr lang="pl-PL" dirty="0"/>
              <a:t>wprowadzenie do języka SQL</a:t>
            </a:r>
          </a:p>
        </p:txBody>
      </p:sp>
      <p:sp>
        <p:nvSpPr>
          <p:cNvPr id="7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1400" b="1" dirty="0"/>
              <a:t>SELECT [DISTINCT] { * , kolumna [AS alias], ... </a:t>
            </a:r>
            <a:r>
              <a:rPr lang="pl-PL" sz="1400" b="1" dirty="0" smtClean="0"/>
              <a:t>} </a:t>
            </a:r>
          </a:p>
          <a:p>
            <a:pPr marL="0" indent="0">
              <a:buNone/>
            </a:pPr>
            <a:r>
              <a:rPr lang="pl-PL" sz="1400" b="1" dirty="0" smtClean="0"/>
              <a:t>FROM tabela </a:t>
            </a:r>
            <a:r>
              <a:rPr lang="en-US" sz="1400" b="1" dirty="0" smtClean="0"/>
              <a:t>WHERE </a:t>
            </a:r>
            <a:r>
              <a:rPr lang="en-US" sz="1400" b="1" dirty="0" err="1"/>
              <a:t>warunek</a:t>
            </a:r>
            <a:r>
              <a:rPr lang="en-US" sz="1400" b="1" dirty="0"/>
              <a:t> [ AND | OR </a:t>
            </a:r>
            <a:r>
              <a:rPr lang="en-US" sz="1400" b="1" dirty="0" err="1"/>
              <a:t>warunek</a:t>
            </a:r>
            <a:r>
              <a:rPr lang="en-US" sz="1400" b="1" dirty="0"/>
              <a:t> ... ]</a:t>
            </a:r>
          </a:p>
          <a:p>
            <a:pPr marL="0" indent="0">
              <a:buNone/>
            </a:pPr>
            <a:r>
              <a:rPr lang="pl-PL" sz="1400" b="1" dirty="0"/>
              <a:t>ORDER BY { kolumna, wyra</a:t>
            </a:r>
            <a:r>
              <a:rPr lang="pl-PL" sz="1400" dirty="0"/>
              <a:t>ż</a:t>
            </a:r>
            <a:r>
              <a:rPr lang="pl-PL" sz="1400" b="1" dirty="0"/>
              <a:t>enie } [ASC | DESC</a:t>
            </a:r>
            <a:r>
              <a:rPr lang="pl-PL" sz="1400" b="1" dirty="0" smtClean="0"/>
              <a:t>];</a:t>
            </a: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82261193"/>
              </p:ext>
            </p:extLst>
          </p:nvPr>
        </p:nvGraphicFramePr>
        <p:xfrm>
          <a:off x="1691680" y="2852936"/>
          <a:ext cx="7000665" cy="3055208"/>
        </p:xfrm>
        <a:graphic>
          <a:graphicData uri="http://schemas.openxmlformats.org/drawingml/2006/table">
            <a:tbl>
              <a:tblPr firstRow="1" bandRow="1"/>
              <a:tblGrid>
                <a:gridCol w="1837520"/>
                <a:gridCol w="5163145"/>
              </a:tblGrid>
              <a:tr h="216024">
                <a:tc>
                  <a:txBody>
                    <a:bodyPr/>
                    <a:lstStyle/>
                    <a:p>
                      <a:r>
                        <a:rPr lang="pl-PL" sz="1200" dirty="0" smtClean="0"/>
                        <a:t>SELECT </a:t>
                      </a:r>
                      <a:endParaRPr lang="pl-P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200" dirty="0" smtClean="0"/>
                        <a:t>Wybiera listę kolumn</a:t>
                      </a:r>
                      <a:endParaRPr lang="pl-PL" sz="1200" dirty="0"/>
                    </a:p>
                  </a:txBody>
                  <a:tcPr/>
                </a:tc>
              </a:tr>
              <a:tr h="301744">
                <a:tc>
                  <a:txBody>
                    <a:bodyPr/>
                    <a:lstStyle/>
                    <a:p>
                      <a:r>
                        <a:rPr lang="pl-PL" sz="1200" dirty="0" smtClean="0"/>
                        <a:t>alias </a:t>
                      </a:r>
                      <a:endParaRPr lang="pl-P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200" dirty="0" smtClean="0"/>
                        <a:t>Można stosować tylko do kolumn i wyrażeń (nie do *)</a:t>
                      </a:r>
                      <a:endParaRPr lang="pl-PL" sz="1200" dirty="0"/>
                    </a:p>
                  </a:txBody>
                  <a:tcPr/>
                </a:tc>
              </a:tr>
              <a:tr h="216024">
                <a:tc>
                  <a:txBody>
                    <a:bodyPr/>
                    <a:lstStyle/>
                    <a:p>
                      <a:r>
                        <a:rPr lang="pl-PL" sz="1200" dirty="0" smtClean="0"/>
                        <a:t>*</a:t>
                      </a:r>
                      <a:endParaRPr lang="pl-P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200" dirty="0" smtClean="0"/>
                        <a:t>Oznacza wszystkie kolumny</a:t>
                      </a:r>
                      <a:endParaRPr lang="pl-PL" sz="1200" dirty="0"/>
                    </a:p>
                  </a:txBody>
                  <a:tcPr/>
                </a:tc>
              </a:tr>
              <a:tr h="229736">
                <a:tc>
                  <a:txBody>
                    <a:bodyPr/>
                    <a:lstStyle/>
                    <a:p>
                      <a:r>
                        <a:rPr lang="pl-PL" sz="1200" dirty="0" smtClean="0"/>
                        <a:t>DISTINCT </a:t>
                      </a:r>
                      <a:endParaRPr lang="pl-P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200" dirty="0" smtClean="0"/>
                        <a:t>Eliminuje duplikaty ze zbioru wynikowego</a:t>
                      </a:r>
                      <a:endParaRPr lang="pl-PL" sz="1200" dirty="0"/>
                    </a:p>
                  </a:txBody>
                  <a:tcPr/>
                </a:tc>
              </a:tr>
              <a:tr h="171440">
                <a:tc>
                  <a:txBody>
                    <a:bodyPr/>
                    <a:lstStyle/>
                    <a:p>
                      <a:r>
                        <a:rPr lang="pl-PL" sz="1200" dirty="0" smtClean="0"/>
                        <a:t>FROM t</a:t>
                      </a:r>
                      <a:endParaRPr lang="pl-P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200" dirty="0" smtClean="0"/>
                        <a:t>Określa relację, z której odczytujemy dane</a:t>
                      </a:r>
                      <a:endParaRPr lang="pl-PL" sz="1200" dirty="0"/>
                    </a:p>
                  </a:txBody>
                  <a:tcPr/>
                </a:tc>
              </a:tr>
              <a:tr h="257160">
                <a:tc>
                  <a:txBody>
                    <a:bodyPr/>
                    <a:lstStyle/>
                    <a:p>
                      <a:r>
                        <a:rPr lang="pl-PL" sz="1200" dirty="0" smtClean="0"/>
                        <a:t>WHERE</a:t>
                      </a:r>
                      <a:endParaRPr lang="pl-P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200" dirty="0" smtClean="0"/>
                        <a:t>Określa warunki wyboru wierszy, zawiera wartości kolumn</a:t>
                      </a:r>
                      <a:endParaRPr lang="pl-PL" sz="1200" dirty="0"/>
                    </a:p>
                  </a:txBody>
                  <a:tcPr/>
                </a:tc>
              </a:tr>
              <a:tr h="198864">
                <a:tc>
                  <a:txBody>
                    <a:bodyPr/>
                    <a:lstStyle/>
                    <a:p>
                      <a:r>
                        <a:rPr lang="pl-PL" sz="1200" dirty="0" smtClean="0"/>
                        <a:t>AND/OR </a:t>
                      </a:r>
                      <a:endParaRPr lang="pl-P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200" dirty="0" smtClean="0"/>
                        <a:t>Łączy warunki w klauzuli WHERE</a:t>
                      </a:r>
                      <a:endParaRPr lang="pl-PL" sz="1200" dirty="0"/>
                    </a:p>
                  </a:txBody>
                  <a:tcPr/>
                </a:tc>
              </a:tr>
              <a:tr h="284584">
                <a:tc>
                  <a:txBody>
                    <a:bodyPr/>
                    <a:lstStyle/>
                    <a:p>
                      <a:r>
                        <a:rPr lang="pl-PL" sz="1200" dirty="0" smtClean="0"/>
                        <a:t>()</a:t>
                      </a:r>
                      <a:endParaRPr lang="pl-P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200" dirty="0" smtClean="0"/>
                        <a:t>Pozwala na zmianę priorytetu operatorów</a:t>
                      </a:r>
                      <a:endParaRPr lang="pl-PL" sz="1200" dirty="0"/>
                    </a:p>
                  </a:txBody>
                  <a:tcPr/>
                </a:tc>
              </a:tr>
              <a:tr h="216024">
                <a:tc>
                  <a:txBody>
                    <a:bodyPr/>
                    <a:lstStyle/>
                    <a:p>
                      <a:r>
                        <a:rPr lang="pl-PL" sz="1200" dirty="0" smtClean="0"/>
                        <a:t>ORDER BY</a:t>
                      </a:r>
                      <a:endParaRPr lang="pl-P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200" dirty="0" smtClean="0"/>
                        <a:t>Służy do określenia kryterium sortowania</a:t>
                      </a:r>
                      <a:endParaRPr lang="pl-PL" sz="1200" dirty="0"/>
                    </a:p>
                  </a:txBody>
                  <a:tcPr/>
                </a:tc>
              </a:tr>
              <a:tr h="157728">
                <a:tc>
                  <a:txBody>
                    <a:bodyPr/>
                    <a:lstStyle/>
                    <a:p>
                      <a:r>
                        <a:rPr lang="pl-PL" sz="1200" dirty="0" smtClean="0"/>
                        <a:t>ASC </a:t>
                      </a:r>
                      <a:endParaRPr lang="pl-P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200" dirty="0" smtClean="0"/>
                        <a:t>Rosnący porządek sortowania</a:t>
                      </a:r>
                      <a:endParaRPr lang="pl-PL" sz="1200" dirty="0"/>
                    </a:p>
                  </a:txBody>
                  <a:tcPr/>
                </a:tc>
              </a:tr>
              <a:tr h="243448">
                <a:tc>
                  <a:txBody>
                    <a:bodyPr/>
                    <a:lstStyle/>
                    <a:p>
                      <a:r>
                        <a:rPr lang="pl-PL" sz="1200" dirty="0" smtClean="0"/>
                        <a:t>DESC </a:t>
                      </a:r>
                      <a:endParaRPr lang="pl-P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200" dirty="0" smtClean="0"/>
                        <a:t>Malejący porządek sortowania</a:t>
                      </a:r>
                      <a:endParaRPr lang="pl-PL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53388639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/>
            <a:r>
              <a:rPr lang="pl-PL" sz="3200" dirty="0" smtClean="0"/>
              <a:t>Języki programowania SQL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fontAlgn="base"/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SQL </a:t>
            </a:r>
            <a:r>
              <a:rPr lang="pl-PL" sz="2000" dirty="0" smtClean="0">
                <a:solidFill>
                  <a:schemeClr val="tx2">
                    <a:lumMod val="50000"/>
                  </a:schemeClr>
                </a:solidFill>
              </a:rPr>
              <a:t>jest powszechnie stosowanym językiem programowania baz danych. Istnieją różne rozszerzenia tego języka stosowane przez głównych producentów SZDB:                                                  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</a:rPr>
              <a:t>SQL</a:t>
            </a:r>
            <a:r>
              <a:rPr lang="pl-PL" sz="2000" dirty="0" smtClean="0">
                <a:solidFill>
                  <a:schemeClr val="tx2">
                    <a:lumMod val="50000"/>
                  </a:schemeClr>
                </a:solidFill>
              </a:rPr>
              <a:t> S</a:t>
            </a:r>
            <a:r>
              <a:rPr lang="en-US" sz="2000" dirty="0" err="1" smtClean="0">
                <a:solidFill>
                  <a:schemeClr val="tx2">
                    <a:lumMod val="50000"/>
                  </a:schemeClr>
                </a:solidFill>
              </a:rPr>
              <a:t>erve</a:t>
            </a:r>
            <a:r>
              <a:rPr lang="pl-PL" sz="2000" dirty="0" smtClean="0">
                <a:solidFill>
                  <a:schemeClr val="tx2">
                    <a:lumMod val="50000"/>
                  </a:schemeClr>
                </a:solidFill>
              </a:rPr>
              <a:t>r, </a:t>
            </a:r>
            <a:r>
              <a:rPr lang="pl-PL" sz="2000" dirty="0" err="1" smtClean="0">
                <a:solidFill>
                  <a:schemeClr val="tx2">
                    <a:lumMod val="50000"/>
                  </a:schemeClr>
                </a:solidFill>
              </a:rPr>
              <a:t>Oracle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 MySQL, </a:t>
            </a:r>
            <a:r>
              <a:rPr lang="en-US" sz="2000" dirty="0" err="1">
                <a:solidFill>
                  <a:schemeClr val="tx2">
                    <a:lumMod val="50000"/>
                  </a:schemeClr>
                </a:solidFill>
              </a:rPr>
              <a:t>PostgreSQL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, DB2, Informix, </a:t>
            </a:r>
            <a:r>
              <a:rPr lang="pl-PL" sz="2000" dirty="0" smtClean="0">
                <a:solidFill>
                  <a:schemeClr val="tx2">
                    <a:lumMod val="50000"/>
                  </a:schemeClr>
                </a:solidFill>
              </a:rPr>
              <a:t>itd.:</a:t>
            </a:r>
            <a:endParaRPr lang="en-US" sz="2000" dirty="0">
              <a:solidFill>
                <a:schemeClr val="tx2">
                  <a:lumMod val="50000"/>
                </a:schemeClr>
              </a:solidFill>
            </a:endParaRPr>
          </a:p>
          <a:p>
            <a:pPr lvl="1" fontAlgn="base"/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PL/SQL </a:t>
            </a:r>
            <a:r>
              <a:rPr lang="pl-PL" sz="2000" dirty="0">
                <a:solidFill>
                  <a:schemeClr val="tx2">
                    <a:lumMod val="50000"/>
                  </a:schemeClr>
                </a:solidFill>
              </a:rPr>
              <a:t> jest językiem proceduralnym używanym </a:t>
            </a:r>
            <a:r>
              <a:rPr lang="pl-PL" sz="2000" dirty="0" smtClean="0">
                <a:solidFill>
                  <a:schemeClr val="tx2">
                    <a:lumMod val="50000"/>
                  </a:schemeClr>
                </a:solidFill>
              </a:rPr>
              <a:t>przez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 Oracle</a:t>
            </a:r>
          </a:p>
          <a:p>
            <a:pPr lvl="1" fontAlgn="base"/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PL/</a:t>
            </a:r>
            <a:r>
              <a:rPr lang="en-US" sz="2000" dirty="0" err="1">
                <a:solidFill>
                  <a:schemeClr val="tx2">
                    <a:lumMod val="50000"/>
                  </a:schemeClr>
                </a:solidFill>
              </a:rPr>
              <a:t>pgSQL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 </a:t>
            </a:r>
            <a:r>
              <a:rPr lang="pl-PL" sz="2000" dirty="0" smtClean="0">
                <a:solidFill>
                  <a:schemeClr val="tx2">
                    <a:lumMod val="50000"/>
                  </a:schemeClr>
                </a:solidFill>
              </a:rPr>
              <a:t>jest </a:t>
            </a:r>
            <a:r>
              <a:rPr lang="pl-PL" sz="2000" dirty="0">
                <a:solidFill>
                  <a:schemeClr val="tx2">
                    <a:lumMod val="50000"/>
                  </a:schemeClr>
                </a:solidFill>
              </a:rPr>
              <a:t>językiem </a:t>
            </a:r>
            <a:r>
              <a:rPr lang="pl-PL" sz="2000" dirty="0" smtClean="0">
                <a:solidFill>
                  <a:schemeClr val="tx2">
                    <a:lumMod val="50000"/>
                  </a:schemeClr>
                </a:solidFill>
              </a:rPr>
              <a:t>proceduralnym używanym przez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 </a:t>
            </a:r>
            <a:r>
              <a:rPr lang="en-US" sz="2000" dirty="0" err="1">
                <a:solidFill>
                  <a:schemeClr val="tx2">
                    <a:lumMod val="50000"/>
                  </a:schemeClr>
                </a:solidFill>
              </a:rPr>
              <a:t>PostgreSQL</a:t>
            </a:r>
            <a:endParaRPr lang="en-US" sz="2000" dirty="0">
              <a:solidFill>
                <a:schemeClr val="tx2">
                  <a:lumMod val="50000"/>
                </a:schemeClr>
              </a:solidFill>
            </a:endParaRPr>
          </a:p>
          <a:p>
            <a:pPr lvl="1" fontAlgn="base"/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</a:rPr>
              <a:t>TSQL</a:t>
            </a:r>
            <a:r>
              <a:rPr lang="pl-PL" sz="2000" dirty="0" smtClean="0">
                <a:solidFill>
                  <a:schemeClr val="tx2">
                    <a:lumMod val="50000"/>
                  </a:schemeClr>
                </a:solidFill>
              </a:rPr>
              <a:t> (transakcyjny SQL), rozszerzenie języka SQL umożliwiające tworzenie pętli, instrukcji warunkowych i zmiennych, stworzone przez </a:t>
            </a:r>
            <a:r>
              <a:rPr lang="pl-PL" sz="2000" dirty="0" err="1" smtClean="0">
                <a:solidFill>
                  <a:schemeClr val="tx2">
                    <a:lumMod val="50000"/>
                  </a:schemeClr>
                </a:solidFill>
              </a:rPr>
              <a:t>Sysbase</a:t>
            </a:r>
            <a:r>
              <a:rPr lang="pl-PL" sz="2000" dirty="0" smtClean="0">
                <a:solidFill>
                  <a:schemeClr val="tx2">
                    <a:lumMod val="50000"/>
                  </a:schemeClr>
                </a:solidFill>
              </a:rPr>
              <a:t> i wykorzystywane przez 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 Microsoft in SQL Server.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2 - Języki programowania SQL, </a:t>
            </a:r>
            <a:r>
              <a:rPr lang="pl-PL" dirty="0" smtClean="0"/>
              <a:t>środowisko, </a:t>
            </a:r>
            <a:r>
              <a:rPr lang="pl-PL" dirty="0"/>
              <a:t>wprowadzenie do języka SQL</a:t>
            </a:r>
          </a:p>
        </p:txBody>
      </p:sp>
    </p:spTree>
    <p:extLst>
      <p:ext uri="{BB962C8B-B14F-4D97-AF65-F5344CB8AC3E}">
        <p14:creationId xmlns:p14="http://schemas.microsoft.com/office/powerpoint/2010/main" xmlns="" val="2823738687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/>
              <a:t>Środowisko programowania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1238943" y="1845802"/>
            <a:ext cx="4105063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l">
              <a:buSzPct val="100000"/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Microsoft SQL Server Management Studio</a:t>
            </a:r>
          </a:p>
          <a:p>
            <a:pPr algn="l">
              <a:buSzPct val="100000"/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Wersja bezpłatna – Express</a:t>
            </a:r>
          </a:p>
          <a:p>
            <a:pPr algn="l">
              <a:buSzPct val="100000"/>
              <a:buFont typeface="Arial" pitchFamily="34" charset="0"/>
              <a:buChar char="•"/>
            </a:pPr>
            <a:r>
              <a:rPr lang="pl-PL" b="1" dirty="0" err="1" smtClean="0">
                <a:solidFill>
                  <a:schemeClr val="tx2">
                    <a:lumMod val="50000"/>
                  </a:schemeClr>
                </a:solidFill>
              </a:rPr>
              <a:t>Toad</a:t>
            </a: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 for SQL Server Freeware</a:t>
            </a:r>
          </a:p>
          <a:p>
            <a:pPr algn="l">
              <a:buSzPct val="100000"/>
              <a:buFont typeface="Arial" pitchFamily="34" charset="0"/>
              <a:buChar char="•"/>
            </a:pPr>
            <a:endParaRPr lang="pl-PL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2 - Języki programowania SQL, </a:t>
            </a:r>
            <a:r>
              <a:rPr lang="pl-PL" dirty="0" smtClean="0"/>
              <a:t>środowisko, </a:t>
            </a:r>
            <a:r>
              <a:rPr lang="pl-PL" dirty="0"/>
              <a:t>wprowadzenie do języka SQL</a:t>
            </a:r>
          </a:p>
        </p:txBody>
      </p:sp>
      <p:pic>
        <p:nvPicPr>
          <p:cNvPr id="1026" name="Picture 2" descr="http://4.bp.blogspot.com/_GTY2pIbrTVE/SyxpjzpyT6I/AAAAAAAAAGQ/Z9RQMWQxMww/s400/SQL+Server+Management+Studio+200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44007" y="1700808"/>
            <a:ext cx="3810000" cy="247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509120"/>
            <a:ext cx="3829050" cy="110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17631253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>
                <a:solidFill>
                  <a:schemeClr val="tx1"/>
                </a:solidFill>
              </a:rPr>
              <a:t>MS SQL Management Studio Express</a:t>
            </a:r>
            <a:endParaRPr lang="pl-PL" sz="3200" dirty="0">
              <a:solidFill>
                <a:schemeClr val="tx1"/>
              </a:solidFill>
            </a:endParaRPr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l">
              <a:buSzPct val="100000"/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Do pobrania ze strony Microsoft</a:t>
            </a:r>
          </a:p>
          <a:p>
            <a:pPr lvl="1">
              <a:buFont typeface="Arial" pitchFamily="34" charset="0"/>
              <a:buChar char="•"/>
            </a:pPr>
            <a:r>
              <a:rPr lang="pl-PL" sz="1600" b="1" dirty="0">
                <a:solidFill>
                  <a:schemeClr val="tx2">
                    <a:lumMod val="50000"/>
                  </a:schemeClr>
                </a:solidFill>
              </a:rPr>
              <a:t>http://</a:t>
            </a:r>
            <a:r>
              <a:rPr lang="pl-PL" sz="1600" b="1" dirty="0" smtClean="0">
                <a:solidFill>
                  <a:schemeClr val="tx2">
                    <a:lumMod val="50000"/>
                  </a:schemeClr>
                </a:solidFill>
              </a:rPr>
              <a:t>www.microsoft.com/en-us/download/details.aspx?id=29062</a:t>
            </a:r>
          </a:p>
          <a:p>
            <a:pPr algn="l">
              <a:buSzPct val="100000"/>
              <a:buFont typeface="Arial" pitchFamily="34" charset="0"/>
              <a:buChar char="•"/>
            </a:pPr>
            <a:endParaRPr lang="pl-PL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2 - Języki programowania SQL, </a:t>
            </a:r>
            <a:r>
              <a:rPr lang="pl-PL" dirty="0" smtClean="0"/>
              <a:t>środowisko, </a:t>
            </a:r>
            <a:r>
              <a:rPr lang="pl-PL" dirty="0"/>
              <a:t>wprowadzenie do języka SQL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708920"/>
            <a:ext cx="4918322" cy="3216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70150690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>
                <a:solidFill>
                  <a:schemeClr val="tx1"/>
                </a:solidFill>
              </a:rPr>
              <a:t>MS SQL Management Studio Express</a:t>
            </a:r>
            <a:endParaRPr lang="pl-PL" sz="3200" dirty="0">
              <a:solidFill>
                <a:schemeClr val="tx1"/>
              </a:solidFill>
            </a:endParaRPr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l">
              <a:buSzPct val="100000"/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Pierwsze uruchomienie</a:t>
            </a:r>
          </a:p>
          <a:p>
            <a:pPr algn="l">
              <a:buSzPct val="100000"/>
              <a:buFont typeface="Arial" pitchFamily="34" charset="0"/>
              <a:buChar char="•"/>
            </a:pPr>
            <a:endParaRPr lang="pl-PL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2 - Języki programowania SQL, </a:t>
            </a:r>
            <a:r>
              <a:rPr lang="pl-PL" dirty="0" smtClean="0"/>
              <a:t>środowisko, </a:t>
            </a:r>
            <a:r>
              <a:rPr lang="pl-PL" dirty="0"/>
              <a:t>wprowadzenie do języka SQL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348880"/>
            <a:ext cx="6124809" cy="3554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33470940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>
                <a:solidFill>
                  <a:schemeClr val="tx1"/>
                </a:solidFill>
              </a:rPr>
              <a:t>MS SQL Management Studio Express</a:t>
            </a:r>
            <a:endParaRPr lang="pl-PL" sz="3200" dirty="0">
              <a:solidFill>
                <a:schemeClr val="tx1"/>
              </a:solidFill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2 - Języki programowania SQL, </a:t>
            </a:r>
            <a:r>
              <a:rPr lang="pl-PL" dirty="0" smtClean="0"/>
              <a:t>środowisko, </a:t>
            </a:r>
            <a:r>
              <a:rPr lang="pl-PL" dirty="0"/>
              <a:t>wprowadzenie do języka SQL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28800"/>
            <a:ext cx="6768752" cy="4762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0888249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/>
              <a:t>Wprowadzenie </a:t>
            </a:r>
            <a:r>
              <a:rPr lang="pl-PL" sz="3200" dirty="0"/>
              <a:t>do języka SQL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SzPct val="100000"/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SQL to język dostępu </a:t>
            </a:r>
            <a:r>
              <a:rPr lang="pl-PL" b="1" dirty="0">
                <a:solidFill>
                  <a:schemeClr val="tx2">
                    <a:lumMod val="50000"/>
                  </a:schemeClr>
                </a:solidFill>
              </a:rPr>
              <a:t>do bazy </a:t>
            </a: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danych</a:t>
            </a:r>
          </a:p>
          <a:p>
            <a:pPr>
              <a:buSzPct val="100000"/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Grupy poleceń języka:</a:t>
            </a:r>
          </a:p>
          <a:p>
            <a:pPr lvl="1">
              <a:buFont typeface="Arial" pitchFamily="34" charset="0"/>
              <a:buChar char="•"/>
            </a:pPr>
            <a:r>
              <a:rPr lang="pl-PL" dirty="0"/>
              <a:t>DDL </a:t>
            </a:r>
            <a:r>
              <a:rPr lang="pl-PL" dirty="0" smtClean="0"/>
              <a:t>- język </a:t>
            </a:r>
            <a:r>
              <a:rPr lang="pl-PL" dirty="0"/>
              <a:t>definiowania danych (Data Definition </a:t>
            </a:r>
            <a:r>
              <a:rPr lang="pl-PL" dirty="0" smtClean="0"/>
              <a:t>Language)</a:t>
            </a:r>
          </a:p>
          <a:p>
            <a:pPr lvl="1">
              <a:buFont typeface="Arial" pitchFamily="34" charset="0"/>
              <a:buChar char="•"/>
            </a:pPr>
            <a:r>
              <a:rPr lang="pl-PL" dirty="0" smtClean="0"/>
              <a:t>DML </a:t>
            </a:r>
            <a:r>
              <a:rPr lang="pl-PL" dirty="0"/>
              <a:t>- Język manipulowania danych (Data </a:t>
            </a:r>
            <a:r>
              <a:rPr lang="pl-PL" dirty="0" err="1"/>
              <a:t>Manipulation</a:t>
            </a:r>
            <a:r>
              <a:rPr lang="pl-PL" dirty="0"/>
              <a:t> </a:t>
            </a:r>
            <a:r>
              <a:rPr lang="pl-PL" dirty="0" smtClean="0"/>
              <a:t>Language)</a:t>
            </a:r>
            <a:endParaRPr lang="pl-PL" dirty="0"/>
          </a:p>
          <a:p>
            <a:pPr lvl="1">
              <a:buFont typeface="Arial" pitchFamily="34" charset="0"/>
              <a:buChar char="•"/>
            </a:pPr>
            <a:r>
              <a:rPr lang="pl-PL" dirty="0" smtClean="0"/>
              <a:t>DCL - </a:t>
            </a:r>
            <a:r>
              <a:rPr lang="pl-PL" dirty="0"/>
              <a:t>Język sterowania danych (Data Control Language</a:t>
            </a:r>
            <a:r>
              <a:rPr lang="pl-PL" dirty="0" smtClean="0"/>
              <a:t>)</a:t>
            </a:r>
          </a:p>
          <a:p>
            <a:pPr lvl="1">
              <a:buFont typeface="Arial" pitchFamily="34" charset="0"/>
              <a:buChar char="•"/>
            </a:pPr>
            <a:r>
              <a:rPr lang="pl-PL" dirty="0" smtClean="0"/>
              <a:t>Język </a:t>
            </a:r>
            <a:r>
              <a:rPr lang="pl-PL" dirty="0"/>
              <a:t>zapytań (Query Language</a:t>
            </a:r>
            <a:r>
              <a:rPr lang="pl-PL" dirty="0" smtClean="0"/>
              <a:t>)</a:t>
            </a:r>
            <a:endParaRPr lang="pl-PL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endParaRPr lang="pl-PL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2 - Języki programowania SQL, </a:t>
            </a:r>
            <a:r>
              <a:rPr lang="pl-PL" dirty="0" smtClean="0"/>
              <a:t>środowisko, </a:t>
            </a:r>
            <a:r>
              <a:rPr lang="pl-PL" dirty="0"/>
              <a:t>wprowadzenie do języka SQL</a:t>
            </a:r>
          </a:p>
        </p:txBody>
      </p:sp>
    </p:spTree>
    <p:extLst>
      <p:ext uri="{BB962C8B-B14F-4D97-AF65-F5344CB8AC3E}">
        <p14:creationId xmlns:p14="http://schemas.microsoft.com/office/powerpoint/2010/main" xmlns="" val="2654839167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/>
              <a:t>Wprowadzenie </a:t>
            </a:r>
            <a:r>
              <a:rPr lang="pl-PL" sz="3200" dirty="0"/>
              <a:t>do języka SQL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1">
              <a:buFont typeface="Arial" pitchFamily="34" charset="0"/>
              <a:buChar char="•"/>
            </a:pPr>
            <a:r>
              <a:rPr lang="pl-PL" b="1" dirty="0">
                <a:solidFill>
                  <a:schemeClr val="tx2">
                    <a:lumMod val="50000"/>
                  </a:schemeClr>
                </a:solidFill>
              </a:rPr>
              <a:t>Polecenie SQL może być zapisane:</a:t>
            </a:r>
          </a:p>
          <a:p>
            <a:pPr lvl="2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w </a:t>
            </a:r>
            <a:r>
              <a:rPr lang="pl-PL" b="1" dirty="0">
                <a:solidFill>
                  <a:schemeClr val="tx2">
                    <a:lumMod val="50000"/>
                  </a:schemeClr>
                </a:solidFill>
              </a:rPr>
              <a:t>jednym bądź wielu wierszach</a:t>
            </a:r>
          </a:p>
          <a:p>
            <a:pPr lvl="2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dużymi </a:t>
            </a:r>
            <a:r>
              <a:rPr lang="pl-PL" b="1" dirty="0">
                <a:solidFill>
                  <a:schemeClr val="tx2">
                    <a:lumMod val="50000"/>
                  </a:schemeClr>
                </a:solidFill>
              </a:rPr>
              <a:t>lub małymi </a:t>
            </a: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literami</a:t>
            </a:r>
          </a:p>
          <a:p>
            <a:pPr lvl="1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Polecenia powinny być zakończone średnikiem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2 - Języki programowania SQL, </a:t>
            </a:r>
            <a:r>
              <a:rPr lang="pl-PL" dirty="0" smtClean="0"/>
              <a:t>środowisko, </a:t>
            </a:r>
            <a:r>
              <a:rPr lang="pl-PL" dirty="0"/>
              <a:t>wprowadzenie do języka SQL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7496" y="3843338"/>
            <a:ext cx="5343906" cy="1889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76668497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theme/theme1.xml><?xml version="1.0" encoding="utf-8"?>
<a:theme xmlns:a="http://schemas.openxmlformats.org/drawingml/2006/main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1102</TotalTime>
  <Words>1502</Words>
  <Application>Microsoft Office PowerPoint</Application>
  <PresentationFormat>Pokaz na ekranie (4:3)</PresentationFormat>
  <Paragraphs>239</Paragraphs>
  <Slides>22</Slides>
  <Notes>22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22</vt:i4>
      </vt:variant>
    </vt:vector>
  </HeadingPairs>
  <TitlesOfParts>
    <vt:vector size="23" baseType="lpstr">
      <vt:lpstr/>
      <vt:lpstr>SQL Structured Query Language</vt:lpstr>
      <vt:lpstr>Przypomnienie</vt:lpstr>
      <vt:lpstr>Języki programowania SQL</vt:lpstr>
      <vt:lpstr>Środowisko programowania</vt:lpstr>
      <vt:lpstr>MS SQL Management Studio Express</vt:lpstr>
      <vt:lpstr>MS SQL Management Studio Express</vt:lpstr>
      <vt:lpstr>MS SQL Management Studio Express</vt:lpstr>
      <vt:lpstr>Wprowadzenie do języka SQL</vt:lpstr>
      <vt:lpstr>Wprowadzenie do języka SQL</vt:lpstr>
      <vt:lpstr>Wyświetlanie elementów (projekcja)</vt:lpstr>
      <vt:lpstr>Aliasy</vt:lpstr>
      <vt:lpstr>NULL</vt:lpstr>
      <vt:lpstr>ISNULL</vt:lpstr>
      <vt:lpstr>Porządkowanie elementów</vt:lpstr>
      <vt:lpstr>Eliminowanie duplikatów</vt:lpstr>
      <vt:lpstr>Selekcja wybranych danych</vt:lpstr>
      <vt:lpstr>Selekcja wybranych danych</vt:lpstr>
      <vt:lpstr>Selekcja wybranych danych</vt:lpstr>
      <vt:lpstr>Selekcja wybranych danych</vt:lpstr>
      <vt:lpstr>Selekcja wybranych danych</vt:lpstr>
      <vt:lpstr>Ćwiczenia</vt:lpstr>
      <vt:lpstr>Podsumowanie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SQL</dc:title>
  <dc:creator>Michał Galas</dc:creator>
  <cp:lastModifiedBy>Mac</cp:lastModifiedBy>
  <cp:revision>44</cp:revision>
  <dcterms:modified xsi:type="dcterms:W3CDTF">2013-03-25T16:12:53Z</dcterms:modified>
</cp:coreProperties>
</file>