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30"/>
  </p:notesMasterIdLst>
  <p:sldIdLst>
    <p:sldId id="256" r:id="rId2"/>
    <p:sldId id="258" r:id="rId3"/>
    <p:sldId id="259" r:id="rId4"/>
    <p:sldId id="281" r:id="rId5"/>
    <p:sldId id="289" r:id="rId6"/>
    <p:sldId id="288" r:id="rId7"/>
    <p:sldId id="282" r:id="rId8"/>
    <p:sldId id="283" r:id="rId9"/>
    <p:sldId id="287" r:id="rId10"/>
    <p:sldId id="286" r:id="rId11"/>
    <p:sldId id="285" r:id="rId12"/>
    <p:sldId id="284" r:id="rId13"/>
    <p:sldId id="294" r:id="rId14"/>
    <p:sldId id="290" r:id="rId15"/>
    <p:sldId id="291" r:id="rId16"/>
    <p:sldId id="292" r:id="rId17"/>
    <p:sldId id="293" r:id="rId18"/>
    <p:sldId id="295" r:id="rId19"/>
    <p:sldId id="296" r:id="rId20"/>
    <p:sldId id="297" r:id="rId21"/>
    <p:sldId id="298" r:id="rId22"/>
    <p:sldId id="299" r:id="rId23"/>
    <p:sldId id="301" r:id="rId24"/>
    <p:sldId id="300" r:id="rId25"/>
    <p:sldId id="302" r:id="rId26"/>
    <p:sldId id="303" r:id="rId27"/>
    <p:sldId id="280" r:id="rId28"/>
    <p:sldId id="279" r:id="rId29"/>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153" autoAdjust="0"/>
  </p:normalViewPr>
  <p:slideViewPr>
    <p:cSldViewPr>
      <p:cViewPr varScale="1">
        <p:scale>
          <a:sx n="61" d="100"/>
          <a:sy n="61" d="100"/>
        </p:scale>
        <p:origin x="-1404" y="-7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xmlns="" val="60118106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Kolejna dziedzina języka SQL – DDL</a:t>
            </a:r>
            <a:r>
              <a:rPr lang="pl-PL" baseline="0" dirty="0" smtClean="0"/>
              <a:t> – Data Definition Language, służy do definiowania obiektów bazy danych. Nauczyliśmy się wyświetlać dane z bazy (SELECT) oraz je modyfikować (DML: INSERT, UPDATE, DELETE). Przyszedł czas na tworzenie, modyfikację i usuwanie baz danych, tabel i innych obiektów.</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SQL Server oferuje typy do reprezentowania obiektów geometrycznych i geograficznych</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Pozostałe typy zostały przedstawione w tabeli</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Pamiętajmy, że SZBD</a:t>
            </a:r>
            <a:r>
              <a:rPr lang="pl-PL" sz="1100" b="0" i="0" kern="1200" baseline="0" dirty="0" smtClean="0">
                <a:solidFill>
                  <a:schemeClr val="tx1"/>
                </a:solidFill>
                <a:effectLst/>
                <a:latin typeface="+mn-lt"/>
                <a:ea typeface="+mn-ea"/>
                <a:cs typeface="+mn-cs"/>
              </a:rPr>
              <a:t> może zawierać wiele baz. Często używamy skrótu myślowego i nazywamy bazą danych SZBD, faktycznie system zarządzania bazą danych zawiera wiele baz danych.</a:t>
            </a:r>
          </a:p>
          <a:p>
            <a:r>
              <a:rPr lang="pl-PL" sz="1100" b="0" i="0" kern="1200" baseline="0" dirty="0" smtClean="0">
                <a:solidFill>
                  <a:schemeClr val="tx1"/>
                </a:solidFill>
                <a:effectLst/>
                <a:latin typeface="+mn-lt"/>
                <a:ea typeface="+mn-ea"/>
                <a:cs typeface="+mn-cs"/>
              </a:rPr>
              <a:t>USE wykorzystywany jest do wyboru bazy danych, w kontekście której zamierzamy pracować.</a:t>
            </a: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CREATE służy do tworzenia nowych tabel, w których później możemy przechowywać różnego rodzaju dane.  Tworząc nową tabelę musimy podać jej nazwę, nazwę kolumny/kolumn oraz typ danych danej kolumny.  Można też podawać dodatkowe informacje, podczas tworzenia tabeli takie jak np. kodowanie znaków itd. </a:t>
            </a: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Przykład CREATE tworzący tabelę klienci. Tworząc tabele trzeba zwrócić uwagę na to, jaki typ danych będziemy przechowywać, aby był on najlepiej dopasowany.  Jeżeli przechowujemy wyłącznie liczby, to nie ma potrzeby tworzenia kolumny typu tekstowego itd. </a:t>
            </a: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Najczęściej</a:t>
            </a:r>
            <a:r>
              <a:rPr lang="pl-PL" sz="1100" b="0" i="0" kern="1200" baseline="0" dirty="0" smtClean="0">
                <a:solidFill>
                  <a:schemeClr val="tx1"/>
                </a:solidFill>
                <a:effectLst/>
                <a:latin typeface="+mn-lt"/>
                <a:ea typeface="+mn-ea"/>
                <a:cs typeface="+mn-cs"/>
              </a:rPr>
              <a:t> </a:t>
            </a:r>
            <a:r>
              <a:rPr lang="pl-PL" sz="1100" b="0" i="0" kern="1200" dirty="0" smtClean="0">
                <a:solidFill>
                  <a:schemeClr val="tx1"/>
                </a:solidFill>
                <a:effectLst/>
                <a:latin typeface="+mn-lt"/>
                <a:ea typeface="+mn-ea"/>
                <a:cs typeface="+mn-cs"/>
              </a:rPr>
              <a:t>chcemy posiadać kolumnę w tabeli, która będzie przechowywała unikalne wartości automatycznie numerowane. Zastosowanie tego jest bardzo proste. Dzięki takiemu rozwiązaniu każdy wiersz w tabeli posiada unikalny "identyfikator". W tym celu możemy wykorzystać </a:t>
            </a:r>
            <a:r>
              <a:rPr lang="pl-PL" sz="1100" b="1" i="0" kern="1200" dirty="0" smtClean="0">
                <a:solidFill>
                  <a:schemeClr val="tx1"/>
                </a:solidFill>
                <a:effectLst/>
                <a:latin typeface="+mn-lt"/>
                <a:ea typeface="+mn-ea"/>
                <a:cs typeface="+mn-cs"/>
              </a:rPr>
              <a:t>IDENTITY</a:t>
            </a:r>
            <a:r>
              <a:rPr lang="pl-PL" sz="1100" b="0" i="0" kern="1200" dirty="0" smtClean="0">
                <a:solidFill>
                  <a:schemeClr val="tx1"/>
                </a:solidFill>
                <a:effectLst/>
                <a:latin typeface="+mn-lt"/>
                <a:ea typeface="+mn-ea"/>
                <a:cs typeface="+mn-cs"/>
              </a:rPr>
              <a:t> oraz definicję klucza głównego. </a:t>
            </a: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Tworząc tabelę</a:t>
            </a:r>
            <a:r>
              <a:rPr lang="pl-PL" sz="1100" b="0" i="0" kern="1200" baseline="0" dirty="0" smtClean="0">
                <a:solidFill>
                  <a:schemeClr val="tx1"/>
                </a:solidFill>
                <a:effectLst/>
                <a:latin typeface="+mn-lt"/>
                <a:ea typeface="+mn-ea"/>
                <a:cs typeface="+mn-cs"/>
              </a:rPr>
              <a:t> mamy wpływ na to czy dana kolumna będzie dopuszczała wartości puste, bądź nie. Służy do tego wyrażenie NULL lub NOT NULL po typie zmiennej.</a:t>
            </a:r>
          </a:p>
          <a:p>
            <a:r>
              <a:rPr lang="pl-PL" sz="1100" b="0" i="0" kern="1200" baseline="0" dirty="0" smtClean="0">
                <a:solidFill>
                  <a:schemeClr val="tx1"/>
                </a:solidFill>
                <a:effectLst/>
                <a:latin typeface="+mn-lt"/>
                <a:ea typeface="+mn-ea"/>
                <a:cs typeface="+mn-cs"/>
              </a:rPr>
              <a:t>Dodatkowo możemy kolumnie nadać wartość domyślną – polecenie DEFAULT.</a:t>
            </a: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DROP DATABASE usuwa całą bazę danych. Warto zwrócić uwagę, że operacja jest nieodwracalna i należy z</a:t>
            </a:r>
            <a:r>
              <a:rPr lang="pl-PL" sz="1100" b="0" i="0" kern="1200" baseline="0" dirty="0" smtClean="0">
                <a:solidFill>
                  <a:schemeClr val="tx1"/>
                </a:solidFill>
                <a:effectLst/>
                <a:latin typeface="+mn-lt"/>
                <a:ea typeface="+mn-ea"/>
                <a:cs typeface="+mn-cs"/>
              </a:rPr>
              <a:t> niej korzystać ze szczególną ostrożnością.</a:t>
            </a: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DROP TABLE</a:t>
            </a:r>
            <a:r>
              <a:rPr lang="pl-PL" sz="1100" b="0" i="0" kern="1200" baseline="0" dirty="0" smtClean="0">
                <a:solidFill>
                  <a:schemeClr val="tx1"/>
                </a:solidFill>
                <a:effectLst/>
                <a:latin typeface="+mn-lt"/>
                <a:ea typeface="+mn-ea"/>
                <a:cs typeface="+mn-cs"/>
              </a:rPr>
              <a:t> </a:t>
            </a:r>
            <a:r>
              <a:rPr lang="pl-PL" sz="1100" b="0" i="0" kern="1200" dirty="0" smtClean="0">
                <a:solidFill>
                  <a:schemeClr val="tx1"/>
                </a:solidFill>
                <a:effectLst/>
                <a:latin typeface="+mn-lt"/>
                <a:ea typeface="+mn-ea"/>
                <a:cs typeface="+mn-cs"/>
              </a:rPr>
              <a:t>usuwa tabelę. Warto zwrócić uwagę, że operacja jest nieodwracalna i należy z</a:t>
            </a:r>
            <a:r>
              <a:rPr lang="pl-PL" sz="1100" b="0" i="0" kern="1200" baseline="0" dirty="0" smtClean="0">
                <a:solidFill>
                  <a:schemeClr val="tx1"/>
                </a:solidFill>
                <a:effectLst/>
                <a:latin typeface="+mn-lt"/>
                <a:ea typeface="+mn-ea"/>
                <a:cs typeface="+mn-cs"/>
              </a:rPr>
              <a:t> niej korzystać ze szczególną ostrożnością.</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UPDATE służy do aktualizacji istniejących danych w tabeli. </a:t>
            </a:r>
          </a:p>
          <a:p>
            <a:r>
              <a:rPr lang="pl-PL" sz="1100" b="0" i="0" kern="1200" dirty="0" smtClean="0">
                <a:solidFill>
                  <a:schemeClr val="tx1"/>
                </a:solidFill>
                <a:effectLst/>
                <a:latin typeface="+mn-lt"/>
                <a:ea typeface="+mn-ea"/>
                <a:cs typeface="+mn-cs"/>
              </a:rPr>
              <a:t>INSERT używane jest do dodawania nowych wierszy do tabeli. INSERT pozwala na dodawanie nowych wierszy na dwa sposoby. W jednym z nich definiujemy nazwy kolumn, zaś w drugim pomijamy nazwy kolumn wprowadzając same wartości. W przypadku drugiego sposobu, musimy wziąć pod uwagę kolejność kolumn w tabeli.</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b="0" i="0" kern="1200" dirty="0" smtClean="0">
                <a:solidFill>
                  <a:schemeClr val="tx1"/>
                </a:solidFill>
                <a:effectLst/>
                <a:latin typeface="+mn-lt"/>
                <a:ea typeface="+mn-ea"/>
                <a:cs typeface="+mn-cs"/>
              </a:rPr>
              <a:t>DELETE używane jest do usuwania istniejących wierszy z tabeli.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ALTER służy głównie służy do modyfikacji istniejących elementów w bazie.  Początkujący użytkownicy będą głównie korzystali z polecania </a:t>
            </a:r>
            <a:r>
              <a:rPr lang="pl-PL" sz="1100" b="1" i="0" kern="1200" dirty="0" smtClean="0">
                <a:solidFill>
                  <a:schemeClr val="tx1"/>
                </a:solidFill>
                <a:effectLst/>
                <a:latin typeface="+mn-lt"/>
                <a:ea typeface="+mn-ea"/>
                <a:cs typeface="+mn-cs"/>
              </a:rPr>
              <a:t>ALTER TABLE</a:t>
            </a:r>
            <a:r>
              <a:rPr lang="pl-PL" sz="1100" b="0" i="0" kern="1200" dirty="0" smtClean="0">
                <a:solidFill>
                  <a:schemeClr val="tx1"/>
                </a:solidFill>
                <a:effectLst/>
                <a:latin typeface="+mn-lt"/>
                <a:ea typeface="+mn-ea"/>
                <a:cs typeface="+mn-cs"/>
              </a:rPr>
              <a:t>, które będzie odnosiło się do tabel. Poleceniem tym możemy modyfikować tabele między innymi dodając i usuwając kolumny, zmieniając kolumny oraz typy kolumn. </a:t>
            </a:r>
            <a:r>
              <a:rPr lang="pl-PL" dirty="0" smtClean="0"/>
              <a:t/>
            </a:r>
            <a:br>
              <a:rPr lang="pl-PL" dirty="0" smtClean="0"/>
            </a:br>
            <a:r>
              <a:rPr lang="pl-PL" sz="1100" b="0" i="0" kern="1200" dirty="0" smtClean="0">
                <a:solidFill>
                  <a:schemeClr val="tx1"/>
                </a:solidFill>
                <a:effectLst/>
                <a:latin typeface="+mn-lt"/>
                <a:ea typeface="+mn-ea"/>
                <a:cs typeface="+mn-cs"/>
              </a:rPr>
              <a:t>W TSQL posiadamy inne typy zapytań </a:t>
            </a:r>
            <a:r>
              <a:rPr lang="pl-PL" sz="1100" b="1" i="0" kern="1200" dirty="0" smtClean="0">
                <a:solidFill>
                  <a:schemeClr val="tx1"/>
                </a:solidFill>
                <a:effectLst/>
                <a:latin typeface="+mn-lt"/>
                <a:ea typeface="+mn-ea"/>
                <a:cs typeface="+mn-cs"/>
              </a:rPr>
              <a:t>ALTER</a:t>
            </a:r>
            <a:r>
              <a:rPr lang="pl-PL" sz="1100" b="0" i="0" kern="1200" dirty="0" smtClean="0">
                <a:solidFill>
                  <a:schemeClr val="tx1"/>
                </a:solidFill>
                <a:effectLst/>
                <a:latin typeface="+mn-lt"/>
                <a:ea typeface="+mn-ea"/>
                <a:cs typeface="+mn-cs"/>
              </a:rPr>
              <a:t>, np. ALTER DATABASE (odnosi się do bazy danych), ALTER FUNCTION (odnosi się do funkcji), ALTER USER (odnosi się do użytkowników), ALTER VIEW (odnosi się do widoków), ALTER PROCEDURE (odnosi się do procedur). </a:t>
            </a:r>
            <a:r>
              <a:rPr lang="pl-PL" dirty="0" smtClean="0"/>
              <a:t/>
            </a:r>
            <a:br>
              <a:rPr lang="pl-PL" dirty="0" smtClean="0"/>
            </a:br>
            <a:r>
              <a:rPr lang="pl-PL" sz="1100" b="0" i="0" kern="1200" dirty="0" smtClean="0">
                <a:solidFill>
                  <a:schemeClr val="tx1"/>
                </a:solidFill>
                <a:effectLst/>
                <a:latin typeface="+mn-lt"/>
                <a:ea typeface="+mn-ea"/>
                <a:cs typeface="+mn-cs"/>
              </a:rPr>
              <a:t>Na slajdzie przedstawiono możliwe opcje ALTER DATABASE. Najważniejsze z nich to zmiana kodowania, szyfrowania, opcji kursorów.</a:t>
            </a:r>
          </a:p>
          <a:p>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Przykład ALTER TABLE dodający kolumnę do istniejącej</a:t>
            </a:r>
            <a:r>
              <a:rPr lang="pl-PL" baseline="0" dirty="0" smtClean="0"/>
              <a:t> tabeli.</a:t>
            </a: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Przykład ALTER TABLE usuwający kolumnę z istniejącej</a:t>
            </a:r>
            <a:r>
              <a:rPr lang="pl-PL" baseline="0" dirty="0" smtClean="0"/>
              <a:t> tabeli.</a:t>
            </a:r>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dirty="0" smtClean="0"/>
              <a:t>Przykład ALTER TABLE modyfikujący kolumnę w istniejącej</a:t>
            </a:r>
            <a:r>
              <a:rPr lang="pl-PL" baseline="0" dirty="0" smtClean="0"/>
              <a:t> tabeli.</a:t>
            </a:r>
            <a:endParaRPr lang="pl-PL" dirty="0" smtClean="0"/>
          </a:p>
          <a:p>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dirty="0" smtClean="0"/>
              <a:t>SELECT INTO – szybka metoda kopiowania tabel.</a:t>
            </a:r>
          </a:p>
          <a:p>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dirty="0" smtClean="0"/>
              <a:t>Przykład SELECT INTO kopiujący dane z tabeli pracownicy.</a:t>
            </a:r>
          </a:p>
          <a:p>
            <a:endParaRP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Ćwiczenie 1:</a:t>
            </a:r>
          </a:p>
          <a:p>
            <a:r>
              <a:rPr lang="pl-PL" dirty="0" smtClean="0"/>
              <a:t>Utwórz nową bazę danych o nazwie </a:t>
            </a:r>
            <a:r>
              <a:rPr lang="pl-PL" dirty="0" err="1" smtClean="0"/>
              <a:t>Testowa_Inicjały</a:t>
            </a:r>
            <a:endParaRPr lang="pl-PL" dirty="0" smtClean="0"/>
          </a:p>
          <a:p>
            <a:endParaRPr lang="pl-PL" dirty="0" smtClean="0"/>
          </a:p>
          <a:p>
            <a:r>
              <a:rPr lang="pl-PL" dirty="0" smtClean="0"/>
              <a:t>Ćwiczenie 2:</a:t>
            </a:r>
          </a:p>
          <a:p>
            <a:r>
              <a:rPr lang="pl-PL" dirty="0" smtClean="0"/>
              <a:t>Utwórz nowe</a:t>
            </a:r>
            <a:r>
              <a:rPr lang="pl-PL" baseline="0" dirty="0" smtClean="0"/>
              <a:t> tabele zgodnie ze slajdem</a:t>
            </a:r>
            <a:endParaRPr lang="pl-PL" dirty="0" smtClean="0"/>
          </a:p>
          <a:p>
            <a:endParaRPr lang="pl-PL" dirty="0" smtClean="0"/>
          </a:p>
          <a:p>
            <a:r>
              <a:rPr lang="pl-PL" dirty="0" smtClean="0"/>
              <a:t>Ćwiczenie 3:</a:t>
            </a:r>
          </a:p>
          <a:p>
            <a:r>
              <a:rPr lang="pl-PL" baseline="0" dirty="0" smtClean="0"/>
              <a:t>Usuń tabelę miejsca</a:t>
            </a:r>
          </a:p>
          <a:p>
            <a:endParaRPr lang="pl-PL" baseline="0" dirty="0" smtClean="0"/>
          </a:p>
          <a:p>
            <a:r>
              <a:rPr lang="pl-PL" baseline="0" dirty="0" smtClean="0"/>
              <a:t>Ćwiczenie 4:</a:t>
            </a:r>
          </a:p>
          <a:p>
            <a:r>
              <a:rPr lang="pl-PL" baseline="0" dirty="0" smtClean="0"/>
              <a:t>Zmodyfikuj tabelę klienci – dodaj kolumnę wartość zamówienia (typ </a:t>
            </a:r>
            <a:r>
              <a:rPr lang="pl-PL" baseline="0" dirty="0" err="1" smtClean="0"/>
              <a:t>decimal</a:t>
            </a:r>
            <a:r>
              <a:rPr lang="pl-PL" baseline="0" dirty="0" smtClean="0"/>
              <a:t> z dwoma miejscami po przecinku)</a:t>
            </a:r>
          </a:p>
          <a:p>
            <a:endParaRPr lang="pl-PL" baseline="0" dirty="0" smtClean="0"/>
          </a:p>
          <a:p>
            <a:r>
              <a:rPr lang="pl-PL" baseline="0" dirty="0" smtClean="0"/>
              <a:t>Ćwiczenie 5:</a:t>
            </a:r>
          </a:p>
          <a:p>
            <a:r>
              <a:rPr lang="pl-PL" baseline="0" dirty="0" smtClean="0"/>
              <a:t>Zmodyfikuj kolumnę wartość zamówienia – zmień typ na </a:t>
            </a:r>
            <a:r>
              <a:rPr lang="pl-PL" baseline="0" dirty="0" err="1" smtClean="0"/>
              <a:t>money</a:t>
            </a:r>
            <a:r>
              <a:rPr lang="pl-PL" baseline="0" dirty="0" smtClean="0"/>
              <a:t> z domyślną wartością 0</a:t>
            </a:r>
          </a:p>
          <a:p>
            <a:endParaRPr lang="pl-PL" baseline="0" dirty="0" smtClean="0"/>
          </a:p>
          <a:p>
            <a:r>
              <a:rPr lang="pl-PL" baseline="0" dirty="0" smtClean="0"/>
              <a:t>Ćwiczenie 6:</a:t>
            </a:r>
          </a:p>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Skopiuj tabelę klienci do tabeli kontrahenci</a:t>
            </a:r>
          </a:p>
          <a:p>
            <a:endParaRPr lang="pl-PL" baseline="0" dirty="0" smtClean="0"/>
          </a:p>
          <a:p>
            <a:r>
              <a:rPr lang="pl-PL" baseline="0" dirty="0" smtClean="0"/>
              <a:t>Ćwiczenie 7:</a:t>
            </a:r>
          </a:p>
          <a:p>
            <a:r>
              <a:rPr lang="pl-PL" baseline="0" dirty="0" smtClean="0"/>
              <a:t>Usuń kolumnę wartość zamówienia w tabeli </a:t>
            </a:r>
            <a:r>
              <a:rPr lang="pl-PL" baseline="0" dirty="0" err="1" smtClean="0"/>
              <a:t>kontahenci</a:t>
            </a:r>
            <a:endParaRPr lang="pl-PL" baseline="0" dirty="0" smtClean="0"/>
          </a:p>
          <a:p>
            <a:endParaRPr lang="pl-PL" baseline="0" dirty="0" smtClean="0"/>
          </a:p>
          <a:p>
            <a:r>
              <a:rPr lang="pl-PL" baseline="0" dirty="0" smtClean="0"/>
              <a:t>Ćwiczenie 8:</a:t>
            </a:r>
          </a:p>
          <a:p>
            <a:r>
              <a:rPr lang="pl-PL" baseline="0" dirty="0" smtClean="0"/>
              <a:t>Usuń bazę testowa</a:t>
            </a:r>
          </a:p>
          <a:p>
            <a:endParaRPr lang="pl-PL" baseline="0" dirty="0" smtClean="0"/>
          </a:p>
          <a:p>
            <a:endParaRPr lang="pl-PL" baseline="0" dirty="0" smtClean="0"/>
          </a:p>
          <a:p>
            <a:endParaRP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Tabela</a:t>
            </a:r>
            <a:r>
              <a:rPr lang="pl-PL" baseline="0" dirty="0" smtClean="0"/>
              <a:t> podsumowująca poznane wyrażenia</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Wyjaśnienie, że pomimo wspólnego standardu</a:t>
            </a:r>
            <a:r>
              <a:rPr lang="pl-PL" baseline="0" dirty="0" smtClean="0"/>
              <a:t> istnieje wiele różnych rozszerzeń. Podstawowa składnia wszystkich rozszerzeń języka jest taka sama, jednak istnieje wiele różnic. W tym kursie zajmiemy się językiem SQL w ujęciu rozszerzenia TSQL, promowanym przez Microsoft.</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Zanim będziemy mogli stworzyć tabelę musimy poznać typy danych (w tym kolumn),</a:t>
            </a:r>
            <a:r>
              <a:rPr lang="pl-PL" baseline="0" dirty="0" smtClean="0"/>
              <a:t> które możemy użyć w języku SQL. Większość z przedstawionych typów dotyczy wszystkich rozszerzeń języka SQL. Jednak warto pamiętać, że w tym kursie skupiamy się na języku TSQL</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Do wartości numerycznych zalicza się typy przedstawione w tabeli.</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Zanim będziemy mogli stworzyć tabelę musimy poznać typy danych (w tym kolumn),</a:t>
            </a:r>
            <a:r>
              <a:rPr lang="pl-PL" baseline="0" dirty="0" smtClean="0"/>
              <a:t> które możemy użyć w języku SQL. Większość z przedstawionych typów dotyczy wszystkich rozszerzeń języka SQL. Jednak warto pamiętać, że w tym kursie skupiamy się na języku TSQL</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Dane zapisywane jako data i czas powinny zostać zaprezentowane za pomocą typów przedstawionych w tabeli.</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Do wartości znakowych zalicza się typy przedstawione w tabeli </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Do wartości binarnych zalicza typy przedstawione w tabeli</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043608" y="1340768"/>
            <a:ext cx="7772400" cy="1546474"/>
          </a:xfrm>
          <a:prstGeom prst="rect">
            <a:avLst/>
          </a:prstGeom>
        </p:spPr>
        <p:txBody>
          <a:bodyPr lIns="91425" tIns="91425" rIns="91425" bIns="91425" anchor="b" anchorCtr="0">
            <a:noAutofit/>
          </a:bodyPr>
          <a:lstStyle/>
          <a:p>
            <a:r>
              <a:rPr lang="pl-PL" dirty="0" smtClean="0"/>
              <a:t>SQL</a:t>
            </a:r>
            <a:br>
              <a:rPr lang="pl-PL" dirty="0" smtClean="0"/>
            </a:br>
            <a:r>
              <a:rPr lang="pl-PL" sz="4000" i="1" dirty="0" err="1"/>
              <a:t>Structured</a:t>
            </a:r>
            <a:r>
              <a:rPr lang="pl-PL" sz="4000" i="1" dirty="0"/>
              <a:t> Query </a:t>
            </a:r>
            <a:r>
              <a:rPr lang="pl-PL" sz="4000" i="1" dirty="0" smtClean="0"/>
              <a:t>Language</a:t>
            </a:r>
            <a:endParaRPr lang="pl" sz="4000" dirty="0"/>
          </a:p>
        </p:txBody>
      </p:sp>
      <p:sp>
        <p:nvSpPr>
          <p:cNvPr id="24" name="Shape 24"/>
          <p:cNvSpPr txBox="1">
            <a:spLocks noGrp="1"/>
          </p:cNvSpPr>
          <p:nvPr>
            <p:ph type="subTitle" idx="1"/>
          </p:nvPr>
        </p:nvSpPr>
        <p:spPr>
          <a:xfrm>
            <a:off x="971600" y="3140968"/>
            <a:ext cx="7772400" cy="1046317"/>
          </a:xfrm>
          <a:prstGeom prst="rect">
            <a:avLst/>
          </a:prstGeom>
        </p:spPr>
        <p:txBody>
          <a:bodyPr lIns="91425" tIns="91425" rIns="91425" bIns="91425" anchor="t" anchorCtr="0">
            <a:noAutofit/>
          </a:bodyPr>
          <a:lstStyle/>
          <a:p>
            <a:r>
              <a:rPr lang="pl-PL" i="1" dirty="0"/>
              <a:t>Lekcja </a:t>
            </a:r>
            <a:r>
              <a:rPr lang="pl-PL" i="1" dirty="0" smtClean="0"/>
              <a:t>5</a:t>
            </a:r>
          </a:p>
          <a:p>
            <a:r>
              <a:rPr lang="pl-PL" dirty="0" smtClean="0"/>
              <a:t>DDL </a:t>
            </a:r>
          </a:p>
          <a:p>
            <a:r>
              <a:rPr lang="pl-PL" dirty="0" smtClean="0"/>
              <a:t>Data Definition Language</a:t>
            </a:r>
            <a:endParaRPr lang="pl" b="1" dirty="0"/>
          </a:p>
        </p:txBody>
      </p:sp>
      <p:sp>
        <p:nvSpPr>
          <p:cNvPr id="2" name="pole tekstowe 1"/>
          <p:cNvSpPr txBox="1"/>
          <p:nvPr/>
        </p:nvSpPr>
        <p:spPr>
          <a:xfrm>
            <a:off x="1835696" y="6381328"/>
            <a:ext cx="4248472" cy="307777"/>
          </a:xfrm>
          <a:prstGeom prst="rect">
            <a:avLst/>
          </a:prstGeom>
          <a:noFill/>
        </p:spPr>
        <p:txBody>
          <a:bodyPr wrap="square" rtlCol="0">
            <a:spAutoFit/>
          </a:bodyPr>
          <a:lstStyle/>
          <a:p>
            <a:r>
              <a:rPr lang="pl-PL" dirty="0"/>
              <a:t>SQL </a:t>
            </a:r>
            <a:r>
              <a:rPr lang="pl-PL" i="1" dirty="0" err="1"/>
              <a:t>Structured</a:t>
            </a:r>
            <a:r>
              <a:rPr lang="pl-PL" i="1" dirty="0"/>
              <a:t> Query Language </a:t>
            </a:r>
            <a:r>
              <a:rPr lang="pl-PL" dirty="0" smtClean="0"/>
              <a:t>Lekcja 5</a:t>
            </a:r>
            <a:endParaRPr lang="pl-PL" dirty="0"/>
          </a:p>
        </p:txBody>
      </p:sp>
      <p:grpSp>
        <p:nvGrpSpPr>
          <p:cNvPr id="5" name="Grupa 4"/>
          <p:cNvGrpSpPr/>
          <p:nvPr/>
        </p:nvGrpSpPr>
        <p:grpSpPr>
          <a:xfrm>
            <a:off x="2051720" y="4902963"/>
            <a:ext cx="5688632" cy="974309"/>
            <a:chOff x="2267744" y="4758947"/>
            <a:chExt cx="5688632" cy="974309"/>
          </a:xfrm>
        </p:grpSpPr>
        <p:sp>
          <p:nvSpPr>
            <p:cNvPr id="6" name="Shape 24"/>
            <p:cNvSpPr txBox="1">
              <a:spLocks/>
            </p:cNvSpPr>
            <p:nvPr/>
          </p:nvSpPr>
          <p:spPr>
            <a:xfrm>
              <a:off x="2267744" y="4758947"/>
              <a:ext cx="5688632" cy="974309"/>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a:lstStyle>
            <a:p>
              <a:pPr lvl="0" indent="190500" algn="ctr">
                <a:buClr>
                  <a:schemeClr val="dk2"/>
                </a:buClr>
                <a:buSzPct val="100000"/>
              </a:pPr>
              <a:r>
                <a:rPr lang="pl-PL" sz="1000" dirty="0" smtClean="0">
                  <a:solidFill>
                    <a:schemeClr val="tx1"/>
                  </a:solidFill>
                  <a:latin typeface="Calibri" pitchFamily="34" charset="0"/>
                </a:rPr>
                <a:t>Człowiek - najlepsza inwestycja</a:t>
              </a: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lang="pl-PL" sz="1000" dirty="0" smtClean="0">
                <a:solidFill>
                  <a:schemeClr val="tx1"/>
                </a:solidFill>
                <a:latin typeface="Calibri" pitchFamily="34" charset="0"/>
              </a:endParaRPr>
            </a:p>
            <a:p>
              <a:pPr lvl="0" indent="190500" algn="ctr">
                <a:buClr>
                  <a:schemeClr val="dk2"/>
                </a:buClr>
                <a:buSzPct val="100000"/>
              </a:pPr>
              <a:r>
                <a:rPr lang="pl-PL" sz="1000" dirty="0" smtClean="0">
                  <a:solidFill>
                    <a:schemeClr val="tx1"/>
                  </a:solidFill>
                  <a:latin typeface="Calibri" pitchFamily="34" charset="0"/>
                </a:rPr>
                <a:t>Projekt współfinansowany przez Unię Europejską w ramach Europejskiego Funduszu Społecznego</a:t>
              </a:r>
              <a:endParaRPr kumimoji="0" lang="pl" sz="1000" i="0" u="none" strike="noStrike" kern="0" cap="none" spc="0" normalizeH="0" baseline="0" noProof="0" dirty="0">
                <a:ln>
                  <a:noFill/>
                </a:ln>
                <a:solidFill>
                  <a:schemeClr val="tx1"/>
                </a:solidFill>
                <a:effectLst/>
                <a:uLnTx/>
                <a:uFillTx/>
                <a:latin typeface="Calibri" pitchFamily="34" charset="0"/>
                <a:sym typeface="Arial"/>
              </a:endParaRPr>
            </a:p>
          </p:txBody>
        </p:sp>
        <p:pic>
          <p:nvPicPr>
            <p:cNvPr id="7" name="Obraz 6" descr="KAPITAL_LUDZKI"/>
            <p:cNvPicPr/>
            <p:nvPr/>
          </p:nvPicPr>
          <p:blipFill>
            <a:blip r:embed="rId3"/>
            <a:srcRect/>
            <a:stretch>
              <a:fillRect/>
            </a:stretch>
          </p:blipFill>
          <p:spPr bwMode="auto">
            <a:xfrm>
              <a:off x="2551187" y="4869160"/>
              <a:ext cx="1228725" cy="590550"/>
            </a:xfrm>
            <a:prstGeom prst="rect">
              <a:avLst/>
            </a:prstGeom>
            <a:noFill/>
          </p:spPr>
        </p:pic>
        <p:pic>
          <p:nvPicPr>
            <p:cNvPr id="8" name="Obraz 7" descr="UE+EFS_L-kolor"/>
            <p:cNvPicPr/>
            <p:nvPr/>
          </p:nvPicPr>
          <p:blipFill>
            <a:blip r:embed="rId4"/>
            <a:srcRect/>
            <a:stretch>
              <a:fillRect/>
            </a:stretch>
          </p:blipFill>
          <p:spPr bwMode="auto">
            <a:xfrm>
              <a:off x="6660232" y="4941168"/>
              <a:ext cx="1123950" cy="428625"/>
            </a:xfrm>
            <a:prstGeom prst="rect">
              <a:avLst/>
            </a:prstGeom>
            <a:noFill/>
          </p:spPr>
        </p:pic>
      </p:gr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Typy danych w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772816"/>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457200" indent="-457200">
              <a:buSzPct val="100000"/>
              <a:buFont typeface="Arial" pitchFamily="34" charset="0"/>
              <a:buChar char="•"/>
            </a:pPr>
            <a:r>
              <a:rPr lang="pl-PL" b="1" dirty="0">
                <a:solidFill>
                  <a:schemeClr val="tx2">
                    <a:lumMod val="50000"/>
                  </a:schemeClr>
                </a:solidFill>
              </a:rPr>
              <a:t>Typy przestrzenne</a:t>
            </a:r>
            <a:endParaRPr lang="pl-PL" b="1" dirty="0" smtClean="0">
              <a:solidFill>
                <a:schemeClr val="tx2">
                  <a:lumMod val="50000"/>
                </a:schemeClr>
              </a:solidFill>
            </a:endParaRPr>
          </a:p>
        </p:txBody>
      </p:sp>
      <p:graphicFrame>
        <p:nvGraphicFramePr>
          <p:cNvPr id="2" name="Tabela 1"/>
          <p:cNvGraphicFramePr>
            <a:graphicFrameLocks noGrp="1"/>
          </p:cNvGraphicFramePr>
          <p:nvPr>
            <p:extLst>
              <p:ext uri="{D42A27DB-BD31-4B8C-83A1-F6EECF244321}">
                <p14:modId xmlns:p14="http://schemas.microsoft.com/office/powerpoint/2010/main" xmlns="" val="3535260351"/>
              </p:ext>
            </p:extLst>
          </p:nvPr>
        </p:nvGraphicFramePr>
        <p:xfrm>
          <a:off x="1391344" y="3011665"/>
          <a:ext cx="7295456" cy="2156908"/>
        </p:xfrm>
        <a:graphic>
          <a:graphicData uri="http://schemas.openxmlformats.org/drawingml/2006/table">
            <a:tbl>
              <a:tblPr/>
              <a:tblGrid>
                <a:gridCol w="1740496"/>
                <a:gridCol w="5554960"/>
              </a:tblGrid>
              <a:tr h="380104">
                <a:tc>
                  <a:txBody>
                    <a:bodyPr/>
                    <a:lstStyle/>
                    <a:p>
                      <a:pPr fontAlgn="t"/>
                      <a:r>
                        <a:rPr lang="pl-PL" sz="1400" b="1" dirty="0">
                          <a:solidFill>
                            <a:schemeClr val="bg1"/>
                          </a:solidFill>
                          <a:effectLst/>
                        </a:rPr>
                        <a:t>Typ</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t"/>
                      <a:r>
                        <a:rPr lang="pl-PL" sz="1400" b="1" dirty="0">
                          <a:solidFill>
                            <a:schemeClr val="bg1"/>
                          </a:solidFill>
                          <a:effectLst/>
                        </a:rPr>
                        <a:t>Opis.</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982532">
                <a:tc>
                  <a:txBody>
                    <a:bodyPr/>
                    <a:lstStyle/>
                    <a:p>
                      <a:pPr fontAlgn="t"/>
                      <a:r>
                        <a:rPr lang="pl-PL" sz="1400" dirty="0" err="1">
                          <a:solidFill>
                            <a:srgbClr val="2A2A2A"/>
                          </a:solidFill>
                          <a:effectLst/>
                        </a:rPr>
                        <a:t>geography</a:t>
                      </a:r>
                      <a:endParaRPr lang="pl-PL" sz="1400" dirty="0">
                        <a:solidFill>
                          <a:srgbClr val="2A2A2A"/>
                        </a:solidFill>
                        <a:effectLst/>
                      </a:endParaRP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Typ do przechowywania danych geograficznych, zaimplementowany w .NET CLR. Wykorzystywany jest głównie do zapisu pozycji GPS. Uwzględnia krzywiznę Ziemi.</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81722">
                <a:tc>
                  <a:txBody>
                    <a:bodyPr/>
                    <a:lstStyle/>
                    <a:p>
                      <a:pPr fontAlgn="t"/>
                      <a:r>
                        <a:rPr lang="pl-PL" sz="1400">
                          <a:solidFill>
                            <a:srgbClr val="2A2A2A"/>
                          </a:solidFill>
                          <a:effectLst/>
                        </a:rPr>
                        <a:t>geometry</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Typ do przechowywania typów geometrycznych (w szczególności figur), zaimplementowany w .NET CLR.</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2382531083"/>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Typy danych w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772816"/>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457200" indent="-457200">
              <a:buSzPct val="100000"/>
              <a:buFont typeface="Arial" pitchFamily="34" charset="0"/>
              <a:buChar char="•"/>
            </a:pPr>
            <a:r>
              <a:rPr lang="pl-PL" b="1" dirty="0">
                <a:solidFill>
                  <a:schemeClr val="tx2">
                    <a:lumMod val="50000"/>
                  </a:schemeClr>
                </a:solidFill>
              </a:rPr>
              <a:t>Pozostałe typy</a:t>
            </a:r>
            <a:endParaRPr lang="pl-PL" b="1" dirty="0" smtClean="0">
              <a:solidFill>
                <a:schemeClr val="tx2">
                  <a:lumMod val="50000"/>
                </a:schemeClr>
              </a:solidFill>
            </a:endParaRPr>
          </a:p>
        </p:txBody>
      </p:sp>
      <p:graphicFrame>
        <p:nvGraphicFramePr>
          <p:cNvPr id="2" name="Tabela 1"/>
          <p:cNvGraphicFramePr>
            <a:graphicFrameLocks noGrp="1"/>
          </p:cNvGraphicFramePr>
          <p:nvPr>
            <p:extLst>
              <p:ext uri="{D42A27DB-BD31-4B8C-83A1-F6EECF244321}">
                <p14:modId xmlns:p14="http://schemas.microsoft.com/office/powerpoint/2010/main" xmlns="" val="2027186445"/>
              </p:ext>
            </p:extLst>
          </p:nvPr>
        </p:nvGraphicFramePr>
        <p:xfrm>
          <a:off x="1391344" y="2347262"/>
          <a:ext cx="7516872" cy="3602018"/>
        </p:xfrm>
        <a:graphic>
          <a:graphicData uri="http://schemas.openxmlformats.org/drawingml/2006/table">
            <a:tbl>
              <a:tblPr/>
              <a:tblGrid>
                <a:gridCol w="1380456"/>
                <a:gridCol w="6136416"/>
              </a:tblGrid>
              <a:tr h="376779">
                <a:tc>
                  <a:txBody>
                    <a:bodyPr/>
                    <a:lstStyle/>
                    <a:p>
                      <a:pPr fontAlgn="t"/>
                      <a:r>
                        <a:rPr lang="pl-PL" sz="1400" b="1" dirty="0" smtClean="0">
                          <a:solidFill>
                            <a:schemeClr val="bg1"/>
                          </a:solidFill>
                          <a:effectLst/>
                        </a:rPr>
                        <a:t>Typ</a:t>
                      </a:r>
                      <a:endParaRPr lang="pl-PL" sz="1400" b="1" dirty="0">
                        <a:solidFill>
                          <a:schemeClr val="bg1"/>
                        </a:solidFill>
                        <a:effectLst/>
                      </a:endParaRP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t"/>
                      <a:r>
                        <a:rPr lang="pl-PL" sz="1400" b="1" dirty="0">
                          <a:solidFill>
                            <a:schemeClr val="bg1"/>
                          </a:solidFill>
                          <a:effectLst/>
                        </a:rPr>
                        <a:t>Opis</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581512">
                <a:tc>
                  <a:txBody>
                    <a:bodyPr/>
                    <a:lstStyle/>
                    <a:p>
                      <a:pPr fontAlgn="t"/>
                      <a:r>
                        <a:rPr lang="pl-PL" sz="1400">
                          <a:solidFill>
                            <a:srgbClr val="2A2A2A"/>
                          </a:solidFill>
                          <a:effectLst/>
                        </a:rPr>
                        <a:t>cursor</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Typ danych dla zmiennych parametrów wyjściowych procedury, które zawierają doniesienie do kursora.</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81512">
                <a:tc>
                  <a:txBody>
                    <a:bodyPr/>
                    <a:lstStyle/>
                    <a:p>
                      <a:pPr fontAlgn="t"/>
                      <a:r>
                        <a:rPr lang="pl-PL" sz="1400">
                          <a:solidFill>
                            <a:srgbClr val="2A2A2A"/>
                          </a:solidFill>
                          <a:effectLst/>
                        </a:rPr>
                        <a:t>hierarchyid</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Typ o zmiennej długości danych, służący do reprezentowania pozycji danej informacji w hierarchii.</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81512">
                <a:tc>
                  <a:txBody>
                    <a:bodyPr/>
                    <a:lstStyle/>
                    <a:p>
                      <a:pPr fontAlgn="t"/>
                      <a:r>
                        <a:rPr lang="pl-PL" sz="1400">
                          <a:solidFill>
                            <a:srgbClr val="2A2A2A"/>
                          </a:solidFill>
                          <a:effectLst/>
                        </a:rPr>
                        <a:t>sql_variant</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Typ danych, przechowujący różne wartości typów obsługiwanych przez SQL Server. Jest odpowiednikiem typu var w języku C#.</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76779">
                <a:tc>
                  <a:txBody>
                    <a:bodyPr/>
                    <a:lstStyle/>
                    <a:p>
                      <a:pPr fontAlgn="t"/>
                      <a:r>
                        <a:rPr lang="pl-PL" sz="1400">
                          <a:solidFill>
                            <a:srgbClr val="2A2A2A"/>
                          </a:solidFill>
                          <a:effectLst/>
                        </a:rPr>
                        <a:t>table</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Typ tabelaryczny.</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81512">
                <a:tc>
                  <a:txBody>
                    <a:bodyPr/>
                    <a:lstStyle/>
                    <a:p>
                      <a:pPr fontAlgn="t"/>
                      <a:r>
                        <a:rPr lang="pl-PL" sz="1400">
                          <a:solidFill>
                            <a:srgbClr val="2A2A2A"/>
                          </a:solidFill>
                          <a:effectLst/>
                        </a:rPr>
                        <a:t>uniqueidentifier</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Typ umożliwiający automatyczne generowanie unikalnych liczb binarnych w bazie danych.</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76779">
                <a:tc>
                  <a:txBody>
                    <a:bodyPr/>
                    <a:lstStyle/>
                    <a:p>
                      <a:pPr fontAlgn="t"/>
                      <a:r>
                        <a:rPr lang="pl-PL" sz="1400">
                          <a:solidFill>
                            <a:srgbClr val="2A2A2A"/>
                          </a:solidFill>
                          <a:effectLst/>
                        </a:rPr>
                        <a:t>xml</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Typ XML-</a:t>
                      </a:r>
                      <a:r>
                        <a:rPr lang="pl-PL" sz="1400" dirty="0" err="1">
                          <a:solidFill>
                            <a:srgbClr val="2A2A2A"/>
                          </a:solidFill>
                          <a:effectLst/>
                        </a:rPr>
                        <a:t>owy</a:t>
                      </a:r>
                      <a:r>
                        <a:rPr lang="pl-PL" sz="1400" dirty="0">
                          <a:solidFill>
                            <a:srgbClr val="2A2A2A"/>
                          </a:solidFill>
                          <a:effectLst/>
                        </a:rPr>
                        <a:t>.</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428045060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Typy danych w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457200" indent="-457200">
              <a:buSzPct val="100000"/>
              <a:buFont typeface="Arial" pitchFamily="34" charset="0"/>
              <a:buChar char="•"/>
            </a:pPr>
            <a:r>
              <a:rPr lang="pl-PL" b="1" dirty="0">
                <a:solidFill>
                  <a:schemeClr val="tx2">
                    <a:lumMod val="50000"/>
                  </a:schemeClr>
                </a:solidFill>
              </a:rPr>
              <a:t>Zapamiętaj, że:</a:t>
            </a:r>
          </a:p>
          <a:p>
            <a:pPr marL="857250" lvl="1" indent="-457200">
              <a:buFont typeface="Arial" pitchFamily="34" charset="0"/>
              <a:buChar char="•"/>
            </a:pPr>
            <a:r>
              <a:rPr lang="pl-PL" b="1" dirty="0">
                <a:solidFill>
                  <a:schemeClr val="tx2">
                    <a:lumMod val="50000"/>
                  </a:schemeClr>
                </a:solidFill>
              </a:rPr>
              <a:t>SQL Server </a:t>
            </a:r>
            <a:r>
              <a:rPr lang="pl-PL" b="1" dirty="0" smtClean="0">
                <a:solidFill>
                  <a:schemeClr val="tx2">
                    <a:lumMod val="50000"/>
                  </a:schemeClr>
                </a:solidFill>
              </a:rPr>
              <a:t>2008+ </a:t>
            </a:r>
            <a:r>
              <a:rPr lang="pl-PL" b="1" dirty="0">
                <a:solidFill>
                  <a:schemeClr val="tx2">
                    <a:lumMod val="50000"/>
                  </a:schemeClr>
                </a:solidFill>
              </a:rPr>
              <a:t>oferuje, oprócz typów standardowych, typy do zapisu danych geograficznych oraz figur geometrycznych, często wykorzystywanych w systemach GIS.</a:t>
            </a:r>
          </a:p>
          <a:p>
            <a:pPr marL="857250" lvl="1" indent="-457200">
              <a:buFont typeface="Arial" pitchFamily="34" charset="0"/>
              <a:buChar char="•"/>
            </a:pPr>
            <a:r>
              <a:rPr lang="pl-PL" b="1" dirty="0">
                <a:solidFill>
                  <a:schemeClr val="tx2">
                    <a:lumMod val="50000"/>
                  </a:schemeClr>
                </a:solidFill>
              </a:rPr>
              <a:t>Typ real to tak naprawdę </a:t>
            </a:r>
            <a:r>
              <a:rPr lang="pl-PL" b="1" dirty="0" err="1">
                <a:solidFill>
                  <a:schemeClr val="tx2">
                    <a:lumMod val="50000"/>
                  </a:schemeClr>
                </a:solidFill>
              </a:rPr>
              <a:t>float</a:t>
            </a:r>
            <a:r>
              <a:rPr lang="pl-PL" b="1" dirty="0">
                <a:solidFill>
                  <a:schemeClr val="tx2">
                    <a:lumMod val="50000"/>
                  </a:schemeClr>
                </a:solidFill>
              </a:rPr>
              <a:t>(24).</a:t>
            </a:r>
          </a:p>
          <a:p>
            <a:pPr marL="857250" lvl="1" indent="-457200">
              <a:buFont typeface="Arial" pitchFamily="34" charset="0"/>
              <a:buChar char="•"/>
            </a:pPr>
            <a:r>
              <a:rPr lang="pl-PL" b="1" dirty="0">
                <a:solidFill>
                  <a:schemeClr val="tx2">
                    <a:lumMod val="50000"/>
                  </a:schemeClr>
                </a:solidFill>
              </a:rPr>
              <a:t>Do zapisu daty i czasu powinno używać się typów, jakie oferuje SQL Server 2008 R2, czyli: </a:t>
            </a:r>
            <a:r>
              <a:rPr lang="pl-PL" b="1" dirty="0" err="1">
                <a:solidFill>
                  <a:schemeClr val="tx2">
                    <a:lumMod val="50000"/>
                  </a:schemeClr>
                </a:solidFill>
              </a:rPr>
              <a:t>time</a:t>
            </a:r>
            <a:r>
              <a:rPr lang="pl-PL" b="1" dirty="0">
                <a:solidFill>
                  <a:schemeClr val="tx2">
                    <a:lumMod val="50000"/>
                  </a:schemeClr>
                </a:solidFill>
              </a:rPr>
              <a:t>, datetime2, </a:t>
            </a:r>
            <a:r>
              <a:rPr lang="pl-PL" b="1" dirty="0" err="1">
                <a:solidFill>
                  <a:schemeClr val="tx2">
                    <a:lumMod val="50000"/>
                  </a:schemeClr>
                </a:solidFill>
              </a:rPr>
              <a:t>datetimeoffset</a:t>
            </a:r>
            <a:r>
              <a:rPr lang="pl-PL" b="1" dirty="0" smtClean="0">
                <a:solidFill>
                  <a:schemeClr val="tx2">
                    <a:lumMod val="50000"/>
                  </a:schemeClr>
                </a:solidFill>
              </a:rPr>
              <a:t>.</a:t>
            </a:r>
          </a:p>
        </p:txBody>
      </p:sp>
    </p:spTree>
    <p:extLst>
      <p:ext uri="{BB962C8B-B14F-4D97-AF65-F5344CB8AC3E}">
        <p14:creationId xmlns:p14="http://schemas.microsoft.com/office/powerpoint/2010/main" xmlns="" val="283192869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CREATE DATABASE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457200" indent="-457200">
              <a:buSzPct val="100000"/>
              <a:buFont typeface="Arial" pitchFamily="34" charset="0"/>
              <a:buChar char="•"/>
            </a:pPr>
            <a:r>
              <a:rPr lang="pl-PL" b="1" dirty="0" smtClean="0">
                <a:solidFill>
                  <a:schemeClr val="tx2">
                    <a:lumMod val="50000"/>
                  </a:schemeClr>
                </a:solidFill>
              </a:rPr>
              <a:t>Służy do tworzenia bazy danych</a:t>
            </a:r>
          </a:p>
          <a:p>
            <a:pPr marL="857250" lvl="1" indent="-457200">
              <a:buFont typeface="Arial" pitchFamily="34" charset="0"/>
              <a:buChar char="•"/>
            </a:pPr>
            <a:r>
              <a:rPr lang="pl-PL" b="1" dirty="0" smtClean="0">
                <a:solidFill>
                  <a:schemeClr val="tx2">
                    <a:lumMod val="50000"/>
                  </a:schemeClr>
                </a:solidFill>
              </a:rPr>
              <a:t>Składnia:</a:t>
            </a:r>
          </a:p>
          <a:p>
            <a:pPr marL="0" indent="0">
              <a:buSzPct val="100000"/>
              <a:buNone/>
            </a:pPr>
            <a:r>
              <a:rPr lang="pl-PL" b="1" dirty="0">
                <a:solidFill>
                  <a:schemeClr val="tx2">
                    <a:lumMod val="50000"/>
                  </a:schemeClr>
                </a:solidFill>
              </a:rPr>
              <a:t>CREATE </a:t>
            </a:r>
            <a:r>
              <a:rPr lang="pl-PL" b="1" dirty="0" smtClean="0">
                <a:solidFill>
                  <a:schemeClr val="tx2">
                    <a:lumMod val="50000"/>
                  </a:schemeClr>
                </a:solidFill>
              </a:rPr>
              <a:t>DATABASE </a:t>
            </a:r>
            <a:r>
              <a:rPr lang="pl-PL" b="1" dirty="0" err="1" smtClean="0">
                <a:solidFill>
                  <a:schemeClr val="tx2">
                    <a:lumMod val="50000"/>
                  </a:schemeClr>
                </a:solidFill>
              </a:rPr>
              <a:t>nazwa_bazy</a:t>
            </a:r>
            <a:endParaRPr lang="pl-PL" b="1" dirty="0" smtClean="0">
              <a:solidFill>
                <a:schemeClr val="tx2">
                  <a:lumMod val="50000"/>
                </a:schemeClr>
              </a:solidFill>
            </a:endParaRP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749363" y="3604362"/>
            <a:ext cx="4216858" cy="18408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07801180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CREATE TABLE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457200" indent="-457200">
              <a:buSzPct val="100000"/>
              <a:buFont typeface="Arial" pitchFamily="34" charset="0"/>
              <a:buChar char="•"/>
            </a:pPr>
            <a:r>
              <a:rPr lang="pl-PL" b="1" dirty="0" smtClean="0">
                <a:solidFill>
                  <a:schemeClr val="tx2">
                    <a:lumMod val="50000"/>
                  </a:schemeClr>
                </a:solidFill>
              </a:rPr>
              <a:t>Służy do tworzenia tabel</a:t>
            </a:r>
          </a:p>
          <a:p>
            <a:pPr marL="857250" lvl="1" indent="-457200">
              <a:buFont typeface="Arial" pitchFamily="34" charset="0"/>
              <a:buChar char="•"/>
            </a:pPr>
            <a:r>
              <a:rPr lang="pl-PL" b="1" dirty="0" smtClean="0">
                <a:solidFill>
                  <a:schemeClr val="tx2">
                    <a:lumMod val="50000"/>
                  </a:schemeClr>
                </a:solidFill>
              </a:rPr>
              <a:t>Składnia:</a:t>
            </a:r>
          </a:p>
          <a:p>
            <a:pPr marL="0" indent="0">
              <a:buSzPct val="100000"/>
              <a:buNone/>
            </a:pPr>
            <a:r>
              <a:rPr lang="pl-PL" b="1" dirty="0">
                <a:solidFill>
                  <a:schemeClr val="tx2">
                    <a:lumMod val="50000"/>
                  </a:schemeClr>
                </a:solidFill>
              </a:rPr>
              <a:t>CREATE TABLE </a:t>
            </a:r>
            <a:r>
              <a:rPr lang="pl-PL" b="1" dirty="0" err="1">
                <a:solidFill>
                  <a:schemeClr val="tx2">
                    <a:lumMod val="50000"/>
                  </a:schemeClr>
                </a:solidFill>
              </a:rPr>
              <a:t>nazwa_tabeli</a:t>
            </a:r>
            <a:r>
              <a:rPr lang="pl-PL" b="1" dirty="0">
                <a:solidFill>
                  <a:schemeClr val="tx2">
                    <a:lumMod val="50000"/>
                  </a:schemeClr>
                </a:solidFill>
              </a:rPr>
              <a:t> </a:t>
            </a:r>
            <a:r>
              <a:rPr lang="pl-PL" b="1" dirty="0" smtClean="0">
                <a:solidFill>
                  <a:schemeClr val="tx2">
                    <a:lumMod val="50000"/>
                  </a:schemeClr>
                </a:solidFill>
              </a:rPr>
              <a:t>(nazwa_kolumny1 </a:t>
            </a:r>
            <a:r>
              <a:rPr lang="pl-PL" b="1" dirty="0" err="1" smtClean="0">
                <a:solidFill>
                  <a:schemeClr val="tx2">
                    <a:lumMod val="50000"/>
                  </a:schemeClr>
                </a:solidFill>
              </a:rPr>
              <a:t>typ_danych</a:t>
            </a:r>
            <a:r>
              <a:rPr lang="pl-PL" b="1" dirty="0" smtClean="0">
                <a:solidFill>
                  <a:schemeClr val="tx2">
                    <a:lumMod val="50000"/>
                  </a:schemeClr>
                </a:solidFill>
              </a:rPr>
              <a:t>, nazwa_kolumny2 </a:t>
            </a:r>
            <a:r>
              <a:rPr lang="pl-PL" b="1" dirty="0" err="1" smtClean="0">
                <a:solidFill>
                  <a:schemeClr val="tx2">
                    <a:lumMod val="50000"/>
                  </a:schemeClr>
                </a:solidFill>
              </a:rPr>
              <a:t>typ_danych</a:t>
            </a:r>
            <a:r>
              <a:rPr lang="pl-PL" b="1" dirty="0" smtClean="0">
                <a:solidFill>
                  <a:schemeClr val="tx2">
                    <a:lumMod val="50000"/>
                  </a:schemeClr>
                </a:solidFill>
              </a:rPr>
              <a:t>, nazwa_kolumny3 </a:t>
            </a:r>
            <a:r>
              <a:rPr lang="pl-PL" b="1" dirty="0" err="1">
                <a:solidFill>
                  <a:schemeClr val="tx2">
                    <a:lumMod val="50000"/>
                  </a:schemeClr>
                </a:solidFill>
              </a:rPr>
              <a:t>typ_danych</a:t>
            </a:r>
            <a:r>
              <a:rPr lang="pl-PL" b="1" dirty="0" smtClean="0">
                <a:solidFill>
                  <a:schemeClr val="tx2">
                    <a:lumMod val="50000"/>
                  </a:schemeClr>
                </a:solidFill>
              </a:rPr>
              <a:t>,</a:t>
            </a:r>
          </a:p>
          <a:p>
            <a:pPr marL="0" indent="0">
              <a:buSzPct val="100000"/>
              <a:buNone/>
            </a:pPr>
            <a:r>
              <a:rPr lang="pl-PL" b="1" dirty="0" smtClean="0">
                <a:solidFill>
                  <a:schemeClr val="tx2">
                    <a:lumMod val="50000"/>
                  </a:schemeClr>
                </a:solidFill>
              </a:rPr>
              <a:t>...</a:t>
            </a:r>
          </a:p>
          <a:p>
            <a:pPr marL="0" indent="0">
              <a:buSzPct val="100000"/>
              <a:buNone/>
            </a:pPr>
            <a:r>
              <a:rPr lang="pl-PL" b="1" dirty="0" smtClean="0">
                <a:solidFill>
                  <a:schemeClr val="tx2">
                    <a:lumMod val="50000"/>
                  </a:schemeClr>
                </a:solidFill>
              </a:rPr>
              <a:t>);</a:t>
            </a:r>
          </a:p>
        </p:txBody>
      </p:sp>
    </p:spTree>
    <p:extLst>
      <p:ext uri="{BB962C8B-B14F-4D97-AF65-F5344CB8AC3E}">
        <p14:creationId xmlns:p14="http://schemas.microsoft.com/office/powerpoint/2010/main" xmlns="" val="132382624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anim calcmode="lin" valueType="num">
                                      <p:cBhvr additive="base">
                                        <p:cTn id="2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7">
                                            <p:txEl>
                                              <p:pRg st="4" end="4"/>
                                            </p:txEl>
                                          </p:spTgt>
                                        </p:tgtEl>
                                        <p:attrNameLst>
                                          <p:attrName>style.visibility</p:attrName>
                                        </p:attrNameLst>
                                      </p:cBhvr>
                                      <p:to>
                                        <p:strVal val="visible"/>
                                      </p:to>
                                    </p:set>
                                    <p:anim calcmode="lin" valueType="num">
                                      <p:cBhvr additive="base">
                                        <p:cTn id="2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CREATE TABLE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457200" indent="-457200">
              <a:buSzPct val="100000"/>
              <a:buFont typeface="Arial" pitchFamily="34" charset="0"/>
              <a:buChar char="•"/>
            </a:pPr>
            <a:r>
              <a:rPr lang="pl-PL" b="1" dirty="0" smtClean="0">
                <a:solidFill>
                  <a:schemeClr val="tx2">
                    <a:lumMod val="50000"/>
                  </a:schemeClr>
                </a:solidFill>
              </a:rPr>
              <a:t>Przykład 1</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699792" y="2708920"/>
            <a:ext cx="4378344" cy="21602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604138" y="4511774"/>
            <a:ext cx="3288342" cy="13654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71911384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CREATE TABLE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457200" indent="-457200">
              <a:buSzPct val="100000"/>
              <a:buFont typeface="Arial" pitchFamily="34" charset="0"/>
              <a:buChar char="•"/>
            </a:pPr>
            <a:r>
              <a:rPr lang="pl-PL" b="1" dirty="0" smtClean="0">
                <a:solidFill>
                  <a:schemeClr val="tx2">
                    <a:lumMod val="50000"/>
                  </a:schemeClr>
                </a:solidFill>
              </a:rPr>
              <a:t>Przykład 2 – klucz i </a:t>
            </a:r>
            <a:r>
              <a:rPr lang="pl-PL" b="1" dirty="0" err="1" smtClean="0">
                <a:solidFill>
                  <a:schemeClr val="tx2">
                    <a:lumMod val="50000"/>
                  </a:schemeClr>
                </a:solidFill>
              </a:rPr>
              <a:t>autonumerowanie</a:t>
            </a:r>
            <a:endParaRPr lang="pl-PL" b="1" dirty="0" smtClean="0">
              <a:solidFill>
                <a:schemeClr val="tx2">
                  <a:lumMod val="50000"/>
                </a:schemeClr>
              </a:solidFill>
            </a:endParaRPr>
          </a:p>
          <a:p>
            <a:pPr marL="457200" indent="-457200">
              <a:buSzPct val="100000"/>
              <a:buFont typeface="Arial" pitchFamily="34" charset="0"/>
              <a:buChar char="•"/>
            </a:pPr>
            <a:endParaRPr lang="pl-PL" b="1" dirty="0">
              <a:solidFill>
                <a:schemeClr val="tx2">
                  <a:lumMod val="50000"/>
                </a:schemeClr>
              </a:solidFill>
            </a:endParaRPr>
          </a:p>
          <a:p>
            <a:pPr marL="457200" indent="-457200">
              <a:buSzPct val="100000"/>
              <a:buFont typeface="Arial" pitchFamily="34" charset="0"/>
              <a:buChar char="•"/>
            </a:pPr>
            <a:endParaRPr lang="pl-PL" b="1" dirty="0" smtClean="0">
              <a:solidFill>
                <a:schemeClr val="tx2">
                  <a:lumMod val="50000"/>
                </a:schemeClr>
              </a:solidFill>
            </a:endParaRPr>
          </a:p>
          <a:p>
            <a:pPr marL="457200" indent="-457200">
              <a:buSzPct val="100000"/>
              <a:buFont typeface="Arial" pitchFamily="34" charset="0"/>
              <a:buChar char="•"/>
            </a:pPr>
            <a:endParaRPr lang="pl-PL" b="1" dirty="0">
              <a:solidFill>
                <a:schemeClr val="tx2">
                  <a:lumMod val="50000"/>
                </a:schemeClr>
              </a:solidFill>
            </a:endParaRPr>
          </a:p>
          <a:p>
            <a:pPr marL="457200" indent="-457200">
              <a:buSzPct val="100000"/>
              <a:buFont typeface="Arial" pitchFamily="34" charset="0"/>
              <a:buChar char="•"/>
            </a:pPr>
            <a:endParaRPr lang="pl-PL" b="1" dirty="0" smtClean="0">
              <a:solidFill>
                <a:schemeClr val="tx2">
                  <a:lumMod val="50000"/>
                </a:schemeClr>
              </a:solidFill>
            </a:endParaRPr>
          </a:p>
          <a:p>
            <a:pPr marL="857250" lvl="1" indent="-457200">
              <a:buFont typeface="Arial" pitchFamily="34" charset="0"/>
              <a:buChar char="•"/>
            </a:pPr>
            <a:r>
              <a:rPr lang="pl-PL" b="1" dirty="0" smtClean="0">
                <a:solidFill>
                  <a:schemeClr val="tx2">
                    <a:lumMod val="50000"/>
                  </a:schemeClr>
                </a:solidFill>
              </a:rPr>
              <a:t>IDENTITY(1,1) – pole </a:t>
            </a:r>
            <a:r>
              <a:rPr lang="pl-PL" b="1" dirty="0" err="1" smtClean="0">
                <a:solidFill>
                  <a:schemeClr val="tx2">
                    <a:lumMod val="50000"/>
                  </a:schemeClr>
                </a:solidFill>
              </a:rPr>
              <a:t>autonumerowane</a:t>
            </a:r>
            <a:r>
              <a:rPr lang="pl-PL" b="1" dirty="0" smtClean="0">
                <a:solidFill>
                  <a:schemeClr val="tx2">
                    <a:lumMod val="50000"/>
                  </a:schemeClr>
                </a:solidFill>
              </a:rPr>
              <a:t> – zaczynamy od wartości 1 i zwiększamy przy każdym insercie o 1.</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267744" y="2636912"/>
            <a:ext cx="5641576" cy="19920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2659326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5" end="5"/>
                                            </p:txEl>
                                          </p:spTgt>
                                        </p:tgtEl>
                                        <p:attrNameLst>
                                          <p:attrName>style.visibility</p:attrName>
                                        </p:attrNameLst>
                                      </p:cBhvr>
                                      <p:to>
                                        <p:strVal val="visible"/>
                                      </p:to>
                                    </p:set>
                                    <p:anim calcmode="lin" valueType="num">
                                      <p:cBhvr additive="base">
                                        <p:cTn id="11"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CREATE TABLE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457200" indent="-457200">
              <a:buSzPct val="100000"/>
              <a:buFont typeface="Arial" pitchFamily="34" charset="0"/>
              <a:buChar char="•"/>
            </a:pPr>
            <a:r>
              <a:rPr lang="pl-PL" b="1" dirty="0" smtClean="0">
                <a:solidFill>
                  <a:schemeClr val="tx2">
                    <a:lumMod val="50000"/>
                  </a:schemeClr>
                </a:solidFill>
              </a:rPr>
              <a:t>Przykład 3 – wartości domyśle, możliwość wartości pustej</a:t>
            </a:r>
          </a:p>
          <a:p>
            <a:pPr marL="457200" indent="-457200">
              <a:buSzPct val="100000"/>
              <a:buFont typeface="Arial" pitchFamily="34" charset="0"/>
              <a:buChar char="•"/>
            </a:pPr>
            <a:endParaRPr lang="pl-PL" b="1" dirty="0">
              <a:solidFill>
                <a:schemeClr val="tx2">
                  <a:lumMod val="50000"/>
                </a:schemeClr>
              </a:solidFill>
            </a:endParaRPr>
          </a:p>
          <a:p>
            <a:pPr marL="457200" indent="-457200">
              <a:buSzPct val="100000"/>
              <a:buFont typeface="Arial" pitchFamily="34" charset="0"/>
              <a:buChar char="•"/>
            </a:pPr>
            <a:endParaRPr lang="pl-PL" b="1" dirty="0" smtClean="0">
              <a:solidFill>
                <a:schemeClr val="tx2">
                  <a:lumMod val="50000"/>
                </a:schemeClr>
              </a:solidFill>
            </a:endParaRPr>
          </a:p>
          <a:p>
            <a:pPr marL="0" indent="0">
              <a:buSzPct val="100000"/>
              <a:buNone/>
            </a:pPr>
            <a:endParaRPr lang="pl-PL" b="1" dirty="0" smtClean="0">
              <a:solidFill>
                <a:schemeClr val="tx2">
                  <a:lumMod val="50000"/>
                </a:schemeClr>
              </a:solidFill>
            </a:endParaRPr>
          </a:p>
          <a:p>
            <a:pPr marL="857250" lvl="1" indent="-457200">
              <a:buFont typeface="Arial" pitchFamily="34" charset="0"/>
              <a:buChar char="•"/>
            </a:pPr>
            <a:r>
              <a:rPr lang="pl-PL" b="1" dirty="0" smtClean="0">
                <a:solidFill>
                  <a:schemeClr val="tx2">
                    <a:lumMod val="50000"/>
                  </a:schemeClr>
                </a:solidFill>
              </a:rPr>
              <a:t>DEFAULT – wartość domyślna</a:t>
            </a:r>
          </a:p>
          <a:p>
            <a:pPr marL="857250" lvl="1" indent="-457200">
              <a:buFont typeface="Arial" pitchFamily="34" charset="0"/>
              <a:buChar char="•"/>
            </a:pPr>
            <a:r>
              <a:rPr lang="pl-PL" b="1" dirty="0" smtClean="0">
                <a:solidFill>
                  <a:schemeClr val="tx2">
                    <a:lumMod val="50000"/>
                  </a:schemeClr>
                </a:solidFill>
              </a:rPr>
              <a:t>NULL/NOT NULL – czy możliwa jest wartość pusta</a:t>
            </a: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835696" y="2996952"/>
            <a:ext cx="6580374" cy="16561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10221528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anim calcmode="lin" valueType="num">
                                      <p:cBhvr additive="base">
                                        <p:cTn id="1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anim calcmode="lin" valueType="num">
                                      <p:cBhvr additive="base">
                                        <p:cTn id="15"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DROP DATABASE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457200" indent="-457200">
              <a:buSzPct val="100000"/>
              <a:buFont typeface="Arial" pitchFamily="34" charset="0"/>
              <a:buChar char="•"/>
            </a:pPr>
            <a:r>
              <a:rPr lang="pl-PL" b="1" dirty="0" smtClean="0">
                <a:solidFill>
                  <a:schemeClr val="tx2">
                    <a:lumMod val="50000"/>
                  </a:schemeClr>
                </a:solidFill>
              </a:rPr>
              <a:t>Służy do usuwania bazy danych</a:t>
            </a: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915816" y="3137636"/>
            <a:ext cx="3745360" cy="173152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95787909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DROP TABLE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457200" indent="-457200">
              <a:buSzPct val="100000"/>
              <a:buFont typeface="Arial" pitchFamily="34" charset="0"/>
              <a:buChar char="•"/>
            </a:pPr>
            <a:r>
              <a:rPr lang="pl-PL" b="1" dirty="0" smtClean="0">
                <a:solidFill>
                  <a:schemeClr val="tx2">
                    <a:lumMod val="50000"/>
                  </a:schemeClr>
                </a:solidFill>
              </a:rPr>
              <a:t>Służy do usuwania tabeli</a:t>
            </a: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547664" y="2701178"/>
            <a:ext cx="7417162" cy="24560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502029503"/>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Przypomnienie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lgn="l">
              <a:buSzPct val="100000"/>
              <a:buFont typeface="Arial" pitchFamily="34" charset="0"/>
              <a:buChar char="•"/>
            </a:pPr>
            <a:r>
              <a:rPr lang="pl-PL" b="1" dirty="0" smtClean="0">
                <a:solidFill>
                  <a:schemeClr val="tx2">
                    <a:lumMod val="50000"/>
                  </a:schemeClr>
                </a:solidFill>
              </a:rPr>
              <a:t>INSERT</a:t>
            </a:r>
          </a:p>
          <a:p>
            <a:pPr marL="457200" indent="-457200" algn="l">
              <a:buSzPct val="100000"/>
              <a:buFont typeface="Arial" pitchFamily="34" charset="0"/>
              <a:buChar char="•"/>
            </a:pPr>
            <a:r>
              <a:rPr lang="pl-PL" b="1" dirty="0" smtClean="0">
                <a:solidFill>
                  <a:schemeClr val="tx2">
                    <a:lumMod val="50000"/>
                  </a:schemeClr>
                </a:solidFill>
              </a:rPr>
              <a:t>UPDATE</a:t>
            </a:r>
          </a:p>
          <a:p>
            <a:pPr marL="457200" indent="-457200" algn="l">
              <a:buSzPct val="100000"/>
              <a:buFont typeface="Arial" pitchFamily="34" charset="0"/>
              <a:buChar char="•"/>
            </a:pPr>
            <a:r>
              <a:rPr lang="pl-PL" b="1" dirty="0" smtClean="0">
                <a:solidFill>
                  <a:schemeClr val="tx2">
                    <a:lumMod val="50000"/>
                  </a:schemeClr>
                </a:solidFill>
              </a:rPr>
              <a:t>DELETE</a:t>
            </a:r>
          </a:p>
        </p:txBody>
      </p:sp>
      <p:sp>
        <p:nvSpPr>
          <p:cNvPr id="2" name="pole tekstowe 1"/>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xmlns="" val="175590651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548680"/>
            <a:ext cx="8229600" cy="1143000"/>
          </a:xfrm>
          <a:prstGeom prst="rect">
            <a:avLst/>
          </a:prstGeom>
        </p:spPr>
        <p:txBody>
          <a:bodyPr lIns="91425" tIns="91425" rIns="91425" bIns="91425" anchor="b" anchorCtr="0">
            <a:noAutofit/>
          </a:bodyPr>
          <a:lstStyle/>
          <a:p>
            <a:pPr algn="l"/>
            <a:r>
              <a:rPr lang="pl-PL" sz="3200" dirty="0" smtClean="0"/>
              <a:t>ALTER DATABASE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31806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457200" indent="-457200">
              <a:buSzPct val="100000"/>
              <a:buFont typeface="Arial" pitchFamily="34" charset="0"/>
              <a:buChar char="•"/>
            </a:pPr>
            <a:r>
              <a:rPr lang="pl-PL" b="1" dirty="0" smtClean="0">
                <a:solidFill>
                  <a:schemeClr val="tx2">
                    <a:lumMod val="50000"/>
                  </a:schemeClr>
                </a:solidFill>
              </a:rPr>
              <a:t>Służy do dokonywania zmian bazy danych</a:t>
            </a: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572001" y="1556792"/>
            <a:ext cx="4608512" cy="433138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76540957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ALTER TABLE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457200" indent="-457200">
              <a:buSzPct val="100000"/>
              <a:buFont typeface="Arial" pitchFamily="34" charset="0"/>
              <a:buChar char="•"/>
            </a:pPr>
            <a:r>
              <a:rPr lang="pl-PL" b="1" dirty="0" smtClean="0">
                <a:solidFill>
                  <a:schemeClr val="tx2">
                    <a:lumMod val="50000"/>
                  </a:schemeClr>
                </a:solidFill>
              </a:rPr>
              <a:t>Służy do modyfikacji tabeli</a:t>
            </a:r>
          </a:p>
          <a:p>
            <a:pPr marL="457200" indent="-457200">
              <a:buSzPct val="100000"/>
              <a:buFont typeface="Arial" pitchFamily="34" charset="0"/>
              <a:buChar char="•"/>
            </a:pPr>
            <a:r>
              <a:rPr lang="pl-PL" b="1" dirty="0" smtClean="0">
                <a:solidFill>
                  <a:schemeClr val="tx2">
                    <a:lumMod val="50000"/>
                  </a:schemeClr>
                </a:solidFill>
              </a:rPr>
              <a:t>Podstawowa składnia </a:t>
            </a:r>
            <a:r>
              <a:rPr lang="pl-PL" b="1" dirty="0">
                <a:solidFill>
                  <a:schemeClr val="tx2">
                    <a:lumMod val="50000"/>
                  </a:schemeClr>
                </a:solidFill>
              </a:rPr>
              <a:t>ALTER TABLE:</a:t>
            </a:r>
          </a:p>
          <a:p>
            <a:pPr marL="0" indent="0">
              <a:buSzPct val="100000"/>
              <a:buNone/>
            </a:pPr>
            <a:r>
              <a:rPr lang="pl-PL" b="1" dirty="0" smtClean="0">
                <a:solidFill>
                  <a:schemeClr val="tx2">
                    <a:lumMod val="50000"/>
                  </a:schemeClr>
                </a:solidFill>
              </a:rPr>
              <a:t>ALTER </a:t>
            </a:r>
            <a:r>
              <a:rPr lang="pl-PL" b="1" dirty="0">
                <a:solidFill>
                  <a:schemeClr val="tx2">
                    <a:lumMod val="50000"/>
                  </a:schemeClr>
                </a:solidFill>
              </a:rPr>
              <a:t>TABLE </a:t>
            </a:r>
            <a:r>
              <a:rPr lang="pl-PL" b="1" dirty="0" err="1">
                <a:solidFill>
                  <a:schemeClr val="tx2">
                    <a:lumMod val="50000"/>
                  </a:schemeClr>
                </a:solidFill>
              </a:rPr>
              <a:t>nazwa_tabeli</a:t>
            </a:r>
            <a:r>
              <a:rPr lang="pl-PL" b="1" dirty="0">
                <a:solidFill>
                  <a:schemeClr val="tx2">
                    <a:lumMod val="50000"/>
                  </a:schemeClr>
                </a:solidFill>
              </a:rPr>
              <a:t> [ADD|DROP|ALTER|..] </a:t>
            </a:r>
            <a:r>
              <a:rPr lang="pl-PL" b="1" dirty="0" err="1">
                <a:solidFill>
                  <a:schemeClr val="tx2">
                    <a:lumMod val="50000"/>
                  </a:schemeClr>
                </a:solidFill>
              </a:rPr>
              <a:t>nazwa_kolumny</a:t>
            </a:r>
            <a:r>
              <a:rPr lang="pl-PL" b="1" dirty="0">
                <a:solidFill>
                  <a:schemeClr val="tx2">
                    <a:lumMod val="50000"/>
                  </a:schemeClr>
                </a:solidFill>
              </a:rPr>
              <a:t> ...</a:t>
            </a:r>
            <a:endParaRPr lang="pl-PL" b="1" dirty="0" smtClean="0">
              <a:solidFill>
                <a:schemeClr val="tx2">
                  <a:lumMod val="50000"/>
                </a:schemeClr>
              </a:solidFill>
            </a:endParaRPr>
          </a:p>
        </p:txBody>
      </p:sp>
    </p:spTree>
    <p:extLst>
      <p:ext uri="{BB962C8B-B14F-4D97-AF65-F5344CB8AC3E}">
        <p14:creationId xmlns:p14="http://schemas.microsoft.com/office/powerpoint/2010/main" xmlns="" val="390908543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ALTER TABLE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457200" indent="-457200">
              <a:buSzPct val="100000"/>
              <a:buFont typeface="Arial" pitchFamily="34" charset="0"/>
              <a:buChar char="•"/>
            </a:pPr>
            <a:r>
              <a:rPr lang="pl-PL" b="1" dirty="0" smtClean="0">
                <a:solidFill>
                  <a:schemeClr val="tx2">
                    <a:lumMod val="50000"/>
                  </a:schemeClr>
                </a:solidFill>
              </a:rPr>
              <a:t>ADD COLUMN</a:t>
            </a:r>
          </a:p>
          <a:p>
            <a:pPr marL="457200" indent="-457200">
              <a:buSzPct val="100000"/>
              <a:buFont typeface="Arial" pitchFamily="34" charset="0"/>
              <a:buChar char="•"/>
            </a:pPr>
            <a:r>
              <a:rPr lang="pl-PL" b="1" dirty="0" smtClean="0">
                <a:solidFill>
                  <a:schemeClr val="tx2">
                    <a:lumMod val="50000"/>
                  </a:schemeClr>
                </a:solidFill>
              </a:rPr>
              <a:t>Składnia:</a:t>
            </a:r>
          </a:p>
          <a:p>
            <a:pPr marL="0" indent="0">
              <a:buSzPct val="100000"/>
              <a:buNone/>
            </a:pPr>
            <a:r>
              <a:rPr lang="pl-PL" b="1" dirty="0"/>
              <a:t>ALTER TABLE </a:t>
            </a:r>
            <a:r>
              <a:rPr lang="pl-PL" b="1" dirty="0" err="1"/>
              <a:t>nazwa_tabeli</a:t>
            </a:r>
            <a:r>
              <a:rPr lang="pl-PL" b="1" dirty="0"/>
              <a:t> ADD COLUMN </a:t>
            </a:r>
            <a:r>
              <a:rPr lang="pl-PL" b="1" dirty="0" err="1"/>
              <a:t>nazwa_kolumny</a:t>
            </a:r>
            <a:r>
              <a:rPr lang="pl-PL" b="1" dirty="0"/>
              <a:t> </a:t>
            </a:r>
            <a:r>
              <a:rPr lang="pl-PL" b="1" dirty="0" err="1"/>
              <a:t>typ_danych</a:t>
            </a:r>
            <a:r>
              <a:rPr lang="pl-PL" b="1" dirty="0"/>
              <a:t>;</a:t>
            </a:r>
            <a:endParaRPr lang="pl-PL" b="1" dirty="0" smtClean="0">
              <a:solidFill>
                <a:schemeClr val="tx2">
                  <a:lumMod val="50000"/>
                </a:schemeClr>
              </a:solidFill>
            </a:endParaRPr>
          </a:p>
        </p:txBody>
      </p:sp>
      <p:pic>
        <p:nvPicPr>
          <p:cNvPr id="17411"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52897" y="4365104"/>
            <a:ext cx="7542838" cy="8640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72187881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ALTER TABLE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457200" indent="-457200">
              <a:buSzPct val="100000"/>
              <a:buFont typeface="Arial" pitchFamily="34" charset="0"/>
              <a:buChar char="•"/>
            </a:pPr>
            <a:r>
              <a:rPr lang="pl-PL" b="1" dirty="0" smtClean="0">
                <a:solidFill>
                  <a:schemeClr val="tx2">
                    <a:lumMod val="50000"/>
                  </a:schemeClr>
                </a:solidFill>
              </a:rPr>
              <a:t>DROP COLUMN</a:t>
            </a:r>
          </a:p>
          <a:p>
            <a:pPr marL="457200" indent="-457200">
              <a:buSzPct val="100000"/>
              <a:buFont typeface="Arial" pitchFamily="34" charset="0"/>
              <a:buChar char="•"/>
            </a:pPr>
            <a:r>
              <a:rPr lang="pl-PL" b="1" dirty="0" smtClean="0">
                <a:solidFill>
                  <a:schemeClr val="tx2">
                    <a:lumMod val="50000"/>
                  </a:schemeClr>
                </a:solidFill>
              </a:rPr>
              <a:t>Składnia:</a:t>
            </a:r>
          </a:p>
          <a:p>
            <a:pPr marL="0" indent="0">
              <a:buSzPct val="100000"/>
              <a:buNone/>
            </a:pPr>
            <a:r>
              <a:rPr lang="pl-PL" b="1" dirty="0"/>
              <a:t>ALTER TABLE </a:t>
            </a:r>
            <a:r>
              <a:rPr lang="pl-PL" b="1" dirty="0" err="1"/>
              <a:t>nazwa_tabeli</a:t>
            </a:r>
            <a:r>
              <a:rPr lang="pl-PL" b="1" dirty="0"/>
              <a:t> DROP COLUMN </a:t>
            </a:r>
            <a:r>
              <a:rPr lang="pl-PL" b="1" dirty="0" err="1"/>
              <a:t>nazwa_kolumny</a:t>
            </a:r>
            <a:r>
              <a:rPr lang="pl-PL" b="1" dirty="0"/>
              <a:t> </a:t>
            </a:r>
            <a:r>
              <a:rPr lang="pl-PL" b="1" dirty="0" err="1"/>
              <a:t>typ_danych</a:t>
            </a:r>
            <a:r>
              <a:rPr lang="pl-PL" b="1" dirty="0" smtClean="0"/>
              <a:t>;</a:t>
            </a:r>
          </a:p>
          <a:p>
            <a:pPr marL="457200" indent="-457200">
              <a:buSzPct val="100000"/>
              <a:buFont typeface="Arial" pitchFamily="34" charset="0"/>
              <a:buChar char="•"/>
            </a:pPr>
            <a:endParaRPr lang="pl-PL" b="1" dirty="0" smtClean="0">
              <a:solidFill>
                <a:schemeClr val="tx2">
                  <a:lumMod val="50000"/>
                </a:schemeClr>
              </a:solidFill>
            </a:endParaRPr>
          </a:p>
          <a:p>
            <a:pPr marL="457200" indent="-457200">
              <a:buSzPct val="100000"/>
              <a:buFont typeface="Arial" pitchFamily="34" charset="0"/>
              <a:buChar char="•"/>
            </a:pPr>
            <a:r>
              <a:rPr lang="pl-PL" b="1" dirty="0">
                <a:solidFill>
                  <a:schemeClr val="tx2">
                    <a:lumMod val="50000"/>
                  </a:schemeClr>
                </a:solidFill>
              </a:rPr>
              <a:t>UWAGA! </a:t>
            </a:r>
          </a:p>
          <a:p>
            <a:pPr marL="857250" lvl="1" indent="-457200">
              <a:buFont typeface="Arial" pitchFamily="34" charset="0"/>
              <a:buChar char="•"/>
            </a:pPr>
            <a:r>
              <a:rPr lang="pl-PL" b="1" dirty="0">
                <a:solidFill>
                  <a:schemeClr val="tx2">
                    <a:lumMod val="50000"/>
                  </a:schemeClr>
                </a:solidFill>
              </a:rPr>
              <a:t>Wraz z usunięciem kolumny zostaną usunięte wszystkie dane zapisane w kolumnie. </a:t>
            </a:r>
            <a:endParaRPr lang="pl-PL" b="1" dirty="0" smtClean="0">
              <a:solidFill>
                <a:schemeClr val="tx2">
                  <a:lumMod val="50000"/>
                </a:schemeClr>
              </a:solidFill>
            </a:endParaRPr>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622328" y="4221088"/>
            <a:ext cx="5395331" cy="5760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8619414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ALTER TABLE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457200" indent="-457200">
              <a:buSzPct val="100000"/>
              <a:buFont typeface="Arial" pitchFamily="34" charset="0"/>
              <a:buChar char="•"/>
            </a:pPr>
            <a:r>
              <a:rPr lang="pl-PL" b="1" dirty="0" smtClean="0">
                <a:solidFill>
                  <a:schemeClr val="tx2">
                    <a:lumMod val="50000"/>
                  </a:schemeClr>
                </a:solidFill>
              </a:rPr>
              <a:t>ALTER COLUMN</a:t>
            </a:r>
          </a:p>
          <a:p>
            <a:pPr marL="457200" indent="-457200">
              <a:buSzPct val="100000"/>
              <a:buFont typeface="Arial" pitchFamily="34" charset="0"/>
              <a:buChar char="•"/>
            </a:pPr>
            <a:r>
              <a:rPr lang="pl-PL" b="1" dirty="0" smtClean="0">
                <a:solidFill>
                  <a:schemeClr val="tx2">
                    <a:lumMod val="50000"/>
                  </a:schemeClr>
                </a:solidFill>
              </a:rPr>
              <a:t>Składnia:</a:t>
            </a:r>
          </a:p>
          <a:p>
            <a:pPr marL="0" indent="0">
              <a:buSzPct val="100000"/>
              <a:buNone/>
            </a:pPr>
            <a:r>
              <a:rPr lang="pl-PL" b="1" dirty="0"/>
              <a:t>ALTER TABLE </a:t>
            </a:r>
            <a:r>
              <a:rPr lang="pl-PL" b="1" dirty="0" err="1"/>
              <a:t>nazwa_tabeli</a:t>
            </a:r>
            <a:r>
              <a:rPr lang="pl-PL" b="1" dirty="0"/>
              <a:t> ALTER COLUMN </a:t>
            </a:r>
            <a:r>
              <a:rPr lang="pl-PL" b="1" dirty="0" err="1"/>
              <a:t>nazwa_kolumny</a:t>
            </a:r>
            <a:r>
              <a:rPr lang="pl-PL" b="1" dirty="0"/>
              <a:t> </a:t>
            </a:r>
            <a:r>
              <a:rPr lang="pl-PL" b="1" dirty="0" err="1"/>
              <a:t>typ_danych</a:t>
            </a:r>
            <a:r>
              <a:rPr lang="pl-PL" b="1" dirty="0"/>
              <a:t>;</a:t>
            </a:r>
            <a:endParaRPr lang="pl-PL" b="1" dirty="0" smtClean="0">
              <a:solidFill>
                <a:schemeClr val="tx2">
                  <a:lumMod val="50000"/>
                </a:schemeClr>
              </a:solidFill>
            </a:endParaRP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405499" y="4509120"/>
            <a:ext cx="7668852" cy="8640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230611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SELECT INTO</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457200" indent="-457200">
              <a:buSzPct val="100000"/>
              <a:buFont typeface="Arial" pitchFamily="34" charset="0"/>
              <a:buChar char="•"/>
            </a:pPr>
            <a:r>
              <a:rPr lang="pl-PL" b="1" dirty="0">
                <a:solidFill>
                  <a:schemeClr val="tx2">
                    <a:lumMod val="50000"/>
                  </a:schemeClr>
                </a:solidFill>
              </a:rPr>
              <a:t>SELECT INTO kopiuje dane z jednej tabeli do drugiej.</a:t>
            </a:r>
          </a:p>
          <a:p>
            <a:pPr marL="457200" indent="-457200">
              <a:buSzPct val="100000"/>
              <a:buFont typeface="Arial" pitchFamily="34" charset="0"/>
              <a:buChar char="•"/>
            </a:pPr>
            <a:r>
              <a:rPr lang="pl-PL" b="1" dirty="0">
                <a:solidFill>
                  <a:schemeClr val="tx2">
                    <a:lumMod val="50000"/>
                  </a:schemeClr>
                </a:solidFill>
              </a:rPr>
              <a:t>SELECT INTO najczęściej jest używane do tworzenia kopii bezpieczeństwa tabel</a:t>
            </a:r>
            <a:r>
              <a:rPr lang="pl-PL" b="1" dirty="0" smtClean="0">
                <a:solidFill>
                  <a:schemeClr val="tx2">
                    <a:lumMod val="50000"/>
                  </a:schemeClr>
                </a:solidFill>
              </a:rPr>
              <a:t>.</a:t>
            </a:r>
            <a:endParaRPr lang="pl-PL" b="1" dirty="0">
              <a:solidFill>
                <a:schemeClr val="tx2">
                  <a:lumMod val="50000"/>
                </a:schemeClr>
              </a:solidFill>
            </a:endParaRPr>
          </a:p>
          <a:p>
            <a:pPr marL="0" indent="0">
              <a:buSzPct val="100000"/>
              <a:buNone/>
            </a:pPr>
            <a:r>
              <a:rPr lang="pl-PL" b="1" dirty="0">
                <a:solidFill>
                  <a:schemeClr val="tx2">
                    <a:lumMod val="50000"/>
                  </a:schemeClr>
                </a:solidFill>
              </a:rPr>
              <a:t>Składnia SELECT </a:t>
            </a:r>
            <a:r>
              <a:rPr lang="pl-PL" b="1" dirty="0" smtClean="0">
                <a:solidFill>
                  <a:schemeClr val="tx2">
                    <a:lumMod val="50000"/>
                  </a:schemeClr>
                </a:solidFill>
              </a:rPr>
              <a:t>INTO:</a:t>
            </a:r>
            <a:endParaRPr lang="pl-PL" b="1" dirty="0">
              <a:solidFill>
                <a:schemeClr val="tx2">
                  <a:lumMod val="50000"/>
                </a:schemeClr>
              </a:solidFill>
            </a:endParaRPr>
          </a:p>
          <a:p>
            <a:pPr marL="0" indent="0">
              <a:buSzPct val="100000"/>
              <a:buNone/>
            </a:pPr>
            <a:r>
              <a:rPr lang="pl-PL" sz="2000" b="1" dirty="0" smtClean="0">
                <a:solidFill>
                  <a:schemeClr val="tx2">
                    <a:lumMod val="50000"/>
                  </a:schemeClr>
                </a:solidFill>
              </a:rPr>
              <a:t>SELECT * INTO </a:t>
            </a:r>
            <a:r>
              <a:rPr lang="pl-PL" sz="2000" b="1" dirty="0" err="1">
                <a:solidFill>
                  <a:schemeClr val="tx2">
                    <a:lumMod val="50000"/>
                  </a:schemeClr>
                </a:solidFill>
              </a:rPr>
              <a:t>nowa_tabela</a:t>
            </a:r>
            <a:r>
              <a:rPr lang="pl-PL" sz="2000" b="1" dirty="0">
                <a:solidFill>
                  <a:schemeClr val="tx2">
                    <a:lumMod val="50000"/>
                  </a:schemeClr>
                </a:solidFill>
              </a:rPr>
              <a:t> [IN </a:t>
            </a:r>
            <a:r>
              <a:rPr lang="pl-PL" sz="2000" b="1" dirty="0" err="1" smtClean="0">
                <a:solidFill>
                  <a:schemeClr val="tx2">
                    <a:lumMod val="50000"/>
                  </a:schemeClr>
                </a:solidFill>
              </a:rPr>
              <a:t>zewnętrzna_baza</a:t>
            </a:r>
            <a:r>
              <a:rPr lang="pl-PL" sz="2000" b="1" dirty="0" smtClean="0">
                <a:solidFill>
                  <a:schemeClr val="tx2">
                    <a:lumMod val="50000"/>
                  </a:schemeClr>
                </a:solidFill>
              </a:rPr>
              <a:t>] FROM </a:t>
            </a:r>
            <a:r>
              <a:rPr lang="pl-PL" sz="2000" b="1" dirty="0" err="1">
                <a:solidFill>
                  <a:schemeClr val="tx2">
                    <a:lumMod val="50000"/>
                  </a:schemeClr>
                </a:solidFill>
              </a:rPr>
              <a:t>stara_tabela</a:t>
            </a:r>
            <a:endParaRPr lang="pl-PL" sz="2000" b="1" dirty="0" smtClean="0">
              <a:solidFill>
                <a:schemeClr val="tx2">
                  <a:lumMod val="50000"/>
                </a:schemeClr>
              </a:solidFill>
            </a:endParaRPr>
          </a:p>
        </p:txBody>
      </p:sp>
    </p:spTree>
    <p:extLst>
      <p:ext uri="{BB962C8B-B14F-4D97-AF65-F5344CB8AC3E}">
        <p14:creationId xmlns:p14="http://schemas.microsoft.com/office/powerpoint/2010/main" xmlns="" val="61744403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SELECT INTO</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457200" indent="-457200">
              <a:buSzPct val="100000"/>
              <a:buFont typeface="Arial" pitchFamily="34" charset="0"/>
              <a:buChar char="•"/>
            </a:pPr>
            <a:endParaRPr lang="pl-PL" sz="2000" b="1" dirty="0" smtClean="0">
              <a:solidFill>
                <a:schemeClr val="tx2">
                  <a:lumMod val="50000"/>
                </a:schemeClr>
              </a:solidFill>
            </a:endParaRP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91343" y="1998202"/>
            <a:ext cx="7618281" cy="85473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483"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259632" y="3399075"/>
            <a:ext cx="7334250" cy="2333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86538108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5</a:t>
            </a:r>
            <a:r>
              <a:rPr lang="it-IT" dirty="0"/>
              <a:t> - DDL (Data Definition Language)</a:t>
            </a:r>
            <a:endParaRPr lang="pl-PL"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20078" y="2060848"/>
            <a:ext cx="7827505" cy="16665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pole tekstowe 1"/>
          <p:cNvSpPr txBox="1"/>
          <p:nvPr/>
        </p:nvSpPr>
        <p:spPr>
          <a:xfrm>
            <a:off x="1343742" y="1762943"/>
            <a:ext cx="1101584" cy="307777"/>
          </a:xfrm>
          <a:prstGeom prst="rect">
            <a:avLst/>
          </a:prstGeom>
          <a:noFill/>
        </p:spPr>
        <p:txBody>
          <a:bodyPr wrap="none" rtlCol="0">
            <a:spAutoFit/>
          </a:bodyPr>
          <a:lstStyle/>
          <a:p>
            <a:r>
              <a:rPr lang="pl-PL" dirty="0" smtClean="0"/>
              <a:t>Pracownicy</a:t>
            </a:r>
            <a:endParaRPr lang="pl-PL" dirty="0"/>
          </a:p>
        </p:txBody>
      </p:sp>
      <p:sp>
        <p:nvSpPr>
          <p:cNvPr id="4" name="pole tekstowe 3"/>
          <p:cNvSpPr txBox="1"/>
          <p:nvPr/>
        </p:nvSpPr>
        <p:spPr>
          <a:xfrm>
            <a:off x="1343742" y="3933056"/>
            <a:ext cx="713657" cy="307777"/>
          </a:xfrm>
          <a:prstGeom prst="rect">
            <a:avLst/>
          </a:prstGeom>
          <a:noFill/>
        </p:spPr>
        <p:txBody>
          <a:bodyPr wrap="none" rtlCol="0">
            <a:spAutoFit/>
          </a:bodyPr>
          <a:lstStyle/>
          <a:p>
            <a:r>
              <a:rPr lang="pl-PL" dirty="0" smtClean="0"/>
              <a:t>Klienci</a:t>
            </a:r>
            <a:endParaRPr lang="pl-PL" dirty="0"/>
          </a:p>
        </p:txBody>
      </p:sp>
      <p:pic>
        <p:nvPicPr>
          <p:cNvPr id="15363"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343742" y="4240833"/>
            <a:ext cx="3657600"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364" name="Picture 4"/>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233830" y="5013176"/>
            <a:ext cx="3781425" cy="714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pole tekstowe 4"/>
          <p:cNvSpPr txBox="1"/>
          <p:nvPr/>
        </p:nvSpPr>
        <p:spPr>
          <a:xfrm>
            <a:off x="5233830" y="4645684"/>
            <a:ext cx="792205" cy="307777"/>
          </a:xfrm>
          <a:prstGeom prst="rect">
            <a:avLst/>
          </a:prstGeom>
          <a:noFill/>
        </p:spPr>
        <p:txBody>
          <a:bodyPr wrap="none" rtlCol="0">
            <a:spAutoFit/>
          </a:bodyPr>
          <a:lstStyle/>
          <a:p>
            <a:r>
              <a:rPr lang="pl-PL" dirty="0" smtClean="0"/>
              <a:t>Miejsca</a:t>
            </a:r>
            <a:endParaRPr lang="pl-PL" dirty="0"/>
          </a:p>
        </p:txBody>
      </p:sp>
    </p:spTree>
    <p:extLst>
      <p:ext uri="{BB962C8B-B14F-4D97-AF65-F5344CB8AC3E}">
        <p14:creationId xmlns:p14="http://schemas.microsoft.com/office/powerpoint/2010/main" xmlns="" val="3739265092"/>
      </p:ext>
    </p:extLst>
  </p:cSld>
  <p:clrMapOvr>
    <a:masterClrMapping/>
  </p:clrMapOvr>
  <p:transition spd="slow">
    <p:cu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Podsumowanie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a:buNone/>
            </a:pPr>
            <a:r>
              <a:rPr lang="pl-PL" sz="2400" b="1" dirty="0" smtClean="0"/>
              <a:t>Najważniejsze polecenia DDL</a:t>
            </a:r>
          </a:p>
        </p:txBody>
      </p:sp>
      <p:graphicFrame>
        <p:nvGraphicFramePr>
          <p:cNvPr id="2" name="Tabela 1"/>
          <p:cNvGraphicFramePr>
            <a:graphicFrameLocks noGrp="1"/>
          </p:cNvGraphicFramePr>
          <p:nvPr>
            <p:extLst>
              <p:ext uri="{D42A27DB-BD31-4B8C-83A1-F6EECF244321}">
                <p14:modId xmlns:p14="http://schemas.microsoft.com/office/powerpoint/2010/main" xmlns="" val="919506905"/>
              </p:ext>
            </p:extLst>
          </p:nvPr>
        </p:nvGraphicFramePr>
        <p:xfrm>
          <a:off x="1691680" y="2852936"/>
          <a:ext cx="7000665" cy="1584960"/>
        </p:xfrm>
        <a:graphic>
          <a:graphicData uri="http://schemas.openxmlformats.org/drawingml/2006/table">
            <a:tbl>
              <a:tblPr firstRow="1" bandRow="1"/>
              <a:tblGrid>
                <a:gridCol w="2016224"/>
                <a:gridCol w="4984441"/>
              </a:tblGrid>
              <a:tr h="216024">
                <a:tc>
                  <a:txBody>
                    <a:bodyPr/>
                    <a:lstStyle/>
                    <a:p>
                      <a:r>
                        <a:rPr lang="pl-PL" sz="2000" dirty="0" smtClean="0"/>
                        <a:t>CREATE</a:t>
                      </a:r>
                      <a:endParaRPr lang="pl-PL" sz="2000" dirty="0"/>
                    </a:p>
                  </a:txBody>
                  <a:tcPr/>
                </a:tc>
                <a:tc>
                  <a:txBody>
                    <a:bodyPr/>
                    <a:lstStyle/>
                    <a:p>
                      <a:r>
                        <a:rPr lang="pl-PL" sz="2000" dirty="0" smtClean="0"/>
                        <a:t>Tworzy nowe obiekty w bazie danych</a:t>
                      </a:r>
                      <a:endParaRPr lang="pl-PL" sz="2000" dirty="0"/>
                    </a:p>
                  </a:txBody>
                  <a:tcPr/>
                </a:tc>
              </a:tr>
              <a:tr h="301744">
                <a:tc>
                  <a:txBody>
                    <a:bodyPr/>
                    <a:lstStyle/>
                    <a:p>
                      <a:r>
                        <a:rPr lang="pl-PL" sz="2000" dirty="0" smtClean="0"/>
                        <a:t>DROP</a:t>
                      </a:r>
                      <a:endParaRPr lang="pl-PL" sz="2000" dirty="0"/>
                    </a:p>
                  </a:txBody>
                  <a:tcPr/>
                </a:tc>
                <a:tc>
                  <a:txBody>
                    <a:bodyPr/>
                    <a:lstStyle/>
                    <a:p>
                      <a:r>
                        <a:rPr lang="pl-PL" sz="2000" dirty="0" smtClean="0"/>
                        <a:t>Usuwa obiekty</a:t>
                      </a:r>
                      <a:endParaRPr lang="pl-PL" sz="2000" dirty="0"/>
                    </a:p>
                  </a:txBody>
                  <a:tcPr/>
                </a:tc>
              </a:tr>
              <a:tr h="216024">
                <a:tc>
                  <a:txBody>
                    <a:bodyPr/>
                    <a:lstStyle/>
                    <a:p>
                      <a:r>
                        <a:rPr lang="pl-PL" sz="2000" dirty="0" smtClean="0"/>
                        <a:t>ALTER</a:t>
                      </a:r>
                      <a:endParaRPr lang="pl-PL" sz="2000" dirty="0"/>
                    </a:p>
                  </a:txBody>
                  <a:tcPr/>
                </a:tc>
                <a:tc>
                  <a:txBody>
                    <a:bodyPr/>
                    <a:lstStyle/>
                    <a:p>
                      <a:r>
                        <a:rPr lang="pl-PL" sz="2000" dirty="0" smtClean="0"/>
                        <a:t>Modyfikuje</a:t>
                      </a:r>
                      <a:r>
                        <a:rPr lang="pl-PL" sz="2000" baseline="0" dirty="0" smtClean="0"/>
                        <a:t> obiekty</a:t>
                      </a:r>
                      <a:endParaRPr lang="pl-PL" sz="2000" dirty="0"/>
                    </a:p>
                  </a:txBody>
                  <a:tcPr/>
                </a:tc>
              </a:tr>
              <a:tr h="216024">
                <a:tc>
                  <a:txBody>
                    <a:bodyPr/>
                    <a:lstStyle/>
                    <a:p>
                      <a:r>
                        <a:rPr lang="pl-PL" sz="2000" dirty="0" smtClean="0"/>
                        <a:t>SELECT INTO</a:t>
                      </a:r>
                      <a:endParaRPr lang="pl-PL" sz="2000" dirty="0"/>
                    </a:p>
                  </a:txBody>
                  <a:tcPr/>
                </a:tc>
                <a:tc>
                  <a:txBody>
                    <a:bodyPr/>
                    <a:lstStyle/>
                    <a:p>
                      <a:r>
                        <a:rPr lang="pl-PL" sz="2000" dirty="0" smtClean="0"/>
                        <a:t>Tworzy </a:t>
                      </a:r>
                      <a:r>
                        <a:rPr lang="pl-PL" sz="2000" smtClean="0"/>
                        <a:t>kopię tabeli i kopiuje dane</a:t>
                      </a:r>
                      <a:endParaRPr lang="pl-PL" sz="2000" dirty="0"/>
                    </a:p>
                  </a:txBody>
                  <a:tcPr/>
                </a:tc>
              </a:tr>
            </a:tbl>
          </a:graphicData>
        </a:graphic>
      </p:graphicFrame>
    </p:spTree>
    <p:extLst>
      <p:ext uri="{BB962C8B-B14F-4D97-AF65-F5344CB8AC3E}">
        <p14:creationId xmlns:p14="http://schemas.microsoft.com/office/powerpoint/2010/main" xmlns="" val="355338863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Data Definition Language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fontAlgn="base">
              <a:buNone/>
            </a:pPr>
            <a:r>
              <a:rPr lang="pl-PL" sz="2000" dirty="0">
                <a:solidFill>
                  <a:schemeClr val="tx2">
                    <a:lumMod val="50000"/>
                  </a:schemeClr>
                </a:solidFill>
              </a:rPr>
              <a:t>Dzięki DDL (Data Definition Language) można operować na strukturach, w których dane są przechowywane – czyli np. dodawać, zmieniać i kasować tabele lub bazy. Najważniejsze polecenia tej grupy to:</a:t>
            </a:r>
          </a:p>
          <a:p>
            <a:pPr fontAlgn="base"/>
            <a:r>
              <a:rPr lang="pl-PL" sz="2000" b="1" dirty="0">
                <a:solidFill>
                  <a:schemeClr val="tx2">
                    <a:lumMod val="50000"/>
                  </a:schemeClr>
                </a:solidFill>
              </a:rPr>
              <a:t>CREATE</a:t>
            </a:r>
            <a:r>
              <a:rPr lang="pl-PL" sz="2000" dirty="0">
                <a:solidFill>
                  <a:schemeClr val="tx2">
                    <a:lumMod val="50000"/>
                  </a:schemeClr>
                </a:solidFill>
              </a:rPr>
              <a:t> (np. CREATE TABLE, CREATE DATABASE, ...) – utworzenie struktury (bazy, tabeli, indeksu itp.),</a:t>
            </a:r>
          </a:p>
          <a:p>
            <a:pPr fontAlgn="base"/>
            <a:r>
              <a:rPr lang="pl-PL" sz="2000" b="1" dirty="0">
                <a:solidFill>
                  <a:schemeClr val="tx2">
                    <a:lumMod val="50000"/>
                  </a:schemeClr>
                </a:solidFill>
              </a:rPr>
              <a:t>DROP</a:t>
            </a:r>
            <a:r>
              <a:rPr lang="pl-PL" sz="2000" dirty="0">
                <a:solidFill>
                  <a:schemeClr val="tx2">
                    <a:lumMod val="50000"/>
                  </a:schemeClr>
                </a:solidFill>
              </a:rPr>
              <a:t> (np. DROP TABLE, DROP DATABASE, ...) – usunięcie struktury,</a:t>
            </a:r>
          </a:p>
          <a:p>
            <a:pPr fontAlgn="base"/>
            <a:r>
              <a:rPr lang="pl-PL" sz="2000" b="1" dirty="0">
                <a:solidFill>
                  <a:schemeClr val="tx2">
                    <a:lumMod val="50000"/>
                  </a:schemeClr>
                </a:solidFill>
              </a:rPr>
              <a:t>ALTER</a:t>
            </a:r>
            <a:r>
              <a:rPr lang="pl-PL" sz="2000" dirty="0">
                <a:solidFill>
                  <a:schemeClr val="tx2">
                    <a:lumMod val="50000"/>
                  </a:schemeClr>
                </a:solidFill>
              </a:rPr>
              <a:t> (np. ALTER TABLE ADD COLUMN ...) – zmiana struktury (dodanie kolumny do tabeli, zmiana typu danych w kolumnie tabeli).</a:t>
            </a: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Tree>
    <p:extLst>
      <p:ext uri="{BB962C8B-B14F-4D97-AF65-F5344CB8AC3E}">
        <p14:creationId xmlns:p14="http://schemas.microsoft.com/office/powerpoint/2010/main" xmlns="" val="282373868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Typy danych w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457200" indent="-457200">
              <a:buSzPct val="100000"/>
              <a:buFont typeface="Arial" pitchFamily="34" charset="0"/>
              <a:buChar char="•"/>
            </a:pPr>
            <a:r>
              <a:rPr lang="pl-PL" b="1" dirty="0" smtClean="0">
                <a:solidFill>
                  <a:schemeClr val="tx2">
                    <a:lumMod val="50000"/>
                  </a:schemeClr>
                </a:solidFill>
              </a:rPr>
              <a:t>Typy numeryczne</a:t>
            </a:r>
          </a:p>
          <a:p>
            <a:pPr marL="457200" indent="-457200">
              <a:buSzPct val="100000"/>
              <a:buFont typeface="Arial" pitchFamily="34" charset="0"/>
              <a:buChar char="•"/>
            </a:pPr>
            <a:r>
              <a:rPr lang="pl-PL" b="1" dirty="0">
                <a:solidFill>
                  <a:schemeClr val="tx2">
                    <a:lumMod val="50000"/>
                  </a:schemeClr>
                </a:solidFill>
              </a:rPr>
              <a:t>Data i </a:t>
            </a:r>
            <a:r>
              <a:rPr lang="pl-PL" b="1" dirty="0" smtClean="0">
                <a:solidFill>
                  <a:schemeClr val="tx2">
                    <a:lumMod val="50000"/>
                  </a:schemeClr>
                </a:solidFill>
              </a:rPr>
              <a:t>czas</a:t>
            </a:r>
          </a:p>
          <a:p>
            <a:pPr marL="457200" indent="-457200">
              <a:buSzPct val="100000"/>
              <a:buFont typeface="Arial" pitchFamily="34" charset="0"/>
              <a:buChar char="•"/>
            </a:pPr>
            <a:r>
              <a:rPr lang="pl-PL" b="1" dirty="0">
                <a:solidFill>
                  <a:schemeClr val="tx2">
                    <a:lumMod val="50000"/>
                  </a:schemeClr>
                </a:solidFill>
              </a:rPr>
              <a:t>Typ </a:t>
            </a:r>
            <a:r>
              <a:rPr lang="pl-PL" b="1" dirty="0" smtClean="0">
                <a:solidFill>
                  <a:schemeClr val="tx2">
                    <a:lumMod val="50000"/>
                  </a:schemeClr>
                </a:solidFill>
              </a:rPr>
              <a:t>znakowy</a:t>
            </a:r>
          </a:p>
          <a:p>
            <a:pPr marL="457200" indent="-457200">
              <a:buSzPct val="100000"/>
              <a:buFont typeface="Arial" pitchFamily="34" charset="0"/>
              <a:buChar char="•"/>
            </a:pPr>
            <a:r>
              <a:rPr lang="pl-PL" b="1" dirty="0">
                <a:solidFill>
                  <a:schemeClr val="tx2">
                    <a:lumMod val="50000"/>
                  </a:schemeClr>
                </a:solidFill>
              </a:rPr>
              <a:t>Typy </a:t>
            </a:r>
            <a:r>
              <a:rPr lang="pl-PL" b="1" dirty="0" smtClean="0">
                <a:solidFill>
                  <a:schemeClr val="tx2">
                    <a:lumMod val="50000"/>
                  </a:schemeClr>
                </a:solidFill>
              </a:rPr>
              <a:t>binarne</a:t>
            </a:r>
          </a:p>
          <a:p>
            <a:pPr marL="457200" indent="-457200">
              <a:buSzPct val="100000"/>
              <a:buFont typeface="Arial" pitchFamily="34" charset="0"/>
              <a:buChar char="•"/>
            </a:pPr>
            <a:r>
              <a:rPr lang="pl-PL" b="1" dirty="0">
                <a:solidFill>
                  <a:schemeClr val="tx2">
                    <a:lumMod val="50000"/>
                  </a:schemeClr>
                </a:solidFill>
              </a:rPr>
              <a:t>Typy przestrzenne</a:t>
            </a:r>
          </a:p>
          <a:p>
            <a:pPr marL="457200" indent="-457200">
              <a:buSzPct val="100000"/>
              <a:buFont typeface="Arial" pitchFamily="34" charset="0"/>
              <a:buChar char="•"/>
            </a:pPr>
            <a:endParaRPr lang="pl-PL" b="1" dirty="0">
              <a:solidFill>
                <a:schemeClr val="tx2">
                  <a:lumMod val="50000"/>
                </a:schemeClr>
              </a:solidFill>
            </a:endParaRPr>
          </a:p>
          <a:p>
            <a:pPr marL="457200" indent="-457200">
              <a:buSzPct val="100000"/>
              <a:buFont typeface="Arial" pitchFamily="34" charset="0"/>
              <a:buChar char="•"/>
            </a:pPr>
            <a:endParaRPr lang="pl-PL" b="1" dirty="0">
              <a:solidFill>
                <a:schemeClr val="tx2">
                  <a:lumMod val="50000"/>
                </a:schemeClr>
              </a:solidFill>
            </a:endParaRPr>
          </a:p>
          <a:p>
            <a:pPr marL="457200" indent="-457200">
              <a:buSzPct val="100000"/>
              <a:buFont typeface="Arial" pitchFamily="34" charset="0"/>
              <a:buChar char="•"/>
            </a:pPr>
            <a:endParaRPr lang="pl-PL" b="1" dirty="0">
              <a:solidFill>
                <a:schemeClr val="tx2">
                  <a:lumMod val="50000"/>
                </a:schemeClr>
              </a:solidFill>
            </a:endParaRPr>
          </a:p>
          <a:p>
            <a:pPr marL="457200" indent="-457200">
              <a:buSzPct val="100000"/>
              <a:buFont typeface="Arial" pitchFamily="34" charset="0"/>
              <a:buChar char="•"/>
            </a:pPr>
            <a:endParaRPr lang="pl-PL" b="1" dirty="0" smtClean="0">
              <a:solidFill>
                <a:schemeClr val="tx2">
                  <a:lumMod val="50000"/>
                </a:schemeClr>
              </a:solidFill>
            </a:endParaRPr>
          </a:p>
          <a:p>
            <a:pPr marL="857250" lvl="1" indent="-457200">
              <a:buFont typeface="Arial" pitchFamily="34" charset="0"/>
              <a:buChar char="•"/>
            </a:pPr>
            <a:endParaRPr lang="pl-PL" b="1" dirty="0" smtClean="0">
              <a:solidFill>
                <a:schemeClr val="tx2">
                  <a:lumMod val="50000"/>
                </a:schemeClr>
              </a:solidFill>
            </a:endParaRPr>
          </a:p>
        </p:txBody>
      </p:sp>
    </p:spTree>
    <p:extLst>
      <p:ext uri="{BB962C8B-B14F-4D97-AF65-F5344CB8AC3E}">
        <p14:creationId xmlns:p14="http://schemas.microsoft.com/office/powerpoint/2010/main" xmlns="" val="279336383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Typy danych w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457200" indent="-457200">
              <a:buSzPct val="100000"/>
              <a:buFont typeface="Arial" pitchFamily="34" charset="0"/>
              <a:buChar char="•"/>
            </a:pPr>
            <a:r>
              <a:rPr lang="pl-PL" b="1" dirty="0" smtClean="0">
                <a:solidFill>
                  <a:schemeClr val="tx2">
                    <a:lumMod val="50000"/>
                  </a:schemeClr>
                </a:solidFill>
              </a:rPr>
              <a:t>Typy numeryczne</a:t>
            </a:r>
          </a:p>
          <a:p>
            <a:pPr marL="857250" lvl="1" indent="-457200">
              <a:buFont typeface="Arial" pitchFamily="34" charset="0"/>
              <a:buChar char="•"/>
            </a:pPr>
            <a:endParaRPr lang="pl-PL" b="1" dirty="0" smtClean="0">
              <a:solidFill>
                <a:schemeClr val="tx2">
                  <a:lumMod val="50000"/>
                </a:schemeClr>
              </a:solidFill>
            </a:endParaRPr>
          </a:p>
        </p:txBody>
      </p:sp>
      <p:graphicFrame>
        <p:nvGraphicFramePr>
          <p:cNvPr id="5" name="Tabela 4"/>
          <p:cNvGraphicFramePr>
            <a:graphicFrameLocks noGrp="1"/>
          </p:cNvGraphicFramePr>
          <p:nvPr>
            <p:extLst>
              <p:ext uri="{D42A27DB-BD31-4B8C-83A1-F6EECF244321}">
                <p14:modId xmlns:p14="http://schemas.microsoft.com/office/powerpoint/2010/main" xmlns="" val="941135863"/>
              </p:ext>
            </p:extLst>
          </p:nvPr>
        </p:nvGraphicFramePr>
        <p:xfrm>
          <a:off x="1391344" y="2780928"/>
          <a:ext cx="7285112" cy="3192132"/>
        </p:xfrm>
        <a:graphic>
          <a:graphicData uri="http://schemas.openxmlformats.org/drawingml/2006/table">
            <a:tbl>
              <a:tblPr/>
              <a:tblGrid>
                <a:gridCol w="1236440"/>
                <a:gridCol w="6048672"/>
              </a:tblGrid>
              <a:tr h="242866">
                <a:tc>
                  <a:txBody>
                    <a:bodyPr/>
                    <a:lstStyle/>
                    <a:p>
                      <a:pPr fontAlgn="t"/>
                      <a:r>
                        <a:rPr lang="pl-PL" sz="1400" b="1" dirty="0" smtClean="0">
                          <a:solidFill>
                            <a:schemeClr val="bg1"/>
                          </a:solidFill>
                          <a:effectLst/>
                        </a:rPr>
                        <a:t>Typ</a:t>
                      </a:r>
                      <a:endParaRPr lang="pl-PL" sz="1400" b="1" dirty="0">
                        <a:solidFill>
                          <a:schemeClr val="bg1"/>
                        </a:solidFill>
                        <a:effectLst/>
                      </a:endParaRP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t"/>
                      <a:r>
                        <a:rPr lang="pl-PL" sz="1400" b="1" dirty="0">
                          <a:solidFill>
                            <a:schemeClr val="bg1"/>
                          </a:solidFill>
                          <a:effectLst/>
                        </a:rPr>
                        <a:t>Opis</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499478">
                <a:tc>
                  <a:txBody>
                    <a:bodyPr/>
                    <a:lstStyle/>
                    <a:p>
                      <a:pPr fontAlgn="t"/>
                      <a:r>
                        <a:rPr lang="pl-PL" sz="1400" dirty="0" err="1">
                          <a:solidFill>
                            <a:srgbClr val="2A2A2A"/>
                          </a:solidFill>
                          <a:effectLst/>
                        </a:rPr>
                        <a:t>Bigint</a:t>
                      </a:r>
                      <a:endParaRPr lang="pl-PL" sz="1400" dirty="0">
                        <a:solidFill>
                          <a:srgbClr val="2A2A2A"/>
                        </a:solidFill>
                        <a:effectLst/>
                      </a:endParaRP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8-bajtowy typ numeryczny z zakresem: -2^63 (-9,223,372,036,854,775,808) to 2^63-1 (9,223,372,036,854,775,807).</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9478">
                <a:tc>
                  <a:txBody>
                    <a:bodyPr/>
                    <a:lstStyle/>
                    <a:p>
                      <a:pPr fontAlgn="t"/>
                      <a:r>
                        <a:rPr lang="pl-PL" sz="1400">
                          <a:solidFill>
                            <a:srgbClr val="2A2A2A"/>
                          </a:solidFill>
                          <a:effectLst/>
                        </a:rPr>
                        <a:t>Numeric</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Wielkość typu zależy od precyzji. 1-9 – 5 bajtów, 10-19 – 9 bajtów, 20-28 – 13 bajtów, 29-38 – 17 bajtów.</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42866">
                <a:tc>
                  <a:txBody>
                    <a:bodyPr/>
                    <a:lstStyle/>
                    <a:p>
                      <a:pPr fontAlgn="t"/>
                      <a:r>
                        <a:rPr lang="pl-PL" sz="1400">
                          <a:solidFill>
                            <a:srgbClr val="2A2A2A"/>
                          </a:solidFill>
                          <a:effectLst/>
                        </a:rPr>
                        <a:t>bit</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Wartości: 0, 1 lub NULL.</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71172">
                <a:tc>
                  <a:txBody>
                    <a:bodyPr/>
                    <a:lstStyle/>
                    <a:p>
                      <a:pPr fontAlgn="t"/>
                      <a:r>
                        <a:rPr lang="pl-PL" sz="1400">
                          <a:solidFill>
                            <a:srgbClr val="2A2A2A"/>
                          </a:solidFill>
                          <a:effectLst/>
                        </a:rPr>
                        <a:t>smallint</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2-bajtowy typ numeryczny z zakresem: -2^15 (-32,768) do 2^15-1 (32,767).</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9478">
                <a:tc>
                  <a:txBody>
                    <a:bodyPr/>
                    <a:lstStyle/>
                    <a:p>
                      <a:pPr fontAlgn="t"/>
                      <a:r>
                        <a:rPr lang="pl-PL" sz="1400">
                          <a:solidFill>
                            <a:srgbClr val="2A2A2A"/>
                          </a:solidFill>
                          <a:effectLst/>
                        </a:rPr>
                        <a:t>decimal</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Wielkość typu zależy od precyzji. 1-9 – 5 bajtów, 10-19 – 9 bajtów, 20-28 – 13 bajtów, 29-38 – 17 bajtów.</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71172">
                <a:tc>
                  <a:txBody>
                    <a:bodyPr/>
                    <a:lstStyle/>
                    <a:p>
                      <a:pPr fontAlgn="t"/>
                      <a:r>
                        <a:rPr lang="pl-PL" sz="1400">
                          <a:solidFill>
                            <a:srgbClr val="2A2A2A"/>
                          </a:solidFill>
                          <a:effectLst/>
                        </a:rPr>
                        <a:t>smallmoney</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4-bajtowy typ do zapisu walut z zakresem: - 214,748.3648 do 214,748.3647.</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386121969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Typy danych w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457200" indent="-457200">
              <a:buSzPct val="100000"/>
              <a:buFont typeface="Arial" pitchFamily="34" charset="0"/>
              <a:buChar char="•"/>
            </a:pPr>
            <a:r>
              <a:rPr lang="pl-PL" b="1" dirty="0" smtClean="0">
                <a:solidFill>
                  <a:schemeClr val="tx2">
                    <a:lumMod val="50000"/>
                  </a:schemeClr>
                </a:solidFill>
              </a:rPr>
              <a:t>Typy numeryczne</a:t>
            </a:r>
          </a:p>
          <a:p>
            <a:pPr marL="857250" lvl="1" indent="-457200">
              <a:buFont typeface="Arial" pitchFamily="34" charset="0"/>
              <a:buChar char="•"/>
            </a:pPr>
            <a:endParaRPr lang="pl-PL" b="1" dirty="0" smtClean="0">
              <a:solidFill>
                <a:schemeClr val="tx2">
                  <a:lumMod val="50000"/>
                </a:schemeClr>
              </a:solidFill>
            </a:endParaRPr>
          </a:p>
        </p:txBody>
      </p:sp>
      <p:graphicFrame>
        <p:nvGraphicFramePr>
          <p:cNvPr id="2" name="Tabela 1"/>
          <p:cNvGraphicFramePr>
            <a:graphicFrameLocks noGrp="1"/>
          </p:cNvGraphicFramePr>
          <p:nvPr>
            <p:extLst>
              <p:ext uri="{D42A27DB-BD31-4B8C-83A1-F6EECF244321}">
                <p14:modId xmlns:p14="http://schemas.microsoft.com/office/powerpoint/2010/main" xmlns="" val="3690264549"/>
              </p:ext>
            </p:extLst>
          </p:nvPr>
        </p:nvGraphicFramePr>
        <p:xfrm>
          <a:off x="1391344" y="2708921"/>
          <a:ext cx="7516872" cy="3179259"/>
        </p:xfrm>
        <a:graphic>
          <a:graphicData uri="http://schemas.openxmlformats.org/drawingml/2006/table">
            <a:tbl>
              <a:tblPr/>
              <a:tblGrid>
                <a:gridCol w="1020416"/>
                <a:gridCol w="6496456"/>
              </a:tblGrid>
              <a:tr h="320433">
                <a:tc>
                  <a:txBody>
                    <a:bodyPr/>
                    <a:lstStyle/>
                    <a:p>
                      <a:pPr fontAlgn="t"/>
                      <a:r>
                        <a:rPr lang="pl-PL" sz="1400" b="1" dirty="0" smtClean="0">
                          <a:solidFill>
                            <a:schemeClr val="bg1"/>
                          </a:solidFill>
                          <a:effectLst/>
                        </a:rPr>
                        <a:t>Typ</a:t>
                      </a:r>
                      <a:endParaRPr lang="pl-PL" sz="1400" b="1" dirty="0">
                        <a:solidFill>
                          <a:schemeClr val="bg1"/>
                        </a:solidFill>
                        <a:effectLst/>
                      </a:endParaRP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t"/>
                      <a:r>
                        <a:rPr lang="pl-PL" sz="1400" b="1" dirty="0">
                          <a:solidFill>
                            <a:schemeClr val="bg1"/>
                          </a:solidFill>
                          <a:effectLst/>
                        </a:rPr>
                        <a:t>Opis</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522423">
                <a:tc>
                  <a:txBody>
                    <a:bodyPr/>
                    <a:lstStyle/>
                    <a:p>
                      <a:pPr fontAlgn="t"/>
                      <a:r>
                        <a:rPr lang="pl-PL" sz="1400" dirty="0" err="1">
                          <a:solidFill>
                            <a:srgbClr val="2A2A2A"/>
                          </a:solidFill>
                          <a:effectLst/>
                        </a:rPr>
                        <a:t>int</a:t>
                      </a:r>
                      <a:endParaRPr lang="pl-PL" sz="1400" dirty="0">
                        <a:solidFill>
                          <a:srgbClr val="2A2A2A"/>
                        </a:solidFill>
                        <a:effectLst/>
                      </a:endParaRP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4-bajtowy typ numeryczny z zakresem: -2^31 (-2,147,483,648) do 2^31-1 (2,147,483,647).</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6496">
                <a:tc>
                  <a:txBody>
                    <a:bodyPr/>
                    <a:lstStyle/>
                    <a:p>
                      <a:pPr fontAlgn="t"/>
                      <a:r>
                        <a:rPr lang="pl-PL" sz="1400">
                          <a:solidFill>
                            <a:srgbClr val="2A2A2A"/>
                          </a:solidFill>
                          <a:effectLst/>
                        </a:rPr>
                        <a:t>tinyint</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1-bajtowy typ numeryczny z zakresem: 0 – 255.</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22423">
                <a:tc>
                  <a:txBody>
                    <a:bodyPr/>
                    <a:lstStyle/>
                    <a:p>
                      <a:pPr fontAlgn="t"/>
                      <a:r>
                        <a:rPr lang="pl-PL" sz="1400" dirty="0" err="1">
                          <a:solidFill>
                            <a:srgbClr val="2A2A2A"/>
                          </a:solidFill>
                          <a:effectLst/>
                        </a:rPr>
                        <a:t>money</a:t>
                      </a:r>
                      <a:endParaRPr lang="pl-PL" sz="1400" dirty="0">
                        <a:solidFill>
                          <a:srgbClr val="2A2A2A"/>
                        </a:solidFill>
                        <a:effectLst/>
                      </a:endParaRP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8-bajtowy typ do zapisu walut z zakresem: -922,337,203,685,477.5808 do 922,337,203,685,477.5807.</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28350">
                <a:tc>
                  <a:txBody>
                    <a:bodyPr/>
                    <a:lstStyle/>
                    <a:p>
                      <a:pPr fontAlgn="t"/>
                      <a:r>
                        <a:rPr lang="pl-PL" sz="1400">
                          <a:solidFill>
                            <a:srgbClr val="2A2A2A"/>
                          </a:solidFill>
                          <a:effectLst/>
                        </a:rPr>
                        <a:t>float</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Typ zmiennoprzecinkowy z zakresem: - 1.79E+308 to -2.23E-308, 0 and 2.23E-308 to 1.79E+308. Ilość bajtów zależy od precyzji. 1-24 – 4 bajty (7 cyfr), 25-53 – 8 bajtów (15 cyfr).</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86219">
                <a:tc>
                  <a:txBody>
                    <a:bodyPr/>
                    <a:lstStyle/>
                    <a:p>
                      <a:pPr fontAlgn="t"/>
                      <a:r>
                        <a:rPr lang="pl-PL" sz="1400">
                          <a:solidFill>
                            <a:srgbClr val="2A2A2A"/>
                          </a:solidFill>
                          <a:effectLst/>
                        </a:rPr>
                        <a:t>real</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4-bajtowy typ zmiennoprzecinkowy z zakresem: - 3.40E + 38 to -1.18E - 38, 0 and 1.18E - 38 to 3.40E + 38. Typ real jest 24-cyfrowym typem </a:t>
                      </a:r>
                      <a:r>
                        <a:rPr lang="pl-PL" sz="1400" dirty="0" err="1">
                          <a:solidFill>
                            <a:srgbClr val="2A2A2A"/>
                          </a:solidFill>
                          <a:effectLst/>
                        </a:rPr>
                        <a:t>float</a:t>
                      </a:r>
                      <a:r>
                        <a:rPr lang="pl-PL" sz="1400" dirty="0">
                          <a:solidFill>
                            <a:srgbClr val="2A2A2A"/>
                          </a:solidFill>
                          <a:effectLst/>
                        </a:rPr>
                        <a:t>.</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217926279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Typy danych w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700808"/>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457200" indent="-457200">
              <a:buSzPct val="100000"/>
              <a:buFont typeface="Arial" pitchFamily="34" charset="0"/>
              <a:buChar char="•"/>
            </a:pPr>
            <a:r>
              <a:rPr lang="pl-PL" b="1" dirty="0">
                <a:solidFill>
                  <a:schemeClr val="tx2">
                    <a:lumMod val="50000"/>
                  </a:schemeClr>
                </a:solidFill>
              </a:rPr>
              <a:t>Data i czas</a:t>
            </a:r>
            <a:endParaRPr lang="pl-PL" b="1" dirty="0" smtClean="0">
              <a:solidFill>
                <a:schemeClr val="tx2">
                  <a:lumMod val="50000"/>
                </a:schemeClr>
              </a:solidFill>
            </a:endParaRPr>
          </a:p>
        </p:txBody>
      </p:sp>
      <p:graphicFrame>
        <p:nvGraphicFramePr>
          <p:cNvPr id="8" name="Tabela 7"/>
          <p:cNvGraphicFramePr>
            <a:graphicFrameLocks noGrp="1"/>
          </p:cNvGraphicFramePr>
          <p:nvPr>
            <p:extLst>
              <p:ext uri="{D42A27DB-BD31-4B8C-83A1-F6EECF244321}">
                <p14:modId xmlns:p14="http://schemas.microsoft.com/office/powerpoint/2010/main" xmlns="" val="3652013743"/>
              </p:ext>
            </p:extLst>
          </p:nvPr>
        </p:nvGraphicFramePr>
        <p:xfrm>
          <a:off x="1437754" y="2276872"/>
          <a:ext cx="7470462" cy="3724398"/>
        </p:xfrm>
        <a:graphic>
          <a:graphicData uri="http://schemas.openxmlformats.org/drawingml/2006/table">
            <a:tbl>
              <a:tblPr/>
              <a:tblGrid>
                <a:gridCol w="1214951"/>
                <a:gridCol w="6255511"/>
              </a:tblGrid>
              <a:tr h="345041">
                <a:tc>
                  <a:txBody>
                    <a:bodyPr/>
                    <a:lstStyle/>
                    <a:p>
                      <a:pPr fontAlgn="t"/>
                      <a:r>
                        <a:rPr lang="pl-PL" sz="1200" b="1" dirty="0">
                          <a:solidFill>
                            <a:schemeClr val="bg1"/>
                          </a:solidFill>
                          <a:effectLst/>
                        </a:rPr>
                        <a:t>Typ</a:t>
                      </a: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t"/>
                      <a:r>
                        <a:rPr lang="pl-PL" sz="1200" b="1" dirty="0">
                          <a:solidFill>
                            <a:schemeClr val="bg1"/>
                          </a:solidFill>
                          <a:effectLst/>
                        </a:rPr>
                        <a:t>Opis</a:t>
                      </a: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553302">
                <a:tc>
                  <a:txBody>
                    <a:bodyPr/>
                    <a:lstStyle/>
                    <a:p>
                      <a:pPr fontAlgn="t"/>
                      <a:r>
                        <a:rPr lang="pl-PL" sz="1200" dirty="0" err="1">
                          <a:solidFill>
                            <a:srgbClr val="2A2A2A"/>
                          </a:solidFill>
                          <a:effectLst/>
                        </a:rPr>
                        <a:t>date</a:t>
                      </a:r>
                      <a:endParaRPr lang="pl-PL" sz="1200" dirty="0">
                        <a:solidFill>
                          <a:srgbClr val="2A2A2A"/>
                        </a:solidFill>
                        <a:effectLst/>
                      </a:endParaRP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200" dirty="0">
                          <a:solidFill>
                            <a:srgbClr val="2A2A2A"/>
                          </a:solidFill>
                          <a:effectLst/>
                        </a:rPr>
                        <a:t>10-znakowy typ zapisu daty z precyzją: 10.0. Domyślnym formatem jest: YYYY-MM-DD, natomiast domyślna wartość to 1900-01-01 </a:t>
                      </a: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89978">
                <a:tc>
                  <a:txBody>
                    <a:bodyPr/>
                    <a:lstStyle/>
                    <a:p>
                      <a:pPr fontAlgn="t"/>
                      <a:r>
                        <a:rPr lang="pl-PL" sz="1200" dirty="0" err="1">
                          <a:solidFill>
                            <a:srgbClr val="2A2A2A"/>
                          </a:solidFill>
                          <a:effectLst/>
                        </a:rPr>
                        <a:t>datetimeoffset</a:t>
                      </a:r>
                      <a:endParaRPr lang="pl-PL" sz="1200" dirty="0">
                        <a:solidFill>
                          <a:srgbClr val="2A2A2A"/>
                        </a:solidFill>
                        <a:effectLst/>
                      </a:endParaRP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200">
                          <a:solidFill>
                            <a:srgbClr val="2A2A2A"/>
                          </a:solidFill>
                          <a:effectLst/>
                        </a:rPr>
                        <a:t>8-bajtowy typ do zapisu daty z zakresu: 1 stycznia 1 roku n.e. do 31 grudnia roku 9999, liczone wg kalendarza gregoriańskiego oraz czas 24-godzinny z dokładnością do 100 ns. Uwzględnia przesunięcie strefy czasowej.</a:t>
                      </a: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8662">
                <a:tc>
                  <a:txBody>
                    <a:bodyPr/>
                    <a:lstStyle/>
                    <a:p>
                      <a:pPr fontAlgn="t"/>
                      <a:r>
                        <a:rPr lang="pl-PL" sz="1200" dirty="0">
                          <a:solidFill>
                            <a:srgbClr val="2A2A2A"/>
                          </a:solidFill>
                          <a:effectLst/>
                        </a:rPr>
                        <a:t>datetime2</a:t>
                      </a: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200">
                          <a:solidFill>
                            <a:srgbClr val="2A2A2A"/>
                          </a:solidFill>
                          <a:effectLst/>
                        </a:rPr>
                        <a:t>8-bajtowy typ do zapisu daty z zakresu: 1 stycznia 1 roku n.e. do 31 grudnia 9999 oraz czas 24-godzinny z dokładnością do 100 ns.</a:t>
                      </a: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27327">
                <a:tc>
                  <a:txBody>
                    <a:bodyPr/>
                    <a:lstStyle/>
                    <a:p>
                      <a:pPr fontAlgn="t"/>
                      <a:r>
                        <a:rPr lang="pl-PL" sz="1200" dirty="0" err="1">
                          <a:solidFill>
                            <a:srgbClr val="2A2A2A"/>
                          </a:solidFill>
                          <a:effectLst/>
                        </a:rPr>
                        <a:t>smalldatetime</a:t>
                      </a:r>
                      <a:endParaRPr lang="pl-PL" sz="1200" dirty="0">
                        <a:solidFill>
                          <a:srgbClr val="2A2A2A"/>
                        </a:solidFill>
                        <a:effectLst/>
                      </a:endParaRP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200">
                          <a:solidFill>
                            <a:srgbClr val="2A2A2A"/>
                          </a:solidFill>
                          <a:effectLst/>
                        </a:rPr>
                        <a:t>4-bajtowy typ do zapisu daty z zakresu 1900-01-01 do 2076-06-06 z dokładnością do 1 minuty.</a:t>
                      </a: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9742">
                <a:tc>
                  <a:txBody>
                    <a:bodyPr/>
                    <a:lstStyle/>
                    <a:p>
                      <a:pPr fontAlgn="t"/>
                      <a:r>
                        <a:rPr lang="pl-PL" sz="1200" dirty="0" err="1">
                          <a:solidFill>
                            <a:srgbClr val="2A2A2A"/>
                          </a:solidFill>
                          <a:effectLst/>
                        </a:rPr>
                        <a:t>datetime</a:t>
                      </a:r>
                      <a:endParaRPr lang="pl-PL" sz="1200" dirty="0">
                        <a:solidFill>
                          <a:srgbClr val="2A2A2A"/>
                        </a:solidFill>
                        <a:effectLst/>
                      </a:endParaRP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200">
                          <a:solidFill>
                            <a:srgbClr val="2A2A2A"/>
                          </a:solidFill>
                          <a:effectLst/>
                        </a:rPr>
                        <a:t>8-bajtowy typ do zapisu daty z zakresu 1 stycznia 1753 do 31 grudnia 9999 z dokładnością do 0.00333 sekund.</a:t>
                      </a: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27327">
                <a:tc>
                  <a:txBody>
                    <a:bodyPr/>
                    <a:lstStyle/>
                    <a:p>
                      <a:pPr fontAlgn="t"/>
                      <a:r>
                        <a:rPr lang="pl-PL" sz="1200" dirty="0" err="1">
                          <a:solidFill>
                            <a:srgbClr val="2A2A2A"/>
                          </a:solidFill>
                          <a:effectLst/>
                        </a:rPr>
                        <a:t>time</a:t>
                      </a:r>
                      <a:endParaRPr lang="pl-PL" sz="1200" dirty="0">
                        <a:solidFill>
                          <a:srgbClr val="2A2A2A"/>
                        </a:solidFill>
                        <a:effectLst/>
                      </a:endParaRP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200" dirty="0">
                          <a:solidFill>
                            <a:srgbClr val="2A2A2A"/>
                          </a:solidFill>
                          <a:effectLst/>
                        </a:rPr>
                        <a:t>3 – 5-bajtowy typ do zapisu czasu z dokładnością do 100 </a:t>
                      </a:r>
                      <a:r>
                        <a:rPr lang="pl-PL" sz="1200" dirty="0" err="1">
                          <a:solidFill>
                            <a:srgbClr val="2A2A2A"/>
                          </a:solidFill>
                          <a:effectLst/>
                        </a:rPr>
                        <a:t>ns</a:t>
                      </a:r>
                      <a:r>
                        <a:rPr lang="pl-PL" sz="1200" dirty="0">
                          <a:solidFill>
                            <a:srgbClr val="2A2A2A"/>
                          </a:solidFill>
                          <a:effectLst/>
                        </a:rPr>
                        <a:t>. Ilość bajtów zależy od skali precyzji.</a:t>
                      </a: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258583062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Typy danych w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772816"/>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457200" indent="-457200">
              <a:buSzPct val="100000"/>
              <a:buFont typeface="Arial" pitchFamily="34" charset="0"/>
              <a:buChar char="•"/>
            </a:pPr>
            <a:r>
              <a:rPr lang="pl-PL" b="1" dirty="0" smtClean="0">
                <a:solidFill>
                  <a:schemeClr val="tx2">
                    <a:lumMod val="50000"/>
                  </a:schemeClr>
                </a:solidFill>
              </a:rPr>
              <a:t>Typ znakowy</a:t>
            </a:r>
          </a:p>
          <a:p>
            <a:pPr marL="857250" lvl="1" indent="-457200">
              <a:buFont typeface="Arial" pitchFamily="34" charset="0"/>
              <a:buChar char="•"/>
            </a:pPr>
            <a:endParaRPr lang="pl-PL" b="1" dirty="0" smtClean="0">
              <a:solidFill>
                <a:schemeClr val="tx2">
                  <a:lumMod val="50000"/>
                </a:schemeClr>
              </a:solidFill>
            </a:endParaRPr>
          </a:p>
        </p:txBody>
      </p:sp>
      <p:graphicFrame>
        <p:nvGraphicFramePr>
          <p:cNvPr id="2" name="Tabela 1"/>
          <p:cNvGraphicFramePr>
            <a:graphicFrameLocks noGrp="1"/>
          </p:cNvGraphicFramePr>
          <p:nvPr>
            <p:extLst>
              <p:ext uri="{D42A27DB-BD31-4B8C-83A1-F6EECF244321}">
                <p14:modId xmlns:p14="http://schemas.microsoft.com/office/powerpoint/2010/main" xmlns="" val="2383763761"/>
              </p:ext>
            </p:extLst>
          </p:nvPr>
        </p:nvGraphicFramePr>
        <p:xfrm>
          <a:off x="1391344" y="2420888"/>
          <a:ext cx="7374251" cy="3189399"/>
        </p:xfrm>
        <a:graphic>
          <a:graphicData uri="http://schemas.openxmlformats.org/drawingml/2006/table">
            <a:tbl>
              <a:tblPr/>
              <a:tblGrid>
                <a:gridCol w="1557840"/>
                <a:gridCol w="5816411"/>
              </a:tblGrid>
              <a:tr h="360355">
                <a:tc>
                  <a:txBody>
                    <a:bodyPr/>
                    <a:lstStyle/>
                    <a:p>
                      <a:pPr fontAlgn="t"/>
                      <a:r>
                        <a:rPr lang="pl-PL" sz="1400" b="1" dirty="0">
                          <a:solidFill>
                            <a:schemeClr val="bg1"/>
                          </a:solidFill>
                          <a:effectLst/>
                        </a:rPr>
                        <a:t>Typ</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t"/>
                      <a:r>
                        <a:rPr lang="pl-PL" sz="1400" b="1" dirty="0">
                          <a:solidFill>
                            <a:schemeClr val="bg1"/>
                          </a:solidFill>
                          <a:effectLst/>
                        </a:rPr>
                        <a:t>Opis.</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360355">
                <a:tc>
                  <a:txBody>
                    <a:bodyPr/>
                    <a:lstStyle/>
                    <a:p>
                      <a:pPr fontAlgn="t"/>
                      <a:r>
                        <a:rPr lang="pl-PL" sz="1400">
                          <a:solidFill>
                            <a:srgbClr val="2A2A2A"/>
                          </a:solidFill>
                          <a:effectLst/>
                        </a:rPr>
                        <a:t>char</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Stało-znakowy typ o wielkości 1 – 8000 bajtów.</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2050">
                <a:tc>
                  <a:txBody>
                    <a:bodyPr/>
                    <a:lstStyle/>
                    <a:p>
                      <a:pPr fontAlgn="t"/>
                      <a:r>
                        <a:rPr lang="pl-PL" sz="1400" dirty="0" err="1">
                          <a:solidFill>
                            <a:srgbClr val="2A2A2A"/>
                          </a:solidFill>
                          <a:effectLst/>
                        </a:rPr>
                        <a:t>text</a:t>
                      </a:r>
                      <a:endParaRPr lang="pl-PL" sz="1400" dirty="0">
                        <a:solidFill>
                          <a:srgbClr val="2A2A2A"/>
                        </a:solidFill>
                        <a:effectLst/>
                      </a:endParaRP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Zmienno-znakowy typ o długości max. 2^30 – 1 bajtów.</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60355">
                <a:tc>
                  <a:txBody>
                    <a:bodyPr/>
                    <a:lstStyle/>
                    <a:p>
                      <a:pPr fontAlgn="t"/>
                      <a:r>
                        <a:rPr lang="pl-PL" sz="1400">
                          <a:solidFill>
                            <a:srgbClr val="2A2A2A"/>
                          </a:solidFill>
                          <a:effectLst/>
                        </a:rPr>
                        <a:t>varchar</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Zmienno-znakowy typ o długości 1 – 8000 bajtów.</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3129">
                <a:tc>
                  <a:txBody>
                    <a:bodyPr/>
                    <a:lstStyle/>
                    <a:p>
                      <a:pPr fontAlgn="t"/>
                      <a:r>
                        <a:rPr lang="pl-PL" sz="1400">
                          <a:solidFill>
                            <a:srgbClr val="2A2A2A"/>
                          </a:solidFill>
                          <a:effectLst/>
                        </a:rPr>
                        <a:t>nchar</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Stało-znakowy typ Unicode o wielkości 1 – 4000 bajtów.</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3129">
                <a:tc>
                  <a:txBody>
                    <a:bodyPr/>
                    <a:lstStyle/>
                    <a:p>
                      <a:pPr fontAlgn="t"/>
                      <a:r>
                        <a:rPr lang="pl-PL" sz="1400">
                          <a:solidFill>
                            <a:srgbClr val="2A2A2A"/>
                          </a:solidFill>
                          <a:effectLst/>
                        </a:rPr>
                        <a:t>nvarchar</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Zmienno-znakowy typ Unicode o wielkości 1 – 4000 bajtów.</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3129">
                <a:tc>
                  <a:txBody>
                    <a:bodyPr/>
                    <a:lstStyle/>
                    <a:p>
                      <a:pPr fontAlgn="t"/>
                      <a:r>
                        <a:rPr lang="pl-PL" sz="1400">
                          <a:solidFill>
                            <a:srgbClr val="2A2A2A"/>
                          </a:solidFill>
                          <a:effectLst/>
                        </a:rPr>
                        <a:t>ntext</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Zmienno-znakowy typ </a:t>
                      </a:r>
                      <a:r>
                        <a:rPr lang="pl-PL" sz="1400" dirty="0" err="1">
                          <a:solidFill>
                            <a:srgbClr val="2A2A2A"/>
                          </a:solidFill>
                          <a:effectLst/>
                        </a:rPr>
                        <a:t>Unicode</a:t>
                      </a:r>
                      <a:r>
                        <a:rPr lang="pl-PL" sz="1400" dirty="0">
                          <a:solidFill>
                            <a:srgbClr val="2A2A2A"/>
                          </a:solidFill>
                          <a:effectLst/>
                        </a:rPr>
                        <a:t> o wielkości max. 2^30 – 1 bajtów.</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270378309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Typy danych w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772816"/>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457200" indent="-457200">
              <a:buSzPct val="100000"/>
              <a:buFont typeface="Arial" pitchFamily="34" charset="0"/>
              <a:buChar char="•"/>
            </a:pPr>
            <a:r>
              <a:rPr lang="pl-PL" b="1" dirty="0">
                <a:solidFill>
                  <a:schemeClr val="tx2">
                    <a:lumMod val="50000"/>
                  </a:schemeClr>
                </a:solidFill>
              </a:rPr>
              <a:t>Typy binarne</a:t>
            </a:r>
            <a:endParaRPr lang="pl-PL" b="1" dirty="0" smtClean="0">
              <a:solidFill>
                <a:schemeClr val="tx2">
                  <a:lumMod val="50000"/>
                </a:schemeClr>
              </a:solidFill>
            </a:endParaRPr>
          </a:p>
        </p:txBody>
      </p:sp>
      <p:graphicFrame>
        <p:nvGraphicFramePr>
          <p:cNvPr id="2" name="Tabela 1"/>
          <p:cNvGraphicFramePr>
            <a:graphicFrameLocks noGrp="1"/>
          </p:cNvGraphicFramePr>
          <p:nvPr>
            <p:extLst>
              <p:ext uri="{D42A27DB-BD31-4B8C-83A1-F6EECF244321}">
                <p14:modId xmlns:p14="http://schemas.microsoft.com/office/powerpoint/2010/main" xmlns="" val="662952560"/>
              </p:ext>
            </p:extLst>
          </p:nvPr>
        </p:nvGraphicFramePr>
        <p:xfrm>
          <a:off x="1391344" y="2922018"/>
          <a:ext cx="7295456" cy="2386404"/>
        </p:xfrm>
        <a:graphic>
          <a:graphicData uri="http://schemas.openxmlformats.org/drawingml/2006/table">
            <a:tbl>
              <a:tblPr/>
              <a:tblGrid>
                <a:gridCol w="2244552"/>
                <a:gridCol w="5050904"/>
              </a:tblGrid>
              <a:tr h="380104">
                <a:tc>
                  <a:txBody>
                    <a:bodyPr/>
                    <a:lstStyle/>
                    <a:p>
                      <a:pPr fontAlgn="t"/>
                      <a:r>
                        <a:rPr lang="pl-PL" sz="1400" b="1" dirty="0">
                          <a:solidFill>
                            <a:schemeClr val="bg1"/>
                          </a:solidFill>
                          <a:effectLst/>
                        </a:rPr>
                        <a:t>Typ</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t"/>
                      <a:r>
                        <a:rPr lang="pl-PL" sz="1400" b="1" dirty="0">
                          <a:solidFill>
                            <a:schemeClr val="bg1"/>
                          </a:solidFill>
                          <a:effectLst/>
                        </a:rPr>
                        <a:t>Opis.</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580913">
                <a:tc>
                  <a:txBody>
                    <a:bodyPr/>
                    <a:lstStyle/>
                    <a:p>
                      <a:pPr fontAlgn="t"/>
                      <a:r>
                        <a:rPr lang="pl-PL" sz="1400" dirty="0" err="1">
                          <a:solidFill>
                            <a:srgbClr val="2A2A2A"/>
                          </a:solidFill>
                          <a:effectLst/>
                        </a:rPr>
                        <a:t>binary</a:t>
                      </a:r>
                      <a:endParaRPr lang="pl-PL" sz="1400" dirty="0">
                        <a:solidFill>
                          <a:srgbClr val="2A2A2A"/>
                        </a:solidFill>
                        <a:effectLst/>
                      </a:endParaRP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Przechowywany najczęściej jako stały strumień bajtów typ o wielkości 1 – 8000 bajtów.</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80913">
                <a:tc>
                  <a:txBody>
                    <a:bodyPr/>
                    <a:lstStyle/>
                    <a:p>
                      <a:pPr fontAlgn="t"/>
                      <a:r>
                        <a:rPr lang="pl-PL" sz="1400" dirty="0" err="1">
                          <a:solidFill>
                            <a:srgbClr val="2A2A2A"/>
                          </a:solidFill>
                          <a:effectLst/>
                        </a:rPr>
                        <a:t>varbinary</a:t>
                      </a:r>
                      <a:endParaRPr lang="pl-PL" sz="1400" dirty="0">
                        <a:solidFill>
                          <a:srgbClr val="2A2A2A"/>
                        </a:solidFill>
                        <a:effectLst/>
                      </a:endParaRP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Przechowywany najczęściej jako zmienny strumień bajtów typ o wielkości 1 – 8000 bajtów.</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81722">
                <a:tc>
                  <a:txBody>
                    <a:bodyPr/>
                    <a:lstStyle/>
                    <a:p>
                      <a:pPr fontAlgn="t"/>
                      <a:r>
                        <a:rPr lang="pl-PL" sz="1400">
                          <a:solidFill>
                            <a:srgbClr val="2A2A2A"/>
                          </a:solidFill>
                          <a:effectLst/>
                        </a:rPr>
                        <a:t>image</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Zmienno-bajtowy typ o długości 0 – 2^31 – 1, przeznaczony do składowania obrazów w bazie danych.</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3178497443"/>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1228</TotalTime>
  <Words>2061</Words>
  <Application>Microsoft Office PowerPoint</Application>
  <PresentationFormat>Pokaz na ekranie (4:3)</PresentationFormat>
  <Paragraphs>334</Paragraphs>
  <Slides>28</Slides>
  <Notes>28</Notes>
  <HiddenSlides>0</HiddenSlides>
  <MMClips>0</MMClips>
  <ScaleCrop>false</ScaleCrop>
  <HeadingPairs>
    <vt:vector size="4" baseType="variant">
      <vt:variant>
        <vt:lpstr>Motyw</vt:lpstr>
      </vt:variant>
      <vt:variant>
        <vt:i4>1</vt:i4>
      </vt:variant>
      <vt:variant>
        <vt:lpstr>Tytuły slajdów</vt:lpstr>
      </vt:variant>
      <vt:variant>
        <vt:i4>28</vt:i4>
      </vt:variant>
    </vt:vector>
  </HeadingPairs>
  <TitlesOfParts>
    <vt:vector size="29" baseType="lpstr">
      <vt:lpstr/>
      <vt:lpstr>SQL Structured Query Language</vt:lpstr>
      <vt:lpstr>Przypomnienie</vt:lpstr>
      <vt:lpstr>Data Definition Language</vt:lpstr>
      <vt:lpstr>Typy danych w SQL</vt:lpstr>
      <vt:lpstr>Typy danych w SQL</vt:lpstr>
      <vt:lpstr>Typy danych w SQL</vt:lpstr>
      <vt:lpstr>Typy danych w SQL</vt:lpstr>
      <vt:lpstr>Typy danych w SQL</vt:lpstr>
      <vt:lpstr>Typy danych w SQL</vt:lpstr>
      <vt:lpstr>Typy danych w SQL</vt:lpstr>
      <vt:lpstr>Typy danych w SQL</vt:lpstr>
      <vt:lpstr>Typy danych w SQL</vt:lpstr>
      <vt:lpstr>CREATE DATABASE</vt:lpstr>
      <vt:lpstr>CREATE TABLE</vt:lpstr>
      <vt:lpstr>CREATE TABLE</vt:lpstr>
      <vt:lpstr>CREATE TABLE</vt:lpstr>
      <vt:lpstr>CREATE TABLE</vt:lpstr>
      <vt:lpstr>DROP DATABASE</vt:lpstr>
      <vt:lpstr>DROP TABLE</vt:lpstr>
      <vt:lpstr>ALTER DATABASE</vt:lpstr>
      <vt:lpstr>ALTER TABLE</vt:lpstr>
      <vt:lpstr>ALTER TABLE</vt:lpstr>
      <vt:lpstr>ALTER TABLE</vt:lpstr>
      <vt:lpstr>ALTER TABLE</vt:lpstr>
      <vt:lpstr>SELECT INTO</vt:lpstr>
      <vt:lpstr>SELECT INTO</vt:lpstr>
      <vt:lpstr>Ćwiczenia</vt:lpstr>
      <vt:lpstr>Podsumowanie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dc:title>
  <dc:creator>Michał Galas</dc:creator>
  <cp:lastModifiedBy>Mac</cp:lastModifiedBy>
  <cp:revision>68</cp:revision>
  <dcterms:modified xsi:type="dcterms:W3CDTF">2013-03-25T16:14:16Z</dcterms:modified>
</cp:coreProperties>
</file>