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9"/>
  </p:notesMasterIdLst>
  <p:sldIdLst>
    <p:sldId id="256" r:id="rId2"/>
    <p:sldId id="258" r:id="rId3"/>
    <p:sldId id="259" r:id="rId4"/>
    <p:sldId id="302" r:id="rId5"/>
    <p:sldId id="301" r:id="rId6"/>
    <p:sldId id="280" r:id="rId7"/>
    <p:sldId id="283" r:id="rId8"/>
    <p:sldId id="295" r:id="rId9"/>
    <p:sldId id="284" r:id="rId10"/>
    <p:sldId id="296" r:id="rId11"/>
    <p:sldId id="297" r:id="rId12"/>
    <p:sldId id="285" r:id="rId13"/>
    <p:sldId id="286" r:id="rId14"/>
    <p:sldId id="298" r:id="rId15"/>
    <p:sldId id="287" r:id="rId16"/>
    <p:sldId id="299" r:id="rId17"/>
    <p:sldId id="294" r:id="rId18"/>
    <p:sldId id="288" r:id="rId19"/>
    <p:sldId id="281" r:id="rId20"/>
    <p:sldId id="289" r:id="rId21"/>
    <p:sldId id="290" r:id="rId22"/>
    <p:sldId id="291" r:id="rId23"/>
    <p:sldId id="292" r:id="rId24"/>
    <p:sldId id="282" r:id="rId25"/>
    <p:sldId id="293" r:id="rId26"/>
    <p:sldId id="304" r:id="rId27"/>
    <p:sldId id="279" r:id="rId2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1" d="100"/>
          <a:sy n="61" d="100"/>
        </p:scale>
        <p:origin x="-1404"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 poprzedniej lekcji</a:t>
            </a:r>
            <a:r>
              <a:rPr lang="pl-PL" baseline="0" dirty="0" smtClean="0"/>
              <a:t> zajmowaliśmy się prostymi zapytaniami do bazy danych, teraz przejdziemy do bardziej złożonych zapytań, nauczymy się łączyć tabele, grupować dane. Dowiemy się jak wybierać wartości minimalne i maksymalne, nauczymy się sumować.</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Czasami chcielibyśmy uzyskać komplet danych z jednej tabeli, nawet jeżeli nie są one powiązane z danymi w innych tabelach. Umożliwia nam to złączenie zewnętrzne. Wynikiem lewo- lub prawostronnego złączenia zewnętrznego jest zbiór wierszy łączonych tabel, dla których wartości kolumn określonych jako warunek złączenia są takie same; zbiór ten uzupełniony jest pozostałymi wierszami z lewej lub prawej łączonej tabeli. Nieistniejące wartości reprezentowane są w wyniku złączenia przez wartość NULL.</a:t>
            </a:r>
          </a:p>
          <a:p>
            <a:endParaRPr lang="pl-PL" sz="1100" b="0" i="0" kern="1200" dirty="0" smtClean="0">
              <a:solidFill>
                <a:schemeClr val="tx1"/>
              </a:solidFill>
              <a:effectLst/>
              <a:latin typeface="+mn-lt"/>
              <a:ea typeface="+mn-ea"/>
              <a:cs typeface="+mn-cs"/>
            </a:endParaRPr>
          </a:p>
          <a:p>
            <a:r>
              <a:rPr lang="pl-PL" dirty="0" smtClean="0"/>
              <a:t>OUTER JOIN:</a:t>
            </a:r>
          </a:p>
          <a:p>
            <a:r>
              <a:rPr lang="pl-PL" dirty="0" smtClean="0"/>
              <a:t>LEFT OUTER JOIN – nie pomija wyników z lewej tabeli</a:t>
            </a:r>
          </a:p>
          <a:p>
            <a:r>
              <a:rPr lang="pl-PL" dirty="0" smtClean="0"/>
              <a:t>RIGHT OUTER JOIN – nie pomija wyników z prawej tabeli</a:t>
            </a:r>
          </a:p>
          <a:p>
            <a:r>
              <a:rPr lang="pl-PL" dirty="0" smtClean="0"/>
              <a:t>OUTER JOIN – nie pomija wyników z żadnej tabeli</a:t>
            </a:r>
          </a:p>
          <a:p>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Podsumowanie OUTER JOIN</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Wynikiem złączenia krzyżowego jest iloczyn kartezjański łączonych obiektów. (Iloczynem kartezjańskim dwóch zbiorów jest zbiór zawierający wszystkie kombinacje ich elementów. Ponieważ tabele reprezentują zbiory, iloczynem kartezjańskim dwóch tabel jest tabela zawierająca wszystkie możliwe kombinacje wierszy złączonych tabel). W przeciwieństwie do innych typów złączeń w tym wypadku łączone tabele nie muszą mieć wspólnych kolumn. Złączenia tego typu są rzadko stosowane w znormalizowanych bazach danych i służą raczej do generowania danych testowych niż do wybierania danych.</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Złączenie tabeli z nią samą wykonywane jest w taki sam sposób, jak omawiane do tej pory złączenia różnych tabel. Chociaż serwery bazodanowe nie tworzą kopii złączonej tabeli, to wszystkie operacje przeprowadzane są tak, jakby dotyczyły dwóch identycznych tabel. Złączenie tabeli z nią samą stosujemy, kiedy chcemy wybrać rekordy z tabeli na podstawie wspólnych wartości atrybutów rekordów tej samej tabeli.</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Złączenia tabeli z samą sobą są często wykorzystywane do rekurencyjnego odczytania danych, na przykład informacji o podwładnych (podwładny osoby </a:t>
            </a:r>
            <a:r>
              <a:rPr lang="pl-PL" sz="1100" b="0" i="1" kern="1200" dirty="0" err="1" smtClean="0">
                <a:solidFill>
                  <a:schemeClr val="tx1"/>
                </a:solidFill>
                <a:effectLst/>
                <a:latin typeface="+mn-lt"/>
                <a:ea typeface="+mn-ea"/>
                <a:cs typeface="+mn-cs"/>
              </a:rPr>
              <a:t>X</a:t>
            </a:r>
            <a:r>
              <a:rPr lang="pl-PL" sz="1100" b="0" i="0" kern="1200" dirty="0" err="1" smtClean="0">
                <a:solidFill>
                  <a:schemeClr val="tx1"/>
                </a:solidFill>
                <a:effectLst/>
                <a:latin typeface="+mn-lt"/>
                <a:ea typeface="+mn-ea"/>
                <a:cs typeface="+mn-cs"/>
              </a:rPr>
              <a:t>może</a:t>
            </a:r>
            <a:r>
              <a:rPr lang="pl-PL" sz="1100" b="0" i="0" kern="1200" dirty="0" smtClean="0">
                <a:solidFill>
                  <a:schemeClr val="tx1"/>
                </a:solidFill>
                <a:effectLst/>
                <a:latin typeface="+mn-lt"/>
                <a:ea typeface="+mn-ea"/>
                <a:cs typeface="+mn-cs"/>
              </a:rPr>
              <a:t> być przełożonym osoby </a:t>
            </a:r>
            <a:r>
              <a:rPr lang="pl-PL" sz="1100" b="0" i="1" kern="1200" dirty="0" smtClean="0">
                <a:solidFill>
                  <a:schemeClr val="tx1"/>
                </a:solidFill>
                <a:effectLst/>
                <a:latin typeface="+mn-lt"/>
                <a:ea typeface="+mn-ea"/>
                <a:cs typeface="+mn-cs"/>
              </a:rPr>
              <a:t>Y</a:t>
            </a:r>
            <a:r>
              <a:rPr lang="pl-PL" sz="1100" b="0" i="0" kern="1200" dirty="0" smtClean="0">
                <a:solidFill>
                  <a:schemeClr val="tx1"/>
                </a:solidFill>
                <a:effectLst/>
                <a:latin typeface="+mn-lt"/>
                <a:ea typeface="+mn-ea"/>
                <a:cs typeface="+mn-cs"/>
              </a:rPr>
              <a:t>, która z kolei może być przełożonym osoby </a:t>
            </a:r>
            <a:r>
              <a:rPr lang="pl-PL" sz="1100" b="0" i="1" kern="1200" dirty="0" smtClean="0">
                <a:solidFill>
                  <a:schemeClr val="tx1"/>
                </a:solidFill>
                <a:effectLst/>
                <a:latin typeface="+mn-lt"/>
                <a:ea typeface="+mn-ea"/>
                <a:cs typeface="+mn-cs"/>
              </a:rPr>
              <a:t>Z</a:t>
            </a:r>
            <a:r>
              <a:rPr lang="pl-PL" sz="1100" b="0" i="0" kern="1200" dirty="0" smtClean="0">
                <a:solidFill>
                  <a:schemeClr val="tx1"/>
                </a:solidFill>
                <a:effectLst/>
                <a:latin typeface="+mn-lt"/>
                <a:ea typeface="+mn-ea"/>
                <a:cs typeface="+mn-cs"/>
              </a:rPr>
              <a:t>). W testowej bazie danych nie ma zapisanych takich zależności. Przykład jest czysto szkoleniowy.</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Unie</a:t>
            </a:r>
            <a:r>
              <a:rPr lang="pl-PL" baseline="0" dirty="0" smtClean="0"/>
              <a:t> umożliwiają łączenie tabel. Jeśli chcemy wyświetlić wszystkie osoby bez względu czy są to klienci czy pracownicy – możemy użyć właśnie polecenia UNION (warunkiem są </a:t>
            </a:r>
            <a:r>
              <a:rPr lang="pl-PL" baseline="0" dirty="0" err="1" smtClean="0"/>
              <a:t>tekie</a:t>
            </a:r>
            <a:r>
              <a:rPr lang="pl-PL" baseline="0" dirty="0" smtClean="0"/>
              <a:t> same nazwy kolumn).</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Powyższy przykład pokazuje jak w SQL połączyć dwie tabele razem wynikiem takiego zapytania będzie najpierw cała tabela pracownicy, a poniżej cała tabel klienci</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Jeśli chcemy wyszukać wartości tabeli A, które nie znajdują się w tabeli B – korzystamy z polecenia EXCEPT. Konstrukcja</a:t>
            </a:r>
            <a:r>
              <a:rPr lang="pl-PL" baseline="0" dirty="0" smtClean="0"/>
              <a:t> jest identyczna jak przy UNION.</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Wprowadzenie</a:t>
            </a:r>
            <a:r>
              <a:rPr lang="pl-PL" baseline="0" dirty="0" smtClean="0"/>
              <a:t> do funkcji agregujących. Każda z nich pochodzi z j. angielskiego – w ten sposób można łatwo zapamiętać.</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SQL jest językiem zapytań zorientowanym na przetwarzanie zbiorów, a nie pojedynczych rekordów, dlatego jego integralnym składnikiem są polecenia grupujące dane. Właśnie te polecenia, wraz z funkcjami sumującymi, stosowane są w praktyce do uzyskiwania odpowiedzi na złożone zapytania, dotyczące zawartości bazy danych. </a:t>
            </a:r>
          </a:p>
          <a:p>
            <a:r>
              <a:rPr lang="pl-PL" dirty="0" smtClean="0"/>
              <a:t>Przykład ilustruje użycie klauzuli GROUP BY.</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Powtórzenie materiału z poprzedniej lekcji.</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Funkcja COUNT liczy wystąpienia bazie danych w tym przypadku dla stycznia koszty wystąpiły dwa razy dla pozostałych miesięcy tylko raz, w klauzuli </a:t>
            </a:r>
            <a:r>
              <a:rPr lang="pl-PL" sz="1100" b="0" i="0" kern="1200" dirty="0" err="1" smtClean="0">
                <a:solidFill>
                  <a:schemeClr val="tx1"/>
                </a:solidFill>
                <a:effectLst/>
                <a:latin typeface="+mn-lt"/>
                <a:ea typeface="+mn-ea"/>
                <a:cs typeface="+mn-cs"/>
              </a:rPr>
              <a:t>group</a:t>
            </a:r>
            <a:r>
              <a:rPr lang="pl-PL" sz="1100" b="0" i="0" kern="1200" dirty="0" smtClean="0">
                <a:solidFill>
                  <a:schemeClr val="tx1"/>
                </a:solidFill>
                <a:effectLst/>
                <a:latin typeface="+mn-lt"/>
                <a:ea typeface="+mn-ea"/>
                <a:cs typeface="+mn-cs"/>
              </a:rPr>
              <a:t> by wskazujemy </a:t>
            </a:r>
            <a:r>
              <a:rPr lang="pl-PL" sz="1100" b="0" i="0" kern="1200" dirty="0" err="1" smtClean="0">
                <a:solidFill>
                  <a:schemeClr val="tx1"/>
                </a:solidFill>
                <a:effectLst/>
                <a:latin typeface="+mn-lt"/>
                <a:ea typeface="+mn-ea"/>
                <a:cs typeface="+mn-cs"/>
              </a:rPr>
              <a:t>poczym</a:t>
            </a:r>
            <a:r>
              <a:rPr lang="pl-PL" sz="1100" b="0" i="0" kern="1200" dirty="0" smtClean="0">
                <a:solidFill>
                  <a:schemeClr val="tx1"/>
                </a:solidFill>
                <a:effectLst/>
                <a:latin typeface="+mn-lt"/>
                <a:ea typeface="+mn-ea"/>
                <a:cs typeface="+mn-cs"/>
              </a:rPr>
              <a:t> mają być grupowane dane. Jeśli użyli byśmy w powyższym zapytaniu zaraz za SELECT DISTINCT wynik byłby dla stycznia 1 ponieważ DISTINCT nakazuje eliminacje identycznych rekordów.</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wykorzystania funkcji SUM</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Klauzula HAVING służy do ograniczania zbioru wierszy, zwracanych w wyniku wykonania klauzuli GROUP BY. Między HAVING a GROUP BY występuje zależność podobna do tej, która wiąże klauzulę WHERE z poleceniem SELECT. W przeciwieństwie do klauzuli WHERE, która operuje na wierszach tabel podawanych w zapytaniu, HAVING działa na zbiorze wierszy wynikowych</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Podzapytanie jest zapytaniem umieszczonym wewnątrz innego zapytania, tzw. zapytania zewnętrznego. Podzapytania najczęściej umieszcza się w warunkach w klauzulach WHERE i HAVING zapytania zewnętrznego, niektóre SZBD  dopuszczają również stosowanie podzapytań w klauzulach SELECT i FROM. </a:t>
            </a:r>
          </a:p>
          <a:p>
            <a:endParaRPr lang="pl-PL" dirty="0" smtClean="0"/>
          </a:p>
          <a:p>
            <a:r>
              <a:rPr lang="pl-PL" dirty="0" smtClean="0"/>
              <a:t>Podzapytania stosuje się w ostateczności,</a:t>
            </a:r>
            <a:r>
              <a:rPr lang="pl-PL" baseline="0" dirty="0" smtClean="0"/>
              <a:t> gdy nie można zastosować połączenia typu UNION lub JOIN.</a:t>
            </a:r>
          </a:p>
          <a:p>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Pokaż w jakich miejscowościach pracują pracownicy</a:t>
            </a:r>
          </a:p>
          <a:p>
            <a:endParaRPr lang="pl-PL" dirty="0" smtClean="0"/>
          </a:p>
          <a:p>
            <a:r>
              <a:rPr lang="pl-PL" dirty="0" smtClean="0"/>
              <a:t>Ćwiczenie 2:</a:t>
            </a:r>
          </a:p>
          <a:p>
            <a:r>
              <a:rPr lang="pl-PL" dirty="0" smtClean="0"/>
              <a:t>Pokaż pracowników z miejscowości Warszawa</a:t>
            </a:r>
          </a:p>
          <a:p>
            <a:endParaRPr lang="pl-PL" dirty="0" smtClean="0"/>
          </a:p>
          <a:p>
            <a:r>
              <a:rPr lang="pl-PL" dirty="0" smtClean="0"/>
              <a:t>Ćwiczenie 3:</a:t>
            </a:r>
          </a:p>
          <a:p>
            <a:r>
              <a:rPr lang="pl-PL" baseline="0" dirty="0" smtClean="0"/>
              <a:t>Pokaż wszystkie osoby (klienci i pracownicy)</a:t>
            </a:r>
          </a:p>
          <a:p>
            <a:endParaRPr lang="pl-PL" baseline="0" dirty="0" smtClean="0"/>
          </a:p>
          <a:p>
            <a:r>
              <a:rPr lang="pl-PL" baseline="0" dirty="0" smtClean="0"/>
              <a:t>Ćwiczenie 4:</a:t>
            </a:r>
          </a:p>
          <a:p>
            <a:r>
              <a:rPr lang="pl-PL" baseline="0" dirty="0" smtClean="0"/>
              <a:t>Pokaż pracowników i ich przełożonych</a:t>
            </a:r>
          </a:p>
          <a:p>
            <a:endParaRPr lang="pl-PL" baseline="0" dirty="0" smtClean="0"/>
          </a:p>
          <a:p>
            <a:r>
              <a:rPr lang="pl-PL" baseline="0" dirty="0" smtClean="0"/>
              <a:t>Ćwiczenie 5:</a:t>
            </a:r>
          </a:p>
          <a:p>
            <a:r>
              <a:rPr lang="pl-PL" baseline="0" dirty="0" smtClean="0"/>
              <a:t>Pokaż najniższą pensję całej firmie</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Pokaż średnią pensję w podziale na miejscowości</a:t>
            </a:r>
          </a:p>
          <a:p>
            <a:endParaRPr lang="pl-PL" baseline="0" dirty="0" smtClean="0"/>
          </a:p>
          <a:p>
            <a:r>
              <a:rPr lang="pl-PL" baseline="0" dirty="0" smtClean="0"/>
              <a:t>Ćwiczenie 7:</a:t>
            </a:r>
          </a:p>
          <a:p>
            <a:r>
              <a:rPr lang="pl-PL" baseline="0" dirty="0" smtClean="0"/>
              <a:t>Pokaż miejscowość, gdzie pracuje najwięcej pracowników</a:t>
            </a:r>
          </a:p>
          <a:p>
            <a:endParaRPr lang="pl-PL" baseline="0" dirty="0" smtClean="0"/>
          </a:p>
          <a:p>
            <a:r>
              <a:rPr lang="pl-PL" baseline="0" dirty="0" smtClean="0"/>
              <a:t>Ćwiczenie 8:</a:t>
            </a:r>
          </a:p>
          <a:p>
            <a:r>
              <a:rPr lang="pl-PL" baseline="0" dirty="0" smtClean="0"/>
              <a:t>Pokaż ilość pracowników w każdej miejscowości</a:t>
            </a:r>
          </a:p>
          <a:p>
            <a:endParaRPr lang="pl-PL" baseline="0" dirty="0" smtClean="0"/>
          </a:p>
          <a:p>
            <a:r>
              <a:rPr lang="pl-PL" baseline="0" dirty="0" smtClean="0"/>
              <a:t>Ćwiczenie 9:</a:t>
            </a:r>
          </a:p>
          <a:p>
            <a:r>
              <a:rPr lang="pl-PL" baseline="0" dirty="0" smtClean="0"/>
              <a:t>Pokaż średnią pensję specjalistów i </a:t>
            </a:r>
            <a:r>
              <a:rPr lang="pl-PL" baseline="0" dirty="0" err="1" smtClean="0"/>
              <a:t>magagerów</a:t>
            </a:r>
            <a:endParaRPr lang="pl-PL" baseline="0" dirty="0" smtClean="0"/>
          </a:p>
          <a:p>
            <a:endParaRPr lang="pl-PL" baseline="0" dirty="0" smtClean="0"/>
          </a:p>
          <a:p>
            <a:r>
              <a:rPr lang="pl-PL" baseline="0" dirty="0" smtClean="0"/>
              <a:t>Ćwiczenie 10:</a:t>
            </a:r>
          </a:p>
          <a:p>
            <a:r>
              <a:rPr lang="pl-PL" baseline="0" dirty="0" smtClean="0"/>
              <a:t>Pokaż najwyższą pensję średnią premie w podziale na stanowiska</a:t>
            </a:r>
          </a:p>
          <a:p>
            <a:endParaRPr lang="pl-PL" baseline="0" dirty="0" smtClean="0"/>
          </a:p>
          <a:p>
            <a:endParaRPr lang="pl-PL" baseline="0" dirty="0" smtClean="0"/>
          </a:p>
          <a:p>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Ograniczanie</a:t>
            </a:r>
            <a:r>
              <a:rPr lang="pl-PL" baseline="0" dirty="0" smtClean="0"/>
              <a:t> wyników w SQL realizowane jest słowem TOP. Możliwe jest ograniczenie ilościowe i procentowe.</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Język SQL umożliwia stosowanie komentarzy. W celu komentowania jednego wiersza stosuje się dwa minusy.</a:t>
            </a:r>
            <a:r>
              <a:rPr lang="pl-PL" baseline="0" dirty="0" smtClean="0"/>
              <a:t> Można również </a:t>
            </a:r>
            <a:r>
              <a:rPr lang="pl-PL" baseline="0" dirty="0" err="1" smtClean="0"/>
              <a:t>zakomentować</a:t>
            </a:r>
            <a:r>
              <a:rPr lang="pl-PL" baseline="0" dirty="0" smtClean="0"/>
              <a:t> całą sekcję – zaczynamy komentarz od ukośnika i gwiazdki, kończymy komentarz gwiazdką i ukośnikiem.</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 slajdzie widzimy</a:t>
            </a:r>
            <a:r>
              <a:rPr lang="pl-PL" baseline="0" dirty="0" smtClean="0"/>
              <a:t> dwie tabele – znaną z poprzednich lekcji „pracownicy” oraz „miejsca” możemy sobie wyobrazić potrzebę połączenia tych tabel, np. w celu przygotowania zestawienia – pracownicy wraz z miejscem zamieszkania.</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Często</a:t>
            </a:r>
            <a:r>
              <a:rPr lang="pl-PL" baseline="0" dirty="0" smtClean="0"/>
              <a:t> w praktyce musimy połączyć wyniki z kilku tabel. Wyobraźmy sobie zadanie – przygotować raport pracowników wraz z ich miejscem pracy.</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JOIN może być stosowany w różnych wersjach </a:t>
            </a:r>
          </a:p>
          <a:p>
            <a:r>
              <a:rPr lang="pl-PL" sz="1100" b="0" i="0" kern="1200" dirty="0" smtClean="0">
                <a:solidFill>
                  <a:schemeClr val="tx1"/>
                </a:solidFill>
                <a:effectLst/>
                <a:latin typeface="+mn-lt"/>
                <a:ea typeface="+mn-ea"/>
                <a:cs typeface="+mn-cs"/>
              </a:rPr>
              <a:t>Wynikiem złączenia naturalnego jest zbiór wierszy łączonych tabel; dla tych wierszy wartości kolumn określonych jako warunek złączenia są takie same. Ponieważ w relacyjnych bazach danych informacje są podzielone pomiędzy tabele zawierające dane o obiektach jednego typu, złączenie naturalne jest najczęściej wykorzystywanym (i domyślnym) złączeniem obiektów.</a:t>
            </a:r>
          </a:p>
          <a:p>
            <a:r>
              <a:rPr lang="pl-PL" sz="1100" b="0" i="0" kern="1200" dirty="0" smtClean="0">
                <a:solidFill>
                  <a:schemeClr val="tx1"/>
                </a:solidFill>
                <a:effectLst/>
                <a:latin typeface="+mn-lt"/>
                <a:ea typeface="+mn-ea"/>
                <a:cs typeface="+mn-cs"/>
              </a:rPr>
              <a:t>W przykładowej bazie danych informacje o pracownikach i ich miejscach pracy przechowywane są w powiązanych ze sobą tabelach. Dlatego aby wyświetlić pracowników</a:t>
            </a:r>
            <a:r>
              <a:rPr lang="pl-PL" sz="1100" b="0" i="0" kern="1200" baseline="0" dirty="0" smtClean="0">
                <a:solidFill>
                  <a:schemeClr val="tx1"/>
                </a:solidFill>
                <a:effectLst/>
                <a:latin typeface="+mn-lt"/>
                <a:ea typeface="+mn-ea"/>
                <a:cs typeface="+mn-cs"/>
              </a:rPr>
              <a:t> i ich miejsca pracy musimy skorzystać z obu tabel. </a:t>
            </a:r>
            <a:r>
              <a:rPr lang="pl-PL" sz="1100" b="0" i="0" kern="1200" dirty="0" smtClean="0">
                <a:solidFill>
                  <a:schemeClr val="tx1"/>
                </a:solidFill>
                <a:effectLst/>
                <a:latin typeface="+mn-lt"/>
                <a:ea typeface="+mn-ea"/>
                <a:cs typeface="+mn-cs"/>
              </a:rPr>
              <a:t>Przy czym z reguły nie chodzi nam o uzyskanie poniższego wyniku - który wyświetla wszystkie możliwe kombinacje danych.</a:t>
            </a:r>
          </a:p>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Poprawnie napisana instrukcja powinna zwrócić nam tylko miejsca do</a:t>
            </a:r>
            <a:r>
              <a:rPr lang="pl-PL" sz="1100" b="0" i="0" kern="1200" baseline="0" dirty="0" smtClean="0">
                <a:solidFill>
                  <a:schemeClr val="tx1"/>
                </a:solidFill>
                <a:effectLst/>
                <a:latin typeface="+mn-lt"/>
                <a:ea typeface="+mn-ea"/>
                <a:cs typeface="+mn-cs"/>
              </a:rPr>
              <a:t> których przypisany jest konkretny pracownik</a:t>
            </a:r>
            <a:r>
              <a:rPr lang="pl-PL" sz="1100" b="0" i="0" kern="1200" dirty="0" smtClean="0">
                <a:solidFill>
                  <a:schemeClr val="tx1"/>
                </a:solidFill>
                <a:effectLst/>
                <a:latin typeface="+mn-lt"/>
                <a:ea typeface="+mn-ea"/>
                <a:cs typeface="+mn-cs"/>
              </a:rPr>
              <a:t>. Żeby to osiągnąć, musimy określić warunek złączenia, czyli poinformować serwer baz danych, co łączy zapisane w obu tabelach dane. W tym przypadku jest to identyfikator miejsca pracy — zwróć uwagę, że kolumna </a:t>
            </a:r>
            <a:r>
              <a:rPr lang="pl-PL" sz="1100" b="0" i="1" kern="1200" dirty="0" smtClean="0">
                <a:solidFill>
                  <a:schemeClr val="tx1"/>
                </a:solidFill>
                <a:effectLst/>
                <a:latin typeface="+mn-lt"/>
                <a:ea typeface="+mn-ea"/>
                <a:cs typeface="+mn-cs"/>
              </a:rPr>
              <a:t>miejsce</a:t>
            </a:r>
            <a:r>
              <a:rPr lang="pl-PL" sz="1100" b="0" i="0" kern="1200" dirty="0" smtClean="0">
                <a:solidFill>
                  <a:schemeClr val="tx1"/>
                </a:solidFill>
                <a:effectLst/>
                <a:latin typeface="+mn-lt"/>
                <a:ea typeface="+mn-ea"/>
                <a:cs typeface="+mn-cs"/>
              </a:rPr>
              <a:t> występuje w obu tabelach, czyli na podstawie tego identyfikatora jesteśmy w stanie sensownie połączyć informacje o pracownikach i miejscach.</a:t>
            </a:r>
          </a:p>
          <a:p>
            <a:r>
              <a:rPr lang="pl-PL" sz="1100" b="0" i="0" kern="1200" dirty="0" smtClean="0">
                <a:solidFill>
                  <a:schemeClr val="tx1"/>
                </a:solidFill>
                <a:effectLst/>
                <a:latin typeface="+mn-lt"/>
                <a:ea typeface="+mn-ea"/>
                <a:cs typeface="+mn-cs"/>
              </a:rPr>
              <a:t>INNER JOIN … ON .. Łączy tabele zgodnie ze zdefiniowanym warunkiem.</a:t>
            </a:r>
          </a:p>
          <a:p>
            <a:r>
              <a:rPr lang="pl-PL" dirty="0" smtClean="0"/>
              <a:t>JOIN (z ang. łączyć) – występuje zawsze w</a:t>
            </a:r>
            <a:r>
              <a:rPr lang="pl-PL" baseline="0" dirty="0" smtClean="0"/>
              <a:t> części po FROM w zapytaniu SQL. Tłumacząc powyższą kwerendę (zapytanie):</a:t>
            </a:r>
          </a:p>
          <a:p>
            <a:r>
              <a:rPr lang="pl-PL" baseline="0" dirty="0" smtClean="0"/>
              <a:t>Wyświetl imię, nazwisko, pesel, ulica, numer, miasto z tabeli pracownicy i połącz z tabelą miejsca, gdzie miejsce w tabeli pracownicy jest takie samo jak </a:t>
            </a:r>
            <a:r>
              <a:rPr lang="pl-PL" baseline="0" dirty="0" err="1" smtClean="0"/>
              <a:t>nr_miejsca</a:t>
            </a:r>
            <a:r>
              <a:rPr lang="pl-PL" baseline="0" dirty="0" smtClean="0"/>
              <a:t> w tabeli miejsca</a:t>
            </a:r>
            <a:endParaRPr lang="pl-PL" dirty="0" smtClean="0"/>
          </a:p>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Złączenie naturalne eliminuje z wyniku niepasujące (niespełniające warunku złączenia) wiersze. To dobrze, bo w innym przypadku otrzymalibyśmy zawierający mnóstwo powtórzeń i niepotrzebnych danych iloczyn kartezjański. Ale z drugiej strony ten sam warunek złączenia usunął z wyniku rekordy niemające odpowiedników w łączonej tabeli. Czyli wynik instrukcji wcale nie musi zawierać danych wszystkich naszych pracowników.</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2996952"/>
            <a:ext cx="7772400" cy="1046317"/>
          </a:xfrm>
          <a:prstGeom prst="rect">
            <a:avLst/>
          </a:prstGeom>
        </p:spPr>
        <p:txBody>
          <a:bodyPr lIns="91425" tIns="91425" rIns="91425" bIns="91425" anchor="t" anchorCtr="0">
            <a:noAutofit/>
          </a:bodyPr>
          <a:lstStyle/>
          <a:p>
            <a:r>
              <a:rPr lang="pl-PL" i="1" dirty="0"/>
              <a:t>Lekcja </a:t>
            </a:r>
            <a:r>
              <a:rPr lang="pl-PL" i="1" dirty="0" smtClean="0"/>
              <a:t>3</a:t>
            </a:r>
          </a:p>
          <a:p>
            <a:r>
              <a:rPr lang="pl-PL" dirty="0"/>
              <a:t>Złożone zapytania, </a:t>
            </a:r>
            <a:endParaRPr lang="pl-PL" dirty="0" smtClean="0"/>
          </a:p>
          <a:p>
            <a:r>
              <a:rPr lang="pl-PL" dirty="0" smtClean="0"/>
              <a:t>grupowanie</a:t>
            </a:r>
            <a:r>
              <a:rPr lang="pl-PL" dirty="0"/>
              <a:t>, agregacja danych</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3</a:t>
            </a:r>
            <a:endParaRPr lang="pl-PL" dirty="0"/>
          </a:p>
        </p:txBody>
      </p:sp>
      <p:grpSp>
        <p:nvGrpSpPr>
          <p:cNvPr id="5" name="Grupa 4"/>
          <p:cNvGrpSpPr/>
          <p:nvPr/>
        </p:nvGrpSpPr>
        <p:grpSpPr>
          <a:xfrm>
            <a:off x="1979712" y="4941168"/>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3"/>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4"/>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Złączenia zewnętrzne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
        <p:nvSpPr>
          <p:cNvPr id="7" name="Shape 24"/>
          <p:cNvSpPr txBox="1">
            <a:spLocks noGrp="1"/>
          </p:cNvSpPr>
          <p:nvPr>
            <p:ph type="body" idx="1"/>
          </p:nvPr>
        </p:nvSpPr>
        <p:spPr>
          <a:xfrm>
            <a:off x="1238944" y="1845802"/>
            <a:ext cx="7077472" cy="1583198"/>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OUTER JOIN nie pomija wyników</a:t>
            </a:r>
          </a:p>
          <a:p>
            <a:pPr marL="457200" indent="-457200" algn="l">
              <a:buSzPct val="100000"/>
              <a:buFont typeface="Arial" pitchFamily="34" charset="0"/>
              <a:buChar char="•"/>
            </a:pPr>
            <a:endParaRPr lang="pl-PL" b="1" dirty="0" smtClean="0">
              <a:solidFill>
                <a:schemeClr val="tx2">
                  <a:lumMod val="50000"/>
                </a:schemeClr>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033940" y="2780928"/>
            <a:ext cx="5074564" cy="3096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Shape 24"/>
          <p:cNvSpPr txBox="1">
            <a:spLocks/>
          </p:cNvSpPr>
          <p:nvPr/>
        </p:nvSpPr>
        <p:spPr>
          <a:xfrm>
            <a:off x="1259632" y="2852936"/>
            <a:ext cx="2774308" cy="2736304"/>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0" indent="0">
              <a:buSzPct val="100000"/>
              <a:buNone/>
            </a:pPr>
            <a:r>
              <a:rPr lang="pl-PL" sz="1800" b="1" dirty="0">
                <a:solidFill>
                  <a:schemeClr val="tx2">
                    <a:lumMod val="50000"/>
                  </a:schemeClr>
                </a:solidFill>
              </a:rPr>
              <a:t>OUTER JOIN:</a:t>
            </a:r>
          </a:p>
          <a:p>
            <a:pPr marL="271463" indent="-271463">
              <a:buSzPct val="100000"/>
              <a:buFont typeface="Arial" pitchFamily="34" charset="0"/>
              <a:buChar char="•"/>
            </a:pPr>
            <a:r>
              <a:rPr lang="pl-PL" sz="1800" dirty="0">
                <a:solidFill>
                  <a:schemeClr val="tx2">
                    <a:lumMod val="50000"/>
                  </a:schemeClr>
                </a:solidFill>
              </a:rPr>
              <a:t>LEFT OUTER JOIN – nie pomija wyników z lewej tabeli</a:t>
            </a:r>
          </a:p>
          <a:p>
            <a:pPr marL="271463" indent="-271463">
              <a:buSzPct val="100000"/>
              <a:buFont typeface="Arial" pitchFamily="34" charset="0"/>
              <a:buChar char="•"/>
            </a:pPr>
            <a:r>
              <a:rPr lang="pl-PL" sz="1800" dirty="0">
                <a:solidFill>
                  <a:schemeClr val="tx2">
                    <a:lumMod val="50000"/>
                  </a:schemeClr>
                </a:solidFill>
              </a:rPr>
              <a:t>RIGHT OUTER JOIN – nie pomija wyników z prawej tabeli</a:t>
            </a:r>
          </a:p>
          <a:p>
            <a:pPr marL="271463" indent="-271463">
              <a:buSzPct val="100000"/>
              <a:buFont typeface="Arial" pitchFamily="34" charset="0"/>
              <a:buChar char="•"/>
            </a:pPr>
            <a:r>
              <a:rPr lang="pl-PL" sz="1800" dirty="0">
                <a:solidFill>
                  <a:schemeClr val="tx2">
                    <a:lumMod val="50000"/>
                  </a:schemeClr>
                </a:solidFill>
              </a:rPr>
              <a:t>OUTER JOIN – nie pomija </a:t>
            </a:r>
            <a:r>
              <a:rPr lang="pl-PL" sz="1800" dirty="0" smtClean="0">
                <a:solidFill>
                  <a:schemeClr val="tx2">
                    <a:lumMod val="50000"/>
                  </a:schemeClr>
                </a:solidFill>
              </a:rPr>
              <a:t>wyników</a:t>
            </a:r>
            <a:endParaRPr lang="pl-PL" sz="1800"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p:txBody>
      </p:sp>
    </p:spTree>
    <p:extLst>
      <p:ext uri="{BB962C8B-B14F-4D97-AF65-F5344CB8AC3E}">
        <p14:creationId xmlns:p14="http://schemas.microsoft.com/office/powerpoint/2010/main" xmlns="" val="952854527"/>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Złączenia zewnętrzne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
        <p:nvSpPr>
          <p:cNvPr id="7" name="Shape 24"/>
          <p:cNvSpPr txBox="1">
            <a:spLocks noGrp="1"/>
          </p:cNvSpPr>
          <p:nvPr>
            <p:ph type="body" idx="1"/>
          </p:nvPr>
        </p:nvSpPr>
        <p:spPr>
          <a:xfrm>
            <a:off x="1238944" y="1845802"/>
            <a:ext cx="7669272" cy="4031470"/>
          </a:xfrm>
          <a:prstGeom prst="rect">
            <a:avLst/>
          </a:prstGeom>
        </p:spPr>
        <p:txBody>
          <a:bodyPr lIns="91425" tIns="91425" rIns="91425" bIns="91425" anchor="t" anchorCtr="0">
            <a:noAutofit/>
          </a:bodyPr>
          <a:lstStyle/>
          <a:p>
            <a:pPr marL="0" indent="0">
              <a:buNone/>
            </a:pPr>
            <a:endParaRPr lang="pl-PL" b="1" dirty="0" smtClean="0">
              <a:solidFill>
                <a:schemeClr val="tx2">
                  <a:lumMod val="50000"/>
                </a:schemeClr>
              </a:solidFill>
            </a:endParaRPr>
          </a:p>
          <a:p>
            <a:pPr marL="0" indent="0">
              <a:buNone/>
            </a:pPr>
            <a:r>
              <a:rPr lang="pl-PL" dirty="0" smtClean="0">
                <a:solidFill>
                  <a:schemeClr val="tx2">
                    <a:lumMod val="50000"/>
                  </a:schemeClr>
                </a:solidFill>
              </a:rPr>
              <a:t>Złączenia </a:t>
            </a:r>
            <a:r>
              <a:rPr lang="pl-PL" dirty="0">
                <a:solidFill>
                  <a:schemeClr val="tx2">
                    <a:lumMod val="50000"/>
                  </a:schemeClr>
                </a:solidFill>
              </a:rPr>
              <a:t>zewnętrzne stosowane są do wyświetlania kompletnych informacji o wszystkich obiektach danego typu, nawet jeżeli nie istnieją powiązane z nimi obiekty innego typu.</a:t>
            </a:r>
            <a:endParaRPr lang="pl-PL" dirty="0" smtClean="0">
              <a:solidFill>
                <a:schemeClr val="tx2">
                  <a:lumMod val="50000"/>
                </a:schemeClr>
              </a:solidFill>
            </a:endParaRPr>
          </a:p>
          <a:p>
            <a:pPr marL="857250" lvl="1" indent="-457200">
              <a:buFont typeface="Arial" pitchFamily="34" charset="0"/>
              <a:buChar char="•"/>
            </a:pPr>
            <a:endParaRPr lang="pl-PL" b="1" dirty="0" smtClean="0">
              <a:solidFill>
                <a:schemeClr val="tx2">
                  <a:lumMod val="50000"/>
                </a:schemeClr>
              </a:solidFill>
            </a:endParaRPr>
          </a:p>
        </p:txBody>
      </p:sp>
    </p:spTree>
    <p:extLst>
      <p:ext uri="{BB962C8B-B14F-4D97-AF65-F5344CB8AC3E}">
        <p14:creationId xmlns:p14="http://schemas.microsoft.com/office/powerpoint/2010/main" xmlns="" val="2119004185"/>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Złączenie krzyżowe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79071" y="3560536"/>
            <a:ext cx="7645102" cy="15371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835696" y="2276872"/>
            <a:ext cx="6336704" cy="6480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78909908"/>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Złączenie tabeli z nią samą</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
        <p:nvSpPr>
          <p:cNvPr id="5" name="Shape 24"/>
          <p:cNvSpPr txBox="1">
            <a:spLocks noGrp="1"/>
          </p:cNvSpPr>
          <p:nvPr>
            <p:ph type="body" idx="1"/>
          </p:nvPr>
        </p:nvSpPr>
        <p:spPr>
          <a:xfrm>
            <a:off x="1238944" y="1845802"/>
            <a:ext cx="7669272" cy="4031470"/>
          </a:xfrm>
          <a:prstGeom prst="rect">
            <a:avLst/>
          </a:prstGeom>
        </p:spPr>
        <p:txBody>
          <a:bodyPr lIns="91425" tIns="91425" rIns="91425" bIns="91425" anchor="t" anchorCtr="0">
            <a:noAutofit/>
          </a:bodyPr>
          <a:lstStyle/>
          <a:p>
            <a:pPr marL="857250" lvl="1" indent="-457200">
              <a:buFont typeface="Arial" pitchFamily="34" charset="0"/>
              <a:buChar char="•"/>
            </a:pPr>
            <a:r>
              <a:rPr lang="pl-PL" dirty="0">
                <a:solidFill>
                  <a:schemeClr val="tx2">
                    <a:lumMod val="50000"/>
                  </a:schemeClr>
                </a:solidFill>
              </a:rPr>
              <a:t>Złączenie tabeli z nią samą jest jedną z technik języka SQL, odpowiadającą użyciu zmiennych w proceduralnych językach programowania</a:t>
            </a:r>
            <a:r>
              <a:rPr lang="pl-PL" dirty="0" smtClean="0">
                <a:solidFill>
                  <a:schemeClr val="tx2">
                    <a:lumMod val="50000"/>
                  </a:schemeClr>
                </a:solidFill>
              </a:rPr>
              <a:t>.</a:t>
            </a:r>
          </a:p>
          <a:p>
            <a:pPr marL="400050" lvl="1" indent="0">
              <a:buNone/>
            </a:pPr>
            <a:endParaRPr lang="pl-PL" b="1" dirty="0" smtClean="0">
              <a:solidFill>
                <a:schemeClr val="tx2">
                  <a:lumMod val="50000"/>
                </a:schemeClr>
              </a:solidFill>
            </a:endParaRPr>
          </a:p>
          <a:p>
            <a:pPr marL="400050" lvl="1" indent="0">
              <a:buNone/>
            </a:pPr>
            <a:r>
              <a:rPr lang="pl-PL" b="1" dirty="0" smtClean="0">
                <a:solidFill>
                  <a:schemeClr val="tx2">
                    <a:lumMod val="50000"/>
                  </a:schemeClr>
                </a:solidFill>
              </a:rPr>
              <a:t>Ważne zasady:</a:t>
            </a:r>
            <a:endParaRPr lang="pl-PL" b="1" dirty="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Trzeba </a:t>
            </a:r>
            <a:r>
              <a:rPr lang="pl-PL" sz="1800" dirty="0">
                <a:solidFill>
                  <a:schemeClr val="tx2">
                    <a:lumMod val="50000"/>
                  </a:schemeClr>
                </a:solidFill>
              </a:rPr>
              <a:t>utworzyć różne aliasy dla łączonej tabeli i w ramach zapytania konsekwentnie odwoływać się do aliasów, a nie do nazwy tabeli.</a:t>
            </a:r>
          </a:p>
          <a:p>
            <a:pPr marL="857250" lvl="1" indent="-457200">
              <a:buFont typeface="Arial" pitchFamily="34" charset="0"/>
              <a:buChar char="•"/>
            </a:pPr>
            <a:r>
              <a:rPr lang="pl-PL" sz="1800" dirty="0" smtClean="0">
                <a:solidFill>
                  <a:schemeClr val="tx2">
                    <a:lumMod val="50000"/>
                  </a:schemeClr>
                </a:solidFill>
              </a:rPr>
              <a:t>Każdy </a:t>
            </a:r>
            <a:r>
              <a:rPr lang="pl-PL" sz="1800" dirty="0">
                <a:solidFill>
                  <a:schemeClr val="tx2">
                    <a:lumMod val="50000"/>
                  </a:schemeClr>
                </a:solidFill>
              </a:rPr>
              <a:t>rekord, w którym wartości atrybutu złączenia będą sobie równe, zostanie dodany do wyniku złączenia, co spowoduje powstanie duplikatów rekordów.</a:t>
            </a:r>
            <a:endParaRPr lang="pl-PL" sz="1800" dirty="0" smtClean="0">
              <a:solidFill>
                <a:schemeClr val="tx2">
                  <a:lumMod val="50000"/>
                </a:schemeClr>
              </a:solidFill>
            </a:endParaRPr>
          </a:p>
        </p:txBody>
      </p:sp>
    </p:spTree>
    <p:extLst>
      <p:ext uri="{BB962C8B-B14F-4D97-AF65-F5344CB8AC3E}">
        <p14:creationId xmlns:p14="http://schemas.microsoft.com/office/powerpoint/2010/main" xmlns="" val="268932804"/>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Złączenie tabeli z nią samą</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03648" y="1772816"/>
            <a:ext cx="6552728" cy="41093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21631883"/>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Unie</a:t>
            </a:r>
            <a:endParaRPr lang="pl" sz="3200" dirty="0"/>
          </a:p>
        </p:txBody>
      </p:sp>
      <p:sp>
        <p:nvSpPr>
          <p:cNvPr id="24" name="Shape 24"/>
          <p:cNvSpPr txBox="1">
            <a:spLocks noGrp="1"/>
          </p:cNvSpPr>
          <p:nvPr>
            <p:ph type="body" idx="1"/>
          </p:nvPr>
        </p:nvSpPr>
        <p:spPr>
          <a:xfrm>
            <a:off x="1238944" y="1845802"/>
            <a:ext cx="3621088"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UNION</a:t>
            </a:r>
          </a:p>
          <a:p>
            <a:pPr lvl="1" fontAlgn="base"/>
            <a:r>
              <a:rPr lang="pl-PL" sz="1400" dirty="0" smtClean="0">
                <a:solidFill>
                  <a:schemeClr val="tx2">
                    <a:lumMod val="50000"/>
                  </a:schemeClr>
                </a:solidFill>
              </a:rPr>
              <a:t>Umożliwia połączenie dwóch tabel</a:t>
            </a:r>
          </a:p>
          <a:p>
            <a:pPr lvl="1" fontAlgn="base"/>
            <a:r>
              <a:rPr lang="pl-PL" sz="1400" dirty="0" smtClean="0">
                <a:solidFill>
                  <a:schemeClr val="tx2">
                    <a:lumMod val="50000"/>
                  </a:schemeClr>
                </a:solidFill>
              </a:rPr>
              <a:t>Nazwy kolumn muszą być takie same (można użyć alias)</a:t>
            </a:r>
            <a:endParaRPr lang="en-US" sz="14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060116" y="2060848"/>
            <a:ext cx="3848100" cy="600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ole tekstowe 1"/>
          <p:cNvSpPr txBox="1"/>
          <p:nvPr/>
        </p:nvSpPr>
        <p:spPr>
          <a:xfrm>
            <a:off x="5364088" y="1772816"/>
            <a:ext cx="713657" cy="307777"/>
          </a:xfrm>
          <a:prstGeom prst="rect">
            <a:avLst/>
          </a:prstGeom>
          <a:noFill/>
        </p:spPr>
        <p:txBody>
          <a:bodyPr wrap="none" rtlCol="0">
            <a:spAutoFit/>
          </a:bodyPr>
          <a:lstStyle/>
          <a:p>
            <a:r>
              <a:rPr lang="pl-PL" dirty="0" smtClean="0"/>
              <a:t>Klienci</a:t>
            </a:r>
            <a:endParaRPr lang="pl-PL" dirty="0"/>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424333" y="3717032"/>
            <a:ext cx="4514850" cy="1628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pole tekstowe 3"/>
          <p:cNvSpPr txBox="1"/>
          <p:nvPr/>
        </p:nvSpPr>
        <p:spPr>
          <a:xfrm>
            <a:off x="4860032" y="3481263"/>
            <a:ext cx="1101584" cy="307777"/>
          </a:xfrm>
          <a:prstGeom prst="rect">
            <a:avLst/>
          </a:prstGeom>
          <a:noFill/>
        </p:spPr>
        <p:txBody>
          <a:bodyPr wrap="none" rtlCol="0">
            <a:spAutoFit/>
          </a:bodyPr>
          <a:lstStyle/>
          <a:p>
            <a:r>
              <a:rPr lang="pl-PL" dirty="0" smtClean="0"/>
              <a:t>Pracownicy</a:t>
            </a:r>
            <a:endParaRPr lang="pl-PL" dirty="0"/>
          </a:p>
        </p:txBody>
      </p:sp>
    </p:spTree>
    <p:extLst>
      <p:ext uri="{BB962C8B-B14F-4D97-AF65-F5344CB8AC3E}">
        <p14:creationId xmlns:p14="http://schemas.microsoft.com/office/powerpoint/2010/main" xmlns="" val="207677189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anim calcmode="lin" valueType="num">
                                      <p:cBhvr additive="base">
                                        <p:cTn id="11"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Unie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43056" y="1772816"/>
            <a:ext cx="547260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555776" y="2785931"/>
            <a:ext cx="3816424" cy="29776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39377434"/>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Wyłączenie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EXCEPT – wyświetlenie tylko kolumn z jednej tabeli, które nie znajdują się w drugiej</a:t>
            </a:r>
          </a:p>
          <a:p>
            <a:pPr fontAlgn="base"/>
            <a:r>
              <a:rPr lang="pl-PL" sz="2000" dirty="0" smtClean="0">
                <a:solidFill>
                  <a:schemeClr val="tx2">
                    <a:lumMod val="50000"/>
                  </a:schemeClr>
                </a:solidFill>
              </a:rPr>
              <a:t>Przykład, pokaż wszystkich pracowników, którzy nie są klientami:</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79712" y="3212976"/>
            <a:ext cx="6248079" cy="1296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0595142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Funkcje agregujące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COUNT </a:t>
            </a:r>
            <a:r>
              <a:rPr lang="pl-PL" sz="2000" dirty="0">
                <a:solidFill>
                  <a:schemeClr val="tx2">
                    <a:lumMod val="50000"/>
                  </a:schemeClr>
                </a:solidFill>
              </a:rPr>
              <a:t>- czyli zliczanie ilości zwróconych wierszy z zapytania, </a:t>
            </a:r>
          </a:p>
          <a:p>
            <a:pPr fontAlgn="base"/>
            <a:r>
              <a:rPr lang="pl-PL" sz="2000" dirty="0" smtClean="0">
                <a:solidFill>
                  <a:schemeClr val="tx2">
                    <a:lumMod val="50000"/>
                  </a:schemeClr>
                </a:solidFill>
              </a:rPr>
              <a:t>SUM </a:t>
            </a:r>
            <a:r>
              <a:rPr lang="pl-PL" sz="2000" dirty="0">
                <a:solidFill>
                  <a:schemeClr val="tx2">
                    <a:lumMod val="50000"/>
                  </a:schemeClr>
                </a:solidFill>
              </a:rPr>
              <a:t>- wynik z dodawania wartości, ze wszystkich elementów </a:t>
            </a:r>
            <a:r>
              <a:rPr lang="pl-PL" sz="2000" dirty="0" smtClean="0">
                <a:solidFill>
                  <a:schemeClr val="tx2">
                    <a:lumMod val="50000"/>
                  </a:schemeClr>
                </a:solidFill>
              </a:rPr>
              <a:t>występujących </a:t>
            </a:r>
            <a:r>
              <a:rPr lang="pl-PL" sz="2000" dirty="0">
                <a:solidFill>
                  <a:schemeClr val="tx2">
                    <a:lumMod val="50000"/>
                  </a:schemeClr>
                </a:solidFill>
              </a:rPr>
              <a:t>w zapytaniu (każda kolumna osobno), </a:t>
            </a:r>
          </a:p>
          <a:p>
            <a:pPr fontAlgn="base"/>
            <a:r>
              <a:rPr lang="pl-PL" sz="2000" dirty="0" smtClean="0">
                <a:solidFill>
                  <a:schemeClr val="tx2">
                    <a:lumMod val="50000"/>
                  </a:schemeClr>
                </a:solidFill>
              </a:rPr>
              <a:t>AVG </a:t>
            </a:r>
            <a:r>
              <a:rPr lang="pl-PL" sz="2000" dirty="0">
                <a:solidFill>
                  <a:schemeClr val="tx2">
                    <a:lumMod val="50000"/>
                  </a:schemeClr>
                </a:solidFill>
              </a:rPr>
              <a:t>- wartość średnia (arytmetyczna), ze wszystkich wartości występujących w zapytaniu (również każda kolumna osobno), </a:t>
            </a:r>
          </a:p>
          <a:p>
            <a:pPr fontAlgn="base"/>
            <a:r>
              <a:rPr lang="pl-PL" sz="2000" dirty="0" smtClean="0">
                <a:solidFill>
                  <a:schemeClr val="tx2">
                    <a:lumMod val="50000"/>
                  </a:schemeClr>
                </a:solidFill>
              </a:rPr>
              <a:t>MIN </a:t>
            </a:r>
            <a:r>
              <a:rPr lang="pl-PL" sz="2000" dirty="0">
                <a:solidFill>
                  <a:schemeClr val="tx2">
                    <a:lumMod val="50000"/>
                  </a:schemeClr>
                </a:solidFill>
              </a:rPr>
              <a:t>- wartość najmniejsza ze wszystkich występujących w kolumnie, </a:t>
            </a:r>
          </a:p>
          <a:p>
            <a:pPr fontAlgn="base"/>
            <a:r>
              <a:rPr lang="pl-PL" sz="2000" dirty="0" smtClean="0">
                <a:solidFill>
                  <a:schemeClr val="tx2">
                    <a:lumMod val="50000"/>
                  </a:schemeClr>
                </a:solidFill>
              </a:rPr>
              <a:t>MAX </a:t>
            </a:r>
            <a:r>
              <a:rPr lang="pl-PL" sz="2000" dirty="0">
                <a:solidFill>
                  <a:schemeClr val="tx2">
                    <a:lumMod val="50000"/>
                  </a:schemeClr>
                </a:solidFill>
              </a:rPr>
              <a:t>- wartość największa ze wszystkich dostępnych w kolumnie</a:t>
            </a:r>
            <a:r>
              <a:rPr lang="pl-PL" sz="2000" dirty="0" smtClean="0">
                <a:solidFill>
                  <a:schemeClr val="tx2">
                    <a:lumMod val="50000"/>
                  </a:schemeClr>
                </a:solidFill>
              </a:rPr>
              <a:t>.</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Tree>
    <p:extLst>
      <p:ext uri="{BB962C8B-B14F-4D97-AF65-F5344CB8AC3E}">
        <p14:creationId xmlns:p14="http://schemas.microsoft.com/office/powerpoint/2010/main" xmlns="" val="314462001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Grupowanie GROUP BY</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GROUP BY:</a:t>
            </a:r>
          </a:p>
          <a:p>
            <a:pPr lvl="1" fontAlgn="base"/>
            <a:r>
              <a:rPr lang="pl-PL" sz="1400" dirty="0" smtClean="0">
                <a:solidFill>
                  <a:schemeClr val="tx2">
                    <a:lumMod val="50000"/>
                  </a:schemeClr>
                </a:solidFill>
              </a:rPr>
              <a:t>Umożliwia grupowanie wyników względem warunku, np.</a:t>
            </a:r>
          </a:p>
          <a:p>
            <a:pPr lvl="2" fontAlgn="base"/>
            <a:r>
              <a:rPr lang="pl-PL" sz="1400" dirty="0" smtClean="0">
                <a:solidFill>
                  <a:schemeClr val="tx2">
                    <a:lumMod val="50000"/>
                  </a:schemeClr>
                </a:solidFill>
              </a:rPr>
              <a:t>Pokaż ilość pracowników w podziale na miejsca pracy</a:t>
            </a:r>
            <a:endParaRPr lang="en-US" sz="14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64287" y="3190874"/>
            <a:ext cx="7103834" cy="670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7878841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anim calcmode="lin" valueType="num">
                                      <p:cBhvr additive="base">
                                        <p:cTn id="11"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Polecenie SELECT</a:t>
            </a:r>
          </a:p>
          <a:p>
            <a:pPr marL="457200" indent="-457200" algn="l">
              <a:buSzPct val="100000"/>
              <a:buFont typeface="Arial" pitchFamily="34" charset="0"/>
              <a:buChar char="•"/>
            </a:pPr>
            <a:r>
              <a:rPr lang="pl-PL" b="1" dirty="0" smtClean="0">
                <a:solidFill>
                  <a:schemeClr val="tx2">
                    <a:lumMod val="50000"/>
                  </a:schemeClr>
                </a:solidFill>
              </a:rPr>
              <a:t>WHERE</a:t>
            </a:r>
          </a:p>
          <a:p>
            <a:pPr marL="457200" indent="-457200" algn="l">
              <a:buSzPct val="100000"/>
              <a:buFont typeface="Arial" pitchFamily="34" charset="0"/>
              <a:buChar char="•"/>
            </a:pPr>
            <a:r>
              <a:rPr lang="pl-PL" b="1" dirty="0" smtClean="0">
                <a:solidFill>
                  <a:schemeClr val="tx2">
                    <a:lumMod val="50000"/>
                  </a:schemeClr>
                </a:solidFill>
              </a:rPr>
              <a:t>ORDER BY</a:t>
            </a:r>
          </a:p>
          <a:p>
            <a:pPr marL="457200" indent="-457200" algn="l">
              <a:buSzPct val="100000"/>
              <a:buFont typeface="Arial" pitchFamily="34" charset="0"/>
              <a:buChar char="•"/>
            </a:pPr>
            <a:r>
              <a:rPr lang="pl-PL" b="1" dirty="0" smtClean="0">
                <a:solidFill>
                  <a:schemeClr val="tx2">
                    <a:lumMod val="50000"/>
                  </a:schemeClr>
                </a:solidFill>
              </a:rPr>
              <a:t>DISTINCT</a:t>
            </a:r>
          </a:p>
          <a:p>
            <a:pPr marL="457200" indent="-457200" algn="l">
              <a:buSzPct val="100000"/>
              <a:buFont typeface="Arial" pitchFamily="34" charset="0"/>
              <a:buChar char="•"/>
            </a:pPr>
            <a:r>
              <a:rPr lang="pl-PL" b="1" dirty="0" smtClean="0">
                <a:solidFill>
                  <a:schemeClr val="tx2">
                    <a:lumMod val="50000"/>
                  </a:schemeClr>
                </a:solidFill>
              </a:rPr>
              <a:t>Alias</a:t>
            </a:r>
          </a:p>
          <a:p>
            <a:pPr marL="457200" indent="-457200" algn="l">
              <a:buSzPct val="100000"/>
              <a:buFont typeface="Arial" pitchFamily="34" charset="0"/>
              <a:buChar char="•"/>
            </a:pPr>
            <a:endParaRPr lang="pl-PL" b="1" dirty="0" smtClean="0">
              <a:solidFill>
                <a:schemeClr val="tx2">
                  <a:lumMod val="50000"/>
                </a:schemeClr>
              </a:solidFill>
            </a:endParaRP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pl-PL" dirty="0"/>
              <a:t>Lekcja 3 </a:t>
            </a:r>
            <a:r>
              <a:rPr lang="pl-PL" dirty="0" smtClean="0"/>
              <a:t>- </a:t>
            </a:r>
            <a:r>
              <a:rPr lang="pl-PL" dirty="0"/>
              <a:t>Złożone zapytania, grupowanie, agregacja danych</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COUNT</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Zliczanie liczby rekordów</a:t>
            </a:r>
          </a:p>
          <a:p>
            <a:pPr fontAlgn="base"/>
            <a:r>
              <a:rPr lang="pl-PL" sz="2000" dirty="0" smtClean="0">
                <a:solidFill>
                  <a:schemeClr val="tx2">
                    <a:lumMod val="50000"/>
                  </a:schemeClr>
                </a:solidFill>
              </a:rPr>
              <a:t>Przykład liczba pracowników w poszczególnych miastach</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93345" y="2636912"/>
            <a:ext cx="7514871" cy="13212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31840" y="4044381"/>
            <a:ext cx="3779647" cy="14217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2133951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SUM</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SUM – sumuje wartości liczbowe, np. suma pensji w poszczególnych miastach</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10841" y="2762250"/>
            <a:ext cx="7024468" cy="9547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275856" y="3819524"/>
            <a:ext cx="2726491" cy="10496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7993693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AVG</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AVG – wylicza średnią</a:t>
            </a:r>
          </a:p>
          <a:p>
            <a:pPr fontAlgn="base"/>
            <a:r>
              <a:rPr lang="pl-PL" sz="2000" dirty="0" smtClean="0">
                <a:solidFill>
                  <a:schemeClr val="tx2">
                    <a:lumMod val="50000"/>
                  </a:schemeClr>
                </a:solidFill>
              </a:rPr>
              <a:t>Średnia łączna płaca w różnych miastach:</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04522" y="2924944"/>
            <a:ext cx="7839478" cy="10629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987824" y="4077072"/>
            <a:ext cx="3280268" cy="13681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60567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MIN i MAX</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MIN – to wartość minimalna, a MAX wartość maksymalna</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31640" y="2564904"/>
            <a:ext cx="7791756" cy="12258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915816" y="3790731"/>
            <a:ext cx="3896944" cy="13664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6823990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Grupowanie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HAVING – umożliwia stosowanie warunku na podstawie funkcji agregującej</a:t>
            </a:r>
          </a:p>
          <a:p>
            <a:pPr fontAlgn="base"/>
            <a:r>
              <a:rPr lang="pl-PL" sz="2000" dirty="0" smtClean="0">
                <a:solidFill>
                  <a:schemeClr val="tx2">
                    <a:lumMod val="50000"/>
                  </a:schemeClr>
                </a:solidFill>
              </a:rPr>
              <a:t>Przykład – wyświetl miasta z pensją średnią większą niż 2500</a:t>
            </a:r>
          </a:p>
          <a:p>
            <a:pPr fontAlgn="base"/>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58188" y="3111164"/>
            <a:ext cx="7362284" cy="1037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339105" y="4365104"/>
            <a:ext cx="3093071" cy="10801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715188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Podzapytania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Mniej wydajne niż JOIN czy UNION</a:t>
            </a:r>
          </a:p>
          <a:p>
            <a:pPr fontAlgn="base"/>
            <a:r>
              <a:rPr lang="pl-PL" sz="2000" dirty="0" smtClean="0">
                <a:solidFill>
                  <a:schemeClr val="tx2">
                    <a:lumMod val="50000"/>
                  </a:schemeClr>
                </a:solidFill>
              </a:rPr>
              <a:t>Używane gdy nie ma innej możliwości</a:t>
            </a:r>
          </a:p>
          <a:p>
            <a:pPr fontAlgn="base"/>
            <a:r>
              <a:rPr lang="pl-PL" sz="2000" dirty="0" smtClean="0">
                <a:solidFill>
                  <a:schemeClr val="tx2">
                    <a:lumMod val="50000"/>
                  </a:schemeClr>
                </a:solidFill>
              </a:rPr>
              <a:t>SELECT w SELECT:</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23871" y="3159950"/>
            <a:ext cx="7920130" cy="1000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555775" y="4128999"/>
            <a:ext cx="4220443" cy="11002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3628507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2 - Języki programowania SQL, </a:t>
            </a:r>
            <a:r>
              <a:rPr lang="pl-PL" dirty="0" smtClean="0"/>
              <a:t>środowisko, </a:t>
            </a:r>
            <a:r>
              <a:rPr lang="pl-PL" dirty="0"/>
              <a:t>wprowadzenie do języka SQL</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xmlns="" val="2207754443"/>
      </p:ext>
    </p:extLst>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3 - Złożone zapytania, grupowanie, agregacja danych</a:t>
            </a:r>
          </a:p>
        </p:txBody>
      </p:sp>
      <p:graphicFrame>
        <p:nvGraphicFramePr>
          <p:cNvPr id="2" name="Tabela 1"/>
          <p:cNvGraphicFramePr>
            <a:graphicFrameLocks noGrp="1"/>
          </p:cNvGraphicFramePr>
          <p:nvPr>
            <p:extLst>
              <p:ext uri="{D42A27DB-BD31-4B8C-83A1-F6EECF244321}">
                <p14:modId xmlns:p14="http://schemas.microsoft.com/office/powerpoint/2010/main" xmlns="" val="2556070051"/>
              </p:ext>
            </p:extLst>
          </p:nvPr>
        </p:nvGraphicFramePr>
        <p:xfrm>
          <a:off x="1691680" y="2060848"/>
          <a:ext cx="7000665" cy="3238088"/>
        </p:xfrm>
        <a:graphic>
          <a:graphicData uri="http://schemas.openxmlformats.org/drawingml/2006/table">
            <a:tbl>
              <a:tblPr firstRow="1" bandRow="1"/>
              <a:tblGrid>
                <a:gridCol w="1837520"/>
                <a:gridCol w="5163145"/>
              </a:tblGrid>
              <a:tr h="216024">
                <a:tc>
                  <a:txBody>
                    <a:bodyPr/>
                    <a:lstStyle/>
                    <a:p>
                      <a:r>
                        <a:rPr lang="pl-PL" sz="1200" dirty="0" smtClean="0"/>
                        <a:t>JOIN</a:t>
                      </a:r>
                      <a:endParaRPr lang="pl-PL" sz="1200" dirty="0"/>
                    </a:p>
                  </a:txBody>
                  <a:tcPr/>
                </a:tc>
                <a:tc>
                  <a:txBody>
                    <a:bodyPr/>
                    <a:lstStyle/>
                    <a:p>
                      <a:r>
                        <a:rPr lang="pl-PL" sz="1200" dirty="0" smtClean="0"/>
                        <a:t>Łączy dane z tabel</a:t>
                      </a:r>
                      <a:endParaRPr lang="pl-PL" sz="1200" dirty="0"/>
                    </a:p>
                  </a:txBody>
                  <a:tcPr/>
                </a:tc>
              </a:tr>
              <a:tr h="301744">
                <a:tc>
                  <a:txBody>
                    <a:bodyPr/>
                    <a:lstStyle/>
                    <a:p>
                      <a:r>
                        <a:rPr lang="pl-PL" sz="1200" dirty="0" smtClean="0"/>
                        <a:t>INNER JOIN … ON …</a:t>
                      </a:r>
                      <a:endParaRPr lang="pl-PL" sz="1200" dirty="0"/>
                    </a:p>
                  </a:txBody>
                  <a:tcPr/>
                </a:tc>
                <a:tc>
                  <a:txBody>
                    <a:bodyPr/>
                    <a:lstStyle/>
                    <a:p>
                      <a:r>
                        <a:rPr lang="pl-PL" sz="1200" dirty="0" smtClean="0"/>
                        <a:t>Pokazuje tylko wyniki,</a:t>
                      </a:r>
                      <a:r>
                        <a:rPr lang="pl-PL" sz="1200" baseline="0" dirty="0" smtClean="0"/>
                        <a:t> które są łączy wspólna wartość</a:t>
                      </a:r>
                      <a:endParaRPr lang="pl-PL" sz="1200" dirty="0"/>
                    </a:p>
                  </a:txBody>
                  <a:tcPr/>
                </a:tc>
              </a:tr>
              <a:tr h="216024">
                <a:tc>
                  <a:txBody>
                    <a:bodyPr/>
                    <a:lstStyle/>
                    <a:p>
                      <a:r>
                        <a:rPr lang="pl-PL" sz="1200" dirty="0" smtClean="0"/>
                        <a:t>(LEFT)</a:t>
                      </a:r>
                      <a:r>
                        <a:rPr lang="pl-PL" sz="1200" baseline="0" dirty="0" smtClean="0"/>
                        <a:t> (RIGHT OUTER JOIN</a:t>
                      </a:r>
                      <a:endParaRPr lang="pl-PL" sz="1200" dirty="0"/>
                    </a:p>
                  </a:txBody>
                  <a:tcPr/>
                </a:tc>
                <a:tc>
                  <a:txBody>
                    <a:bodyPr/>
                    <a:lstStyle/>
                    <a:p>
                      <a:r>
                        <a:rPr lang="pl-PL" sz="1200" dirty="0" smtClean="0"/>
                        <a:t>Nie wyklucza wartości</a:t>
                      </a:r>
                      <a:endParaRPr lang="pl-PL" sz="1200" dirty="0"/>
                    </a:p>
                  </a:txBody>
                  <a:tcPr/>
                </a:tc>
              </a:tr>
              <a:tr h="229736">
                <a:tc>
                  <a:txBody>
                    <a:bodyPr/>
                    <a:lstStyle/>
                    <a:p>
                      <a:r>
                        <a:rPr lang="pl-PL" sz="1200" dirty="0" smtClean="0"/>
                        <a:t>GROUPING</a:t>
                      </a:r>
                      <a:endParaRPr lang="pl-PL" sz="1200" dirty="0"/>
                    </a:p>
                  </a:txBody>
                  <a:tcPr/>
                </a:tc>
                <a:tc>
                  <a:txBody>
                    <a:bodyPr/>
                    <a:lstStyle/>
                    <a:p>
                      <a:r>
                        <a:rPr lang="pl-PL" sz="1200" dirty="0" smtClean="0"/>
                        <a:t>Grupuje wyniki po zadanym warunku</a:t>
                      </a:r>
                      <a:endParaRPr lang="pl-PL" sz="1200" dirty="0"/>
                    </a:p>
                  </a:txBody>
                  <a:tcPr/>
                </a:tc>
              </a:tr>
              <a:tr h="171440">
                <a:tc>
                  <a:txBody>
                    <a:bodyPr/>
                    <a:lstStyle/>
                    <a:p>
                      <a:r>
                        <a:rPr lang="pl-PL" sz="1200" dirty="0" smtClean="0"/>
                        <a:t>HAVING</a:t>
                      </a:r>
                      <a:endParaRPr lang="pl-PL" sz="1200" dirty="0"/>
                    </a:p>
                  </a:txBody>
                  <a:tcPr/>
                </a:tc>
                <a:tc>
                  <a:txBody>
                    <a:bodyPr/>
                    <a:lstStyle/>
                    <a:p>
                      <a:r>
                        <a:rPr lang="pl-PL" sz="1200" dirty="0" smtClean="0"/>
                        <a:t>Pozwala na użycie funkcji agregujących w warunku WHERE</a:t>
                      </a:r>
                      <a:endParaRPr lang="pl-PL" sz="1200" dirty="0"/>
                    </a:p>
                  </a:txBody>
                  <a:tcPr/>
                </a:tc>
              </a:tr>
              <a:tr h="257160">
                <a:tc>
                  <a:txBody>
                    <a:bodyPr/>
                    <a:lstStyle/>
                    <a:p>
                      <a:r>
                        <a:rPr lang="pl-PL" sz="1200" dirty="0" smtClean="0"/>
                        <a:t>UNION</a:t>
                      </a:r>
                      <a:endParaRPr lang="pl-PL" sz="1200" dirty="0"/>
                    </a:p>
                  </a:txBody>
                  <a:tcPr/>
                </a:tc>
                <a:tc>
                  <a:txBody>
                    <a:bodyPr/>
                    <a:lstStyle/>
                    <a:p>
                      <a:r>
                        <a:rPr lang="pl-PL" sz="1200" dirty="0" smtClean="0"/>
                        <a:t>Łączy</a:t>
                      </a:r>
                      <a:r>
                        <a:rPr lang="pl-PL" sz="1200" baseline="0" dirty="0" smtClean="0"/>
                        <a:t> tabele</a:t>
                      </a:r>
                      <a:endParaRPr lang="pl-PL" sz="1200" dirty="0"/>
                    </a:p>
                  </a:txBody>
                  <a:tcPr/>
                </a:tc>
              </a:tr>
              <a:tr h="198864">
                <a:tc>
                  <a:txBody>
                    <a:bodyPr/>
                    <a:lstStyle/>
                    <a:p>
                      <a:r>
                        <a:rPr lang="pl-PL" sz="1200" dirty="0" smtClean="0"/>
                        <a:t>EXCEPT</a:t>
                      </a:r>
                      <a:endParaRPr lang="pl-PL" sz="1200" dirty="0"/>
                    </a:p>
                  </a:txBody>
                  <a:tcPr/>
                </a:tc>
                <a:tc>
                  <a:txBody>
                    <a:bodyPr/>
                    <a:lstStyle/>
                    <a:p>
                      <a:r>
                        <a:rPr lang="pl-PL" sz="1200" dirty="0" smtClean="0"/>
                        <a:t>Pokazuje wartości z jednej tabeli, które nie występują w drugiej</a:t>
                      </a:r>
                      <a:endParaRPr lang="pl-PL" sz="1200" dirty="0"/>
                    </a:p>
                  </a:txBody>
                  <a:tcPr/>
                </a:tc>
              </a:tr>
              <a:tr h="284584">
                <a:tc>
                  <a:txBody>
                    <a:bodyPr/>
                    <a:lstStyle/>
                    <a:p>
                      <a:r>
                        <a:rPr lang="pl-PL" sz="1200" dirty="0" smtClean="0"/>
                        <a:t>MIN</a:t>
                      </a:r>
                      <a:r>
                        <a:rPr lang="pl-PL" sz="1200" baseline="0" dirty="0" smtClean="0"/>
                        <a:t> i MAX</a:t>
                      </a:r>
                      <a:endParaRPr lang="pl-PL" sz="1200" dirty="0"/>
                    </a:p>
                  </a:txBody>
                  <a:tcPr/>
                </a:tc>
                <a:tc>
                  <a:txBody>
                    <a:bodyPr/>
                    <a:lstStyle/>
                    <a:p>
                      <a:r>
                        <a:rPr lang="pl-PL" sz="1200" dirty="0" smtClean="0"/>
                        <a:t>Pozwala wyświetlić wartość</a:t>
                      </a:r>
                      <a:r>
                        <a:rPr lang="pl-PL" sz="1200" baseline="0" dirty="0" smtClean="0"/>
                        <a:t> maksymalną i minimalną</a:t>
                      </a:r>
                      <a:endParaRPr lang="pl-PL" sz="1200" dirty="0"/>
                    </a:p>
                  </a:txBody>
                  <a:tcPr/>
                </a:tc>
              </a:tr>
              <a:tr h="216024">
                <a:tc>
                  <a:txBody>
                    <a:bodyPr/>
                    <a:lstStyle/>
                    <a:p>
                      <a:r>
                        <a:rPr lang="pl-PL" sz="1200" dirty="0" smtClean="0"/>
                        <a:t>COUNT</a:t>
                      </a:r>
                      <a:endParaRPr lang="pl-PL" sz="1200" dirty="0"/>
                    </a:p>
                  </a:txBody>
                  <a:tcPr/>
                </a:tc>
                <a:tc>
                  <a:txBody>
                    <a:bodyPr/>
                    <a:lstStyle/>
                    <a:p>
                      <a:r>
                        <a:rPr lang="pl-PL" sz="1200" dirty="0" smtClean="0"/>
                        <a:t>Zlicza wiersze</a:t>
                      </a:r>
                      <a:endParaRPr lang="pl-PL" sz="1200" dirty="0"/>
                    </a:p>
                  </a:txBody>
                  <a:tcPr/>
                </a:tc>
              </a:tr>
              <a:tr h="157728">
                <a:tc>
                  <a:txBody>
                    <a:bodyPr/>
                    <a:lstStyle/>
                    <a:p>
                      <a:r>
                        <a:rPr lang="pl-PL" sz="1200" dirty="0" smtClean="0"/>
                        <a:t>SUM</a:t>
                      </a:r>
                      <a:endParaRPr lang="pl-PL" sz="1200" dirty="0"/>
                    </a:p>
                  </a:txBody>
                  <a:tcPr/>
                </a:tc>
                <a:tc>
                  <a:txBody>
                    <a:bodyPr/>
                    <a:lstStyle/>
                    <a:p>
                      <a:r>
                        <a:rPr lang="pl-PL" sz="1200" dirty="0" smtClean="0"/>
                        <a:t>Sumuje wartości</a:t>
                      </a:r>
                      <a:endParaRPr lang="pl-PL" sz="1200" dirty="0"/>
                    </a:p>
                  </a:txBody>
                  <a:tcPr/>
                </a:tc>
              </a:tr>
              <a:tr h="243448">
                <a:tc>
                  <a:txBody>
                    <a:bodyPr/>
                    <a:lstStyle/>
                    <a:p>
                      <a:r>
                        <a:rPr lang="pl-PL" sz="1200" dirty="0" smtClean="0"/>
                        <a:t>AVG</a:t>
                      </a:r>
                      <a:endParaRPr lang="pl-PL" sz="1200" dirty="0"/>
                    </a:p>
                  </a:txBody>
                  <a:tcPr/>
                </a:tc>
                <a:tc>
                  <a:txBody>
                    <a:bodyPr/>
                    <a:lstStyle/>
                    <a:p>
                      <a:r>
                        <a:rPr lang="pl-PL" sz="1200" dirty="0" smtClean="0"/>
                        <a:t>Liczy wartość średnią</a:t>
                      </a:r>
                      <a:endParaRPr lang="pl-PL" sz="1200" dirty="0"/>
                    </a:p>
                  </a:txBody>
                  <a:tcPr/>
                </a:tc>
              </a:tr>
            </a:tbl>
          </a:graphicData>
        </a:graphic>
      </p:graphicFrame>
    </p:spTree>
    <p:extLst>
      <p:ext uri="{BB962C8B-B14F-4D97-AF65-F5344CB8AC3E}">
        <p14:creationId xmlns:p14="http://schemas.microsoft.com/office/powerpoint/2010/main" xmlns="" val="3553388639"/>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Ograniczanie wyników</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07704" y="1988840"/>
            <a:ext cx="6840760" cy="720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Shape 24"/>
          <p:cNvSpPr txBox="1">
            <a:spLocks noGrp="1"/>
          </p:cNvSpPr>
          <p:nvPr>
            <p:ph type="body" idx="1"/>
          </p:nvPr>
        </p:nvSpPr>
        <p:spPr>
          <a:xfrm>
            <a:off x="1238944" y="2636912"/>
            <a:ext cx="7905056" cy="3240360"/>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Polecenie TOP:</a:t>
            </a:r>
          </a:p>
          <a:p>
            <a:pPr marL="857250" lvl="1" indent="-457200">
              <a:buFont typeface="Arial" pitchFamily="34" charset="0"/>
              <a:buChar char="•"/>
            </a:pPr>
            <a:r>
              <a:rPr lang="pl-PL" b="1" dirty="0" smtClean="0">
                <a:solidFill>
                  <a:schemeClr val="tx2">
                    <a:lumMod val="50000"/>
                  </a:schemeClr>
                </a:solidFill>
              </a:rPr>
              <a:t>Używana zaraz po SELECT</a:t>
            </a:r>
          </a:p>
          <a:p>
            <a:pPr marL="857250" lvl="1" indent="-457200">
              <a:buFont typeface="Arial" pitchFamily="34" charset="0"/>
              <a:buChar char="•"/>
            </a:pPr>
            <a:r>
              <a:rPr lang="pl-PL" b="1" dirty="0" smtClean="0">
                <a:solidFill>
                  <a:schemeClr val="tx2">
                    <a:lumMod val="50000"/>
                  </a:schemeClr>
                </a:solidFill>
              </a:rPr>
              <a:t>Wartość liczbowa, np. TOP 3</a:t>
            </a:r>
          </a:p>
          <a:p>
            <a:pPr marL="857250" lvl="1" indent="-457200">
              <a:buFont typeface="Arial" pitchFamily="34" charset="0"/>
              <a:buChar char="•"/>
            </a:pPr>
            <a:r>
              <a:rPr lang="pl-PL" b="1" dirty="0" smtClean="0">
                <a:solidFill>
                  <a:schemeClr val="tx2">
                    <a:lumMod val="50000"/>
                  </a:schemeClr>
                </a:solidFill>
              </a:rPr>
              <a:t>Wartość procentowa, np. TOP 10 PERCENT</a:t>
            </a:r>
          </a:p>
          <a:p>
            <a:pPr marL="457200" indent="-457200" algn="l">
              <a:buSzPct val="100000"/>
              <a:buFont typeface="Arial" pitchFamily="34" charset="0"/>
              <a:buChar char="•"/>
            </a:pPr>
            <a:endParaRPr lang="pl-PL" b="1" dirty="0" smtClean="0">
              <a:solidFill>
                <a:schemeClr val="tx2">
                  <a:lumMod val="50000"/>
                </a:schemeClr>
              </a:solidFill>
            </a:endParaRPr>
          </a:p>
        </p:txBody>
      </p:sp>
    </p:spTree>
    <p:extLst>
      <p:ext uri="{BB962C8B-B14F-4D97-AF65-F5344CB8AC3E}">
        <p14:creationId xmlns:p14="http://schemas.microsoft.com/office/powerpoint/2010/main" xmlns=""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 calcmode="lin" valueType="num">
                                      <p:cBhvr additive="base">
                                        <p:cTn id="1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additive="base">
                                        <p:cTn id="1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Komentarze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726782" y="1988840"/>
            <a:ext cx="3381722" cy="35370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Shape 24"/>
          <p:cNvSpPr txBox="1">
            <a:spLocks noGrp="1"/>
          </p:cNvSpPr>
          <p:nvPr>
            <p:ph type="body" idx="1"/>
          </p:nvPr>
        </p:nvSpPr>
        <p:spPr>
          <a:xfrm>
            <a:off x="1238944" y="1845802"/>
            <a:ext cx="4487838"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 – pojedynczy wiersz</a:t>
            </a:r>
          </a:p>
          <a:p>
            <a:pPr marL="457200" indent="-457200" algn="l">
              <a:buSzPct val="100000"/>
              <a:buFont typeface="Arial" pitchFamily="34" charset="0"/>
              <a:buChar char="•"/>
            </a:pPr>
            <a:r>
              <a:rPr lang="pl-PL" b="1" dirty="0" smtClean="0">
                <a:solidFill>
                  <a:schemeClr val="tx2">
                    <a:lumMod val="50000"/>
                  </a:schemeClr>
                </a:solidFill>
              </a:rPr>
              <a:t>„/*” i „*/” – cała sekcja</a:t>
            </a:r>
          </a:p>
        </p:txBody>
      </p:sp>
    </p:spTree>
    <p:extLst>
      <p:ext uri="{BB962C8B-B14F-4D97-AF65-F5344CB8AC3E}">
        <p14:creationId xmlns:p14="http://schemas.microsoft.com/office/powerpoint/2010/main" xmlns="" val="186209391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Łączenie tabel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44724" y="2276872"/>
            <a:ext cx="5919564" cy="19970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483768" y="4365104"/>
            <a:ext cx="6162675" cy="1019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27694375"/>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Łączenie tabel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22296" y="2996953"/>
            <a:ext cx="3853760" cy="13001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22296" y="4268129"/>
            <a:ext cx="3205688" cy="5301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 name="Łącznik prosty ze strzałką 3"/>
          <p:cNvCxnSpPr/>
          <p:nvPr/>
        </p:nvCxnSpPr>
        <p:spPr>
          <a:xfrm>
            <a:off x="4841776" y="3582003"/>
            <a:ext cx="648072" cy="430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Łącznik prosty ze strzałką 6"/>
          <p:cNvCxnSpPr/>
          <p:nvPr/>
        </p:nvCxnSpPr>
        <p:spPr>
          <a:xfrm flipV="1">
            <a:off x="4734991" y="4268129"/>
            <a:ext cx="741638" cy="2650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476629" y="3441811"/>
            <a:ext cx="3696579" cy="13564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15211686"/>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Złączenie naturalne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75656" y="1844824"/>
            <a:ext cx="6239066" cy="8640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724239" y="2276872"/>
            <a:ext cx="4181475" cy="3600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Shape 24"/>
          <p:cNvSpPr txBox="1">
            <a:spLocks noGrp="1"/>
          </p:cNvSpPr>
          <p:nvPr>
            <p:ph type="body" idx="1"/>
          </p:nvPr>
        </p:nvSpPr>
        <p:spPr>
          <a:xfrm>
            <a:off x="1238944" y="1845802"/>
            <a:ext cx="3485295"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endParaRPr lang="pl-PL" b="1" dirty="0" smtClean="0">
              <a:solidFill>
                <a:schemeClr val="tx2">
                  <a:lumMod val="50000"/>
                </a:schemeClr>
              </a:solidFill>
            </a:endParaRPr>
          </a:p>
          <a:p>
            <a:pPr marL="457200" indent="-457200" algn="l">
              <a:buSzPct val="100000"/>
              <a:buFont typeface="Arial" pitchFamily="34" charset="0"/>
              <a:buChar char="•"/>
            </a:pPr>
            <a:r>
              <a:rPr lang="pl-PL" b="1" dirty="0" smtClean="0">
                <a:solidFill>
                  <a:schemeClr val="tx2">
                    <a:lumMod val="50000"/>
                  </a:schemeClr>
                </a:solidFill>
              </a:rPr>
              <a:t>Zbiór wszystkich możliwych kombinacji rekordów z obu tabel</a:t>
            </a:r>
          </a:p>
        </p:txBody>
      </p:sp>
    </p:spTree>
    <p:extLst>
      <p:ext uri="{BB962C8B-B14F-4D97-AF65-F5344CB8AC3E}">
        <p14:creationId xmlns:p14="http://schemas.microsoft.com/office/powerpoint/2010/main" xmlns="" val="2228452043"/>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Złączenie naturalne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
        <p:nvSpPr>
          <p:cNvPr id="7" name="Shape 24"/>
          <p:cNvSpPr txBox="1">
            <a:spLocks noGrp="1"/>
          </p:cNvSpPr>
          <p:nvPr>
            <p:ph type="body" idx="1"/>
          </p:nvPr>
        </p:nvSpPr>
        <p:spPr>
          <a:xfrm>
            <a:off x="1238944" y="1845802"/>
            <a:ext cx="3485295"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endParaRPr lang="pl-PL" b="1" dirty="0" smtClean="0">
              <a:solidFill>
                <a:schemeClr val="tx2">
                  <a:lumMod val="50000"/>
                </a:schemeClr>
              </a:solidFill>
            </a:endParaRPr>
          </a:p>
          <a:p>
            <a:pPr marL="457200" indent="-457200" algn="l">
              <a:buSzPct val="100000"/>
              <a:buFont typeface="Arial" pitchFamily="34" charset="0"/>
              <a:buChar char="•"/>
            </a:pPr>
            <a:endParaRPr lang="pl-PL" b="1" dirty="0" smtClean="0">
              <a:solidFill>
                <a:schemeClr val="tx2">
                  <a:lumMod val="50000"/>
                </a:schemeClr>
              </a:solidFill>
            </a:endParaRPr>
          </a:p>
          <a:p>
            <a:pPr marL="457200" indent="-457200" algn="l">
              <a:buSzPct val="100000"/>
              <a:buFont typeface="Arial" pitchFamily="34" charset="0"/>
              <a:buChar char="•"/>
            </a:pPr>
            <a:r>
              <a:rPr lang="pl-PL" b="1" dirty="0" smtClean="0">
                <a:solidFill>
                  <a:schemeClr val="tx2">
                    <a:lumMod val="50000"/>
                  </a:schemeClr>
                </a:solidFill>
              </a:rPr>
              <a:t>INNER JOIN … ON …</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91680" y="1736812"/>
            <a:ext cx="6086622" cy="10801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522237" y="2816932"/>
            <a:ext cx="4362450" cy="1419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ole tekstowe 1"/>
          <p:cNvSpPr txBox="1"/>
          <p:nvPr/>
        </p:nvSpPr>
        <p:spPr>
          <a:xfrm>
            <a:off x="1374424" y="4797152"/>
            <a:ext cx="6287299" cy="523220"/>
          </a:xfrm>
          <a:prstGeom prst="rect">
            <a:avLst/>
          </a:prstGeom>
          <a:noFill/>
        </p:spPr>
        <p:txBody>
          <a:bodyPr wrap="none" rtlCol="0">
            <a:spAutoFit/>
          </a:bodyPr>
          <a:lstStyle/>
          <a:p>
            <a:r>
              <a:rPr lang="pl-PL" dirty="0"/>
              <a:t>Klauzule ON i USING są różnymi sposobami na podanie warunku złączenia, </a:t>
            </a:r>
            <a:endParaRPr lang="pl-PL" dirty="0" smtClean="0"/>
          </a:p>
          <a:p>
            <a:r>
              <a:rPr lang="pl-PL" dirty="0" smtClean="0"/>
              <a:t>czyli </a:t>
            </a:r>
            <a:r>
              <a:rPr lang="pl-PL" dirty="0"/>
              <a:t>wskazania wspólnych kolumn łączonych tabel.</a:t>
            </a:r>
          </a:p>
        </p:txBody>
      </p:sp>
    </p:spTree>
    <p:extLst>
      <p:ext uri="{BB962C8B-B14F-4D97-AF65-F5344CB8AC3E}">
        <p14:creationId xmlns:p14="http://schemas.microsoft.com/office/powerpoint/2010/main" xmlns="" val="3755751060"/>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Złączenia zewnętrzne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211960" y="3429000"/>
            <a:ext cx="4619625" cy="2266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Shape 24"/>
          <p:cNvSpPr txBox="1">
            <a:spLocks noGrp="1"/>
          </p:cNvSpPr>
          <p:nvPr>
            <p:ph type="body" idx="1"/>
          </p:nvPr>
        </p:nvSpPr>
        <p:spPr>
          <a:xfrm>
            <a:off x="1238944" y="1845802"/>
            <a:ext cx="6285384" cy="1583198"/>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INNER JOIN pomija wyniki, które nie mają odpowiedników obu tabelach</a:t>
            </a:r>
          </a:p>
        </p:txBody>
      </p:sp>
    </p:spTree>
    <p:extLst>
      <p:ext uri="{BB962C8B-B14F-4D97-AF65-F5344CB8AC3E}">
        <p14:creationId xmlns:p14="http://schemas.microsoft.com/office/powerpoint/2010/main" xmlns="" val="1307426108"/>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2058</TotalTime>
  <Words>1963</Words>
  <Application>Microsoft Office PowerPoint</Application>
  <PresentationFormat>Pokaz na ekranie (4:3)</PresentationFormat>
  <Paragraphs>263</Paragraphs>
  <Slides>27</Slides>
  <Notes>27</Notes>
  <HiddenSlides>0</HiddenSlides>
  <MMClips>0</MMClips>
  <ScaleCrop>false</ScaleCrop>
  <HeadingPairs>
    <vt:vector size="4" baseType="variant">
      <vt:variant>
        <vt:lpstr>Motyw</vt:lpstr>
      </vt:variant>
      <vt:variant>
        <vt:i4>1</vt:i4>
      </vt:variant>
      <vt:variant>
        <vt:lpstr>Tytuły slajdów</vt:lpstr>
      </vt:variant>
      <vt:variant>
        <vt:i4>27</vt:i4>
      </vt:variant>
    </vt:vector>
  </HeadingPairs>
  <TitlesOfParts>
    <vt:vector size="28" baseType="lpstr">
      <vt:lpstr/>
      <vt:lpstr>SQL Structured Query Language</vt:lpstr>
      <vt:lpstr>Przypomnienie</vt:lpstr>
      <vt:lpstr>Ograniczanie wyników</vt:lpstr>
      <vt:lpstr>Komentarze w SQL</vt:lpstr>
      <vt:lpstr>Łączenie tabel</vt:lpstr>
      <vt:lpstr>Łączenie tabel</vt:lpstr>
      <vt:lpstr>Złączenie naturalne</vt:lpstr>
      <vt:lpstr>Złączenie naturalne</vt:lpstr>
      <vt:lpstr>Złączenia zewnętrzne</vt:lpstr>
      <vt:lpstr>Złączenia zewnętrzne</vt:lpstr>
      <vt:lpstr>Złączenia zewnętrzne</vt:lpstr>
      <vt:lpstr>Złączenie krzyżowe</vt:lpstr>
      <vt:lpstr>Złączenie tabeli z nią samą</vt:lpstr>
      <vt:lpstr>Złączenie tabeli z nią samą</vt:lpstr>
      <vt:lpstr>Unie</vt:lpstr>
      <vt:lpstr>Unie</vt:lpstr>
      <vt:lpstr>Wyłączenie</vt:lpstr>
      <vt:lpstr>Funkcje agregujące</vt:lpstr>
      <vt:lpstr>Grupowanie GROUP BY</vt:lpstr>
      <vt:lpstr>COUNT</vt:lpstr>
      <vt:lpstr>SUM</vt:lpstr>
      <vt:lpstr>AVG</vt:lpstr>
      <vt:lpstr>MIN i MAX</vt:lpstr>
      <vt:lpstr>Grupowanie</vt:lpstr>
      <vt:lpstr>Podzapytania</vt:lpstr>
      <vt:lpstr>Ćwiczenia</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68</cp:revision>
  <dcterms:modified xsi:type="dcterms:W3CDTF">2013-03-25T16:13:28Z</dcterms:modified>
</cp:coreProperties>
</file>