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7"/>
  </p:notesMasterIdLst>
  <p:sldIdLst>
    <p:sldId id="256" r:id="rId2"/>
    <p:sldId id="258" r:id="rId3"/>
    <p:sldId id="259" r:id="rId4"/>
    <p:sldId id="280" r:id="rId5"/>
    <p:sldId id="283" r:id="rId6"/>
    <p:sldId id="284" r:id="rId7"/>
    <p:sldId id="285" r:id="rId8"/>
    <p:sldId id="286" r:id="rId9"/>
    <p:sldId id="287" r:id="rId10"/>
    <p:sldId id="288" r:id="rId11"/>
    <p:sldId id="290" r:id="rId12"/>
    <p:sldId id="291" r:id="rId13"/>
    <p:sldId id="289" r:id="rId14"/>
    <p:sldId id="292" r:id="rId15"/>
    <p:sldId id="293" r:id="rId16"/>
    <p:sldId id="294" r:id="rId17"/>
    <p:sldId id="281" r:id="rId18"/>
    <p:sldId id="296" r:id="rId19"/>
    <p:sldId id="297" r:id="rId20"/>
    <p:sldId id="298" r:id="rId21"/>
    <p:sldId id="299" r:id="rId22"/>
    <p:sldId id="282" r:id="rId23"/>
    <p:sldId id="300" r:id="rId24"/>
    <p:sldId id="295" r:id="rId25"/>
    <p:sldId id="279" r:id="rId2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90" autoAdjust="0"/>
  </p:normalViewPr>
  <p:slideViewPr>
    <p:cSldViewPr>
      <p:cViewPr varScale="1">
        <p:scale>
          <a:sx n="57" d="100"/>
          <a:sy n="57" d="100"/>
        </p:scale>
        <p:origin x="-152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dirty="0" smtClean="0">
                <a:solidFill>
                  <a:schemeClr val="tx1"/>
                </a:solidFill>
                <a:effectLst/>
                <a:latin typeface="+mn-lt"/>
                <a:ea typeface="+mn-ea"/>
                <a:cs typeface="+mn-cs"/>
              </a:rPr>
              <a:t>W trakcie tej lekcji poznamy strukturę optymalizującą bazę danych jaką jest indeks. W drugiej części lekcji poznamy ograniczenie bazy – </a:t>
            </a:r>
            <a:r>
              <a:rPr lang="pl-PL" sz="1100" kern="1200" dirty="0" err="1" smtClean="0">
                <a:solidFill>
                  <a:schemeClr val="tx1"/>
                </a:solidFill>
                <a:effectLst/>
                <a:latin typeface="+mn-lt"/>
                <a:ea typeface="+mn-ea"/>
                <a:cs typeface="+mn-cs"/>
              </a:rPr>
              <a:t>contraint</a:t>
            </a:r>
            <a:r>
              <a:rPr lang="pl-PL" sz="1100" kern="1200" dirty="0" smtClean="0">
                <a:solidFill>
                  <a:schemeClr val="tx1"/>
                </a:solidFill>
                <a:effectLst/>
                <a:latin typeface="+mn-lt"/>
                <a:ea typeface="+mn-ea"/>
                <a:cs typeface="+mn-cs"/>
              </a:rPr>
              <a:t>, służące zachowaniu integralności danych.</a:t>
            </a:r>
          </a:p>
          <a:p>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1" i="0" kern="1200" dirty="0" smtClean="0">
                <a:solidFill>
                  <a:schemeClr val="tx1"/>
                </a:solidFill>
                <a:effectLst/>
                <a:latin typeface="+mn-lt"/>
                <a:ea typeface="+mn-ea"/>
                <a:cs typeface="+mn-cs"/>
              </a:rPr>
              <a:t>Indeks główny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Primary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index</a:t>
            </a:r>
            <a:r>
              <a:rPr lang="pl-PL" sz="1100" b="0" i="0" kern="1200" dirty="0" smtClean="0">
                <a:solidFill>
                  <a:schemeClr val="tx1"/>
                </a:solidFill>
                <a:effectLst/>
                <a:latin typeface="+mn-lt"/>
                <a:ea typeface="+mn-ea"/>
                <a:cs typeface="+mn-cs"/>
              </a:rPr>
              <a:t>) – zwany także podstawowym, jest założony na kluczu podstawowym pliku uporządkowanego i zawiera jeden klucz dla każdego bloku dyskowego. Pierwszy z rekordów danego bloku nazywamy rekordem zaczepienia lub rekordem kotwiczącym. Należy on do grupy indeksów rzadkich.</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1" i="0" kern="1200" dirty="0" smtClean="0">
                <a:solidFill>
                  <a:schemeClr val="tx1"/>
                </a:solidFill>
                <a:effectLst/>
                <a:latin typeface="+mn-lt"/>
                <a:ea typeface="+mn-ea"/>
                <a:cs typeface="+mn-cs"/>
              </a:rPr>
              <a:t>Indeks zgrupowany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Clustered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index</a:t>
            </a:r>
            <a:r>
              <a:rPr lang="pl-PL" sz="1100" b="0" i="0" kern="1200" dirty="0" smtClean="0">
                <a:solidFill>
                  <a:schemeClr val="tx1"/>
                </a:solidFill>
                <a:effectLst/>
                <a:latin typeface="+mn-lt"/>
                <a:ea typeface="+mn-ea"/>
                <a:cs typeface="+mn-cs"/>
              </a:rPr>
              <a:t>) – jest założony na atrybucie niebędącym kluczem podstawowym pliku uporządkowanego (</a:t>
            </a:r>
            <a:r>
              <a:rPr lang="pl-PL" sz="1100" b="0" i="0" kern="1200" dirty="0" err="1" smtClean="0">
                <a:solidFill>
                  <a:schemeClr val="tx1"/>
                </a:solidFill>
                <a:effectLst/>
                <a:latin typeface="+mn-lt"/>
                <a:ea typeface="+mn-ea"/>
                <a:cs typeface="+mn-cs"/>
              </a:rPr>
              <a:t>nieunikatowym</a:t>
            </a:r>
            <a:r>
              <a:rPr lang="pl-PL" sz="1100" b="0" i="0" kern="1200" dirty="0" smtClean="0">
                <a:solidFill>
                  <a:schemeClr val="tx1"/>
                </a:solidFill>
                <a:effectLst/>
                <a:latin typeface="+mn-lt"/>
                <a:ea typeface="+mn-ea"/>
                <a:cs typeface="+mn-cs"/>
              </a:rPr>
              <a:t>) porządkującym pliku uporządkowanego. Indeks zawiera jeden klucz dla każdej wartości atrybutu. Posiada dwa pola – pierwsze ma ten sam typ co pole </a:t>
            </a:r>
            <a:r>
              <a:rPr lang="pl-PL" sz="1100" b="0" i="0" kern="1200" dirty="0" err="1" smtClean="0">
                <a:solidFill>
                  <a:schemeClr val="tx1"/>
                </a:solidFill>
                <a:effectLst/>
                <a:latin typeface="+mn-lt"/>
                <a:ea typeface="+mn-ea"/>
                <a:cs typeface="+mn-cs"/>
              </a:rPr>
              <a:t>klastrowania</a:t>
            </a:r>
            <a:r>
              <a:rPr lang="pl-PL" sz="1100" b="0" i="0" kern="1200" dirty="0" smtClean="0">
                <a:solidFill>
                  <a:schemeClr val="tx1"/>
                </a:solidFill>
                <a:effectLst/>
                <a:latin typeface="+mn-lt"/>
                <a:ea typeface="+mn-ea"/>
                <a:cs typeface="+mn-cs"/>
              </a:rPr>
              <a:t>, drugie – wskaźnik. Indeks zawiera wpis do każdej odrębnej wartości </a:t>
            </a:r>
            <a:r>
              <a:rPr lang="pl-PL" sz="1100" b="0" i="0" kern="1200" dirty="0" err="1" smtClean="0">
                <a:solidFill>
                  <a:schemeClr val="tx1"/>
                </a:solidFill>
                <a:effectLst/>
                <a:latin typeface="+mn-lt"/>
                <a:ea typeface="+mn-ea"/>
                <a:cs typeface="+mn-cs"/>
              </a:rPr>
              <a:t>klastrowania</a:t>
            </a:r>
            <a:r>
              <a:rPr lang="pl-PL" sz="1100" b="0" i="0" kern="1200" dirty="0" smtClean="0">
                <a:solidFill>
                  <a:schemeClr val="tx1"/>
                </a:solidFill>
                <a:effectLst/>
                <a:latin typeface="+mn-lt"/>
                <a:ea typeface="+mn-ea"/>
                <a:cs typeface="+mn-cs"/>
              </a:rPr>
              <a:t> oraz wskaźnik na pierwszy blok, do którego ona należy. Należy do grupy indeksów rzadkich.</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1" i="0" kern="1200" dirty="0" smtClean="0">
                <a:solidFill>
                  <a:schemeClr val="tx1"/>
                </a:solidFill>
                <a:effectLst/>
                <a:latin typeface="+mn-lt"/>
                <a:ea typeface="+mn-ea"/>
                <a:cs typeface="+mn-cs"/>
              </a:rPr>
              <a:t>Indeks niezgrupowany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Nunclustered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index</a:t>
            </a:r>
            <a:r>
              <a:rPr lang="pl-PL" sz="1100" b="0" i="0" kern="1200" dirty="0" smtClean="0">
                <a:solidFill>
                  <a:schemeClr val="tx1"/>
                </a:solidFill>
                <a:effectLst/>
                <a:latin typeface="+mn-lt"/>
                <a:ea typeface="+mn-ea"/>
                <a:cs typeface="+mn-cs"/>
              </a:rPr>
              <a:t>) – jest zakładany na pole, które ma unikatowe wartości w każdym rekordzie lub które nie jest polem klucza i posiada powtarzające się wartości. Plik indeksu niezgrupowanego jest uporządkowany i posiada dwa pola – jedno jest tego typu co wybrane pole niebędące polem uporządkowania pliku (pole indeksujące), drugie  –wskaźnikiem na blok lub rekord. Dla jednego pliku może być wiele indeksów drugorzędnych. Należy do grupy indeksów zagęszczonych. Wskaźniki we wpisach indeksu są wskaźnikami na bloki.</a:t>
            </a:r>
          </a:p>
          <a:p>
            <a:r>
              <a:rPr lang="pl-PL" sz="1100" b="0" i="0" kern="1200" dirty="0" smtClean="0">
                <a:solidFill>
                  <a:schemeClr val="tx1"/>
                </a:solidFill>
                <a:effectLst/>
                <a:latin typeface="+mn-lt"/>
                <a:ea typeface="+mn-ea"/>
                <a:cs typeface="+mn-cs"/>
              </a:rPr>
              <a:t> Jest on zakładany na atrybucie indeksowym pliku danych, który nie jest atrybutem porządkującym tego pliku. Każdy rekord pliku danych posiada swój odpowiednik w rekordzie indeksu. Stąd indeks wtórny jest indeksem gęstym. Rekord indeksu wtórnego składa się z dwóch pól – wartości pola indeksowego i wskaźnika albo do rekordu albo do bloku danych zawierającego ten rekord.</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Dwa powyższe przykłady mogą wydawać się podobne, jednak występuje pomiędzy nimi zasadnicza różnica. Rozważmy, jak zostanie zinterpretowany przez system SQL Server poniższy przykład:</a:t>
            </a:r>
          </a:p>
          <a:p>
            <a:pPr rtl="0"/>
            <a:r>
              <a:rPr lang="pl-PL" sz="1100" b="0" i="0" kern="1200" dirty="0" smtClean="0">
                <a:solidFill>
                  <a:schemeClr val="tx1"/>
                </a:solidFill>
                <a:effectLst/>
                <a:latin typeface="+mn-lt"/>
                <a:ea typeface="+mn-ea"/>
                <a:cs typeface="+mn-cs"/>
              </a:rPr>
              <a:t>SELECT * FROM osoby WHERE </a:t>
            </a:r>
            <a:r>
              <a:rPr lang="pl-PL" sz="1100" b="0" i="0" kern="1200" dirty="0" err="1" smtClean="0">
                <a:solidFill>
                  <a:schemeClr val="tx1"/>
                </a:solidFill>
                <a:effectLst/>
                <a:latin typeface="+mn-lt"/>
                <a:ea typeface="+mn-ea"/>
                <a:cs typeface="+mn-cs"/>
              </a:rPr>
              <a:t>imie</a:t>
            </a:r>
            <a:r>
              <a:rPr lang="pl-PL" sz="1100" b="0" i="0" kern="1200" dirty="0" smtClean="0">
                <a:solidFill>
                  <a:schemeClr val="tx1"/>
                </a:solidFill>
                <a:effectLst/>
                <a:latin typeface="+mn-lt"/>
                <a:ea typeface="+mn-ea"/>
                <a:cs typeface="+mn-cs"/>
              </a:rPr>
              <a:t>='Jan' AND nazwisko='Kowalski' </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Jeśli tabela posiada dwa różne indeksy, każdy na pojedynczej kolumnie, baza danych wykona to zapytanie w następujących krokach:</a:t>
            </a:r>
          </a:p>
          <a:p>
            <a:r>
              <a:rPr lang="pl-PL" sz="1100" b="0" i="0" kern="1200" dirty="0" smtClean="0">
                <a:solidFill>
                  <a:schemeClr val="tx1"/>
                </a:solidFill>
                <a:effectLst/>
                <a:latin typeface="+mn-lt"/>
                <a:ea typeface="+mn-ea"/>
                <a:cs typeface="+mn-cs"/>
              </a:rPr>
              <a:t>wyszuka wszystkie rekordy, gdzie występuje </a:t>
            </a:r>
            <a:r>
              <a:rPr lang="pl-PL" sz="1100" b="0" i="0" kern="1200" dirty="0" err="1" smtClean="0">
                <a:solidFill>
                  <a:schemeClr val="tx1"/>
                </a:solidFill>
                <a:effectLst/>
                <a:latin typeface="+mn-lt"/>
                <a:ea typeface="+mn-ea"/>
                <a:cs typeface="+mn-cs"/>
              </a:rPr>
              <a:t>imie</a:t>
            </a:r>
            <a:r>
              <a:rPr lang="pl-PL" sz="1100" b="0" i="0" kern="1200" dirty="0" smtClean="0">
                <a:solidFill>
                  <a:schemeClr val="tx1"/>
                </a:solidFill>
                <a:effectLst/>
                <a:latin typeface="+mn-lt"/>
                <a:ea typeface="+mn-ea"/>
                <a:cs typeface="+mn-cs"/>
              </a:rPr>
              <a:t> = Jan;</a:t>
            </a:r>
          </a:p>
          <a:p>
            <a:r>
              <a:rPr lang="pl-PL" sz="1100" b="0" i="0" kern="1200" dirty="0" smtClean="0">
                <a:solidFill>
                  <a:schemeClr val="tx1"/>
                </a:solidFill>
                <a:effectLst/>
                <a:latin typeface="+mn-lt"/>
                <a:ea typeface="+mn-ea"/>
                <a:cs typeface="+mn-cs"/>
              </a:rPr>
              <a:t>wyszuka wszystkie rekordy, gdzie występuje nazwisko = Kowalski;</a:t>
            </a:r>
          </a:p>
          <a:p>
            <a:r>
              <a:rPr lang="pl-PL" sz="1100" b="0" i="0" kern="1200" dirty="0" smtClean="0">
                <a:solidFill>
                  <a:schemeClr val="tx1"/>
                </a:solidFill>
                <a:effectLst/>
                <a:latin typeface="+mn-lt"/>
                <a:ea typeface="+mn-ea"/>
                <a:cs typeface="+mn-cs"/>
              </a:rPr>
              <a:t>obliczy część wspólną zbiorów rekordów z pierwszego i drugiego kroku, i zwróci ją jako wynik zapytania.</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W drugim przypadku, tzn. kiedy indeks jest nałożony na kolumnach (imię, nazwisko), baza danych może wyszukać potrzebne dane w jednym kroku. Sprawdzi równocześnie wartości w polach „imię” i „nazwisko”.</a:t>
            </a:r>
          </a:p>
          <a:p>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trakcie</a:t>
            </a:r>
            <a:r>
              <a:rPr lang="pl-PL" baseline="0" dirty="0" smtClean="0"/>
              <a:t> wcześniejszych lekcji omówiliśmy już NULL/NOT NULL oraz PRIMARY KEY, na kolejnych slajdach przyjrzymy się pozostałym.</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Wykonanie operacji z przykładu uniemożliwi wstawianie</a:t>
            </a:r>
            <a:r>
              <a:rPr lang="pl-PL" baseline="0" dirty="0" smtClean="0"/>
              <a:t> nowych wierszy do tabeli pracownicy, lub modyfikację istniejących zmieniających płacę zasadniczą na wartość mniejszą lub równą 0.</a:t>
            </a:r>
          </a:p>
          <a:p>
            <a:r>
              <a:rPr lang="pl-PL" baseline="0" dirty="0" smtClean="0"/>
              <a:t>Uwaga – w warunku można użyć także funkcję użytkownika lub funkcję systemową!</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Przypomnienie pojęć z poprzednich zajęć</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Wykonanie operacji z przykładu uniemożliwi wstawianie</a:t>
            </a:r>
            <a:r>
              <a:rPr lang="pl-PL" baseline="0" dirty="0" smtClean="0"/>
              <a:t> nowych wierszy do tabeli pracownicy, lub modyfikację istniejących zmieniających płacę zasadniczą na wartość mniejszą </a:t>
            </a:r>
            <a:r>
              <a:rPr lang="pl-PL" baseline="0" smtClean="0"/>
              <a:t>lub równą 0.</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tabeli pracownicy, gdzie </a:t>
            </a:r>
            <a:r>
              <a:rPr lang="pl-PL" dirty="0" err="1" smtClean="0"/>
              <a:t>nr_miejsca</a:t>
            </a:r>
            <a:r>
              <a:rPr lang="pl-PL" dirty="0" smtClean="0"/>
              <a:t> jest kluczem</a:t>
            </a:r>
            <a:r>
              <a:rPr lang="pl-PL" baseline="0" dirty="0" smtClean="0"/>
              <a:t> obcym do kolumny </a:t>
            </a:r>
            <a:r>
              <a:rPr lang="pl-PL" baseline="0" dirty="0" err="1" smtClean="0"/>
              <a:t>nr_miejsca</a:t>
            </a:r>
            <a:r>
              <a:rPr lang="pl-PL" baseline="0" dirty="0" smtClean="0"/>
              <a:t> w tabeli miejsca</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T-SQL pozwala na oznaczenie danej kolumny, bądź zbioru kolumn, jako klucza obcego. Jedną z metod jest zdefiniowanie tzw. funkcji CONSTRAINT podczas tworzenia tabeli. Składnia przykładowego zapytania została przedstawiona na slajdzie.</a:t>
            </a:r>
          </a:p>
          <a:p>
            <a:r>
              <a:rPr lang="pl-PL" sz="1100" b="0" i="0" kern="1200" dirty="0" smtClean="0">
                <a:solidFill>
                  <a:schemeClr val="tx1"/>
                </a:solidFill>
                <a:effectLst/>
                <a:latin typeface="+mn-lt"/>
                <a:ea typeface="+mn-ea"/>
                <a:cs typeface="+mn-cs"/>
              </a:rPr>
              <a:t>Jeżeli zapytanie zostanie wykonane bezbłędnie, w SQL Server Management Studio, w lokalizacji Object Explorer-&gt;Baza Danych-&gt;Nazwa Tabeli-&gt;</a:t>
            </a:r>
            <a:r>
              <a:rPr lang="pl-PL" sz="1100" b="0" i="0" kern="1200" dirty="0" err="1" smtClean="0">
                <a:solidFill>
                  <a:schemeClr val="tx1"/>
                </a:solidFill>
                <a:effectLst/>
                <a:latin typeface="+mn-lt"/>
                <a:ea typeface="+mn-ea"/>
                <a:cs typeface="+mn-cs"/>
              </a:rPr>
              <a:t>Keys</a:t>
            </a:r>
            <a:r>
              <a:rPr lang="pl-PL" sz="1100" b="0" i="0" kern="1200" dirty="0" smtClean="0">
                <a:solidFill>
                  <a:schemeClr val="tx1"/>
                </a:solidFill>
                <a:effectLst/>
                <a:latin typeface="+mn-lt"/>
                <a:ea typeface="+mn-ea"/>
                <a:cs typeface="+mn-cs"/>
              </a:rPr>
              <a:t>, utworzony klucz obcy powinien funkcjonować włącznie z podaną nazwą. </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Podsumowanie informacji o kluczach obcych</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Utwórz klucze główne w</a:t>
            </a:r>
            <a:r>
              <a:rPr lang="pl-PL" baseline="0" dirty="0" smtClean="0"/>
              <a:t> trzech tabelach</a:t>
            </a:r>
            <a:endParaRPr lang="pl-PL" dirty="0" smtClean="0"/>
          </a:p>
          <a:p>
            <a:endParaRPr lang="pl-PL" dirty="0" smtClean="0"/>
          </a:p>
          <a:p>
            <a:r>
              <a:rPr lang="pl-PL" dirty="0" smtClean="0"/>
              <a:t>Ćwiczenie 2:</a:t>
            </a:r>
          </a:p>
          <a:p>
            <a:r>
              <a:rPr lang="pl-PL" dirty="0" smtClean="0"/>
              <a:t>Utwórz klucz obcy w tabeli pracownicy</a:t>
            </a:r>
            <a:r>
              <a:rPr lang="pl-PL" baseline="0" dirty="0" smtClean="0"/>
              <a:t> – kolumna </a:t>
            </a:r>
            <a:r>
              <a:rPr lang="pl-PL" dirty="0" err="1" smtClean="0"/>
              <a:t>nr_miejsca</a:t>
            </a:r>
            <a:endParaRPr lang="pl-PL" dirty="0" smtClean="0"/>
          </a:p>
          <a:p>
            <a:endParaRPr lang="pl-PL" dirty="0" smtClean="0"/>
          </a:p>
          <a:p>
            <a:r>
              <a:rPr lang="pl-PL" dirty="0" smtClean="0"/>
              <a:t>Ćwiczenie 3:</a:t>
            </a:r>
          </a:p>
          <a:p>
            <a:r>
              <a:rPr lang="pl-PL" baseline="0" dirty="0" smtClean="0"/>
              <a:t>Dodaj unikalność pola pesel</a:t>
            </a:r>
          </a:p>
          <a:p>
            <a:endParaRPr lang="pl-PL" baseline="0" dirty="0" smtClean="0"/>
          </a:p>
          <a:p>
            <a:r>
              <a:rPr lang="pl-PL" baseline="0" dirty="0" smtClean="0"/>
              <a:t>Ćwiczenie 4:</a:t>
            </a:r>
          </a:p>
          <a:p>
            <a:r>
              <a:rPr lang="pl-PL" baseline="0" dirty="0" smtClean="0"/>
              <a:t>Wprowadź mechanizm zabezpieczający w tabeli pracownicy przed dodaniem wiersza z premią mniejszą niż 0</a:t>
            </a:r>
          </a:p>
          <a:p>
            <a:endParaRPr lang="pl-PL" baseline="0" dirty="0" smtClean="0"/>
          </a:p>
          <a:p>
            <a:r>
              <a:rPr lang="pl-PL" baseline="0" dirty="0" smtClean="0"/>
              <a:t>Ćwiczenie 5:</a:t>
            </a:r>
          </a:p>
          <a:p>
            <a:r>
              <a:rPr lang="pl-PL" baseline="0" dirty="0" smtClean="0"/>
              <a:t>Jak zoptymalizować zapytania do tabeli klientów zakładając, że zazwyczaj wyszukiwani są po nazwisku? Zaproponuj skrypt wprowadzający zmianę.</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Jakie indeksy należy założyć na tabeli pracownicy, najczęstsze zapytania to wyszukiwaniu po parze kolumn imię i nazwisko oraz po numerze pesel</a:t>
            </a:r>
          </a:p>
          <a:p>
            <a:endParaRPr lang="pl-PL" baseline="0" dirty="0" smtClean="0"/>
          </a:p>
          <a:p>
            <a:r>
              <a:rPr lang="pl-PL" baseline="0" dirty="0" smtClean="0"/>
              <a:t>Ćwiczenie 7:</a:t>
            </a:r>
          </a:p>
          <a:p>
            <a:r>
              <a:rPr lang="pl-PL" baseline="0" dirty="0" smtClean="0"/>
              <a:t>Napisz skrypt definiujący tabelę pracownicy, gdzie pola imię, nazwisko, pesel i stanowisko nie mogą być puste, </a:t>
            </a:r>
            <a:r>
              <a:rPr lang="pl-PL" baseline="0" dirty="0" err="1" smtClean="0"/>
              <a:t>nr_pracownika</a:t>
            </a:r>
            <a:r>
              <a:rPr lang="pl-PL" baseline="0" dirty="0" smtClean="0"/>
              <a:t> jest PK, </a:t>
            </a:r>
            <a:r>
              <a:rPr lang="pl-PL" baseline="0" dirty="0" err="1" smtClean="0"/>
              <a:t>nr_miejsca</a:t>
            </a:r>
            <a:r>
              <a:rPr lang="pl-PL" baseline="0" dirty="0" smtClean="0"/>
              <a:t> FK, pesel musi być unikalny, a płaca większa niż 1600zł</a:t>
            </a:r>
          </a:p>
          <a:p>
            <a:endParaRPr lang="pl-PL" dirty="0" smtClean="0"/>
          </a:p>
          <a:p>
            <a:r>
              <a:rPr lang="pl-PL" dirty="0" smtClean="0"/>
              <a:t>Ćwiczenie</a:t>
            </a:r>
            <a:r>
              <a:rPr lang="pl-PL" baseline="0" dirty="0" smtClean="0"/>
              <a:t> 8:</a:t>
            </a:r>
          </a:p>
          <a:p>
            <a:r>
              <a:rPr lang="pl-PL" dirty="0" smtClean="0"/>
              <a:t>Napisz funkcję sprawdzającą czy wartość nie jest większa od płacy minimalnej (1600zł) podłącz funkcję jako CHECK COINSTRAINT do kolumny płaca zasadnicza w </a:t>
            </a:r>
            <a:r>
              <a:rPr lang="pl-PL" smtClean="0"/>
              <a:t>tabeli pracownicy</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 co kartkować całą książkę dla znalezienia jednej interesującej nas informacji, jeśli możemy zajrzeć do spisu treści i na jego podstawie odnaleźć stronę, na której znajduje się to, czego szukamy. Zaoszczędzimy w ten sposób cenny czas choćby dlatego, że spis treści jest zwykle zorganizowany w sposób alfabetyczny, co znacznie upraszcza wyszukanie frazy, która nas interesuje. Indeks w bazie danych wykorzystuje się przy zapytaniach typu DQL (SELECT), które mają na celu wyszukiwanie odpowiednich wartości w bazie danych. Podczas realizowania zapytania optymalizator (Serwer SQL) najpierw przeszukuje indeks, który jest uporządkowany, a następnie na podstawie indeksu odczytuje odpowiednie rekordy. Indeks posiada strukturę logiczną i fizyczną niezależną od tabeli, do jakiej się odwołuje. Posiada również własną przestrzeń dyskową oraz jest automatycznie utrzymywany przez system zarządzania bazą danych.</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Bez indeksów SQL serwer oferuje</a:t>
            </a:r>
            <a:r>
              <a:rPr lang="pl-PL" sz="1100" b="0" i="0" kern="1200" baseline="0" dirty="0" smtClean="0">
                <a:solidFill>
                  <a:schemeClr val="tx1"/>
                </a:solidFill>
                <a:effectLst/>
                <a:latin typeface="+mn-lt"/>
                <a:ea typeface="+mn-ea"/>
                <a:cs typeface="+mn-cs"/>
              </a:rPr>
              <a:t> nam dostęp do danych – są one dostępne. Jednak przy większych zbiorach (niż nasze tabele klienci, miejsca, pracownicy), musimy zwrócić uwagę na wydajność bazy danych</a:t>
            </a:r>
            <a:r>
              <a:rPr lang="pl-PL" sz="1100" b="0" i="0" kern="1200" dirty="0" smtClean="0">
                <a:solidFill>
                  <a:schemeClr val="tx1"/>
                </a:solidFill>
                <a:effectLst/>
                <a:latin typeface="+mn-lt"/>
                <a:ea typeface="+mn-ea"/>
                <a:cs typeface="+mn-cs"/>
              </a:rPr>
              <a:t>. W tym momencie powinniśmy zastanowić się nad indeksami, gdyż dzięki nim szybciej odnajdujemy dane w tabeli. Podczas wykonywania polecenia typu DQL (SELECT</a:t>
            </a:r>
            <a:r>
              <a:rPr lang="pl-PL" sz="1100" b="0" i="1" kern="1200" dirty="0" smtClean="0">
                <a:solidFill>
                  <a:schemeClr val="tx1"/>
                </a:solidFill>
                <a:effectLst/>
                <a:latin typeface="+mn-lt"/>
                <a:ea typeface="+mn-ea"/>
                <a:cs typeface="+mn-cs"/>
              </a:rPr>
              <a:t>)</a:t>
            </a:r>
            <a:r>
              <a:rPr lang="pl-PL" sz="1100" b="0" i="0" kern="1200" dirty="0" smtClean="0">
                <a:solidFill>
                  <a:schemeClr val="tx1"/>
                </a:solidFill>
                <a:effectLst/>
                <a:latin typeface="+mn-lt"/>
                <a:ea typeface="+mn-ea"/>
                <a:cs typeface="+mn-cs"/>
              </a:rPr>
              <a:t> serwer bazy danych musi wykonać bardzo dużo operacji – wybieranie danych, sortowanie wyników itd. SQL Server może pracować z bardzo dużą ilością rekordów, a często z dziesiątkami milionów rekordów w tabeli, dlatego niezwykle ważną rolę odgrywa w nim optymalizacja wszelkiego rodzaju wyszukiwania oraz sortowania. </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Rekordy ułożone są w tabeli w takiej kolejności, w jakiej zostały dodane, co oznacza, że jeśli spróbujemy wyszukać w bazie danych np. sklepu ceny danego produktu, to SQL Server musi za każdym razem na nowo przetrząsać od początku do końca wszystko, co tam się znajduje. Kiedy produktów będzie parę tysięcy, może to potrwać dosyć długo. W takiej sytuacji pomocą służą nam indeksy. Indeks nałożony na pole jest niczym innym jak kopią jego zawartości, tyle że posortowaną i odpowiednio ułożoną. </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Mamy tysiąc wartości posortowanych rosnąco, a nas interesują rekordy z zakresu od 600 do 700. Jeśli rekordy są posortowane rosnąco, SQL Server może zacząć od środkowego rekordu tego zbioru i sprawdzić, czy znaleziona wartość jest mniejsza, czy większa od podanego zakresu. Naturalnie, jeśli wartość środkowego elementu jest mniejsza od podanego zakresu, przeszukuje tylko późniejsze rekordy (również przez wyszukiwanie połówkowe w nowym zbiorze, stanowiącym połowę zbioru poprzedniego), jeśli wartość tego elementu jest większa od podanego zakresu, SQL Server szuka jedynie w rekordach wcześniejszych. Jeśli z kolei poszukiwana wartość mieści się w podanym zakresie, porusza się w obu kierunkach, dopóki nie wypadnie poza założony zakres. W sytuacji, gdy nie byłoby posortowanej tablicy, musiałby najpierw albo ją posortować, albo przejrzeć wszystkie wartości w celu wyodrębnienia tych, które go interesują. Slajd przedstawia przykład binarnego wyszukiwania elementu numer 13 w zbiorze uporządkowanym 15-elementowym.</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Dzięki posortowaniu rekordów SQL Server na wstępie odrzucił całe mnóstwo rekordów, które nie pasują do naszego zapytania. Dodatkowo mamy zrealizowaną automatycznie funkcję sortowania, bez uruchamiania jakiejkolwiek funkcji sortującej.</a:t>
            </a:r>
          </a:p>
          <a:p>
            <a:endParaRPr lang="pl-PL" dirty="0" smtClean="0"/>
          </a:p>
          <a:p>
            <a:r>
              <a:rPr lang="pl-PL" dirty="0" smtClean="0"/>
              <a:t>Źródło: microsoft.com</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Niestety, nie możemy</a:t>
            </a:r>
            <a:r>
              <a:rPr lang="pl-PL" sz="1100" b="0" i="0" kern="1200" baseline="0" dirty="0" smtClean="0">
                <a:solidFill>
                  <a:schemeClr val="tx1"/>
                </a:solidFill>
                <a:effectLst/>
                <a:latin typeface="+mn-lt"/>
                <a:ea typeface="+mn-ea"/>
                <a:cs typeface="+mn-cs"/>
              </a:rPr>
              <a:t> stosować indeksów wszędzie gdzie tylko możliwe</a:t>
            </a:r>
            <a:r>
              <a:rPr lang="pl-PL" sz="1100" b="0" i="0" kern="1200" dirty="0" smtClean="0">
                <a:solidFill>
                  <a:schemeClr val="tx1"/>
                </a:solidFill>
                <a:effectLst/>
                <a:latin typeface="+mn-lt"/>
                <a:ea typeface="+mn-ea"/>
                <a:cs typeface="+mn-cs"/>
              </a:rPr>
              <a:t>. To dlatego, że ceną za zwiększenia wydajności, jakie oferuje nam indeks, jest zwiększenie rozmiarów bazy, gdyż indeks również potrzebuje trochę miejsca. Przestrzeń dyskowa jest z kolei kluczowym aspektem podczas projektowania bazy danych. A zatem już na początku została obalona postawiona teza o popieraniu rozrzutności podczas indeksowania danych. Należy się zastanowić, na których polach indeks będzie nam potrzebny, a na których jest zwyczajnie zbędny. W tym momencie pomocne będzie środowisko SQL Server, które udzieli nam diagnostycznej informacji o wykonywaniu zapytania, na podstawie której przekonamy się, czy wykorzystał on nasze indeksy. Wystarczy zapytanie SELECT poprzedzić słowem EXPLAIN, a system nam podpowie.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r>
              <a:rPr lang="pl-PL" sz="2400" dirty="0" smtClean="0">
                <a:solidFill>
                  <a:schemeClr val="tx2">
                    <a:lumMod val="50000"/>
                  </a:schemeClr>
                </a:solidFill>
              </a:rPr>
              <a:t>Z punktu widzenia liczby wskazań indeksu do pliku danych rozróżnia się:</a:t>
            </a:r>
          </a:p>
          <a:p>
            <a:pPr marL="857250" lvl="1" indent="-457200">
              <a:buFont typeface="Arial" pitchFamily="34" charset="0"/>
              <a:buChar char="•"/>
            </a:pPr>
            <a:r>
              <a:rPr lang="pl-PL" sz="1800" dirty="0" smtClean="0">
                <a:solidFill>
                  <a:schemeClr val="tx2">
                    <a:lumMod val="50000"/>
                  </a:schemeClr>
                </a:solidFill>
              </a:rPr>
              <a:t>Indeks gęsty (</a:t>
            </a:r>
            <a:r>
              <a:rPr lang="pl-PL" sz="1800" dirty="0" err="1" smtClean="0">
                <a:solidFill>
                  <a:schemeClr val="tx2">
                    <a:lumMod val="50000"/>
                  </a:schemeClr>
                </a:solidFill>
              </a:rPr>
              <a:t>dense</a:t>
            </a:r>
            <a:r>
              <a:rPr lang="pl-PL" sz="1800" dirty="0" smtClean="0">
                <a:solidFill>
                  <a:schemeClr val="tx2">
                    <a:lumMod val="50000"/>
                  </a:schemeClr>
                </a:solidFill>
              </a:rPr>
              <a:t>) – zawiera wpis dla każdej wartości klucza wyszukiwania, czyli dla każdego rekordu.</a:t>
            </a:r>
          </a:p>
          <a:p>
            <a:pPr marL="857250" lvl="1" indent="-457200">
              <a:buFont typeface="Arial" pitchFamily="34" charset="0"/>
              <a:buChar char="•"/>
            </a:pPr>
            <a:r>
              <a:rPr lang="pl-PL" sz="1800" dirty="0" smtClean="0">
                <a:solidFill>
                  <a:schemeClr val="tx2">
                    <a:lumMod val="50000"/>
                  </a:schemeClr>
                </a:solidFill>
              </a:rPr>
              <a:t>Indeks rzadki (</a:t>
            </a:r>
            <a:r>
              <a:rPr lang="pl-PL" sz="1800" dirty="0" err="1" smtClean="0">
                <a:solidFill>
                  <a:schemeClr val="tx2">
                    <a:lumMod val="50000"/>
                  </a:schemeClr>
                </a:solidFill>
              </a:rPr>
              <a:t>sparse</a:t>
            </a:r>
            <a:r>
              <a:rPr lang="pl-PL" sz="1800" dirty="0" smtClean="0">
                <a:solidFill>
                  <a:schemeClr val="tx2">
                    <a:lumMod val="50000"/>
                  </a:schemeClr>
                </a:solidFill>
              </a:rPr>
              <a:t>) – posiada wpis jedynie dla niektórych wartości wyszukiwania (np. bloków).</a:t>
            </a:r>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slajdzie przykład indeksu wielopoziomowego.</a:t>
            </a:r>
          </a:p>
          <a:p>
            <a:r>
              <a:rPr lang="pl-PL" dirty="0" smtClean="0"/>
              <a:t>Indeksy wielopoziomowe – dla pierwszego poziomu tworzymy indeks podstawowy i nazywamy go indeksem drugiego poziomu. Analogicznie dla poziomu drugiego, gdzie tworzy się indeks poziomu trzeciego.</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356992"/>
            <a:ext cx="7772400" cy="1046317"/>
          </a:xfrm>
          <a:prstGeom prst="rect">
            <a:avLst/>
          </a:prstGeom>
        </p:spPr>
        <p:txBody>
          <a:bodyPr lIns="91425" tIns="91425" rIns="91425" bIns="91425" anchor="t" anchorCtr="0">
            <a:noAutofit/>
          </a:bodyPr>
          <a:lstStyle/>
          <a:p>
            <a:r>
              <a:rPr lang="pl-PL" i="1" dirty="0"/>
              <a:t>Lekcja </a:t>
            </a:r>
            <a:r>
              <a:rPr lang="pl-PL" i="1" dirty="0" smtClean="0"/>
              <a:t>9:</a:t>
            </a:r>
          </a:p>
          <a:p>
            <a:r>
              <a:rPr lang="pl-PL" dirty="0" smtClean="0"/>
              <a:t>indeksy</a:t>
            </a:r>
            <a:r>
              <a:rPr lang="pl-PL" dirty="0"/>
              <a:t>, </a:t>
            </a:r>
            <a:r>
              <a:rPr lang="pl-PL" dirty="0" err="1"/>
              <a:t>constrainty</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9</a:t>
            </a:r>
            <a:endParaRPr lang="pl-PL" dirty="0"/>
          </a:p>
        </p:txBody>
      </p:sp>
      <p:grpSp>
        <p:nvGrpSpPr>
          <p:cNvPr id="5" name="Grupa 4"/>
          <p:cNvGrpSpPr/>
          <p:nvPr/>
        </p:nvGrpSpPr>
        <p:grpSpPr>
          <a:xfrm>
            <a:off x="2051720" y="4902963"/>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3"/>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4"/>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3074" name="Picture 2" descr="http://i.msdn.microsoft.com/dynimg/IC509523.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317041" y="1556792"/>
            <a:ext cx="5591175" cy="4124326"/>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 główny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err="1" smtClean="0">
                <a:solidFill>
                  <a:schemeClr val="tx2">
                    <a:lumMod val="50000"/>
                  </a:schemeClr>
                </a:solidFill>
              </a:rPr>
              <a:t>Primary</a:t>
            </a:r>
            <a:r>
              <a:rPr lang="pl-PL" dirty="0" smtClean="0">
                <a:solidFill>
                  <a:schemeClr val="tx2">
                    <a:lumMod val="50000"/>
                  </a:schemeClr>
                </a:solidFill>
              </a:rPr>
              <a:t> </a:t>
            </a:r>
            <a:r>
              <a:rPr lang="pl-PL" dirty="0" err="1" smtClean="0">
                <a:solidFill>
                  <a:schemeClr val="tx2">
                    <a:lumMod val="50000"/>
                  </a:schemeClr>
                </a:solidFill>
              </a:rPr>
              <a:t>key</a:t>
            </a:r>
            <a:r>
              <a:rPr lang="pl-PL" dirty="0" smtClean="0">
                <a:solidFill>
                  <a:schemeClr val="tx2">
                    <a:lumMod val="50000"/>
                  </a:schemeClr>
                </a:solidFill>
              </a:rPr>
              <a:t> (PK)</a:t>
            </a:r>
            <a:endParaRPr lang="pl-PL" dirty="0">
              <a:solidFill>
                <a:schemeClr val="tx2">
                  <a:lumMod val="50000"/>
                </a:schemeClr>
              </a:solidFill>
            </a:endParaRPr>
          </a:p>
        </p:txBody>
      </p:sp>
    </p:spTree>
    <p:extLst>
      <p:ext uri="{BB962C8B-B14F-4D97-AF65-F5344CB8AC3E}">
        <p14:creationId xmlns:p14="http://schemas.microsoft.com/office/powerpoint/2010/main" xmlns="" val="303660837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427985" y="1340768"/>
            <a:ext cx="4716016" cy="45428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 zgrupowany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err="1" smtClean="0">
                <a:solidFill>
                  <a:schemeClr val="tx2">
                    <a:lumMod val="50000"/>
                  </a:schemeClr>
                </a:solidFill>
              </a:rPr>
              <a:t>Clustered</a:t>
            </a:r>
            <a:r>
              <a:rPr lang="pl-PL" dirty="0" smtClean="0">
                <a:solidFill>
                  <a:schemeClr val="tx2">
                    <a:lumMod val="50000"/>
                  </a:schemeClr>
                </a:solidFill>
              </a:rPr>
              <a:t> </a:t>
            </a:r>
            <a:r>
              <a:rPr lang="pl-PL" dirty="0" err="1" smtClean="0">
                <a:solidFill>
                  <a:schemeClr val="tx2">
                    <a:lumMod val="50000"/>
                  </a:schemeClr>
                </a:solidFill>
              </a:rPr>
              <a:t>index</a:t>
            </a:r>
            <a:endParaRPr lang="pl-PL" dirty="0">
              <a:solidFill>
                <a:schemeClr val="tx2">
                  <a:lumMod val="50000"/>
                </a:schemeClr>
              </a:solidFill>
            </a:endParaRPr>
          </a:p>
        </p:txBody>
      </p:sp>
    </p:spTree>
    <p:extLst>
      <p:ext uri="{BB962C8B-B14F-4D97-AF65-F5344CB8AC3E}">
        <p14:creationId xmlns:p14="http://schemas.microsoft.com/office/powerpoint/2010/main" xmlns="" val="67935943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72000" y="1473230"/>
            <a:ext cx="4572000" cy="4407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 niezgrupowany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err="1" smtClean="0">
                <a:solidFill>
                  <a:schemeClr val="tx2">
                    <a:lumMod val="50000"/>
                  </a:schemeClr>
                </a:solidFill>
              </a:rPr>
              <a:t>Nunclustered</a:t>
            </a:r>
            <a:r>
              <a:rPr lang="pl-PL" dirty="0" smtClean="0">
                <a:solidFill>
                  <a:schemeClr val="tx2">
                    <a:lumMod val="50000"/>
                  </a:schemeClr>
                </a:solidFill>
              </a:rPr>
              <a:t> </a:t>
            </a:r>
            <a:r>
              <a:rPr lang="pl-PL" dirty="0" err="1" smtClean="0">
                <a:solidFill>
                  <a:schemeClr val="tx2">
                    <a:lumMod val="50000"/>
                  </a:schemeClr>
                </a:solidFill>
              </a:rPr>
              <a:t>index</a:t>
            </a:r>
            <a:endParaRPr lang="pl-PL" dirty="0">
              <a:solidFill>
                <a:schemeClr val="tx2">
                  <a:lumMod val="50000"/>
                </a:schemeClr>
              </a:solidFill>
            </a:endParaRPr>
          </a:p>
        </p:txBody>
      </p:sp>
    </p:spTree>
    <p:extLst>
      <p:ext uri="{BB962C8B-B14F-4D97-AF65-F5344CB8AC3E}">
        <p14:creationId xmlns:p14="http://schemas.microsoft.com/office/powerpoint/2010/main" xmlns="" val="13495036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Tworzenie indeksów przy tworzeniu tabeli:</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39752" y="2780928"/>
            <a:ext cx="5988435" cy="22322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0095233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Tworzenie indeksów w istniejącej tabeli:</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61977" y="2825750"/>
            <a:ext cx="6255742" cy="13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8258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Możemy też </a:t>
            </a:r>
            <a:r>
              <a:rPr lang="pl-PL" dirty="0" smtClean="0">
                <a:solidFill>
                  <a:schemeClr val="tx2">
                    <a:lumMod val="50000"/>
                  </a:schemeClr>
                </a:solidFill>
              </a:rPr>
              <a:t>utworzyć sam indeks za pomocą CREATE INDEX</a:t>
            </a:r>
            <a:endParaRPr lang="pl-PL" dirty="0">
              <a:solidFill>
                <a:schemeClr val="tx2">
                  <a:lumMod val="50000"/>
                </a:schemeClr>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0" y="3569109"/>
            <a:ext cx="7812360" cy="7278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318323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Indeks na kilku polach</a:t>
            </a:r>
            <a:endParaRPr lang="pl-PL" dirty="0">
              <a:solidFill>
                <a:schemeClr val="tx2">
                  <a:lumMod val="50000"/>
                </a:schemeClr>
              </a:solidFill>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19672" y="2708920"/>
            <a:ext cx="7333202" cy="1512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3534317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Klauzula CONSTRAINT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685800" lvl="1"/>
            <a:r>
              <a:rPr lang="pl-PL" dirty="0" smtClean="0">
                <a:solidFill>
                  <a:schemeClr val="tx2">
                    <a:lumMod val="50000"/>
                  </a:schemeClr>
                </a:solidFill>
              </a:rPr>
              <a:t>CONSTRAINT = więź, ograniczenie</a:t>
            </a:r>
          </a:p>
          <a:p>
            <a:pPr marL="685800" lvl="1"/>
            <a:r>
              <a:rPr lang="pl-PL" dirty="0" smtClean="0">
                <a:solidFill>
                  <a:schemeClr val="tx2">
                    <a:lumMod val="50000"/>
                  </a:schemeClr>
                </a:solidFill>
              </a:rPr>
              <a:t>Ograniczenie podobne </a:t>
            </a:r>
            <a:r>
              <a:rPr lang="pl-PL" dirty="0">
                <a:solidFill>
                  <a:schemeClr val="tx2">
                    <a:lumMod val="50000"/>
                  </a:schemeClr>
                </a:solidFill>
              </a:rPr>
              <a:t>do indeksu, chociaż może również służyć do ustanowienia relacji z inną tabelą</a:t>
            </a:r>
            <a:r>
              <a:rPr lang="pl-PL" dirty="0" smtClean="0">
                <a:solidFill>
                  <a:schemeClr val="tx2">
                    <a:lumMod val="50000"/>
                  </a:schemeClr>
                </a:solidFill>
              </a:rPr>
              <a:t>.</a:t>
            </a:r>
            <a:endParaRPr lang="pl-PL" dirty="0">
              <a:solidFill>
                <a:schemeClr val="tx2">
                  <a:lumMod val="50000"/>
                </a:schemeClr>
              </a:solidFill>
            </a:endParaRPr>
          </a:p>
          <a:p>
            <a:pPr marL="685800" lvl="1"/>
            <a:r>
              <a:rPr lang="pl-PL" dirty="0">
                <a:solidFill>
                  <a:schemeClr val="tx2">
                    <a:lumMod val="50000"/>
                  </a:schemeClr>
                </a:solidFill>
              </a:rPr>
              <a:t>Za pomocą klauzuli CONSTRAINT w instrukcjach ALTER TABLE i CREATE TABLE można tworzyć i usuwać ograniczenia. </a:t>
            </a:r>
            <a:endParaRPr lang="pl-PL" dirty="0" smtClean="0">
              <a:solidFill>
                <a:schemeClr val="tx2">
                  <a:lumMod val="50000"/>
                </a:schemeClr>
              </a:solidFill>
            </a:endParaRPr>
          </a:p>
          <a:p>
            <a:pPr marL="685800" lvl="1"/>
            <a:r>
              <a:rPr lang="pl-PL" dirty="0" smtClean="0">
                <a:solidFill>
                  <a:schemeClr val="tx2">
                    <a:lumMod val="50000"/>
                  </a:schemeClr>
                </a:solidFill>
              </a:rPr>
              <a:t>Istnieją </a:t>
            </a:r>
            <a:r>
              <a:rPr lang="pl-PL" dirty="0">
                <a:solidFill>
                  <a:schemeClr val="tx2">
                    <a:lumMod val="50000"/>
                  </a:schemeClr>
                </a:solidFill>
              </a:rPr>
              <a:t>dwa typy klauzul CONSTRAINT: </a:t>
            </a:r>
            <a:endParaRPr lang="pl-PL" dirty="0" smtClean="0">
              <a:solidFill>
                <a:schemeClr val="tx2">
                  <a:lumMod val="50000"/>
                </a:schemeClr>
              </a:solidFill>
            </a:endParaRPr>
          </a:p>
          <a:p>
            <a:pPr marL="1085850" lvl="2"/>
            <a:r>
              <a:rPr lang="pl-PL" dirty="0" smtClean="0">
                <a:solidFill>
                  <a:schemeClr val="tx2">
                    <a:lumMod val="50000"/>
                  </a:schemeClr>
                </a:solidFill>
              </a:rPr>
              <a:t>ograniczenie </a:t>
            </a:r>
            <a:r>
              <a:rPr lang="pl-PL" dirty="0">
                <a:solidFill>
                  <a:schemeClr val="tx2">
                    <a:lumMod val="50000"/>
                  </a:schemeClr>
                </a:solidFill>
              </a:rPr>
              <a:t>dla jednego pola, </a:t>
            </a:r>
            <a:endParaRPr lang="pl-PL" dirty="0" smtClean="0">
              <a:solidFill>
                <a:schemeClr val="tx2">
                  <a:lumMod val="50000"/>
                </a:schemeClr>
              </a:solidFill>
            </a:endParaRPr>
          </a:p>
          <a:p>
            <a:pPr marL="1085850" lvl="2"/>
            <a:r>
              <a:rPr lang="pl-PL" dirty="0">
                <a:solidFill>
                  <a:schemeClr val="tx2">
                    <a:lumMod val="50000"/>
                  </a:schemeClr>
                </a:solidFill>
              </a:rPr>
              <a:t>ograniczenie </a:t>
            </a:r>
            <a:r>
              <a:rPr lang="pl-PL" dirty="0" smtClean="0">
                <a:solidFill>
                  <a:schemeClr val="tx2">
                    <a:lumMod val="50000"/>
                  </a:schemeClr>
                </a:solidFill>
              </a:rPr>
              <a:t>dla </a:t>
            </a:r>
            <a:r>
              <a:rPr lang="pl-PL" dirty="0">
                <a:solidFill>
                  <a:schemeClr val="tx2">
                    <a:lumMod val="50000"/>
                  </a:schemeClr>
                </a:solidFill>
              </a:rPr>
              <a:t>większej liczby pól.</a:t>
            </a:r>
          </a:p>
        </p:txBody>
      </p:sp>
    </p:spTree>
    <p:extLst>
      <p:ext uri="{BB962C8B-B14F-4D97-AF65-F5344CB8AC3E}">
        <p14:creationId xmlns:p14="http://schemas.microsoft.com/office/powerpoint/2010/main" xmlns=""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CONSTRAINT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en-US" dirty="0">
                <a:solidFill>
                  <a:schemeClr val="tx2">
                    <a:lumMod val="50000"/>
                  </a:schemeClr>
                </a:solidFill>
              </a:rPr>
              <a:t>NOT NULL, </a:t>
            </a:r>
            <a:endParaRPr lang="pl-PL" dirty="0" smtClean="0">
              <a:solidFill>
                <a:schemeClr val="tx2">
                  <a:lumMod val="50000"/>
                </a:schemeClr>
              </a:solidFill>
            </a:endParaRPr>
          </a:p>
          <a:p>
            <a:pPr marL="285750"/>
            <a:r>
              <a:rPr lang="en-US" dirty="0" smtClean="0">
                <a:solidFill>
                  <a:schemeClr val="tx2">
                    <a:lumMod val="50000"/>
                  </a:schemeClr>
                </a:solidFill>
              </a:rPr>
              <a:t>CHECK</a:t>
            </a:r>
            <a:r>
              <a:rPr lang="en-US" dirty="0">
                <a:solidFill>
                  <a:schemeClr val="tx2">
                    <a:lumMod val="50000"/>
                  </a:schemeClr>
                </a:solidFill>
              </a:rPr>
              <a:t>, </a:t>
            </a:r>
            <a:endParaRPr lang="pl-PL" dirty="0" smtClean="0">
              <a:solidFill>
                <a:schemeClr val="tx2">
                  <a:lumMod val="50000"/>
                </a:schemeClr>
              </a:solidFill>
            </a:endParaRPr>
          </a:p>
          <a:p>
            <a:pPr marL="285750"/>
            <a:r>
              <a:rPr lang="en-US" dirty="0" smtClean="0">
                <a:solidFill>
                  <a:schemeClr val="tx2">
                    <a:lumMod val="50000"/>
                  </a:schemeClr>
                </a:solidFill>
              </a:rPr>
              <a:t>UNIQUE</a:t>
            </a:r>
            <a:r>
              <a:rPr lang="en-US" dirty="0">
                <a:solidFill>
                  <a:schemeClr val="tx2">
                    <a:lumMod val="50000"/>
                  </a:schemeClr>
                </a:solidFill>
              </a:rPr>
              <a:t>, </a:t>
            </a:r>
            <a:endParaRPr lang="pl-PL" dirty="0" smtClean="0">
              <a:solidFill>
                <a:schemeClr val="tx2">
                  <a:lumMod val="50000"/>
                </a:schemeClr>
              </a:solidFill>
            </a:endParaRPr>
          </a:p>
          <a:p>
            <a:pPr marL="285750"/>
            <a:r>
              <a:rPr lang="en-US" dirty="0" smtClean="0">
                <a:solidFill>
                  <a:schemeClr val="tx2">
                    <a:lumMod val="50000"/>
                  </a:schemeClr>
                </a:solidFill>
              </a:rPr>
              <a:t>PRIMARY </a:t>
            </a:r>
            <a:r>
              <a:rPr lang="en-US" dirty="0">
                <a:solidFill>
                  <a:schemeClr val="tx2">
                    <a:lumMod val="50000"/>
                  </a:schemeClr>
                </a:solidFill>
              </a:rPr>
              <a:t>KEY, </a:t>
            </a:r>
            <a:endParaRPr lang="pl-PL" dirty="0" smtClean="0">
              <a:solidFill>
                <a:schemeClr val="tx2">
                  <a:lumMod val="50000"/>
                </a:schemeClr>
              </a:solidFill>
            </a:endParaRPr>
          </a:p>
          <a:p>
            <a:pPr marL="285750"/>
            <a:r>
              <a:rPr lang="en-US" dirty="0" smtClean="0">
                <a:solidFill>
                  <a:schemeClr val="tx2">
                    <a:lumMod val="50000"/>
                  </a:schemeClr>
                </a:solidFill>
              </a:rPr>
              <a:t>FOREIGN KEY</a:t>
            </a:r>
            <a:endParaRPr lang="pl-PL" dirty="0">
              <a:solidFill>
                <a:schemeClr val="tx2">
                  <a:lumMod val="50000"/>
                </a:schemeClr>
              </a:solidFill>
            </a:endParaRPr>
          </a:p>
        </p:txBody>
      </p:sp>
    </p:spTree>
    <p:extLst>
      <p:ext uri="{BB962C8B-B14F-4D97-AF65-F5344CB8AC3E}">
        <p14:creationId xmlns:p14="http://schemas.microsoft.com/office/powerpoint/2010/main" xmlns="" val="1012733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CHECK</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Umożliwia sprawdzenie (walidację) wartości przed zapisem do tabeli w bazie danych, np.</a:t>
            </a:r>
            <a:endParaRPr lang="pl-PL" dirty="0">
              <a:solidFill>
                <a:schemeClr val="tx2">
                  <a:lumMod val="50000"/>
                </a:schemeClr>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47664" y="3573016"/>
            <a:ext cx="7274926" cy="1080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691803" y="4985242"/>
            <a:ext cx="7216413" cy="8406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7730999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Procedura składowana</a:t>
            </a:r>
          </a:p>
          <a:p>
            <a:pPr marL="457200" indent="-457200">
              <a:buSzPct val="100000"/>
              <a:buFont typeface="Arial" pitchFamily="34" charset="0"/>
              <a:buChar char="•"/>
            </a:pPr>
            <a:r>
              <a:rPr lang="pl-PL" sz="2400" dirty="0">
                <a:solidFill>
                  <a:schemeClr val="tx2">
                    <a:lumMod val="50000"/>
                  </a:schemeClr>
                </a:solidFill>
              </a:rPr>
              <a:t>Wyzwalacz</a:t>
            </a:r>
          </a:p>
          <a:p>
            <a:pPr marL="457200" indent="-457200">
              <a:buSzPct val="100000"/>
              <a:buFont typeface="Arial" pitchFamily="34" charset="0"/>
              <a:buChar char="•"/>
            </a:pPr>
            <a:r>
              <a:rPr lang="pl-PL" sz="2400" dirty="0">
                <a:solidFill>
                  <a:schemeClr val="tx2">
                    <a:lumMod val="50000"/>
                  </a:schemeClr>
                </a:solidFill>
              </a:rPr>
              <a:t>Warunek IF</a:t>
            </a:r>
          </a:p>
          <a:p>
            <a:pPr marL="457200" indent="-457200">
              <a:buSzPct val="100000"/>
              <a:buFont typeface="Arial" pitchFamily="34" charset="0"/>
              <a:buChar char="•"/>
            </a:pPr>
            <a:r>
              <a:rPr lang="pl-PL" sz="2400" dirty="0">
                <a:solidFill>
                  <a:schemeClr val="tx2">
                    <a:lumMod val="50000"/>
                  </a:schemeClr>
                </a:solidFill>
              </a:rPr>
              <a:t>Pętla WHILE</a:t>
            </a:r>
            <a:endParaRPr lang="pl-PL" sz="2400"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9 </a:t>
            </a:r>
            <a:r>
              <a:rPr lang="it-IT" dirty="0" smtClean="0"/>
              <a:t>–</a:t>
            </a:r>
            <a:r>
              <a:rPr lang="pl-PL" dirty="0"/>
              <a:t> indeksy, </a:t>
            </a:r>
            <a:r>
              <a:rPr lang="pl-PL" dirty="0" err="1"/>
              <a:t>constrainty</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UNIQUE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Umożliwia sprawdzenie (walidację) wartości przed zapisem do tabeli w bazie danych pod kątem niepowtarzalności</a:t>
            </a:r>
            <a:endParaRPr lang="pl-PL" dirty="0">
              <a:solidFill>
                <a:schemeClr val="tx2">
                  <a:lumMod val="50000"/>
                </a:schemeClr>
              </a:solidFill>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39752" y="3933056"/>
            <a:ext cx="4166358" cy="1224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7607886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FOREGIN KEY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Klucz obcy - </a:t>
            </a:r>
            <a:r>
              <a:rPr lang="pl-PL" dirty="0">
                <a:solidFill>
                  <a:schemeClr val="tx2">
                    <a:lumMod val="50000"/>
                  </a:schemeClr>
                </a:solidFill>
              </a:rPr>
              <a:t>d</a:t>
            </a:r>
            <a:r>
              <a:rPr lang="pl-PL" dirty="0" smtClean="0">
                <a:solidFill>
                  <a:schemeClr val="tx2">
                    <a:lumMod val="50000"/>
                  </a:schemeClr>
                </a:solidFill>
              </a:rPr>
              <a:t>odatkowa kolumna </a:t>
            </a:r>
            <a:r>
              <a:rPr lang="pl-PL" dirty="0">
                <a:solidFill>
                  <a:schemeClr val="tx2">
                    <a:lumMod val="50000"/>
                  </a:schemeClr>
                </a:solidFill>
              </a:rPr>
              <a:t>lub zbiór kolumn w danej tabeli z wartościami, stanowiącymi klucz główny w innej</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928156" y="3212976"/>
            <a:ext cx="2824154" cy="26642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67744" y="4286451"/>
            <a:ext cx="2597274" cy="1527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8250925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FOREGIN KEY - tworzenie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9632" y="2543349"/>
            <a:ext cx="7884368" cy="27457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77009785"/>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FOREGIN KEY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Najważniejsze informacje</a:t>
            </a:r>
          </a:p>
          <a:p>
            <a:pPr marL="685800" lvl="1"/>
            <a:r>
              <a:rPr lang="pl-PL" dirty="0">
                <a:solidFill>
                  <a:schemeClr val="tx2">
                    <a:lumMod val="50000"/>
                  </a:schemeClr>
                </a:solidFill>
              </a:rPr>
              <a:t>Klucz obcy stanowi kolumnę, bądź zbiór kolumn, będących kluczem głównym w innej tabeli.</a:t>
            </a:r>
          </a:p>
          <a:p>
            <a:pPr marL="685800" lvl="1"/>
            <a:r>
              <a:rPr lang="pl-PL" dirty="0">
                <a:solidFill>
                  <a:schemeClr val="tx2">
                    <a:lumMod val="50000"/>
                  </a:schemeClr>
                </a:solidFill>
              </a:rPr>
              <a:t>Łączenie tabel może odbywać się poprzez zapytanie z wykorzystaniem INNER/OUTER JOIN.</a:t>
            </a:r>
          </a:p>
          <a:p>
            <a:pPr marL="685800" lvl="1"/>
            <a:r>
              <a:rPr lang="pl-PL" dirty="0">
                <a:solidFill>
                  <a:schemeClr val="tx2">
                    <a:lumMod val="50000"/>
                  </a:schemeClr>
                </a:solidFill>
              </a:rPr>
              <a:t>Klucze obce tworzy się w T-SQL, dodając odpowiednie wartości w klauzuli CONSTRAINT FOREIGN KEY.</a:t>
            </a:r>
          </a:p>
        </p:txBody>
      </p:sp>
    </p:spTree>
    <p:extLst>
      <p:ext uri="{BB962C8B-B14F-4D97-AF65-F5344CB8AC3E}">
        <p14:creationId xmlns:p14="http://schemas.microsoft.com/office/powerpoint/2010/main" xmlns="" val="18495594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xmlns="" val="477918663"/>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xmlns="" val="2436554329"/>
              </p:ext>
            </p:extLst>
          </p:nvPr>
        </p:nvGraphicFramePr>
        <p:xfrm>
          <a:off x="1691680" y="2852936"/>
          <a:ext cx="7000665" cy="576064"/>
        </p:xfrm>
        <a:graphic>
          <a:graphicData uri="http://schemas.openxmlformats.org/drawingml/2006/table">
            <a:tbl>
              <a:tblPr firstRow="1" bandRow="1"/>
              <a:tblGrid>
                <a:gridCol w="1837520"/>
                <a:gridCol w="5163145"/>
              </a:tblGrid>
              <a:tr h="216024">
                <a:tc>
                  <a:txBody>
                    <a:bodyPr/>
                    <a:lstStyle/>
                    <a:p>
                      <a:r>
                        <a:rPr lang="pl-PL" sz="1200" dirty="0" smtClean="0"/>
                        <a:t>Indeks</a:t>
                      </a:r>
                      <a:endParaRPr lang="pl-PL" sz="1200" dirty="0"/>
                    </a:p>
                  </a:txBody>
                  <a:tcPr/>
                </a:tc>
                <a:tc>
                  <a:txBody>
                    <a:bodyPr/>
                    <a:lstStyle/>
                    <a:p>
                      <a:r>
                        <a:rPr lang="pl-PL" sz="1200" dirty="0" err="1" smtClean="0"/>
                        <a:t>Struktua</a:t>
                      </a:r>
                      <a:r>
                        <a:rPr lang="pl-PL" sz="1200" baseline="0" dirty="0" smtClean="0"/>
                        <a:t> w bazie danych optymalizująca wydajność</a:t>
                      </a:r>
                      <a:endParaRPr lang="pl-PL" sz="1200" dirty="0"/>
                    </a:p>
                  </a:txBody>
                  <a:tcPr/>
                </a:tc>
              </a:tr>
              <a:tr h="301744">
                <a:tc>
                  <a:txBody>
                    <a:bodyPr/>
                    <a:lstStyle/>
                    <a:p>
                      <a:r>
                        <a:rPr lang="pl-PL" sz="1200" dirty="0" err="1" smtClean="0"/>
                        <a:t>Constraint</a:t>
                      </a:r>
                      <a:endParaRPr lang="pl-PL" sz="1200" dirty="0"/>
                    </a:p>
                  </a:txBody>
                  <a:tcPr/>
                </a:tc>
                <a:tc>
                  <a:txBody>
                    <a:bodyPr/>
                    <a:lstStyle/>
                    <a:p>
                      <a:r>
                        <a:rPr lang="pl-PL" sz="1200" dirty="0" smtClean="0"/>
                        <a:t>Ograniczenie, służące zachowaniu spójności</a:t>
                      </a:r>
                      <a:r>
                        <a:rPr lang="pl-PL" sz="1200" baseline="0" dirty="0" smtClean="0"/>
                        <a:t> danych</a:t>
                      </a:r>
                      <a:endParaRPr lang="pl-PL" sz="1200" dirty="0"/>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lgn="ctr" fontAlgn="base">
              <a:buNone/>
            </a:pPr>
            <a:r>
              <a:rPr lang="pl-PL" sz="3600" dirty="0">
                <a:solidFill>
                  <a:schemeClr val="tx2">
                    <a:lumMod val="50000"/>
                  </a:schemeClr>
                </a:solidFill>
              </a:rPr>
              <a:t>Indeks jest specjalną strukturą danych wprowadzoną w celu zwiększenia prędkości wykonywania operacji na tabeli. Indeks w bazie danych jest odpowiednikiem spisu treści w książce</a:t>
            </a:r>
            <a:r>
              <a:rPr lang="pl-PL" sz="3600" dirty="0" smtClean="0">
                <a:solidFill>
                  <a:schemeClr val="tx2">
                    <a:lumMod val="50000"/>
                  </a:schemeClr>
                </a:solidFill>
              </a:rPr>
              <a:t>.</a:t>
            </a:r>
            <a:endParaRPr lang="en-US" sz="36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Tworzenie indeksów</a:t>
            </a:r>
          </a:p>
          <a:p>
            <a:pPr marL="0" indent="0">
              <a:buSzPct val="100000"/>
              <a:buNone/>
            </a:pPr>
            <a:r>
              <a:rPr lang="en-US" sz="2400" dirty="0">
                <a:solidFill>
                  <a:schemeClr val="tx2">
                    <a:lumMod val="50000"/>
                  </a:schemeClr>
                </a:solidFill>
              </a:rPr>
              <a:t>CREATE INDEX </a:t>
            </a:r>
            <a:r>
              <a:rPr lang="pl-PL" sz="2400" dirty="0" err="1" smtClean="0">
                <a:solidFill>
                  <a:schemeClr val="tx2">
                    <a:lumMod val="50000"/>
                  </a:schemeClr>
                </a:solidFill>
              </a:rPr>
              <a:t>nazwa_indeksu</a:t>
            </a:r>
            <a:r>
              <a:rPr lang="en-US" sz="2400" dirty="0" smtClean="0">
                <a:solidFill>
                  <a:schemeClr val="tx2">
                    <a:lumMod val="50000"/>
                  </a:schemeClr>
                </a:solidFill>
              </a:rPr>
              <a:t> </a:t>
            </a:r>
            <a:r>
              <a:rPr lang="en-US" sz="2400" dirty="0">
                <a:solidFill>
                  <a:schemeClr val="tx2">
                    <a:lumMod val="50000"/>
                  </a:schemeClr>
                </a:solidFill>
              </a:rPr>
              <a:t>ON </a:t>
            </a:r>
            <a:r>
              <a:rPr lang="pl-PL" sz="2400" dirty="0" smtClean="0">
                <a:solidFill>
                  <a:schemeClr val="tx2">
                    <a:lumMod val="50000"/>
                  </a:schemeClr>
                </a:solidFill>
              </a:rPr>
              <a:t>tabela</a:t>
            </a:r>
            <a:r>
              <a:rPr lang="en-US" sz="2400" dirty="0" smtClean="0">
                <a:solidFill>
                  <a:schemeClr val="tx2">
                    <a:lumMod val="50000"/>
                  </a:schemeClr>
                </a:solidFill>
              </a:rPr>
              <a:t> (</a:t>
            </a:r>
            <a:r>
              <a:rPr lang="pl-PL" sz="2400" dirty="0" err="1">
                <a:solidFill>
                  <a:schemeClr val="tx2">
                    <a:lumMod val="50000"/>
                  </a:schemeClr>
                </a:solidFill>
              </a:rPr>
              <a:t>nazwa_indeksu</a:t>
            </a:r>
            <a:r>
              <a:rPr lang="en-US" sz="2400" dirty="0">
                <a:solidFill>
                  <a:schemeClr val="tx2">
                    <a:lumMod val="50000"/>
                  </a:schemeClr>
                </a:solidFill>
              </a:rPr>
              <a:t> </a:t>
            </a:r>
            <a:r>
              <a:rPr lang="en-US" sz="2400" dirty="0" smtClean="0">
                <a:solidFill>
                  <a:schemeClr val="tx2">
                    <a:lumMod val="50000"/>
                  </a:schemeClr>
                </a:solidFill>
              </a:rPr>
              <a:t>);</a:t>
            </a:r>
            <a:endParaRPr lang="en-US" sz="2400" dirty="0">
              <a:solidFill>
                <a:schemeClr val="tx2">
                  <a:lumMod val="50000"/>
                </a:schemeClr>
              </a:solidFill>
            </a:endParaRPr>
          </a:p>
          <a:p>
            <a:pPr marL="457200" indent="-457200">
              <a:buSzPct val="100000"/>
              <a:buFont typeface="Arial" pitchFamily="34" charset="0"/>
              <a:buChar char="•"/>
            </a:pPr>
            <a:r>
              <a:rPr lang="en-US" sz="2400" dirty="0" err="1">
                <a:solidFill>
                  <a:schemeClr val="tx2">
                    <a:lumMod val="50000"/>
                  </a:schemeClr>
                </a:solidFill>
              </a:rPr>
              <a:t>lub</a:t>
            </a:r>
            <a:endParaRPr lang="en-US" sz="2400" dirty="0">
              <a:solidFill>
                <a:schemeClr val="tx2">
                  <a:lumMod val="50000"/>
                </a:schemeClr>
              </a:solidFill>
            </a:endParaRPr>
          </a:p>
          <a:p>
            <a:pPr marL="0" indent="0">
              <a:buSzPct val="100000"/>
              <a:buNone/>
            </a:pPr>
            <a:r>
              <a:rPr lang="en-US" sz="2400" dirty="0">
                <a:solidFill>
                  <a:schemeClr val="tx2">
                    <a:lumMod val="50000"/>
                  </a:schemeClr>
                </a:solidFill>
              </a:rPr>
              <a:t>ALTER TABLE </a:t>
            </a:r>
            <a:r>
              <a:rPr lang="pl-PL" sz="2400" dirty="0" err="1" smtClean="0">
                <a:solidFill>
                  <a:schemeClr val="tx2">
                    <a:lumMod val="50000"/>
                  </a:schemeClr>
                </a:solidFill>
              </a:rPr>
              <a:t>nazwa_tabeli</a:t>
            </a:r>
            <a:r>
              <a:rPr lang="en-US" sz="2400" dirty="0" smtClean="0">
                <a:solidFill>
                  <a:schemeClr val="tx2">
                    <a:lumMod val="50000"/>
                  </a:schemeClr>
                </a:solidFill>
              </a:rPr>
              <a:t> </a:t>
            </a:r>
            <a:r>
              <a:rPr lang="en-US" sz="2400" dirty="0">
                <a:solidFill>
                  <a:schemeClr val="tx2">
                    <a:lumMod val="50000"/>
                  </a:schemeClr>
                </a:solidFill>
              </a:rPr>
              <a:t>ADD INDEX </a:t>
            </a:r>
            <a:r>
              <a:rPr lang="en-US" sz="2400" dirty="0" smtClean="0">
                <a:solidFill>
                  <a:schemeClr val="tx2">
                    <a:lumMod val="50000"/>
                  </a:schemeClr>
                </a:solidFill>
              </a:rPr>
              <a:t>(</a:t>
            </a:r>
            <a:r>
              <a:rPr lang="pl-PL" sz="2400" dirty="0" err="1">
                <a:solidFill>
                  <a:schemeClr val="tx2">
                    <a:lumMod val="50000"/>
                  </a:schemeClr>
                </a:solidFill>
              </a:rPr>
              <a:t>nazwa_indeksu</a:t>
            </a:r>
            <a:r>
              <a:rPr lang="en-US" sz="2400" dirty="0" smtClean="0">
                <a:solidFill>
                  <a:schemeClr val="tx2">
                    <a:lumMod val="50000"/>
                  </a:schemeClr>
                </a:solidFill>
              </a:rPr>
              <a:t>);</a:t>
            </a:r>
            <a:endParaRPr lang="pl-PL" sz="2400" dirty="0" smtClean="0">
              <a:solidFill>
                <a:schemeClr val="tx2">
                  <a:lumMod val="50000"/>
                </a:schemeClr>
              </a:solidFill>
            </a:endParaRPr>
          </a:p>
        </p:txBody>
      </p:sp>
    </p:spTree>
    <p:extLst>
      <p:ext uri="{BB962C8B-B14F-4D97-AF65-F5344CB8AC3E}">
        <p14:creationId xmlns:p14="http://schemas.microsoft.com/office/powerpoint/2010/main" xmlns="" val="238834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do czego służą?</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Zwiększają wydajność </a:t>
            </a:r>
          </a:p>
          <a:p>
            <a:pPr marL="457200" indent="-457200">
              <a:buSzPct val="100000"/>
              <a:buFont typeface="Arial" pitchFamily="34" charset="0"/>
              <a:buChar char="•"/>
            </a:pPr>
            <a:r>
              <a:rPr lang="pl-PL" sz="2800" dirty="0" smtClean="0">
                <a:solidFill>
                  <a:schemeClr val="tx2">
                    <a:lumMod val="50000"/>
                  </a:schemeClr>
                </a:solidFill>
              </a:rPr>
              <a:t>Zapisują gdzie znajduje się dana wartość</a:t>
            </a:r>
          </a:p>
          <a:p>
            <a:pPr marL="457200" indent="-457200">
              <a:buSzPct val="100000"/>
              <a:buFont typeface="Arial" pitchFamily="34" charset="0"/>
              <a:buChar char="•"/>
            </a:pPr>
            <a:r>
              <a:rPr lang="pl-PL" sz="2800" dirty="0" smtClean="0">
                <a:solidFill>
                  <a:schemeClr val="tx2">
                    <a:lumMod val="50000"/>
                  </a:schemeClr>
                </a:solidFill>
              </a:rPr>
              <a:t>Umożliwiają wyszukiwanie w tabelach bez potrzeby sprawdzania zawartości od początku do końca</a:t>
            </a:r>
          </a:p>
        </p:txBody>
      </p:sp>
    </p:spTree>
    <p:extLst>
      <p:ext uri="{BB962C8B-B14F-4D97-AF65-F5344CB8AC3E}">
        <p14:creationId xmlns:p14="http://schemas.microsoft.com/office/powerpoint/2010/main" xmlns="" val="76896894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 użycia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endParaRPr lang="pl-PL" sz="2400" dirty="0" smtClean="0">
              <a:solidFill>
                <a:schemeClr val="tx2">
                  <a:lumMod val="50000"/>
                </a:schemeClr>
              </a:solidFill>
            </a:endParaRPr>
          </a:p>
        </p:txBody>
      </p:sp>
      <p:pic>
        <p:nvPicPr>
          <p:cNvPr id="1026" name="Picture 2" descr="http://i.msdn.microsoft.com/dynimg/IC509522.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0" y="1700808"/>
            <a:ext cx="7143750" cy="420052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pole tekstowe 1"/>
          <p:cNvSpPr txBox="1"/>
          <p:nvPr/>
        </p:nvSpPr>
        <p:spPr>
          <a:xfrm>
            <a:off x="7092280" y="6377353"/>
            <a:ext cx="1904689" cy="523220"/>
          </a:xfrm>
          <a:prstGeom prst="rect">
            <a:avLst/>
          </a:prstGeom>
          <a:noFill/>
        </p:spPr>
        <p:txBody>
          <a:bodyPr wrap="none" rtlCol="0">
            <a:spAutoFit/>
          </a:bodyPr>
          <a:lstStyle/>
          <a:p>
            <a:r>
              <a:rPr lang="pl-PL" dirty="0"/>
              <a:t>Źródło: microsoft.com</a:t>
            </a:r>
          </a:p>
          <a:p>
            <a:endParaRPr lang="pl-PL" dirty="0"/>
          </a:p>
        </p:txBody>
      </p:sp>
    </p:spTree>
    <p:extLst>
      <p:ext uri="{BB962C8B-B14F-4D97-AF65-F5344CB8AC3E}">
        <p14:creationId xmlns:p14="http://schemas.microsoft.com/office/powerpoint/2010/main" xmlns="" val="2575135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kiedy stosować</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Indeks optymalizuje zapytania = stosować wszędzie?</a:t>
            </a:r>
            <a:endParaRPr lang="pl-PL" dirty="0">
              <a:solidFill>
                <a:schemeClr val="tx2">
                  <a:lumMod val="50000"/>
                </a:schemeClr>
              </a:solidFill>
            </a:endParaRPr>
          </a:p>
          <a:p>
            <a:pPr marL="457200" indent="-457200">
              <a:buSzPct val="100000"/>
              <a:buFont typeface="Arial" pitchFamily="34" charset="0"/>
              <a:buChar char="•"/>
            </a:pPr>
            <a:r>
              <a:rPr lang="pl-PL" sz="2400" dirty="0" smtClean="0">
                <a:solidFill>
                  <a:schemeClr val="tx2">
                    <a:lumMod val="50000"/>
                  </a:schemeClr>
                </a:solidFill>
              </a:rPr>
              <a:t>Nie:</a:t>
            </a:r>
          </a:p>
          <a:p>
            <a:pPr marL="857250" lvl="1" indent="-457200">
              <a:buFont typeface="Arial" pitchFamily="34" charset="0"/>
              <a:buChar char="•"/>
            </a:pPr>
            <a:r>
              <a:rPr lang="pl-PL" sz="1800" dirty="0" smtClean="0">
                <a:solidFill>
                  <a:schemeClr val="tx2">
                    <a:lumMod val="50000"/>
                  </a:schemeClr>
                </a:solidFill>
              </a:rPr>
              <a:t>Indeks zajmuje miejsce w bazie danych</a:t>
            </a:r>
          </a:p>
          <a:p>
            <a:pPr marL="857250" lvl="1" indent="-457200">
              <a:buFont typeface="Arial" pitchFamily="34" charset="0"/>
              <a:buChar char="•"/>
            </a:pPr>
            <a:r>
              <a:rPr lang="pl-PL" sz="1800" dirty="0" smtClean="0">
                <a:solidFill>
                  <a:schemeClr val="tx2">
                    <a:lumMod val="50000"/>
                  </a:schemeClr>
                </a:solidFill>
              </a:rPr>
              <a:t>Indeks optymalizuje odczyt, pogarsza czas zapisu</a:t>
            </a:r>
          </a:p>
          <a:p>
            <a:pPr marL="857250" lvl="1" indent="-457200">
              <a:buFont typeface="Arial" pitchFamily="34" charset="0"/>
              <a:buChar char="•"/>
            </a:pPr>
            <a:endParaRPr lang="pl-PL" sz="1800" dirty="0" smtClean="0">
              <a:solidFill>
                <a:schemeClr val="tx2">
                  <a:lumMod val="50000"/>
                </a:schemeClr>
              </a:solidFill>
            </a:endParaRPr>
          </a:p>
          <a:p>
            <a:pPr marL="457200" lvl="0" indent="-457200">
              <a:buClr>
                <a:srgbClr val="000000"/>
              </a:buClr>
              <a:buSzPct val="100000"/>
              <a:buFont typeface="Arial" pitchFamily="34" charset="0"/>
              <a:buChar char="•"/>
            </a:pPr>
            <a:r>
              <a:rPr lang="pl-PL" sz="2400" dirty="0" smtClean="0">
                <a:solidFill>
                  <a:srgbClr val="CCCCCC">
                    <a:lumMod val="50000"/>
                  </a:srgbClr>
                </a:solidFill>
              </a:rPr>
              <a:t>Stosujmy indeksy na polach, które najczęściej wykorzystujemy w warunku WHERE</a:t>
            </a:r>
          </a:p>
          <a:p>
            <a:pPr marL="457200" lvl="0" indent="-457200">
              <a:buClr>
                <a:srgbClr val="000000"/>
              </a:buClr>
              <a:buSzPct val="100000"/>
              <a:buFont typeface="Arial" pitchFamily="34" charset="0"/>
              <a:buChar char="•"/>
            </a:pPr>
            <a:r>
              <a:rPr lang="pl-PL" sz="2400" dirty="0" smtClean="0">
                <a:solidFill>
                  <a:srgbClr val="CCCCCC">
                    <a:lumMod val="50000"/>
                  </a:srgbClr>
                </a:solidFill>
              </a:rPr>
              <a:t>EXPLAIN – ułatwia podejmowanie decyzji gdzie stosować indeks</a:t>
            </a:r>
            <a:endParaRPr lang="pl-PL" sz="2400" dirty="0">
              <a:solidFill>
                <a:srgbClr val="CCCCCC">
                  <a:lumMod val="50000"/>
                </a:srgbClr>
              </a:solidFill>
            </a:endParaRPr>
          </a:p>
          <a:p>
            <a:pPr marL="400050" lvl="1" indent="0">
              <a:buNone/>
            </a:pPr>
            <a:endParaRPr lang="pl-PL" sz="1800" dirty="0">
              <a:solidFill>
                <a:schemeClr val="tx2">
                  <a:lumMod val="50000"/>
                </a:schemeClr>
              </a:solidFill>
            </a:endParaRPr>
          </a:p>
        </p:txBody>
      </p:sp>
    </p:spTree>
    <p:extLst>
      <p:ext uri="{BB962C8B-B14F-4D97-AF65-F5344CB8AC3E}">
        <p14:creationId xmlns:p14="http://schemas.microsoft.com/office/powerpoint/2010/main" xmlns="" val="352071112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 calcmode="lin" valueType="num">
                                      <p:cBhvr additive="base">
                                        <p:cTn id="3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1026" name="Picture 2" descr="http://i.msdn.microsoft.com/dynimg/IC509523.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067944" y="2197396"/>
            <a:ext cx="5015588" cy="3699745"/>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podział</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Ze wzgl. na liczbę </a:t>
            </a:r>
            <a:r>
              <a:rPr lang="pl-PL" sz="2400" dirty="0">
                <a:solidFill>
                  <a:schemeClr val="tx2">
                    <a:lumMod val="50000"/>
                  </a:schemeClr>
                </a:solidFill>
              </a:rPr>
              <a:t>wskazań indeksu </a:t>
            </a:r>
            <a:r>
              <a:rPr lang="pl-PL" sz="2400" dirty="0" smtClean="0">
                <a:solidFill>
                  <a:schemeClr val="tx2">
                    <a:lumMod val="50000"/>
                  </a:schemeClr>
                </a:solidFill>
              </a:rPr>
              <a:t>:</a:t>
            </a:r>
            <a:endParaRPr lang="pl-PL" sz="2400" dirty="0">
              <a:solidFill>
                <a:schemeClr val="tx2">
                  <a:lumMod val="50000"/>
                </a:schemeClr>
              </a:solidFill>
            </a:endParaRPr>
          </a:p>
          <a:p>
            <a:pPr marL="857250" lvl="1" indent="-457200">
              <a:buFont typeface="Arial" pitchFamily="34" charset="0"/>
              <a:buChar char="•"/>
            </a:pPr>
            <a:r>
              <a:rPr lang="pl-PL" sz="1800" dirty="0">
                <a:solidFill>
                  <a:schemeClr val="tx2">
                    <a:lumMod val="50000"/>
                  </a:schemeClr>
                </a:solidFill>
              </a:rPr>
              <a:t>Indeks gęsty </a:t>
            </a:r>
            <a:endParaRPr lang="pl-PL" sz="1800" dirty="0" smtClean="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Indeks rzadki, przykład:</a:t>
            </a:r>
            <a:endParaRPr lang="pl-PL" sz="1800" dirty="0">
              <a:solidFill>
                <a:schemeClr val="tx2">
                  <a:lumMod val="50000"/>
                </a:schemeClr>
              </a:solidFill>
            </a:endParaRPr>
          </a:p>
        </p:txBody>
      </p:sp>
    </p:spTree>
    <p:extLst>
      <p:ext uri="{BB962C8B-B14F-4D97-AF65-F5344CB8AC3E}">
        <p14:creationId xmlns:p14="http://schemas.microsoft.com/office/powerpoint/2010/main" xmlns="" val="7975500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499992" y="1493586"/>
            <a:ext cx="4614747" cy="42743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podział</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115616" y="1845802"/>
            <a:ext cx="369309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Ze </a:t>
            </a:r>
            <a:r>
              <a:rPr lang="pl-PL" sz="2400" dirty="0">
                <a:solidFill>
                  <a:schemeClr val="tx2">
                    <a:lumMod val="50000"/>
                  </a:schemeClr>
                </a:solidFill>
              </a:rPr>
              <a:t>względu na </a:t>
            </a:r>
            <a:r>
              <a:rPr lang="pl-PL" sz="2400" dirty="0" smtClean="0">
                <a:solidFill>
                  <a:schemeClr val="tx2">
                    <a:lumMod val="50000"/>
                  </a:schemeClr>
                </a:solidFill>
              </a:rPr>
              <a:t>liczbę </a:t>
            </a:r>
            <a:r>
              <a:rPr lang="pl-PL" sz="2400" dirty="0">
                <a:solidFill>
                  <a:schemeClr val="tx2">
                    <a:lumMod val="50000"/>
                  </a:schemeClr>
                </a:solidFill>
              </a:rPr>
              <a:t>poziomów </a:t>
            </a:r>
            <a:endParaRPr lang="pl-PL" sz="2400" dirty="0" smtClean="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Indeksy jednopoziomowe</a:t>
            </a:r>
          </a:p>
          <a:p>
            <a:pPr marL="857250" lvl="1" indent="-457200">
              <a:buFont typeface="Arial" pitchFamily="34" charset="0"/>
              <a:buChar char="•"/>
            </a:pPr>
            <a:r>
              <a:rPr lang="pl-PL" sz="1800" dirty="0" smtClean="0">
                <a:solidFill>
                  <a:schemeClr val="tx2">
                    <a:lumMod val="50000"/>
                  </a:schemeClr>
                </a:solidFill>
              </a:rPr>
              <a:t>Indeksy wielopoziomowe</a:t>
            </a:r>
            <a:endParaRPr lang="pl-PL" sz="1800" dirty="0">
              <a:solidFill>
                <a:schemeClr val="tx2">
                  <a:lumMod val="50000"/>
                </a:schemeClr>
              </a:solidFill>
            </a:endParaRPr>
          </a:p>
        </p:txBody>
      </p:sp>
    </p:spTree>
    <p:extLst>
      <p:ext uri="{BB962C8B-B14F-4D97-AF65-F5344CB8AC3E}">
        <p14:creationId xmlns:p14="http://schemas.microsoft.com/office/powerpoint/2010/main" xmlns="" val="24803812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1324</TotalTime>
  <Words>1728</Words>
  <Application>Microsoft Office PowerPoint</Application>
  <PresentationFormat>Pokaz na ekranie (4:3)</PresentationFormat>
  <Paragraphs>225</Paragraphs>
  <Slides>25</Slides>
  <Notes>25</Notes>
  <HiddenSlides>0</HiddenSlides>
  <MMClips>0</MMClips>
  <ScaleCrop>false</ScaleCrop>
  <HeadingPairs>
    <vt:vector size="4" baseType="variant">
      <vt:variant>
        <vt:lpstr>Motyw</vt:lpstr>
      </vt:variant>
      <vt:variant>
        <vt:i4>1</vt:i4>
      </vt:variant>
      <vt:variant>
        <vt:lpstr>Tytuły slajdów</vt:lpstr>
      </vt:variant>
      <vt:variant>
        <vt:i4>25</vt:i4>
      </vt:variant>
    </vt:vector>
  </HeadingPairs>
  <TitlesOfParts>
    <vt:vector size="26" baseType="lpstr">
      <vt:lpstr/>
      <vt:lpstr>SQL Structured Query Language</vt:lpstr>
      <vt:lpstr>Przypomnienie</vt:lpstr>
      <vt:lpstr>Indeksy</vt:lpstr>
      <vt:lpstr>Indeksy</vt:lpstr>
      <vt:lpstr>Indeksy – do czego służą?</vt:lpstr>
      <vt:lpstr>Indeksy – przykład użycia</vt:lpstr>
      <vt:lpstr>Indeksy – kiedy stosować</vt:lpstr>
      <vt:lpstr>Indeksy – podział</vt:lpstr>
      <vt:lpstr>Indeksy – podział</vt:lpstr>
      <vt:lpstr>Indeks główny</vt:lpstr>
      <vt:lpstr>Indeks zgrupowany</vt:lpstr>
      <vt:lpstr>Indeks niezgrupowany</vt:lpstr>
      <vt:lpstr>Indeksy – przykłady</vt:lpstr>
      <vt:lpstr>Indeksy – przykłady</vt:lpstr>
      <vt:lpstr>Indeksy – przykłady</vt:lpstr>
      <vt:lpstr>Indeksy – przykłady</vt:lpstr>
      <vt:lpstr>Klauzula CONSTRAINT</vt:lpstr>
      <vt:lpstr>Podstawowe CONSTRAINT</vt:lpstr>
      <vt:lpstr>CHECK</vt:lpstr>
      <vt:lpstr>UNIQUE</vt:lpstr>
      <vt:lpstr>FOREGIN KEY</vt:lpstr>
      <vt:lpstr>FOREGIN KEY - tworzenie</vt:lpstr>
      <vt:lpstr>FOREGIN KEY</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79</cp:revision>
  <dcterms:modified xsi:type="dcterms:W3CDTF">2013-03-25T16:16:33Z</dcterms:modified>
</cp:coreProperties>
</file>