
<file path=[Content_Types].xml><?xml version="1.0" encoding="utf-8"?>
<Types xmlns="http://schemas.openxmlformats.org/package/2006/content-types">
  <Override PartName="/ppt/slides/slide6.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4" r:id="rId1"/>
  </p:sldMasterIdLst>
  <p:notesMasterIdLst>
    <p:notesMasterId r:id="rId22"/>
  </p:notesMasterIdLst>
  <p:sldIdLst>
    <p:sldId id="256" r:id="rId2"/>
    <p:sldId id="258" r:id="rId3"/>
    <p:sldId id="259" r:id="rId4"/>
    <p:sldId id="283" r:id="rId5"/>
    <p:sldId id="280" r:id="rId6"/>
    <p:sldId id="284" r:id="rId7"/>
    <p:sldId id="285" r:id="rId8"/>
    <p:sldId id="286" r:id="rId9"/>
    <p:sldId id="281" r:id="rId10"/>
    <p:sldId id="287" r:id="rId11"/>
    <p:sldId id="289" r:id="rId12"/>
    <p:sldId id="290" r:id="rId13"/>
    <p:sldId id="288" r:id="rId14"/>
    <p:sldId id="291" r:id="rId15"/>
    <p:sldId id="282" r:id="rId16"/>
    <p:sldId id="293" r:id="rId17"/>
    <p:sldId id="295" r:id="rId18"/>
    <p:sldId id="294" r:id="rId19"/>
    <p:sldId id="292" r:id="rId20"/>
    <p:sldId id="279" r:id="rId21"/>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8153" autoAdjust="0"/>
  </p:normalViewPr>
  <p:slideViewPr>
    <p:cSldViewPr>
      <p:cViewPr varScale="1">
        <p:scale>
          <a:sx n="61" d="100"/>
          <a:sy n="61" d="100"/>
        </p:scale>
        <p:origin x="-1404" y="-78"/>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 name="Shape 3"/>
          <p:cNvSpPr txBox="1">
            <a:spLocks noGrp="1"/>
          </p:cNvSpPr>
          <p:nvPr>
            <p:ph type="body" idx="1"/>
          </p:nvPr>
        </p:nvSpPr>
        <p:spPr>
          <a:xfrm>
            <a:off x="685800" y="4343400"/>
            <a:ext cx="5486399" cy="4114800"/>
          </a:xfrm>
          <a:prstGeom prst="rect">
            <a:avLst/>
          </a:prstGeom>
        </p:spPr>
        <p:txBody>
          <a:bodyPr lIns="91425" tIns="91425" rIns="91425" bIns="91425"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a:endParaRPr/>
          </a:p>
        </p:txBody>
      </p:sp>
    </p:spTree>
    <p:extLst>
      <p:ext uri="{BB962C8B-B14F-4D97-AF65-F5344CB8AC3E}">
        <p14:creationId xmlns:p14="http://schemas.microsoft.com/office/powerpoint/2010/main" xmlns="" val="601181063"/>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DML (Data </a:t>
            </a:r>
            <a:r>
              <a:rPr lang="pl-PL" sz="1100" b="0" i="0" kern="1200" dirty="0" err="1" smtClean="0">
                <a:solidFill>
                  <a:schemeClr val="tx1"/>
                </a:solidFill>
                <a:effectLst/>
                <a:latin typeface="+mn-lt"/>
                <a:ea typeface="+mn-ea"/>
                <a:cs typeface="+mn-cs"/>
              </a:rPr>
              <a:t>Manipulation</a:t>
            </a:r>
            <a:r>
              <a:rPr lang="pl-PL" sz="1100" b="0" i="0" kern="1200" dirty="0" smtClean="0">
                <a:solidFill>
                  <a:schemeClr val="tx1"/>
                </a:solidFill>
                <a:effectLst/>
                <a:latin typeface="+mn-lt"/>
                <a:ea typeface="+mn-ea"/>
                <a:cs typeface="+mn-cs"/>
              </a:rPr>
              <a:t> Language) służy do wykonywania operacji na danych – do ich umieszczania w bazie, kasowania, przeglądania oraz dokonywania zmian. Najważniejsze polecenia z tego zbioru to: INSERT, UPDATE oraz DELETE</a:t>
            </a: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Polecenie zmienia premię na 500 dla wszystkich</a:t>
            </a:r>
            <a:r>
              <a:rPr lang="pl-PL" baseline="0" dirty="0" smtClean="0"/>
              <a:t> rekordów, gdzie stanowisko to Manager</a:t>
            </a:r>
            <a:endParaRPr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Oba polecenia wykonują taką samą operację, tj. powiększają kwotę płacy zasadniczej o 20% (mnożą</a:t>
            </a:r>
            <a:r>
              <a:rPr lang="pl-PL" baseline="0" dirty="0" smtClean="0"/>
              <a:t> płacę przez 1,2) w rekordach gdzie nazwisko to Nowak lub Kowalski</a:t>
            </a:r>
            <a:endParaRPr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Przykład aktualizuje pole nazwisko gdzie nazwisko to Naramowicka</a:t>
            </a:r>
            <a:endParaRPr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Bardzo ważna uwaga:</a:t>
            </a:r>
            <a:r>
              <a:rPr lang="pl-PL" baseline="0" dirty="0" smtClean="0"/>
              <a:t> wiele początkujących osób zapomina dodać klauzulę WHERE do polecenia UPDATE, skutkuje to zastąpieniem wartości we wszystkich wierszach</a:t>
            </a:r>
            <a:endParaRPr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Bardzo ważna uwaga:</a:t>
            </a:r>
            <a:r>
              <a:rPr lang="pl-PL" baseline="0" dirty="0" smtClean="0"/>
              <a:t> wiele początkujących osób zapomina dodać klauzulę WHERE do polecenia UPDATE, skutkuje to zastąpieniem wartości we </a:t>
            </a:r>
            <a:r>
              <a:rPr lang="pl-PL" baseline="0" smtClean="0"/>
              <a:t>wszystkich wierszach</a:t>
            </a:r>
            <a:endParaRPr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Poznaliśmy</a:t>
            </a:r>
            <a:r>
              <a:rPr lang="pl-PL" baseline="0" dirty="0" smtClean="0"/>
              <a:t> sposób umieszczania danych w tabeli, ich modyfikacji – teraz czas na usuwania danych. DELETE to ostatnie z wyrażeń DDL. </a:t>
            </a:r>
            <a:r>
              <a:rPr lang="pl-PL" baseline="0" dirty="0" err="1" smtClean="0"/>
              <a:t>Podobie</a:t>
            </a:r>
            <a:r>
              <a:rPr lang="pl-PL" baseline="0" dirty="0" smtClean="0"/>
              <a:t> jak w przypadku UPDATE, należy zwrócić szczególną uwagę na warunek WHERE, tak aby nie skasować wszystkich danych z tabeli.</a:t>
            </a:r>
            <a:endParaRPr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Przykład usuwania</a:t>
            </a:r>
            <a:r>
              <a:rPr lang="pl-PL" baseline="0" dirty="0" smtClean="0"/>
              <a:t> rekordu – poniżej widzimy odpowiedź systemu. Widzimy, że </a:t>
            </a:r>
            <a:r>
              <a:rPr lang="pl-PL" baseline="0" smtClean="0"/>
              <a:t>został usunięty </a:t>
            </a:r>
            <a:r>
              <a:rPr lang="pl-PL" baseline="0" dirty="0" smtClean="0"/>
              <a:t>jeden wiersz.</a:t>
            </a:r>
            <a:endParaRPr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W warunku WHERE w poleceniu DELETE możemy zagnieżdżać </a:t>
            </a:r>
            <a:r>
              <a:rPr lang="pl-PL" smtClean="0"/>
              <a:t>podzapytania – podobnie jak w SELECT. </a:t>
            </a:r>
            <a:endParaRPr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Poznaliśmy</a:t>
            </a:r>
            <a:r>
              <a:rPr lang="pl-PL" baseline="0" dirty="0" smtClean="0"/>
              <a:t> sposób umieszczania danych w tabeli, ich modyfikacji – teraz czas na usuwania danych. DELETE to ostatnie z wyrażeń DDL. </a:t>
            </a:r>
            <a:r>
              <a:rPr lang="pl-PL" baseline="0" dirty="0" err="1" smtClean="0"/>
              <a:t>Podobie</a:t>
            </a:r>
            <a:r>
              <a:rPr lang="pl-PL" baseline="0" dirty="0" smtClean="0"/>
              <a:t> jak w przypadku UPDATE, należy zwrócić szczególną uwagę na warunek WHERE, tak aby nie skasować wszystkich danych z tabeli.</a:t>
            </a:r>
            <a:endParaRPr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Ćwiczenie 1:</a:t>
            </a:r>
          </a:p>
          <a:p>
            <a:r>
              <a:rPr lang="pl-PL" dirty="0" smtClean="0"/>
              <a:t>Wstaw dwie miejscowości do tabeli Miejsca</a:t>
            </a:r>
          </a:p>
          <a:p>
            <a:endParaRPr lang="pl-PL" dirty="0" smtClean="0"/>
          </a:p>
          <a:p>
            <a:r>
              <a:rPr lang="pl-PL" dirty="0" smtClean="0"/>
              <a:t>Ćwiczenie 2:</a:t>
            </a:r>
          </a:p>
          <a:p>
            <a:r>
              <a:rPr lang="pl-PL" dirty="0" smtClean="0"/>
              <a:t>Dodaj po dwóch pracowników do każdej z wstawionych w ćw. 1 lokalizacji</a:t>
            </a:r>
          </a:p>
          <a:p>
            <a:endParaRPr lang="pl-PL" dirty="0" smtClean="0"/>
          </a:p>
          <a:p>
            <a:r>
              <a:rPr lang="pl-PL" dirty="0" smtClean="0"/>
              <a:t>Ćwiczenie 3:</a:t>
            </a:r>
          </a:p>
          <a:p>
            <a:r>
              <a:rPr lang="pl-PL" baseline="0" dirty="0" smtClean="0"/>
              <a:t>Podnieś wszystkim premie o 30zł, pamiętaj o osobach, które dotychczas nie miały premii</a:t>
            </a:r>
          </a:p>
          <a:p>
            <a:endParaRPr lang="pl-PL" baseline="0" dirty="0" smtClean="0"/>
          </a:p>
          <a:p>
            <a:r>
              <a:rPr lang="pl-PL" baseline="0" dirty="0" smtClean="0"/>
              <a:t>Ćwiczenie 4:</a:t>
            </a:r>
          </a:p>
          <a:p>
            <a:r>
              <a:rPr lang="pl-PL" baseline="0" dirty="0" smtClean="0"/>
              <a:t>Zatrudniamy naszych klientów, wstaw do tabeli pracownicy osoby z tabeli klienci</a:t>
            </a:r>
          </a:p>
          <a:p>
            <a:endParaRPr lang="pl-PL" baseline="0" dirty="0" smtClean="0"/>
          </a:p>
          <a:p>
            <a:r>
              <a:rPr lang="pl-PL" baseline="0" dirty="0" smtClean="0"/>
              <a:t>Ćwiczenie 5:</a:t>
            </a:r>
          </a:p>
          <a:p>
            <a:pPr marL="0" marR="0" indent="0" algn="l" defTabSz="914400" rtl="0" eaLnBrk="1" fontAlgn="auto" latinLnBrk="0" hangingPunct="1">
              <a:lnSpc>
                <a:spcPct val="100000"/>
              </a:lnSpc>
              <a:spcBef>
                <a:spcPts val="0"/>
              </a:spcBef>
              <a:spcAft>
                <a:spcPts val="0"/>
              </a:spcAft>
              <a:buClrTx/>
              <a:buSzTx/>
              <a:buFontTx/>
              <a:buNone/>
              <a:tabLst/>
              <a:defRPr/>
            </a:pPr>
            <a:r>
              <a:rPr lang="pl-PL" baseline="0" dirty="0" smtClean="0"/>
              <a:t>Zmień miejsce zatrudnienia osób pracujących w Warszawie – przenosimy biuro do Szczecina</a:t>
            </a:r>
          </a:p>
          <a:p>
            <a:endParaRPr lang="pl-PL" baseline="0" dirty="0" smtClean="0"/>
          </a:p>
          <a:p>
            <a:r>
              <a:rPr lang="pl-PL" baseline="0" dirty="0" smtClean="0"/>
              <a:t>Ćwiczenie 6:</a:t>
            </a:r>
          </a:p>
          <a:p>
            <a:pPr marL="0" marR="0" indent="0" algn="l" defTabSz="914400" rtl="0" eaLnBrk="1" fontAlgn="auto" latinLnBrk="0" hangingPunct="1">
              <a:lnSpc>
                <a:spcPct val="100000"/>
              </a:lnSpc>
              <a:spcBef>
                <a:spcPts val="0"/>
              </a:spcBef>
              <a:spcAft>
                <a:spcPts val="0"/>
              </a:spcAft>
              <a:buClrTx/>
              <a:buSzTx/>
              <a:buFontTx/>
              <a:buNone/>
              <a:tabLst/>
              <a:defRPr/>
            </a:pPr>
            <a:r>
              <a:rPr lang="pl-PL" baseline="0" dirty="0" smtClean="0"/>
              <a:t>Rezygnujemy z biura w Warszawie – usuń lokalizację z tabeli miejsca</a:t>
            </a:r>
          </a:p>
          <a:p>
            <a:endParaRPr lang="pl-PL" baseline="0" dirty="0" smtClean="0"/>
          </a:p>
          <a:p>
            <a:r>
              <a:rPr lang="pl-PL" baseline="0" dirty="0" smtClean="0"/>
              <a:t>Ćwiczenie 7:</a:t>
            </a:r>
          </a:p>
          <a:p>
            <a:r>
              <a:rPr lang="pl-PL" baseline="0" dirty="0" smtClean="0"/>
              <a:t>Zwiększ pensje zasadnicze pracowników ze Szczecina o 30%</a:t>
            </a:r>
          </a:p>
          <a:p>
            <a:endParaRPr lang="pl-PL" baseline="0" dirty="0" smtClean="0"/>
          </a:p>
          <a:p>
            <a:r>
              <a:rPr lang="pl-PL" baseline="0" dirty="0" smtClean="0"/>
              <a:t>Ćwiczenie 8:</a:t>
            </a:r>
          </a:p>
          <a:p>
            <a:r>
              <a:rPr lang="pl-PL" baseline="0" dirty="0" smtClean="0"/>
              <a:t>Osoby, które dotychczas nie miały przypisanej lokalizacji zostają przypisane do Szczecina – uaktualnij bazę danych</a:t>
            </a:r>
          </a:p>
          <a:p>
            <a:endParaRPr lang="pl-PL" baseline="0" dirty="0" smtClean="0"/>
          </a:p>
          <a:p>
            <a:r>
              <a:rPr lang="pl-PL" baseline="0" dirty="0" smtClean="0"/>
              <a:t>Ćwiczenie 9:</a:t>
            </a:r>
          </a:p>
          <a:p>
            <a:r>
              <a:rPr lang="pl-PL" baseline="0" dirty="0" smtClean="0"/>
              <a:t>Znaleźliśmy nowych klientów – wprowadź kilka dodatkowych osób</a:t>
            </a:r>
          </a:p>
          <a:p>
            <a:endParaRPr lang="pl-PL" baseline="0" dirty="0" smtClean="0"/>
          </a:p>
          <a:p>
            <a:r>
              <a:rPr lang="pl-PL" baseline="0" dirty="0" smtClean="0"/>
              <a:t>Ćwiczenie 10:</a:t>
            </a:r>
          </a:p>
          <a:p>
            <a:r>
              <a:rPr lang="pl-PL" baseline="0" dirty="0" smtClean="0"/>
              <a:t>Zaktualizuj nazwisko pani Marzeny – po ślubie zmieniła nazwisko na Nowak</a:t>
            </a:r>
          </a:p>
          <a:p>
            <a:endParaRPr lang="pl-PL" baseline="0" dirty="0" smtClean="0"/>
          </a:p>
          <a:p>
            <a:endParaRPr lang="pl-PL" baseline="0" dirty="0" smtClean="0"/>
          </a:p>
          <a:p>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Tabela</a:t>
            </a:r>
            <a:r>
              <a:rPr lang="pl-PL" baseline="0" dirty="0" smtClean="0"/>
              <a:t> podsumowująca poznane wyrażenia</a:t>
            </a:r>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Część </a:t>
            </a:r>
            <a:r>
              <a:rPr lang="pl-PL" sz="1100" b="0" i="0" kern="1200" dirty="0" smtClean="0">
                <a:solidFill>
                  <a:schemeClr val="tx1"/>
                </a:solidFill>
                <a:effectLst/>
                <a:latin typeface="+mn-lt"/>
                <a:ea typeface="+mn-ea"/>
                <a:cs typeface="+mn-cs"/>
              </a:rPr>
              <a:t>osób do DML zalicza także zapytania typu SELECT, jednak</a:t>
            </a:r>
            <a:r>
              <a:rPr lang="pl-PL" sz="1100" b="0" i="0" kern="1200" baseline="0" dirty="0" smtClean="0">
                <a:solidFill>
                  <a:schemeClr val="tx1"/>
                </a:solidFill>
                <a:effectLst/>
                <a:latin typeface="+mn-lt"/>
                <a:ea typeface="+mn-ea"/>
                <a:cs typeface="+mn-cs"/>
              </a:rPr>
              <a:t> przeglądanie danych nie do końca można zaliczyć jako manipulacja danymi – w tej kwestii informatycy nie są zgodni</a:t>
            </a:r>
            <a:r>
              <a:rPr lang="pl-PL" sz="1100" b="0" i="0" kern="1200" dirty="0" smtClean="0">
                <a:solidFill>
                  <a:schemeClr val="tx1"/>
                </a:solidFill>
                <a:effectLst/>
                <a:latin typeface="+mn-lt"/>
                <a:ea typeface="+mn-ea"/>
                <a:cs typeface="+mn-cs"/>
              </a:rPr>
              <a:t>.</a:t>
            </a: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Do wstawiania wierszy do tabeli służy polecenie INSERT. Najprostszą wersję tego polecenia przedstawiono na przykładzie. Polecenie zaczyna się od słów kluczowych INSERT INTO po którym podaje się nazwę tabeli, słowo kluczowe VALUES i w nawiasie listę wartości oddzielonych przecinkami. Wartości na tej liście odpowiadają kolejnym atrybutom relacji (w kolejności w jakiej atrybuty te zostały zdefiniowane). Wpisami na liście wartości mogą być: słowa kluczowe NULL i DEFAULT oraz konkretne wartości atrybutów i ewentualnie podzapytania zwracające jedną wartość. Jeżeli zamiast konkretnej wartości poda się NULL, wówczas nowy wiersz będzie miał pustą wartość atrybutu odpowiadającego pozycji na której wpisano NULL. Podanie DEFAULT spowoduje, że w odpowiedniej kolumnie zostanie zapisana jego wartość domyślna.</a:t>
            </a:r>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Przykład umieszczania danych w bazie. Za pomocą dwóch wierszy polecenia INSERT wstawiamy</a:t>
            </a:r>
            <a:r>
              <a:rPr lang="pl-PL" baseline="0" dirty="0" smtClean="0"/>
              <a:t> do bazy danych numer klienta, nazwisko, imię oraz PESEL klienta. Poniżej sprawdzamy zawartość bazy – upewniamy się że wartości zostały odpowiednio umieszczone w bazie danych.</a:t>
            </a: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Umieszczanie pustych wartości w wierszach</a:t>
            </a:r>
            <a:r>
              <a:rPr lang="pl-PL" baseline="0" dirty="0" smtClean="0"/>
              <a:t> można zrealizować w dwojaki sposób: albo używany wartości pustej NULL w miejscach gdzie nie znamy wartości, albo wymieniamy po nazwie tabeli wartości które zamierzamy uzupełnić. Oba sposoby dają identyczny efekt</a:t>
            </a:r>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Kolumny tabeli posiadają często wartość domyślną. Użycie polecenia DEFAULT w poleceniu</a:t>
            </a:r>
            <a:r>
              <a:rPr lang="pl-PL" baseline="0" dirty="0" smtClean="0"/>
              <a:t> SQL umożliwia wstawienie wartości domyślnej. W przykładzie użyto DEFAULT dla kolumny pesel, której wartością domyślną jest wartość pusta - NULL.</a:t>
            </a:r>
            <a:endParaRP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Wstawianie wielu wierszy pojedynczo jest bardzo czasochłonne. W języku SQL możemy</a:t>
            </a:r>
            <a:r>
              <a:rPr lang="pl-PL" baseline="0" dirty="0" smtClean="0"/>
              <a:t> wykorzystać zawartość innych tabel do uzupełnienia tabeli. W przykładzie użyto danych z tabeli pracownicy w celu wstawienia danych do tabeli klienci.</a:t>
            </a:r>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7"/>
        <p:cNvGrpSpPr/>
        <p:nvPr/>
      </p:nvGrpSpPr>
      <p:grpSpPr>
        <a:xfrm>
          <a:off x="0" y="0"/>
          <a:ext cx="0" cy="0"/>
          <a:chOff x="0" y="0"/>
          <a:chExt cx="0" cy="0"/>
        </a:xfrm>
      </p:grpSpPr>
      <p:sp>
        <p:nvSpPr>
          <p:cNvPr id="8" name="Shape 8"/>
          <p:cNvSpPr txBox="1">
            <a:spLocks noGrp="1"/>
          </p:cNvSpPr>
          <p:nvPr>
            <p:ph type="ctrTitle"/>
          </p:nvPr>
        </p:nvSpPr>
        <p:spPr>
          <a:xfrm>
            <a:off x="685800" y="2111123"/>
            <a:ext cx="7772400" cy="1546474"/>
          </a:xfrm>
          <a:prstGeom prst="rect">
            <a:avLst/>
          </a:prstGeom>
          <a:noFill/>
          <a:ln>
            <a:noFill/>
          </a:ln>
        </p:spPr>
        <p:txBody>
          <a:bodyPr lIns="91425" tIns="91425" rIns="91425" bIns="91425" anchor="b" anchorCtr="0"/>
          <a:lstStyle>
            <a:lvl1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1pPr>
            <a:lvl2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2pPr>
            <a:lvl3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3pPr>
            <a:lvl4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4pPr>
            <a:lvl5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5pPr>
            <a:lvl6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6pPr>
            <a:lvl7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7pPr>
            <a:lvl8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8pPr>
            <a:lvl9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9pPr>
          </a:lstStyle>
          <a:p>
            <a:endParaRPr/>
          </a:p>
        </p:txBody>
      </p:sp>
      <p:sp>
        <p:nvSpPr>
          <p:cNvPr id="9" name="Shape 9"/>
          <p:cNvSpPr txBox="1">
            <a:spLocks noGrp="1"/>
          </p:cNvSpPr>
          <p:nvPr>
            <p:ph type="subTitle" idx="1"/>
          </p:nvPr>
        </p:nvSpPr>
        <p:spPr>
          <a:xfrm>
            <a:off x="685800" y="3786737"/>
            <a:ext cx="7772400" cy="1046317"/>
          </a:xfrm>
          <a:prstGeom prst="rect">
            <a:avLst/>
          </a:prstGeom>
          <a:noFill/>
          <a:ln>
            <a:noFill/>
          </a:ln>
        </p:spPr>
        <p:txBody>
          <a:bodyPr lIns="91425" tIns="91425" rIns="91425" bIns="91425" anchor="t" anchorCtr="0"/>
          <a:lstStyle>
            <a:lvl1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1pPr>
            <a:lvl2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2pPr>
            <a:lvl3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3pPr>
            <a:lvl4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4pPr>
            <a:lvl5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5pPr>
            <a:lvl6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6pPr>
            <a:lvl7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7pPr>
            <a:lvl8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8pPr>
            <a:lvl9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9pPr>
          </a:lstStyle>
          <a:p>
            <a:endParaRPr/>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x" type="tx">
  <p:cSld name="tx">
    <p:spTree>
      <p:nvGrpSpPr>
        <p:cNvPr id="1" name="Shape 10"/>
        <p:cNvGrpSpPr/>
        <p:nvPr/>
      </p:nvGrpSpPr>
      <p:grpSpPr>
        <a:xfrm>
          <a:off x="0" y="0"/>
          <a:ext cx="0" cy="0"/>
          <a:chOff x="0" y="0"/>
          <a:chExt cx="0" cy="0"/>
        </a:xfrm>
      </p:grpSpPr>
      <p:sp>
        <p:nvSpPr>
          <p:cNvPr id="11" name="Shape 11"/>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
        <p:nvSpPr>
          <p:cNvPr id="12" name="Shape 12"/>
          <p:cNvSpPr txBox="1">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rtl="0">
              <a:defRPr/>
            </a:lvl1pPr>
            <a:lvl2pPr marL="742950" indent="-285750" rtl="0">
              <a:defRPr/>
            </a:lvl2pPr>
            <a:lvl3pPr marL="1143000" indent="-228600" rtl="0">
              <a:defRPr/>
            </a:lvl3pPr>
            <a:lvl4pPr marL="1600200" indent="-228600"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ColTx" type="twoColTx">
  <p:cSld name="twoColTx">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
        <p:nvSpPr>
          <p:cNvPr id="15" name="Shape 15"/>
          <p:cNvSpPr txBox="1">
            <a:spLocks noGrp="1"/>
          </p:cNvSpPr>
          <p:nvPr>
            <p:ph type="body" idx="1"/>
          </p:nvPr>
        </p:nvSpPr>
        <p:spPr>
          <a:xfrm>
            <a:off x="457200"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
        <p:nvSpPr>
          <p:cNvPr id="16" name="Shape 16"/>
          <p:cNvSpPr txBox="1">
            <a:spLocks noGrp="1"/>
          </p:cNvSpPr>
          <p:nvPr>
            <p:ph type="body" idx="2"/>
          </p:nvPr>
        </p:nvSpPr>
        <p:spPr>
          <a:xfrm>
            <a:off x="4692273"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Only" type="titleOnly">
  <p:cSld name="titleOnly">
    <p:spTree>
      <p:nvGrpSpPr>
        <p:cNvPr id="1" name="Shape 17"/>
        <p:cNvGrpSpPr/>
        <p:nvPr/>
      </p:nvGrpSpPr>
      <p:grpSpPr>
        <a:xfrm>
          <a:off x="0" y="0"/>
          <a:ext cx="0" cy="0"/>
          <a:chOff x="0" y="0"/>
          <a:chExt cx="0" cy="0"/>
        </a:xfrm>
      </p:grpSpPr>
      <p:sp>
        <p:nvSpPr>
          <p:cNvPr id="18" name="Shape 18"/>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APTION_ONLY">
  <p:cSld name="CAPTION_ONLY">
    <p:spTree>
      <p:nvGrpSpPr>
        <p:cNvPr id="1" name="Shape 19"/>
        <p:cNvGrpSpPr/>
        <p:nvPr/>
      </p:nvGrpSpPr>
      <p:grpSpPr>
        <a:xfrm>
          <a:off x="0" y="0"/>
          <a:ext cx="0" cy="0"/>
          <a:chOff x="0" y="0"/>
          <a:chExt cx="0" cy="0"/>
        </a:xfrm>
      </p:grpSpPr>
      <p:sp>
        <p:nvSpPr>
          <p:cNvPr id="20" name="Shape 20"/>
          <p:cNvSpPr txBox="1">
            <a:spLocks noGrp="1"/>
          </p:cNvSpPr>
          <p:nvPr>
            <p:ph type="body" idx="1"/>
          </p:nvPr>
        </p:nvSpPr>
        <p:spPr>
          <a:xfrm>
            <a:off x="457200" y="5875078"/>
            <a:ext cx="8229600" cy="692693"/>
          </a:xfrm>
          <a:prstGeom prst="rect">
            <a:avLst/>
          </a:prstGeom>
          <a:noFill/>
          <a:ln>
            <a:noFill/>
          </a:ln>
        </p:spPr>
        <p:txBody>
          <a:bodyPr lIns="91425" tIns="91425" rIns="91425" bIns="91425" anchor="t" anchorCtr="0"/>
          <a:lstStyle>
            <a:lvl1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1"/>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8"/>
          <a:srcRect/>
          <a:stretch>
            <a:fillRect/>
          </a:stretch>
        </a:blip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1pPr>
            <a:lvl2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2pPr>
            <a:lvl3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3pPr>
            <a:lvl4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4pPr>
            <a:lvl5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5pPr>
            <a:lvl6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6pPr>
            <a:lvl7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7pPr>
            <a:lvl8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8pPr>
            <a:lvl9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9pPr>
          </a:lstStyle>
          <a:p>
            <a:endParaRPr/>
          </a:p>
        </p:txBody>
      </p:sp>
      <p:sp>
        <p:nvSpPr>
          <p:cNvPr id="6" name="Shape 6"/>
          <p:cNvSpPr txBox="1">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marL="342900" indent="-342900" algn="l" rtl="0">
              <a:spcBef>
                <a:spcPts val="600"/>
              </a:spcBef>
              <a:buClr>
                <a:schemeClr val="dk1"/>
              </a:buClr>
              <a:buSzPct val="166666"/>
              <a:buFont typeface="Arial"/>
              <a:buChar char="•"/>
              <a:defRPr sz="3000" b="0" i="0" u="none" strike="noStrike" cap="none" baseline="0">
                <a:solidFill>
                  <a:schemeClr val="dk1"/>
                </a:solidFill>
                <a:latin typeface="Arial"/>
                <a:ea typeface="Arial"/>
                <a:cs typeface="Arial"/>
                <a:sym typeface="Arial"/>
              </a:defRPr>
            </a:lvl1pPr>
            <a:lvl2pPr marL="742950" indent="-285750" algn="l" rtl="0">
              <a:spcBef>
                <a:spcPts val="480"/>
              </a:spcBef>
              <a:buClr>
                <a:schemeClr val="dk1"/>
              </a:buClr>
              <a:buSzPct val="100000"/>
              <a:buFont typeface="Courier New"/>
              <a:buChar char="o"/>
              <a:defRPr sz="2400" b="0" i="0" u="none" strike="noStrike" cap="none" baseline="0">
                <a:solidFill>
                  <a:schemeClr val="dk1"/>
                </a:solidFill>
                <a:latin typeface="Arial"/>
                <a:ea typeface="Arial"/>
                <a:cs typeface="Arial"/>
                <a:sym typeface="Arial"/>
              </a:defRPr>
            </a:lvl2pPr>
            <a:lvl3pPr marL="1143000" indent="-228600" algn="l" rtl="0">
              <a:spcBef>
                <a:spcPts val="480"/>
              </a:spcBef>
              <a:buClr>
                <a:schemeClr val="dk1"/>
              </a:buClr>
              <a:buSzPct val="100000"/>
              <a:buFont typeface="Wingdings"/>
              <a:buChar char="§"/>
              <a:defRPr sz="2400" b="0" i="0" u="none" strike="noStrike" cap="none" baseline="0">
                <a:solidFill>
                  <a:schemeClr val="dk1"/>
                </a:solidFill>
                <a:latin typeface="Arial"/>
                <a:ea typeface="Arial"/>
                <a:cs typeface="Arial"/>
                <a:sym typeface="Arial"/>
              </a:defRPr>
            </a:lvl3pPr>
            <a:lvl4pPr marL="1600200" indent="-228600" algn="l" rtl="0">
              <a:spcBef>
                <a:spcPts val="360"/>
              </a:spcBef>
              <a:buClr>
                <a:schemeClr val="dk1"/>
              </a:buClr>
              <a:buSzPct val="166666"/>
              <a:buFont typeface="Arial"/>
              <a:buChar char="•"/>
              <a:defRPr sz="1800" b="0" i="0" u="none" strike="noStrike" cap="none" baseline="0">
                <a:solidFill>
                  <a:schemeClr val="dk1"/>
                </a:solidFill>
                <a:latin typeface="Arial"/>
                <a:ea typeface="Arial"/>
                <a:cs typeface="Arial"/>
                <a:sym typeface="Arial"/>
              </a:defRPr>
            </a:lvl4pPr>
            <a:lvl5pPr marL="2057400" indent="-228600" algn="l" rtl="0">
              <a:spcBef>
                <a:spcPts val="360"/>
              </a:spcBef>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5pPr>
            <a:lvl6pPr marL="2514600" indent="-228600" algn="l" rtl="0">
              <a:spcBef>
                <a:spcPts val="360"/>
              </a:spcBef>
              <a:buClr>
                <a:schemeClr val="dk1"/>
              </a:buClr>
              <a:buSzPct val="100000"/>
              <a:buFont typeface="Wingdings"/>
              <a:buChar char="§"/>
              <a:defRPr sz="1800" b="0" i="0" u="none" strike="noStrike" cap="none" baseline="0">
                <a:solidFill>
                  <a:schemeClr val="dk1"/>
                </a:solidFill>
                <a:latin typeface="Arial"/>
                <a:ea typeface="Arial"/>
                <a:cs typeface="Arial"/>
                <a:sym typeface="Arial"/>
              </a:defRPr>
            </a:lvl6pPr>
            <a:lvl7pPr marL="2971800" indent="-228600" algn="l" rtl="0">
              <a:spcBef>
                <a:spcPts val="360"/>
              </a:spcBef>
              <a:buClr>
                <a:schemeClr val="dk1"/>
              </a:buClr>
              <a:buSzPct val="166666"/>
              <a:buFont typeface="Arial"/>
              <a:buChar char="•"/>
              <a:defRPr sz="1800" b="0" i="0" u="none" strike="noStrike" cap="none" baseline="0">
                <a:solidFill>
                  <a:schemeClr val="dk1"/>
                </a:solidFill>
                <a:latin typeface="Arial"/>
                <a:ea typeface="Arial"/>
                <a:cs typeface="Arial"/>
                <a:sym typeface="Arial"/>
              </a:defRPr>
            </a:lvl7pPr>
            <a:lvl8pPr marL="3429000" indent="-228600" algn="l" rtl="0">
              <a:spcBef>
                <a:spcPts val="360"/>
              </a:spcBef>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8pPr>
            <a:lvl9pPr marL="3886200" indent="-228600" algn="l" rtl="0">
              <a:spcBef>
                <a:spcPts val="360"/>
              </a:spcBef>
              <a:buClr>
                <a:schemeClr val="dk1"/>
              </a:buClr>
              <a:buSzPct val="100000"/>
              <a:buFont typeface="Wingdings"/>
              <a:buChar char="§"/>
              <a:defRPr sz="1800" b="0" i="0" u="none" strike="noStrike" cap="none" baseline="0">
                <a:solidFill>
                  <a:schemeClr val="dk1"/>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2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1043608" y="1340768"/>
            <a:ext cx="7772400" cy="1546474"/>
          </a:xfrm>
          <a:prstGeom prst="rect">
            <a:avLst/>
          </a:prstGeom>
        </p:spPr>
        <p:txBody>
          <a:bodyPr lIns="91425" tIns="91425" rIns="91425" bIns="91425" anchor="b" anchorCtr="0">
            <a:noAutofit/>
          </a:bodyPr>
          <a:lstStyle/>
          <a:p>
            <a:r>
              <a:rPr lang="pl-PL" dirty="0" smtClean="0"/>
              <a:t>SQL</a:t>
            </a:r>
            <a:br>
              <a:rPr lang="pl-PL" dirty="0" smtClean="0"/>
            </a:br>
            <a:r>
              <a:rPr lang="pl-PL" sz="4000" i="1" dirty="0" err="1"/>
              <a:t>Structured</a:t>
            </a:r>
            <a:r>
              <a:rPr lang="pl-PL" sz="4000" i="1" dirty="0"/>
              <a:t> Query </a:t>
            </a:r>
            <a:r>
              <a:rPr lang="pl-PL" sz="4000" i="1" dirty="0" smtClean="0"/>
              <a:t>Language</a:t>
            </a:r>
            <a:endParaRPr lang="pl" sz="4000" dirty="0"/>
          </a:p>
        </p:txBody>
      </p:sp>
      <p:sp>
        <p:nvSpPr>
          <p:cNvPr id="24" name="Shape 24"/>
          <p:cNvSpPr txBox="1">
            <a:spLocks noGrp="1"/>
          </p:cNvSpPr>
          <p:nvPr>
            <p:ph type="subTitle" idx="1"/>
          </p:nvPr>
        </p:nvSpPr>
        <p:spPr>
          <a:xfrm>
            <a:off x="971600" y="3140968"/>
            <a:ext cx="7772400" cy="1046317"/>
          </a:xfrm>
          <a:prstGeom prst="rect">
            <a:avLst/>
          </a:prstGeom>
        </p:spPr>
        <p:txBody>
          <a:bodyPr lIns="91425" tIns="91425" rIns="91425" bIns="91425" anchor="t" anchorCtr="0">
            <a:noAutofit/>
          </a:bodyPr>
          <a:lstStyle/>
          <a:p>
            <a:r>
              <a:rPr lang="pl-PL" i="1" dirty="0"/>
              <a:t>Lekcja </a:t>
            </a:r>
            <a:r>
              <a:rPr lang="pl-PL" i="1" dirty="0" smtClean="0"/>
              <a:t>4</a:t>
            </a:r>
          </a:p>
          <a:p>
            <a:r>
              <a:rPr lang="pl-PL" dirty="0" smtClean="0"/>
              <a:t>DML </a:t>
            </a:r>
          </a:p>
          <a:p>
            <a:r>
              <a:rPr lang="pl-PL" dirty="0" smtClean="0"/>
              <a:t>Data </a:t>
            </a:r>
            <a:r>
              <a:rPr lang="pl-PL" dirty="0" err="1" smtClean="0"/>
              <a:t>Manipulation</a:t>
            </a:r>
            <a:r>
              <a:rPr lang="pl-PL" dirty="0" smtClean="0"/>
              <a:t> Language</a:t>
            </a:r>
            <a:endParaRPr lang="pl" b="1" dirty="0"/>
          </a:p>
        </p:txBody>
      </p:sp>
      <p:sp>
        <p:nvSpPr>
          <p:cNvPr id="2" name="pole tekstowe 1"/>
          <p:cNvSpPr txBox="1"/>
          <p:nvPr/>
        </p:nvSpPr>
        <p:spPr>
          <a:xfrm>
            <a:off x="1835696" y="6381328"/>
            <a:ext cx="4248472" cy="307777"/>
          </a:xfrm>
          <a:prstGeom prst="rect">
            <a:avLst/>
          </a:prstGeom>
          <a:noFill/>
        </p:spPr>
        <p:txBody>
          <a:bodyPr wrap="square" rtlCol="0">
            <a:spAutoFit/>
          </a:bodyPr>
          <a:lstStyle/>
          <a:p>
            <a:r>
              <a:rPr lang="pl-PL" dirty="0"/>
              <a:t>SQL </a:t>
            </a:r>
            <a:r>
              <a:rPr lang="pl-PL" i="1" dirty="0" err="1"/>
              <a:t>Structured</a:t>
            </a:r>
            <a:r>
              <a:rPr lang="pl-PL" i="1" dirty="0"/>
              <a:t> Query Language </a:t>
            </a:r>
            <a:r>
              <a:rPr lang="pl-PL" dirty="0" smtClean="0"/>
              <a:t>Lekcja 4</a:t>
            </a:r>
            <a:endParaRPr lang="pl-PL" dirty="0"/>
          </a:p>
        </p:txBody>
      </p:sp>
      <p:grpSp>
        <p:nvGrpSpPr>
          <p:cNvPr id="5" name="Grupa 4"/>
          <p:cNvGrpSpPr/>
          <p:nvPr/>
        </p:nvGrpSpPr>
        <p:grpSpPr>
          <a:xfrm>
            <a:off x="2051720" y="4941168"/>
            <a:ext cx="5688632" cy="974309"/>
            <a:chOff x="2267744" y="4758947"/>
            <a:chExt cx="5688632" cy="974309"/>
          </a:xfrm>
        </p:grpSpPr>
        <p:sp>
          <p:nvSpPr>
            <p:cNvPr id="6" name="Shape 24"/>
            <p:cNvSpPr txBox="1">
              <a:spLocks/>
            </p:cNvSpPr>
            <p:nvPr/>
          </p:nvSpPr>
          <p:spPr>
            <a:xfrm>
              <a:off x="2267744" y="4758947"/>
              <a:ext cx="5688632" cy="974309"/>
            </a:xfrm>
            <a:prstGeom prst="rect">
              <a:avLst/>
            </a:prstGeom>
            <a:noFill/>
            <a:ln>
              <a:noFill/>
            </a:ln>
          </p:spPr>
          <p:txBody>
            <a:bodyPr lIns="91425" tIns="91425" rIns="91425" bIns="91425" anchor="t" anchorCtr="0">
              <a:noAutofit/>
            </a:bodyPr>
            <a:ls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a:lstStyle>
            <a:p>
              <a:pPr lvl="0" indent="190500" algn="ctr">
                <a:buClr>
                  <a:schemeClr val="dk2"/>
                </a:buClr>
                <a:buSzPct val="100000"/>
              </a:pPr>
              <a:r>
                <a:rPr lang="pl-PL" sz="1000" dirty="0" smtClean="0">
                  <a:solidFill>
                    <a:schemeClr val="tx1"/>
                  </a:solidFill>
                  <a:latin typeface="Calibri" pitchFamily="34" charset="0"/>
                </a:rPr>
                <a:t>Człowiek - najlepsza inwestycja</a:t>
              </a:r>
            </a:p>
            <a:p>
              <a:pPr lvl="0" indent="190500" algn="ctr">
                <a:buClr>
                  <a:schemeClr val="dk2"/>
                </a:buClr>
                <a:buSzPct val="100000"/>
              </a:pPr>
              <a:endParaRPr kumimoji="0" lang="pl-PL" sz="1000" i="0" u="none" strike="noStrike" kern="0" cap="none" spc="0" normalizeH="0" baseline="0" noProof="0" dirty="0" smtClean="0">
                <a:ln>
                  <a:noFill/>
                </a:ln>
                <a:solidFill>
                  <a:schemeClr val="tx1"/>
                </a:solidFill>
                <a:effectLst/>
                <a:uLnTx/>
                <a:uFillTx/>
                <a:latin typeface="Calibri" pitchFamily="34" charset="0"/>
                <a:sym typeface="Arial"/>
              </a:endParaRPr>
            </a:p>
            <a:p>
              <a:pPr lvl="0" indent="190500" algn="ctr">
                <a:buClr>
                  <a:schemeClr val="dk2"/>
                </a:buClr>
                <a:buSzPct val="100000"/>
              </a:pPr>
              <a:endParaRPr kumimoji="0" lang="pl-PL" sz="1000" i="0" u="none" strike="noStrike" kern="0" cap="none" spc="0" normalizeH="0" baseline="0" noProof="0" dirty="0" smtClean="0">
                <a:ln>
                  <a:noFill/>
                </a:ln>
                <a:solidFill>
                  <a:schemeClr val="tx1"/>
                </a:solidFill>
                <a:effectLst/>
                <a:uLnTx/>
                <a:uFillTx/>
                <a:latin typeface="Calibri" pitchFamily="34" charset="0"/>
                <a:sym typeface="Arial"/>
              </a:endParaRPr>
            </a:p>
            <a:p>
              <a:pPr lvl="0" indent="190500" algn="ctr">
                <a:buClr>
                  <a:schemeClr val="dk2"/>
                </a:buClr>
                <a:buSzPct val="100000"/>
              </a:pPr>
              <a:endParaRPr lang="pl-PL" sz="1000" dirty="0" smtClean="0">
                <a:solidFill>
                  <a:schemeClr val="tx1"/>
                </a:solidFill>
                <a:latin typeface="Calibri" pitchFamily="34" charset="0"/>
              </a:endParaRPr>
            </a:p>
            <a:p>
              <a:pPr lvl="0" indent="190500" algn="ctr">
                <a:buClr>
                  <a:schemeClr val="dk2"/>
                </a:buClr>
                <a:buSzPct val="100000"/>
              </a:pPr>
              <a:r>
                <a:rPr lang="pl-PL" sz="1000" dirty="0" smtClean="0">
                  <a:solidFill>
                    <a:schemeClr val="tx1"/>
                  </a:solidFill>
                  <a:latin typeface="Calibri" pitchFamily="34" charset="0"/>
                </a:rPr>
                <a:t>Projekt współfinansowany przez Unię Europejską w ramach Europejskiego Funduszu Społecznego</a:t>
              </a:r>
              <a:endParaRPr kumimoji="0" lang="pl" sz="1000" i="0" u="none" strike="noStrike" kern="0" cap="none" spc="0" normalizeH="0" baseline="0" noProof="0" dirty="0">
                <a:ln>
                  <a:noFill/>
                </a:ln>
                <a:solidFill>
                  <a:schemeClr val="tx1"/>
                </a:solidFill>
                <a:effectLst/>
                <a:uLnTx/>
                <a:uFillTx/>
                <a:latin typeface="Calibri" pitchFamily="34" charset="0"/>
                <a:sym typeface="Arial"/>
              </a:endParaRPr>
            </a:p>
          </p:txBody>
        </p:sp>
        <p:pic>
          <p:nvPicPr>
            <p:cNvPr id="7" name="Obraz 6" descr="KAPITAL_LUDZKI"/>
            <p:cNvPicPr/>
            <p:nvPr/>
          </p:nvPicPr>
          <p:blipFill>
            <a:blip r:embed="rId3"/>
            <a:srcRect/>
            <a:stretch>
              <a:fillRect/>
            </a:stretch>
          </p:blipFill>
          <p:spPr bwMode="auto">
            <a:xfrm>
              <a:off x="2551187" y="4869160"/>
              <a:ext cx="1228725" cy="590550"/>
            </a:xfrm>
            <a:prstGeom prst="rect">
              <a:avLst/>
            </a:prstGeom>
            <a:noFill/>
          </p:spPr>
        </p:pic>
        <p:pic>
          <p:nvPicPr>
            <p:cNvPr id="8" name="Obraz 7" descr="UE+EFS_L-kolor"/>
            <p:cNvPicPr/>
            <p:nvPr/>
          </p:nvPicPr>
          <p:blipFill>
            <a:blip r:embed="rId4"/>
            <a:srcRect/>
            <a:stretch>
              <a:fillRect/>
            </a:stretch>
          </p:blipFill>
          <p:spPr bwMode="auto">
            <a:xfrm>
              <a:off x="6660232" y="4941168"/>
              <a:ext cx="1123950" cy="428625"/>
            </a:xfrm>
            <a:prstGeom prst="rect">
              <a:avLst/>
            </a:prstGeom>
            <a:noFill/>
          </p:spPr>
        </p:pic>
      </p:grpSp>
    </p:spTree>
  </p:cSld>
  <p:clrMapOvr>
    <a:masterClrMapping/>
  </p:clrMapOvr>
  <p:transition spd="slow">
    <p:cu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UPDATE – przykład 1</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4 - </a:t>
            </a:r>
            <a:r>
              <a:rPr lang="pl-PL" dirty="0"/>
              <a:t>DML (Data </a:t>
            </a:r>
            <a:r>
              <a:rPr lang="pl-PL" dirty="0" err="1"/>
              <a:t>Manipulation</a:t>
            </a:r>
            <a:r>
              <a:rPr lang="pl-PL" dirty="0"/>
              <a:t> Language)</a:t>
            </a:r>
            <a:endParaRPr lang="pl" b="1" dirty="0"/>
          </a:p>
        </p:txBody>
      </p:sp>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457200" indent="-457200">
              <a:buSzPct val="100000"/>
              <a:buFont typeface="Arial" pitchFamily="34" charset="0"/>
              <a:buChar char="•"/>
            </a:pPr>
            <a:r>
              <a:rPr lang="pl-PL" sz="2800" dirty="0" smtClean="0">
                <a:solidFill>
                  <a:schemeClr val="tx2">
                    <a:lumMod val="50000"/>
                  </a:schemeClr>
                </a:solidFill>
              </a:rPr>
              <a:t>Przykład:</a:t>
            </a:r>
          </a:p>
          <a:p>
            <a:pPr marL="0" indent="0">
              <a:buSzPct val="100000"/>
              <a:buNone/>
            </a:pPr>
            <a:r>
              <a:rPr lang="pl-PL" sz="2800" dirty="0" smtClean="0">
                <a:solidFill>
                  <a:schemeClr val="tx2">
                    <a:lumMod val="50000"/>
                  </a:schemeClr>
                </a:solidFill>
              </a:rPr>
              <a:t>Zaktualizuj premie managerów i ustaw na 500zł</a:t>
            </a: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331640" y="3212976"/>
            <a:ext cx="7740352" cy="55075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1331640" y="4005063"/>
            <a:ext cx="7716669" cy="180994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63617867"/>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UPDATE – przykład 2</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4 - </a:t>
            </a:r>
            <a:r>
              <a:rPr lang="pl-PL" dirty="0"/>
              <a:t>DML (Data </a:t>
            </a:r>
            <a:r>
              <a:rPr lang="pl-PL" dirty="0" err="1"/>
              <a:t>Manipulation</a:t>
            </a:r>
            <a:r>
              <a:rPr lang="pl-PL" dirty="0"/>
              <a:t> Language)</a:t>
            </a:r>
            <a:endParaRPr lang="pl" b="1" dirty="0"/>
          </a:p>
        </p:txBody>
      </p:sp>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457200" indent="-457200">
              <a:buSzPct val="100000"/>
              <a:buFont typeface="Arial" pitchFamily="34" charset="0"/>
              <a:buChar char="•"/>
            </a:pPr>
            <a:r>
              <a:rPr lang="pl-PL" sz="2800" dirty="0" smtClean="0">
                <a:solidFill>
                  <a:schemeClr val="tx2">
                    <a:lumMod val="50000"/>
                  </a:schemeClr>
                </a:solidFill>
              </a:rPr>
              <a:t>Przykład:</a:t>
            </a:r>
          </a:p>
          <a:p>
            <a:pPr marL="0" indent="0">
              <a:buSzPct val="100000"/>
              <a:buNone/>
            </a:pPr>
            <a:r>
              <a:rPr lang="pl-PL" sz="2800" dirty="0" smtClean="0">
                <a:solidFill>
                  <a:schemeClr val="tx2">
                    <a:lumMod val="50000"/>
                  </a:schemeClr>
                </a:solidFill>
              </a:rPr>
              <a:t>Powiększ wynagrodzenie Kowalskiego i Nowaka o 20%</a:t>
            </a:r>
          </a:p>
        </p:txBody>
      </p:sp>
      <p:pic>
        <p:nvPicPr>
          <p:cNvPr id="6147" name="Picture 3"/>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259632" y="3573016"/>
            <a:ext cx="7683035" cy="151216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568700114"/>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UPDATE – przykład 3</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4 - </a:t>
            </a:r>
            <a:r>
              <a:rPr lang="pl-PL" dirty="0"/>
              <a:t>DML (Data </a:t>
            </a:r>
            <a:r>
              <a:rPr lang="pl-PL" dirty="0" err="1"/>
              <a:t>Manipulation</a:t>
            </a:r>
            <a:r>
              <a:rPr lang="pl-PL" dirty="0"/>
              <a:t> Language)</a:t>
            </a:r>
            <a:endParaRPr lang="pl" b="1" dirty="0"/>
          </a:p>
        </p:txBody>
      </p:sp>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457200" indent="-457200">
              <a:buSzPct val="100000"/>
              <a:buFont typeface="Arial" pitchFamily="34" charset="0"/>
              <a:buChar char="•"/>
            </a:pPr>
            <a:r>
              <a:rPr lang="pl-PL" sz="2800" dirty="0" smtClean="0">
                <a:solidFill>
                  <a:schemeClr val="tx2">
                    <a:lumMod val="50000"/>
                  </a:schemeClr>
                </a:solidFill>
              </a:rPr>
              <a:t>Przykład:</a:t>
            </a:r>
          </a:p>
          <a:p>
            <a:pPr marL="0" indent="0">
              <a:buSzPct val="100000"/>
              <a:buNone/>
            </a:pPr>
            <a:r>
              <a:rPr lang="pl-PL" sz="2800" dirty="0" smtClean="0">
                <a:solidFill>
                  <a:schemeClr val="tx2">
                    <a:lumMod val="50000"/>
                  </a:schemeClr>
                </a:solidFill>
              </a:rPr>
              <a:t>Zmień nazwisko pracownika z Naramowicka na </a:t>
            </a:r>
          </a:p>
          <a:p>
            <a:pPr marL="0" indent="0">
              <a:buSzPct val="100000"/>
              <a:buNone/>
            </a:pPr>
            <a:r>
              <a:rPr lang="pl-PL" sz="2800" dirty="0" err="1" smtClean="0">
                <a:solidFill>
                  <a:schemeClr val="tx2">
                    <a:lumMod val="50000"/>
                  </a:schemeClr>
                </a:solidFill>
              </a:rPr>
              <a:t>Naramowicka-Przybylska</a:t>
            </a:r>
            <a:endParaRPr lang="pl-PL" sz="2800" dirty="0" smtClean="0">
              <a:solidFill>
                <a:schemeClr val="tx2">
                  <a:lumMod val="50000"/>
                </a:schemeClr>
              </a:solidFill>
            </a:endParaRPr>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403648" y="3777804"/>
            <a:ext cx="7206390" cy="65930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415734442"/>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 calcmode="lin" valueType="num">
                                      <p:cBhvr additive="base">
                                        <p:cTn id="1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UPDATE - </a:t>
            </a:r>
            <a:r>
              <a:rPr lang="pl-PL" sz="3200" b="0" kern="1200" dirty="0" err="1" smtClean="0">
                <a:solidFill>
                  <a:schemeClr val="tx1"/>
                </a:solidFill>
              </a:rPr>
              <a:t>ostrzerzenie</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4 - </a:t>
            </a:r>
            <a:r>
              <a:rPr lang="pl-PL" dirty="0"/>
              <a:t>DML (Data </a:t>
            </a:r>
            <a:r>
              <a:rPr lang="pl-PL" dirty="0" err="1"/>
              <a:t>Manipulation</a:t>
            </a:r>
            <a:r>
              <a:rPr lang="pl-PL" dirty="0"/>
              <a:t> Language)</a:t>
            </a:r>
            <a:endParaRPr lang="pl" b="1" dirty="0"/>
          </a:p>
        </p:txBody>
      </p:sp>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0" indent="0">
              <a:buSzPct val="100000"/>
              <a:buNone/>
            </a:pPr>
            <a:r>
              <a:rPr lang="pl-PL" sz="2800" b="1" dirty="0" smtClean="0">
                <a:solidFill>
                  <a:srgbClr val="FF0000"/>
                </a:solidFill>
              </a:rPr>
              <a:t>     UWAGA!!!! </a:t>
            </a:r>
            <a:endParaRPr lang="pl-PL" sz="2800" b="1" dirty="0">
              <a:solidFill>
                <a:srgbClr val="FF0000"/>
              </a:solidFill>
            </a:endParaRPr>
          </a:p>
          <a:p>
            <a:pPr marL="457200" indent="-457200">
              <a:buSzPct val="100000"/>
              <a:buFont typeface="Arial" pitchFamily="34" charset="0"/>
              <a:buChar char="•"/>
            </a:pPr>
            <a:r>
              <a:rPr lang="pl-PL" sz="2800" dirty="0">
                <a:solidFill>
                  <a:schemeClr val="tx2">
                    <a:lumMod val="50000"/>
                  </a:schemeClr>
                </a:solidFill>
              </a:rPr>
              <a:t>Proszę pamiętać, aby w zapytaniu UPDATE definiować odpowiednie wartości dla WHERE. </a:t>
            </a:r>
          </a:p>
          <a:p>
            <a:pPr marL="457200" indent="-457200">
              <a:buSzPct val="100000"/>
              <a:buFont typeface="Arial" pitchFamily="34" charset="0"/>
              <a:buChar char="•"/>
            </a:pPr>
            <a:endParaRPr lang="pl-PL" sz="2800" dirty="0">
              <a:solidFill>
                <a:schemeClr val="tx2">
                  <a:lumMod val="50000"/>
                </a:schemeClr>
              </a:solidFill>
            </a:endParaRPr>
          </a:p>
          <a:p>
            <a:pPr marL="457200" indent="-457200">
              <a:buSzPct val="100000"/>
              <a:buFont typeface="Arial" pitchFamily="34" charset="0"/>
              <a:buChar char="•"/>
            </a:pPr>
            <a:r>
              <a:rPr lang="pl-PL" sz="2800" dirty="0">
                <a:solidFill>
                  <a:schemeClr val="tx2">
                    <a:lumMod val="50000"/>
                  </a:schemeClr>
                </a:solidFill>
              </a:rPr>
              <a:t>W przypadku braku zdefiniowanego warunku WHERE w tabeli zostaną zmienione WSZYSTKIE wiersze! </a:t>
            </a:r>
          </a:p>
          <a:p>
            <a:pPr marL="457200" indent="-457200">
              <a:buSzPct val="100000"/>
              <a:buFont typeface="Arial" pitchFamily="34" charset="0"/>
              <a:buChar char="•"/>
            </a:pPr>
            <a:endParaRPr lang="pl-PL" sz="2800" dirty="0" smtClean="0">
              <a:solidFill>
                <a:schemeClr val="tx2">
                  <a:lumMod val="50000"/>
                </a:schemeClr>
              </a:solidFill>
            </a:endParaRPr>
          </a:p>
        </p:txBody>
      </p:sp>
    </p:spTree>
    <p:extLst>
      <p:ext uri="{BB962C8B-B14F-4D97-AF65-F5344CB8AC3E}">
        <p14:creationId xmlns:p14="http://schemas.microsoft.com/office/powerpoint/2010/main" xmlns="" val="2453923078"/>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anim calcmode="lin" valueType="num">
                                      <p:cBhvr additive="base">
                                        <p:cTn id="19"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UPDATE - </a:t>
            </a:r>
            <a:r>
              <a:rPr lang="pl-PL" sz="3200" b="0" kern="1200" dirty="0" err="1" smtClean="0">
                <a:solidFill>
                  <a:schemeClr val="tx1"/>
                </a:solidFill>
              </a:rPr>
              <a:t>ostrzerzenie</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4 - </a:t>
            </a:r>
            <a:r>
              <a:rPr lang="pl-PL" dirty="0"/>
              <a:t>DML (Data </a:t>
            </a:r>
            <a:r>
              <a:rPr lang="pl-PL" dirty="0" err="1"/>
              <a:t>Manipulation</a:t>
            </a:r>
            <a:r>
              <a:rPr lang="pl-PL" dirty="0"/>
              <a:t> Language)</a:t>
            </a:r>
            <a:endParaRPr lang="pl" b="1" dirty="0"/>
          </a:p>
        </p:txBody>
      </p:sp>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0" indent="0">
              <a:buSzPct val="100000"/>
              <a:buNone/>
            </a:pPr>
            <a:r>
              <a:rPr lang="pl-PL" sz="2800" b="1" dirty="0" smtClean="0">
                <a:solidFill>
                  <a:srgbClr val="FF0000"/>
                </a:solidFill>
              </a:rPr>
              <a:t> </a:t>
            </a:r>
            <a:endParaRPr lang="pl-PL" sz="2800" b="1" dirty="0">
              <a:solidFill>
                <a:srgbClr val="FF0000"/>
              </a:solidFill>
            </a:endParaRPr>
          </a:p>
          <a:p>
            <a:pPr marL="457200" indent="-457200">
              <a:buSzPct val="100000"/>
              <a:buFont typeface="Arial" pitchFamily="34" charset="0"/>
              <a:buChar char="•"/>
            </a:pPr>
            <a:endParaRPr lang="pl-PL" sz="2800" dirty="0" smtClean="0">
              <a:solidFill>
                <a:schemeClr val="tx2">
                  <a:lumMod val="50000"/>
                </a:schemeClr>
              </a:solidFill>
            </a:endParaRPr>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298703" y="1628800"/>
            <a:ext cx="6413513" cy="86409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8195" name="Picture 3"/>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3059832" y="2438208"/>
            <a:ext cx="3929631" cy="324288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489217938"/>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DELETE</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4 - </a:t>
            </a:r>
            <a:r>
              <a:rPr lang="pl-PL" dirty="0"/>
              <a:t>DML (Data </a:t>
            </a:r>
            <a:r>
              <a:rPr lang="pl-PL" dirty="0" err="1"/>
              <a:t>Manipulation</a:t>
            </a:r>
            <a:r>
              <a:rPr lang="pl-PL" dirty="0"/>
              <a:t> Language)</a:t>
            </a:r>
            <a:endParaRPr lang="pl" b="1" dirty="0"/>
          </a:p>
        </p:txBody>
      </p:sp>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457200" indent="-457200">
              <a:buSzPct val="100000"/>
              <a:buFont typeface="Arial" pitchFamily="34" charset="0"/>
              <a:buChar char="•"/>
            </a:pPr>
            <a:r>
              <a:rPr lang="pl-PL" sz="2800" dirty="0">
                <a:solidFill>
                  <a:schemeClr val="tx2">
                    <a:lumMod val="50000"/>
                  </a:schemeClr>
                </a:solidFill>
              </a:rPr>
              <a:t>DELETE używane jest do usuwania istniejących wierszy z tabeli. </a:t>
            </a:r>
          </a:p>
          <a:p>
            <a:pPr marL="457200" indent="-457200">
              <a:buSzPct val="100000"/>
              <a:buFont typeface="Arial" pitchFamily="34" charset="0"/>
              <a:buChar char="•"/>
            </a:pPr>
            <a:endParaRPr lang="pl-PL" sz="2800" dirty="0">
              <a:solidFill>
                <a:schemeClr val="tx2">
                  <a:lumMod val="50000"/>
                </a:schemeClr>
              </a:solidFill>
            </a:endParaRPr>
          </a:p>
          <a:p>
            <a:pPr marL="457200" indent="-457200">
              <a:buSzPct val="100000"/>
              <a:buFont typeface="Arial" pitchFamily="34" charset="0"/>
              <a:buChar char="•"/>
            </a:pPr>
            <a:r>
              <a:rPr lang="pl-PL" sz="2800" dirty="0">
                <a:solidFill>
                  <a:schemeClr val="tx2">
                    <a:lumMod val="50000"/>
                  </a:schemeClr>
                </a:solidFill>
              </a:rPr>
              <a:t>Składnia</a:t>
            </a:r>
            <a:r>
              <a:rPr lang="pl-PL" sz="2800" dirty="0" smtClean="0">
                <a:solidFill>
                  <a:schemeClr val="tx2">
                    <a:lumMod val="50000"/>
                  </a:schemeClr>
                </a:solidFill>
              </a:rPr>
              <a:t>:</a:t>
            </a:r>
            <a:endParaRPr lang="pl-PL" sz="2800" dirty="0">
              <a:solidFill>
                <a:schemeClr val="tx2">
                  <a:lumMod val="50000"/>
                </a:schemeClr>
              </a:solidFill>
            </a:endParaRPr>
          </a:p>
          <a:p>
            <a:pPr marL="0" indent="0">
              <a:buSzPct val="100000"/>
              <a:buNone/>
            </a:pPr>
            <a:r>
              <a:rPr lang="pl-PL" sz="2800" dirty="0" smtClean="0">
                <a:solidFill>
                  <a:schemeClr val="tx2">
                    <a:lumMod val="50000"/>
                  </a:schemeClr>
                </a:solidFill>
              </a:rPr>
              <a:t>	DELETE </a:t>
            </a:r>
            <a:r>
              <a:rPr lang="pl-PL" sz="2800" dirty="0">
                <a:solidFill>
                  <a:schemeClr val="tx2">
                    <a:lumMod val="50000"/>
                  </a:schemeClr>
                </a:solidFill>
              </a:rPr>
              <a:t>FROM </a:t>
            </a:r>
            <a:r>
              <a:rPr lang="pl-PL" sz="2800" dirty="0" err="1">
                <a:solidFill>
                  <a:schemeClr val="tx2">
                    <a:lumMod val="50000"/>
                  </a:schemeClr>
                </a:solidFill>
              </a:rPr>
              <a:t>nazwa_tabeli</a:t>
            </a:r>
            <a:r>
              <a:rPr lang="pl-PL" sz="2800" dirty="0">
                <a:solidFill>
                  <a:schemeClr val="tx2">
                    <a:lumMod val="50000"/>
                  </a:schemeClr>
                </a:solidFill>
              </a:rPr>
              <a:t> WHERE </a:t>
            </a:r>
            <a:endParaRPr lang="pl-PL" sz="2800" dirty="0" smtClean="0">
              <a:solidFill>
                <a:schemeClr val="tx2">
                  <a:lumMod val="50000"/>
                </a:schemeClr>
              </a:solidFill>
            </a:endParaRPr>
          </a:p>
          <a:p>
            <a:pPr marL="0" indent="0">
              <a:buSzPct val="100000"/>
              <a:buNone/>
            </a:pPr>
            <a:r>
              <a:rPr lang="pl-PL" sz="2800" dirty="0">
                <a:solidFill>
                  <a:schemeClr val="tx2">
                    <a:lumMod val="50000"/>
                  </a:schemeClr>
                </a:solidFill>
              </a:rPr>
              <a:t>	</a:t>
            </a:r>
            <a:r>
              <a:rPr lang="pl-PL" sz="2800" dirty="0" err="1" smtClean="0">
                <a:solidFill>
                  <a:schemeClr val="tx2">
                    <a:lumMod val="50000"/>
                  </a:schemeClr>
                </a:solidFill>
              </a:rPr>
              <a:t>nazwa_kolumny</a:t>
            </a:r>
            <a:r>
              <a:rPr lang="pl-PL" sz="2800" dirty="0" smtClean="0">
                <a:solidFill>
                  <a:schemeClr val="tx2">
                    <a:lumMod val="50000"/>
                  </a:schemeClr>
                </a:solidFill>
              </a:rPr>
              <a:t>=</a:t>
            </a:r>
            <a:r>
              <a:rPr lang="pl-PL" sz="2800" dirty="0" err="1" smtClean="0">
                <a:solidFill>
                  <a:schemeClr val="tx2">
                    <a:lumMod val="50000"/>
                  </a:schemeClr>
                </a:solidFill>
              </a:rPr>
              <a:t>wartosc</a:t>
            </a:r>
            <a:r>
              <a:rPr lang="pl-PL" sz="2800" dirty="0">
                <a:solidFill>
                  <a:schemeClr val="tx2">
                    <a:lumMod val="50000"/>
                  </a:schemeClr>
                </a:solidFill>
              </a:rPr>
              <a:t>;</a:t>
            </a:r>
            <a:endParaRPr lang="pl-PL" sz="2800" dirty="0" smtClean="0">
              <a:solidFill>
                <a:schemeClr val="tx2">
                  <a:lumMod val="50000"/>
                </a:schemeClr>
              </a:solidFill>
            </a:endParaRPr>
          </a:p>
        </p:txBody>
      </p:sp>
    </p:spTree>
    <p:extLst>
      <p:ext uri="{BB962C8B-B14F-4D97-AF65-F5344CB8AC3E}">
        <p14:creationId xmlns:p14="http://schemas.microsoft.com/office/powerpoint/2010/main" xmlns="" val="1677009785"/>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2" end="2"/>
                                            </p:txEl>
                                          </p:spTgt>
                                        </p:tgtEl>
                                        <p:attrNameLst>
                                          <p:attrName>style.visibility</p:attrName>
                                        </p:attrNameLst>
                                      </p:cBhvr>
                                      <p:to>
                                        <p:strVal val="visible"/>
                                      </p:to>
                                    </p:set>
                                    <p:anim calcmode="lin" valueType="num">
                                      <p:cBhvr additive="base">
                                        <p:cTn id="13"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anim calcmode="lin" valueType="num">
                                      <p:cBhvr additive="base">
                                        <p:cTn id="19"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xEl>
                                              <p:pRg st="4" end="4"/>
                                            </p:txEl>
                                          </p:spTgt>
                                        </p:tgtEl>
                                        <p:attrNameLst>
                                          <p:attrName>style.visibility</p:attrName>
                                        </p:attrNameLst>
                                      </p:cBhvr>
                                      <p:to>
                                        <p:strVal val="visible"/>
                                      </p:to>
                                    </p:set>
                                    <p:anim calcmode="lin" valueType="num">
                                      <p:cBhvr additive="base">
                                        <p:cTn id="2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DELETE - przykład</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4 - </a:t>
            </a:r>
            <a:r>
              <a:rPr lang="pl-PL" dirty="0"/>
              <a:t>DML (Data </a:t>
            </a:r>
            <a:r>
              <a:rPr lang="pl-PL" dirty="0" err="1"/>
              <a:t>Manipulation</a:t>
            </a:r>
            <a:r>
              <a:rPr lang="pl-PL" dirty="0"/>
              <a:t> Language)</a:t>
            </a:r>
            <a:endParaRPr lang="pl" b="1" dirty="0"/>
          </a:p>
        </p:txBody>
      </p:sp>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457200" indent="-457200">
              <a:buSzPct val="100000"/>
              <a:buFont typeface="Arial" pitchFamily="34" charset="0"/>
              <a:buChar char="•"/>
            </a:pPr>
            <a:r>
              <a:rPr lang="pl-PL" sz="2800" dirty="0" smtClean="0">
                <a:solidFill>
                  <a:schemeClr val="tx2">
                    <a:lumMod val="50000"/>
                  </a:schemeClr>
                </a:solidFill>
              </a:rPr>
              <a:t>Usuwamy z bazy pracownika o nazwisku Nowak</a:t>
            </a:r>
          </a:p>
        </p:txBody>
      </p:sp>
      <p:pic>
        <p:nvPicPr>
          <p:cNvPr id="9219" name="Picture 3"/>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254297" y="3243604"/>
            <a:ext cx="7679615" cy="85762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9220" name="Picture 4"/>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2699792" y="4141567"/>
            <a:ext cx="3008026" cy="51156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517269244"/>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DELETE z podzapytaniem</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4 - </a:t>
            </a:r>
            <a:r>
              <a:rPr lang="pl-PL" dirty="0"/>
              <a:t>DML (Data </a:t>
            </a:r>
            <a:r>
              <a:rPr lang="pl-PL" dirty="0" err="1"/>
              <a:t>Manipulation</a:t>
            </a:r>
            <a:r>
              <a:rPr lang="pl-PL" dirty="0"/>
              <a:t> Language)</a:t>
            </a:r>
            <a:endParaRPr lang="pl" b="1" dirty="0"/>
          </a:p>
        </p:txBody>
      </p:sp>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457200" indent="-457200">
              <a:buSzPct val="100000"/>
              <a:buFont typeface="Arial" pitchFamily="34" charset="0"/>
              <a:buChar char="•"/>
            </a:pPr>
            <a:r>
              <a:rPr lang="pl-PL" sz="2800" dirty="0" smtClean="0">
                <a:solidFill>
                  <a:schemeClr val="tx2">
                    <a:lumMod val="50000"/>
                  </a:schemeClr>
                </a:solidFill>
              </a:rPr>
              <a:t>Usuwamy z bazy wszystkich pracownika z najwyższą pensją</a:t>
            </a:r>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331641" y="3637482"/>
            <a:ext cx="7812360" cy="11573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574345893"/>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DELETE</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4 - </a:t>
            </a:r>
            <a:r>
              <a:rPr lang="pl-PL" dirty="0"/>
              <a:t>DML (Data </a:t>
            </a:r>
            <a:r>
              <a:rPr lang="pl-PL" dirty="0" err="1"/>
              <a:t>Manipulation</a:t>
            </a:r>
            <a:r>
              <a:rPr lang="pl-PL" dirty="0"/>
              <a:t> Language)</a:t>
            </a:r>
            <a:endParaRPr lang="pl" b="1" dirty="0"/>
          </a:p>
        </p:txBody>
      </p:sp>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457200" indent="-457200">
              <a:buSzPct val="100000"/>
              <a:buFont typeface="Arial" pitchFamily="34" charset="0"/>
              <a:buChar char="•"/>
            </a:pPr>
            <a:r>
              <a:rPr lang="pl-PL" sz="2800" dirty="0">
                <a:solidFill>
                  <a:schemeClr val="tx2">
                    <a:lumMod val="50000"/>
                  </a:schemeClr>
                </a:solidFill>
              </a:rPr>
              <a:t>DELETE używane jest do usuwania istniejących wierszy z tabeli. </a:t>
            </a:r>
          </a:p>
          <a:p>
            <a:pPr marL="457200" indent="-457200">
              <a:buSzPct val="100000"/>
              <a:buFont typeface="Arial" pitchFamily="34" charset="0"/>
              <a:buChar char="•"/>
            </a:pPr>
            <a:endParaRPr lang="pl-PL" sz="2800" dirty="0">
              <a:solidFill>
                <a:schemeClr val="tx2">
                  <a:lumMod val="50000"/>
                </a:schemeClr>
              </a:solidFill>
            </a:endParaRPr>
          </a:p>
          <a:p>
            <a:pPr marL="457200" indent="-457200">
              <a:buSzPct val="100000"/>
              <a:buFont typeface="Arial" pitchFamily="34" charset="0"/>
              <a:buChar char="•"/>
            </a:pPr>
            <a:r>
              <a:rPr lang="pl-PL" sz="2800" dirty="0">
                <a:solidFill>
                  <a:schemeClr val="tx2">
                    <a:lumMod val="50000"/>
                  </a:schemeClr>
                </a:solidFill>
              </a:rPr>
              <a:t>Składnia</a:t>
            </a:r>
            <a:r>
              <a:rPr lang="pl-PL" sz="2800" dirty="0" smtClean="0">
                <a:solidFill>
                  <a:schemeClr val="tx2">
                    <a:lumMod val="50000"/>
                  </a:schemeClr>
                </a:solidFill>
              </a:rPr>
              <a:t>:</a:t>
            </a:r>
            <a:endParaRPr lang="pl-PL" sz="2800" dirty="0">
              <a:solidFill>
                <a:schemeClr val="tx2">
                  <a:lumMod val="50000"/>
                </a:schemeClr>
              </a:solidFill>
            </a:endParaRPr>
          </a:p>
          <a:p>
            <a:pPr marL="0" indent="0">
              <a:buSzPct val="100000"/>
              <a:buNone/>
            </a:pPr>
            <a:r>
              <a:rPr lang="pl-PL" sz="2800" dirty="0" smtClean="0">
                <a:solidFill>
                  <a:schemeClr val="tx2">
                    <a:lumMod val="50000"/>
                  </a:schemeClr>
                </a:solidFill>
              </a:rPr>
              <a:t>	DELETE </a:t>
            </a:r>
            <a:r>
              <a:rPr lang="pl-PL" sz="2800" dirty="0">
                <a:solidFill>
                  <a:schemeClr val="tx2">
                    <a:lumMod val="50000"/>
                  </a:schemeClr>
                </a:solidFill>
              </a:rPr>
              <a:t>FROM </a:t>
            </a:r>
            <a:r>
              <a:rPr lang="pl-PL" sz="2800" dirty="0" err="1">
                <a:solidFill>
                  <a:schemeClr val="tx2">
                    <a:lumMod val="50000"/>
                  </a:schemeClr>
                </a:solidFill>
              </a:rPr>
              <a:t>nazwa_tabeli</a:t>
            </a:r>
            <a:r>
              <a:rPr lang="pl-PL" sz="2800" dirty="0">
                <a:solidFill>
                  <a:schemeClr val="tx2">
                    <a:lumMod val="50000"/>
                  </a:schemeClr>
                </a:solidFill>
              </a:rPr>
              <a:t> WHERE </a:t>
            </a:r>
            <a:endParaRPr lang="pl-PL" sz="2800" dirty="0" smtClean="0">
              <a:solidFill>
                <a:schemeClr val="tx2">
                  <a:lumMod val="50000"/>
                </a:schemeClr>
              </a:solidFill>
            </a:endParaRPr>
          </a:p>
          <a:p>
            <a:pPr marL="0" indent="0">
              <a:buSzPct val="100000"/>
              <a:buNone/>
            </a:pPr>
            <a:r>
              <a:rPr lang="pl-PL" sz="2800" dirty="0">
                <a:solidFill>
                  <a:schemeClr val="tx2">
                    <a:lumMod val="50000"/>
                  </a:schemeClr>
                </a:solidFill>
              </a:rPr>
              <a:t>	</a:t>
            </a:r>
            <a:r>
              <a:rPr lang="pl-PL" sz="2800" dirty="0" err="1" smtClean="0">
                <a:solidFill>
                  <a:schemeClr val="tx2">
                    <a:lumMod val="50000"/>
                  </a:schemeClr>
                </a:solidFill>
              </a:rPr>
              <a:t>nazwa_kolumny</a:t>
            </a:r>
            <a:r>
              <a:rPr lang="pl-PL" sz="2800" dirty="0" smtClean="0">
                <a:solidFill>
                  <a:schemeClr val="tx2">
                    <a:lumMod val="50000"/>
                  </a:schemeClr>
                </a:solidFill>
              </a:rPr>
              <a:t>=</a:t>
            </a:r>
            <a:r>
              <a:rPr lang="pl-PL" sz="2800" dirty="0" err="1" smtClean="0">
                <a:solidFill>
                  <a:schemeClr val="tx2">
                    <a:lumMod val="50000"/>
                  </a:schemeClr>
                </a:solidFill>
              </a:rPr>
              <a:t>wartosc</a:t>
            </a:r>
            <a:r>
              <a:rPr lang="pl-PL" sz="2800" dirty="0">
                <a:solidFill>
                  <a:schemeClr val="tx2">
                    <a:lumMod val="50000"/>
                  </a:schemeClr>
                </a:solidFill>
              </a:rPr>
              <a:t>;</a:t>
            </a:r>
            <a:endParaRPr lang="pl-PL" sz="2800" dirty="0" smtClean="0">
              <a:solidFill>
                <a:schemeClr val="tx2">
                  <a:lumMod val="50000"/>
                </a:schemeClr>
              </a:solidFill>
            </a:endParaRPr>
          </a:p>
        </p:txBody>
      </p:sp>
    </p:spTree>
    <p:extLst>
      <p:ext uri="{BB962C8B-B14F-4D97-AF65-F5344CB8AC3E}">
        <p14:creationId xmlns:p14="http://schemas.microsoft.com/office/powerpoint/2010/main" xmlns="" val="1593882219"/>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2" end="2"/>
                                            </p:txEl>
                                          </p:spTgt>
                                        </p:tgtEl>
                                        <p:attrNameLst>
                                          <p:attrName>style.visibility</p:attrName>
                                        </p:attrNameLst>
                                      </p:cBhvr>
                                      <p:to>
                                        <p:strVal val="visible"/>
                                      </p:to>
                                    </p:set>
                                    <p:anim calcmode="lin" valueType="num">
                                      <p:cBhvr additive="base">
                                        <p:cTn id="13"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anim calcmode="lin" valueType="num">
                                      <p:cBhvr additive="base">
                                        <p:cTn id="19"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xEl>
                                              <p:pRg st="4" end="4"/>
                                            </p:txEl>
                                          </p:spTgt>
                                        </p:tgtEl>
                                        <p:attrNameLst>
                                          <p:attrName>style.visibility</p:attrName>
                                        </p:attrNameLst>
                                      </p:cBhvr>
                                      <p:to>
                                        <p:strVal val="visible"/>
                                      </p:to>
                                    </p:set>
                                    <p:anim calcmode="lin" valueType="num">
                                      <p:cBhvr additive="base">
                                        <p:cTn id="2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dirty="0" smtClean="0"/>
              <a:t>Ćwiczenia</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4 - </a:t>
            </a:r>
            <a:r>
              <a:rPr lang="pl-PL" dirty="0"/>
              <a:t>DML (Data </a:t>
            </a:r>
            <a:r>
              <a:rPr lang="pl-PL" dirty="0" err="1"/>
              <a:t>Manipulation</a:t>
            </a:r>
            <a:r>
              <a:rPr lang="pl-PL" dirty="0"/>
              <a:t> Language)</a:t>
            </a:r>
            <a:endParaRPr lang="pl" b="1" dirty="0"/>
          </a:p>
        </p:txBody>
      </p:sp>
      <p:pic>
        <p:nvPicPr>
          <p:cNvPr id="15362"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320078" y="2060848"/>
            <a:ext cx="7827505" cy="166655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pole tekstowe 1"/>
          <p:cNvSpPr txBox="1"/>
          <p:nvPr/>
        </p:nvSpPr>
        <p:spPr>
          <a:xfrm>
            <a:off x="1343742" y="1762943"/>
            <a:ext cx="1101584" cy="307777"/>
          </a:xfrm>
          <a:prstGeom prst="rect">
            <a:avLst/>
          </a:prstGeom>
          <a:noFill/>
        </p:spPr>
        <p:txBody>
          <a:bodyPr wrap="none" rtlCol="0">
            <a:spAutoFit/>
          </a:bodyPr>
          <a:lstStyle/>
          <a:p>
            <a:r>
              <a:rPr lang="pl-PL" dirty="0" smtClean="0"/>
              <a:t>Pracownicy</a:t>
            </a:r>
            <a:endParaRPr lang="pl-PL" dirty="0"/>
          </a:p>
        </p:txBody>
      </p:sp>
      <p:sp>
        <p:nvSpPr>
          <p:cNvPr id="4" name="pole tekstowe 3"/>
          <p:cNvSpPr txBox="1"/>
          <p:nvPr/>
        </p:nvSpPr>
        <p:spPr>
          <a:xfrm>
            <a:off x="1343742" y="3933056"/>
            <a:ext cx="713657" cy="307777"/>
          </a:xfrm>
          <a:prstGeom prst="rect">
            <a:avLst/>
          </a:prstGeom>
          <a:noFill/>
        </p:spPr>
        <p:txBody>
          <a:bodyPr wrap="none" rtlCol="0">
            <a:spAutoFit/>
          </a:bodyPr>
          <a:lstStyle/>
          <a:p>
            <a:r>
              <a:rPr lang="pl-PL" dirty="0" smtClean="0"/>
              <a:t>Klienci</a:t>
            </a:r>
            <a:endParaRPr lang="pl-PL" dirty="0"/>
          </a:p>
        </p:txBody>
      </p:sp>
      <p:pic>
        <p:nvPicPr>
          <p:cNvPr id="15363" name="Picture 3"/>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1343742" y="4240833"/>
            <a:ext cx="3657600" cy="5810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5364" name="Picture 4"/>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5233830" y="5013176"/>
            <a:ext cx="3781425" cy="7143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5" name="pole tekstowe 4"/>
          <p:cNvSpPr txBox="1"/>
          <p:nvPr/>
        </p:nvSpPr>
        <p:spPr>
          <a:xfrm>
            <a:off x="5233830" y="4645684"/>
            <a:ext cx="792205" cy="307777"/>
          </a:xfrm>
          <a:prstGeom prst="rect">
            <a:avLst/>
          </a:prstGeom>
          <a:noFill/>
        </p:spPr>
        <p:txBody>
          <a:bodyPr wrap="none" rtlCol="0">
            <a:spAutoFit/>
          </a:bodyPr>
          <a:lstStyle/>
          <a:p>
            <a:r>
              <a:rPr lang="pl-PL" dirty="0" smtClean="0"/>
              <a:t>Miejsca</a:t>
            </a:r>
            <a:endParaRPr lang="pl-PL" dirty="0"/>
          </a:p>
        </p:txBody>
      </p:sp>
    </p:spTree>
    <p:extLst>
      <p:ext uri="{BB962C8B-B14F-4D97-AF65-F5344CB8AC3E}">
        <p14:creationId xmlns:p14="http://schemas.microsoft.com/office/powerpoint/2010/main" xmlns="" val="1982210179"/>
      </p:ext>
    </p:extLst>
  </p:cSld>
  <p:clrMapOvr>
    <a:masterClrMapping/>
  </p:clrMapOvr>
  <p:transition spd="slow">
    <p:cu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pPr algn="l"/>
            <a:r>
              <a:rPr lang="pl-PL" sz="3200" dirty="0" smtClean="0"/>
              <a:t>Przypomnienie</a:t>
            </a:r>
            <a:endParaRPr lang="pl" sz="3200" dirty="0"/>
          </a:p>
        </p:txBody>
      </p:sp>
      <p:sp>
        <p:nvSpPr>
          <p:cNvPr id="24"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457200" indent="-457200">
              <a:buSzPct val="100000"/>
              <a:buFont typeface="Arial" pitchFamily="34" charset="0"/>
              <a:buChar char="•"/>
            </a:pPr>
            <a:r>
              <a:rPr lang="en-US" sz="2400" dirty="0" smtClean="0">
                <a:solidFill>
                  <a:schemeClr val="tx2">
                    <a:lumMod val="50000"/>
                  </a:schemeClr>
                </a:solidFill>
              </a:rPr>
              <a:t>JOIN</a:t>
            </a:r>
          </a:p>
          <a:p>
            <a:pPr marL="457200" indent="-457200">
              <a:buSzPct val="100000"/>
              <a:buFont typeface="Arial" pitchFamily="34" charset="0"/>
              <a:buChar char="•"/>
            </a:pPr>
            <a:r>
              <a:rPr lang="en-US" sz="2400" dirty="0" smtClean="0">
                <a:solidFill>
                  <a:schemeClr val="tx2">
                    <a:lumMod val="50000"/>
                  </a:schemeClr>
                </a:solidFill>
              </a:rPr>
              <a:t>INNER JOIN … ON …</a:t>
            </a:r>
          </a:p>
          <a:p>
            <a:pPr marL="457200" indent="-457200">
              <a:buSzPct val="100000"/>
              <a:buFont typeface="Arial" pitchFamily="34" charset="0"/>
              <a:buChar char="•"/>
            </a:pPr>
            <a:r>
              <a:rPr lang="en-US" sz="2400" dirty="0" smtClean="0">
                <a:solidFill>
                  <a:schemeClr val="tx2">
                    <a:lumMod val="50000"/>
                  </a:schemeClr>
                </a:solidFill>
              </a:rPr>
              <a:t>(LEFT) (RIGHT OUTER JOIN</a:t>
            </a:r>
          </a:p>
          <a:p>
            <a:pPr marL="457200" indent="-457200">
              <a:buSzPct val="100000"/>
              <a:buFont typeface="Arial" pitchFamily="34" charset="0"/>
              <a:buChar char="•"/>
            </a:pPr>
            <a:r>
              <a:rPr lang="en-US" sz="2400" dirty="0" smtClean="0">
                <a:solidFill>
                  <a:schemeClr val="tx2">
                    <a:lumMod val="50000"/>
                  </a:schemeClr>
                </a:solidFill>
              </a:rPr>
              <a:t>GROUPING</a:t>
            </a:r>
          </a:p>
          <a:p>
            <a:pPr marL="457200" indent="-457200">
              <a:buSzPct val="100000"/>
              <a:buFont typeface="Arial" pitchFamily="34" charset="0"/>
              <a:buChar char="•"/>
            </a:pPr>
            <a:r>
              <a:rPr lang="en-US" sz="2400" dirty="0" smtClean="0">
                <a:solidFill>
                  <a:schemeClr val="tx2">
                    <a:lumMod val="50000"/>
                  </a:schemeClr>
                </a:solidFill>
              </a:rPr>
              <a:t>HAVING</a:t>
            </a:r>
          </a:p>
          <a:p>
            <a:pPr marL="457200" indent="-457200">
              <a:buSzPct val="100000"/>
              <a:buFont typeface="Arial" pitchFamily="34" charset="0"/>
              <a:buChar char="•"/>
            </a:pPr>
            <a:r>
              <a:rPr lang="en-US" sz="2400" dirty="0" smtClean="0">
                <a:solidFill>
                  <a:schemeClr val="tx2">
                    <a:lumMod val="50000"/>
                  </a:schemeClr>
                </a:solidFill>
              </a:rPr>
              <a:t>UNION EXCEPT</a:t>
            </a:r>
          </a:p>
          <a:p>
            <a:pPr marL="457200" indent="-457200">
              <a:buSzPct val="100000"/>
              <a:buFont typeface="Arial" pitchFamily="34" charset="0"/>
              <a:buChar char="•"/>
            </a:pPr>
            <a:r>
              <a:rPr lang="en-US" sz="2400" dirty="0" smtClean="0">
                <a:solidFill>
                  <a:schemeClr val="tx2">
                    <a:lumMod val="50000"/>
                  </a:schemeClr>
                </a:solidFill>
              </a:rPr>
              <a:t>MIN</a:t>
            </a:r>
            <a:r>
              <a:rPr lang="pl-PL" sz="2400" dirty="0" smtClean="0">
                <a:solidFill>
                  <a:schemeClr val="tx2">
                    <a:lumMod val="50000"/>
                  </a:schemeClr>
                </a:solidFill>
              </a:rPr>
              <a:t> i </a:t>
            </a:r>
            <a:r>
              <a:rPr lang="en-US" sz="2400" dirty="0" smtClean="0">
                <a:solidFill>
                  <a:schemeClr val="tx2">
                    <a:lumMod val="50000"/>
                  </a:schemeClr>
                </a:solidFill>
              </a:rPr>
              <a:t>MAX</a:t>
            </a:r>
          </a:p>
          <a:p>
            <a:pPr marL="457200" indent="-457200">
              <a:buSzPct val="100000"/>
              <a:buFont typeface="Arial" pitchFamily="34" charset="0"/>
              <a:buChar char="•"/>
            </a:pPr>
            <a:r>
              <a:rPr lang="en-US" sz="2400" dirty="0" smtClean="0">
                <a:solidFill>
                  <a:schemeClr val="tx2">
                    <a:lumMod val="50000"/>
                  </a:schemeClr>
                </a:solidFill>
              </a:rPr>
              <a:t>COUNT</a:t>
            </a:r>
          </a:p>
          <a:p>
            <a:pPr marL="457200" indent="-457200">
              <a:buSzPct val="100000"/>
              <a:buFont typeface="Arial" pitchFamily="34" charset="0"/>
              <a:buChar char="•"/>
            </a:pPr>
            <a:r>
              <a:rPr lang="en-US" sz="2400" dirty="0" smtClean="0">
                <a:solidFill>
                  <a:schemeClr val="tx2">
                    <a:lumMod val="50000"/>
                  </a:schemeClr>
                </a:solidFill>
              </a:rPr>
              <a:t>SUM</a:t>
            </a:r>
            <a:r>
              <a:rPr lang="pl-PL" sz="2400" dirty="0" smtClean="0">
                <a:solidFill>
                  <a:schemeClr val="tx2">
                    <a:lumMod val="50000"/>
                  </a:schemeClr>
                </a:solidFill>
              </a:rPr>
              <a:t> i </a:t>
            </a:r>
            <a:r>
              <a:rPr lang="en-US" sz="2400" dirty="0" smtClean="0">
                <a:solidFill>
                  <a:schemeClr val="tx2">
                    <a:lumMod val="50000"/>
                  </a:schemeClr>
                </a:solidFill>
              </a:rPr>
              <a:t>AVG</a:t>
            </a:r>
            <a:endParaRPr lang="pl-PL" sz="2400" dirty="0" smtClean="0">
              <a:solidFill>
                <a:schemeClr val="tx2">
                  <a:lumMod val="50000"/>
                </a:schemeClr>
              </a:solidFill>
            </a:endParaRPr>
          </a:p>
        </p:txBody>
      </p:sp>
      <p:sp>
        <p:nvSpPr>
          <p:cNvPr id="2" name="pole tekstowe 1"/>
          <p:cNvSpPr txBox="1"/>
          <p:nvPr/>
        </p:nvSpPr>
        <p:spPr>
          <a:xfrm>
            <a:off x="1835696" y="6377353"/>
            <a:ext cx="7308304" cy="307777"/>
          </a:xfrm>
          <a:prstGeom prst="rect">
            <a:avLst/>
          </a:prstGeom>
          <a:noFill/>
        </p:spPr>
        <p:txBody>
          <a:bodyPr wrap="square" rtlCol="0">
            <a:spAutoFit/>
          </a:bodyPr>
          <a:lstStyle/>
          <a:p>
            <a:r>
              <a:rPr lang="it-IT" dirty="0" smtClean="0"/>
              <a:t>Lekcja 4 - </a:t>
            </a:r>
            <a:r>
              <a:rPr lang="pl-PL" dirty="0"/>
              <a:t>DML (Data </a:t>
            </a:r>
            <a:r>
              <a:rPr lang="pl-PL" dirty="0" err="1"/>
              <a:t>Manipulation</a:t>
            </a:r>
            <a:r>
              <a:rPr lang="pl-PL" dirty="0"/>
              <a:t> Language)</a:t>
            </a:r>
            <a:endParaRPr lang="pl" b="1"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Tree>
    <p:extLst>
      <p:ext uri="{BB962C8B-B14F-4D97-AF65-F5344CB8AC3E}">
        <p14:creationId xmlns:p14="http://schemas.microsoft.com/office/powerpoint/2010/main" xmlns="" val="1755906519"/>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anim calcmode="lin" valueType="num">
                                      <p:cBhvr additive="base">
                                        <p:cTn id="7"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4">
                                            <p:txEl>
                                              <p:pRg st="1" end="1"/>
                                            </p:txEl>
                                          </p:spTgt>
                                        </p:tgtEl>
                                        <p:attrNameLst>
                                          <p:attrName>style.visibility</p:attrName>
                                        </p:attrNameLst>
                                      </p:cBhvr>
                                      <p:to>
                                        <p:strVal val="visible"/>
                                      </p:to>
                                    </p:set>
                                    <p:anim calcmode="lin" valueType="num">
                                      <p:cBhvr additive="base">
                                        <p:cTn id="13" dur="500" fill="hold"/>
                                        <p:tgtEl>
                                          <p:spTgt spid="2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4">
                                            <p:txEl>
                                              <p:pRg st="2" end="2"/>
                                            </p:txEl>
                                          </p:spTgt>
                                        </p:tgtEl>
                                        <p:attrNameLst>
                                          <p:attrName>style.visibility</p:attrName>
                                        </p:attrNameLst>
                                      </p:cBhvr>
                                      <p:to>
                                        <p:strVal val="visible"/>
                                      </p:to>
                                    </p:set>
                                    <p:anim calcmode="lin" valueType="num">
                                      <p:cBhvr additive="base">
                                        <p:cTn id="19" dur="500" fill="hold"/>
                                        <p:tgtEl>
                                          <p:spTgt spid="2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4">
                                            <p:txEl>
                                              <p:pRg st="3" end="3"/>
                                            </p:txEl>
                                          </p:spTgt>
                                        </p:tgtEl>
                                        <p:attrNameLst>
                                          <p:attrName>style.visibility</p:attrName>
                                        </p:attrNameLst>
                                      </p:cBhvr>
                                      <p:to>
                                        <p:strVal val="visible"/>
                                      </p:to>
                                    </p:set>
                                    <p:anim calcmode="lin" valueType="num">
                                      <p:cBhvr additive="base">
                                        <p:cTn id="25" dur="500" fill="hold"/>
                                        <p:tgtEl>
                                          <p:spTgt spid="2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4">
                                            <p:txEl>
                                              <p:pRg st="4" end="4"/>
                                            </p:txEl>
                                          </p:spTgt>
                                        </p:tgtEl>
                                        <p:attrNameLst>
                                          <p:attrName>style.visibility</p:attrName>
                                        </p:attrNameLst>
                                      </p:cBhvr>
                                      <p:to>
                                        <p:strVal val="visible"/>
                                      </p:to>
                                    </p:set>
                                    <p:anim calcmode="lin" valueType="num">
                                      <p:cBhvr additive="base">
                                        <p:cTn id="31" dur="500" fill="hold"/>
                                        <p:tgtEl>
                                          <p:spTgt spid="24">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4">
                                            <p:txEl>
                                              <p:pRg st="5" end="5"/>
                                            </p:txEl>
                                          </p:spTgt>
                                        </p:tgtEl>
                                        <p:attrNameLst>
                                          <p:attrName>style.visibility</p:attrName>
                                        </p:attrNameLst>
                                      </p:cBhvr>
                                      <p:to>
                                        <p:strVal val="visible"/>
                                      </p:to>
                                    </p:set>
                                    <p:anim calcmode="lin" valueType="num">
                                      <p:cBhvr additive="base">
                                        <p:cTn id="37" dur="500" fill="hold"/>
                                        <p:tgtEl>
                                          <p:spTgt spid="24">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4">
                                            <p:txEl>
                                              <p:pRg st="6" end="6"/>
                                            </p:txEl>
                                          </p:spTgt>
                                        </p:tgtEl>
                                        <p:attrNameLst>
                                          <p:attrName>style.visibility</p:attrName>
                                        </p:attrNameLst>
                                      </p:cBhvr>
                                      <p:to>
                                        <p:strVal val="visible"/>
                                      </p:to>
                                    </p:set>
                                    <p:anim calcmode="lin" valueType="num">
                                      <p:cBhvr additive="base">
                                        <p:cTn id="43" dur="500" fill="hold"/>
                                        <p:tgtEl>
                                          <p:spTgt spid="24">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24">
                                            <p:txEl>
                                              <p:pRg st="7" end="7"/>
                                            </p:txEl>
                                          </p:spTgt>
                                        </p:tgtEl>
                                        <p:attrNameLst>
                                          <p:attrName>style.visibility</p:attrName>
                                        </p:attrNameLst>
                                      </p:cBhvr>
                                      <p:to>
                                        <p:strVal val="visible"/>
                                      </p:to>
                                    </p:set>
                                    <p:anim calcmode="lin" valueType="num">
                                      <p:cBhvr additive="base">
                                        <p:cTn id="49" dur="500" fill="hold"/>
                                        <p:tgtEl>
                                          <p:spTgt spid="24">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24">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24">
                                            <p:txEl>
                                              <p:pRg st="8" end="8"/>
                                            </p:txEl>
                                          </p:spTgt>
                                        </p:tgtEl>
                                        <p:attrNameLst>
                                          <p:attrName>style.visibility</p:attrName>
                                        </p:attrNameLst>
                                      </p:cBhvr>
                                      <p:to>
                                        <p:strVal val="visible"/>
                                      </p:to>
                                    </p:set>
                                    <p:anim calcmode="lin" valueType="num">
                                      <p:cBhvr additive="base">
                                        <p:cTn id="55" dur="500" fill="hold"/>
                                        <p:tgtEl>
                                          <p:spTgt spid="24">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24">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dirty="0" smtClean="0"/>
              <a:t>Podsumowanie</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4 - </a:t>
            </a:r>
            <a:r>
              <a:rPr lang="pl-PL" dirty="0"/>
              <a:t>DML (Data </a:t>
            </a:r>
            <a:r>
              <a:rPr lang="pl-PL" dirty="0" err="1"/>
              <a:t>Manipulation</a:t>
            </a:r>
            <a:r>
              <a:rPr lang="pl-PL" dirty="0"/>
              <a:t> Language)</a:t>
            </a:r>
            <a:endParaRPr lang="pl" b="1" dirty="0"/>
          </a:p>
        </p:txBody>
      </p:sp>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0" indent="0">
              <a:buNone/>
            </a:pPr>
            <a:endParaRPr lang="pl-PL" sz="1400" b="1" dirty="0" smtClean="0"/>
          </a:p>
        </p:txBody>
      </p:sp>
      <p:graphicFrame>
        <p:nvGraphicFramePr>
          <p:cNvPr id="2" name="Tabela 1"/>
          <p:cNvGraphicFramePr>
            <a:graphicFrameLocks noGrp="1"/>
          </p:cNvGraphicFramePr>
          <p:nvPr>
            <p:extLst>
              <p:ext uri="{D42A27DB-BD31-4B8C-83A1-F6EECF244321}">
                <p14:modId xmlns:p14="http://schemas.microsoft.com/office/powerpoint/2010/main" xmlns="" val="3695821953"/>
              </p:ext>
            </p:extLst>
          </p:nvPr>
        </p:nvGraphicFramePr>
        <p:xfrm>
          <a:off x="1691680" y="2852936"/>
          <a:ext cx="7000665" cy="1097280"/>
        </p:xfrm>
        <a:graphic>
          <a:graphicData uri="http://schemas.openxmlformats.org/drawingml/2006/table">
            <a:tbl>
              <a:tblPr firstRow="1" bandRow="1"/>
              <a:tblGrid>
                <a:gridCol w="1837520"/>
                <a:gridCol w="5163145"/>
              </a:tblGrid>
              <a:tr h="216024">
                <a:tc>
                  <a:txBody>
                    <a:bodyPr/>
                    <a:lstStyle/>
                    <a:p>
                      <a:r>
                        <a:rPr lang="pl-PL" sz="1800" dirty="0" smtClean="0"/>
                        <a:t>INSERT</a:t>
                      </a:r>
                      <a:endParaRPr lang="pl-PL" sz="1800" dirty="0"/>
                    </a:p>
                  </a:txBody>
                  <a:tcPr/>
                </a:tc>
                <a:tc>
                  <a:txBody>
                    <a:bodyPr/>
                    <a:lstStyle/>
                    <a:p>
                      <a:r>
                        <a:rPr lang="pl-PL" sz="1800" dirty="0" smtClean="0"/>
                        <a:t>Wstawia wiersze</a:t>
                      </a:r>
                      <a:r>
                        <a:rPr lang="pl-PL" sz="1800" baseline="0" dirty="0" smtClean="0"/>
                        <a:t> do tabeli</a:t>
                      </a:r>
                      <a:endParaRPr lang="pl-PL" sz="1800" dirty="0"/>
                    </a:p>
                  </a:txBody>
                  <a:tcPr/>
                </a:tc>
              </a:tr>
              <a:tr h="301744">
                <a:tc>
                  <a:txBody>
                    <a:bodyPr/>
                    <a:lstStyle/>
                    <a:p>
                      <a:r>
                        <a:rPr lang="pl-PL" sz="1800" dirty="0" smtClean="0"/>
                        <a:t>UPDATE</a:t>
                      </a:r>
                      <a:endParaRPr lang="pl-PL" sz="1800" dirty="0"/>
                    </a:p>
                  </a:txBody>
                  <a:tcPr/>
                </a:tc>
                <a:tc>
                  <a:txBody>
                    <a:bodyPr/>
                    <a:lstStyle/>
                    <a:p>
                      <a:r>
                        <a:rPr lang="pl-PL" sz="1800" dirty="0" smtClean="0"/>
                        <a:t>Aktualizuje wartość wierszy</a:t>
                      </a:r>
                      <a:endParaRPr lang="pl-PL" sz="1800" dirty="0"/>
                    </a:p>
                  </a:txBody>
                  <a:tcPr/>
                </a:tc>
              </a:tr>
              <a:tr h="216024">
                <a:tc>
                  <a:txBody>
                    <a:bodyPr/>
                    <a:lstStyle/>
                    <a:p>
                      <a:r>
                        <a:rPr lang="pl-PL" sz="1800" dirty="0" smtClean="0"/>
                        <a:t>DELETE</a:t>
                      </a:r>
                      <a:endParaRPr lang="pl-PL" sz="1800" dirty="0"/>
                    </a:p>
                  </a:txBody>
                  <a:tcPr/>
                </a:tc>
                <a:tc>
                  <a:txBody>
                    <a:bodyPr/>
                    <a:lstStyle/>
                    <a:p>
                      <a:r>
                        <a:rPr lang="pl-PL" sz="1800" dirty="0" smtClean="0"/>
                        <a:t>Usuwa wiersze z tabeli</a:t>
                      </a:r>
                      <a:endParaRPr lang="pl-PL" sz="1800" dirty="0"/>
                    </a:p>
                  </a:txBody>
                  <a:tcPr/>
                </a:tc>
              </a:tr>
            </a:tbl>
          </a:graphicData>
        </a:graphic>
      </p:graphicFrame>
    </p:spTree>
    <p:extLst>
      <p:ext uri="{BB962C8B-B14F-4D97-AF65-F5344CB8AC3E}">
        <p14:creationId xmlns:p14="http://schemas.microsoft.com/office/powerpoint/2010/main" xmlns="" val="3553388639"/>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nodePh="1">
                                  <p:stCondLst>
                                    <p:cond delay="0"/>
                                  </p:stCondLst>
                                  <p:endCondLst>
                                    <p:cond evt="begin" delay="0">
                                      <p:tn val="5"/>
                                    </p:cond>
                                  </p:end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a:solidFill>
                  <a:schemeClr val="tx1"/>
                </a:solidFill>
              </a:rPr>
              <a:t>Data </a:t>
            </a:r>
            <a:r>
              <a:rPr lang="pl-PL" sz="3200" b="0" kern="1200" dirty="0" err="1">
                <a:solidFill>
                  <a:schemeClr val="tx1"/>
                </a:solidFill>
              </a:rPr>
              <a:t>Manipulation</a:t>
            </a:r>
            <a:r>
              <a:rPr lang="pl-PL" sz="3200" b="0" kern="1200" dirty="0">
                <a:solidFill>
                  <a:schemeClr val="tx1"/>
                </a:solidFill>
              </a:rPr>
              <a:t> Language</a:t>
            </a:r>
            <a:endParaRPr lang="pl" sz="3200" dirty="0"/>
          </a:p>
        </p:txBody>
      </p:sp>
      <p:sp>
        <p:nvSpPr>
          <p:cNvPr id="24"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0" indent="0" fontAlgn="base">
              <a:buNone/>
            </a:pPr>
            <a:r>
              <a:rPr lang="pl-PL" sz="2000" dirty="0" smtClean="0">
                <a:solidFill>
                  <a:schemeClr val="tx2">
                    <a:lumMod val="50000"/>
                  </a:schemeClr>
                </a:solidFill>
              </a:rPr>
              <a:t>DML (Data </a:t>
            </a:r>
            <a:r>
              <a:rPr lang="pl-PL" sz="2000" dirty="0" err="1" smtClean="0">
                <a:solidFill>
                  <a:schemeClr val="tx2">
                    <a:lumMod val="50000"/>
                  </a:schemeClr>
                </a:solidFill>
              </a:rPr>
              <a:t>Manipulation</a:t>
            </a:r>
            <a:r>
              <a:rPr lang="pl-PL" sz="2000" dirty="0" smtClean="0">
                <a:solidFill>
                  <a:schemeClr val="tx2">
                    <a:lumMod val="50000"/>
                  </a:schemeClr>
                </a:solidFill>
              </a:rPr>
              <a:t> Language) służy do wykonywania operacji na danych – do ich umieszczania w bazie, kasowania, przeglądania oraz dokonywania zmian. Najważniejsze polecenia z tego zbioru to:</a:t>
            </a:r>
          </a:p>
          <a:p>
            <a:pPr lvl="1" fontAlgn="base"/>
            <a:r>
              <a:rPr lang="pl-PL" sz="2000" dirty="0" smtClean="0">
                <a:solidFill>
                  <a:schemeClr val="tx2">
                    <a:lumMod val="50000"/>
                  </a:schemeClr>
                </a:solidFill>
              </a:rPr>
              <a:t>INSERT – umieszczenie danych w bazie,</a:t>
            </a:r>
          </a:p>
          <a:p>
            <a:pPr lvl="1" fontAlgn="base"/>
            <a:r>
              <a:rPr lang="pl-PL" sz="2000" dirty="0" smtClean="0">
                <a:solidFill>
                  <a:schemeClr val="tx2">
                    <a:lumMod val="50000"/>
                  </a:schemeClr>
                </a:solidFill>
              </a:rPr>
              <a:t>UPDATE – zmiana danych,</a:t>
            </a:r>
          </a:p>
          <a:p>
            <a:pPr lvl="1" fontAlgn="base"/>
            <a:r>
              <a:rPr lang="pl-PL" sz="2000" dirty="0" smtClean="0">
                <a:solidFill>
                  <a:schemeClr val="tx2">
                    <a:lumMod val="50000"/>
                  </a:schemeClr>
                </a:solidFill>
              </a:rPr>
              <a:t>DELETE – usunięcie danych z bazy.</a:t>
            </a:r>
            <a:endParaRPr lang="en-US" sz="2000" dirty="0">
              <a:solidFill>
                <a:schemeClr val="tx2">
                  <a:lumMod val="50000"/>
                </a:schemeClr>
              </a:solidFill>
            </a:endParaRP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4 - </a:t>
            </a:r>
            <a:r>
              <a:rPr lang="pl-PL" dirty="0"/>
              <a:t>DML (Data </a:t>
            </a:r>
            <a:r>
              <a:rPr lang="pl-PL" dirty="0" err="1"/>
              <a:t>Manipulation</a:t>
            </a:r>
            <a:r>
              <a:rPr lang="pl-PL" dirty="0"/>
              <a:t> Language)</a:t>
            </a:r>
            <a:endParaRPr lang="pl" b="1" dirty="0"/>
          </a:p>
        </p:txBody>
      </p:sp>
    </p:spTree>
    <p:extLst>
      <p:ext uri="{BB962C8B-B14F-4D97-AF65-F5344CB8AC3E}">
        <p14:creationId xmlns:p14="http://schemas.microsoft.com/office/powerpoint/2010/main" xmlns="" val="2823738687"/>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anim calcmode="lin" valueType="num">
                                      <p:cBhvr additive="base">
                                        <p:cTn id="7"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INSERT</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4 - </a:t>
            </a:r>
            <a:r>
              <a:rPr lang="pl-PL" dirty="0"/>
              <a:t>DML (Data </a:t>
            </a:r>
            <a:r>
              <a:rPr lang="pl-PL" dirty="0" err="1"/>
              <a:t>Manipulation</a:t>
            </a:r>
            <a:r>
              <a:rPr lang="pl-PL" dirty="0"/>
              <a:t> Language)</a:t>
            </a:r>
            <a:endParaRPr lang="pl" b="1" dirty="0"/>
          </a:p>
        </p:txBody>
      </p:sp>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457200" indent="-457200">
              <a:buSzPct val="100000"/>
              <a:buFont typeface="Arial" pitchFamily="34" charset="0"/>
              <a:buChar char="•"/>
            </a:pPr>
            <a:r>
              <a:rPr lang="pl-PL" sz="2400" dirty="0" smtClean="0">
                <a:solidFill>
                  <a:schemeClr val="tx2">
                    <a:lumMod val="50000"/>
                  </a:schemeClr>
                </a:solidFill>
              </a:rPr>
              <a:t>Polecenie INSERT służy do wstawiania danych do bazy danych</a:t>
            </a:r>
          </a:p>
          <a:p>
            <a:pPr marL="457200" indent="-457200">
              <a:buSzPct val="100000"/>
              <a:buFont typeface="Arial" pitchFamily="34" charset="0"/>
              <a:buChar char="•"/>
            </a:pPr>
            <a:r>
              <a:rPr lang="pl-PL" sz="2400" dirty="0" smtClean="0">
                <a:solidFill>
                  <a:schemeClr val="tx2">
                    <a:lumMod val="50000"/>
                  </a:schemeClr>
                </a:solidFill>
              </a:rPr>
              <a:t>Ogólna składnia INSERT to:</a:t>
            </a:r>
          </a:p>
          <a:p>
            <a:pPr marL="400050" lvl="1" indent="0">
              <a:buNone/>
            </a:pPr>
            <a:r>
              <a:rPr lang="pl-PL" sz="2800" dirty="0" smtClean="0">
                <a:solidFill>
                  <a:schemeClr val="tx2">
                    <a:lumMod val="50000"/>
                  </a:schemeClr>
                </a:solidFill>
              </a:rPr>
              <a:t>INSERT INTO tabela VALUES (</a:t>
            </a:r>
            <a:r>
              <a:rPr lang="pl-PL" sz="2800" dirty="0">
                <a:solidFill>
                  <a:schemeClr val="tx2">
                    <a:lumMod val="50000"/>
                  </a:schemeClr>
                </a:solidFill>
              </a:rPr>
              <a:t>wartość_kolumny1, </a:t>
            </a:r>
            <a:r>
              <a:rPr lang="pl-PL" sz="2800" dirty="0" smtClean="0">
                <a:solidFill>
                  <a:schemeClr val="tx2">
                    <a:lumMod val="50000"/>
                  </a:schemeClr>
                </a:solidFill>
              </a:rPr>
              <a:t>wartość_kolumny2, …)</a:t>
            </a:r>
            <a:endParaRPr lang="en-US" sz="2800" dirty="0" smtClean="0">
              <a:solidFill>
                <a:schemeClr val="tx2">
                  <a:lumMod val="50000"/>
                </a:schemeClr>
              </a:solidFill>
            </a:endParaRPr>
          </a:p>
        </p:txBody>
      </p:sp>
    </p:spTree>
    <p:extLst>
      <p:ext uri="{BB962C8B-B14F-4D97-AF65-F5344CB8AC3E}">
        <p14:creationId xmlns:p14="http://schemas.microsoft.com/office/powerpoint/2010/main" xmlns="" val="3189012290"/>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anim calcmode="lin" valueType="num">
                                      <p:cBhvr additive="base">
                                        <p:cTn id="17"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INSERT - przykład</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4 - </a:t>
            </a:r>
            <a:r>
              <a:rPr lang="pl-PL" dirty="0"/>
              <a:t>DML (Data </a:t>
            </a:r>
            <a:r>
              <a:rPr lang="pl-PL" dirty="0" err="1"/>
              <a:t>Manipulation</a:t>
            </a:r>
            <a:r>
              <a:rPr lang="pl-PL" dirty="0"/>
              <a:t> Language)</a:t>
            </a:r>
            <a:endParaRPr lang="pl" b="1" dirty="0"/>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3910320" y="3778374"/>
            <a:ext cx="2698991" cy="4107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1460711" y="1988840"/>
            <a:ext cx="7287753" cy="64807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2843808" y="4189090"/>
            <a:ext cx="4835818" cy="89609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38834901"/>
      </p:ext>
    </p:extLst>
  </p:cSld>
  <p:clrMapOvr>
    <a:masterClrMapping/>
  </p:clrMapOvr>
  <p:transition spd="slow">
    <p:cu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INSERT – wartości puste</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4 - </a:t>
            </a:r>
            <a:r>
              <a:rPr lang="pl-PL" dirty="0"/>
              <a:t>DML (Data </a:t>
            </a:r>
            <a:r>
              <a:rPr lang="pl-PL" dirty="0" err="1"/>
              <a:t>Manipulation</a:t>
            </a:r>
            <a:r>
              <a:rPr lang="pl-PL" dirty="0"/>
              <a:t> Language)</a:t>
            </a:r>
            <a:endParaRPr lang="pl" b="1" dirty="0"/>
          </a:p>
        </p:txBody>
      </p:sp>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457200" indent="-457200">
              <a:buSzPct val="100000"/>
              <a:buFont typeface="Arial" pitchFamily="34" charset="0"/>
              <a:buChar char="•"/>
            </a:pPr>
            <a:r>
              <a:rPr lang="pl-PL" sz="2800" dirty="0" smtClean="0">
                <a:solidFill>
                  <a:schemeClr val="tx2">
                    <a:lumMod val="50000"/>
                  </a:schemeClr>
                </a:solidFill>
              </a:rPr>
              <a:t>INSERT umożliwia wstawienie wiersza bez uzupełniania wszystkich wartości</a:t>
            </a:r>
          </a:p>
          <a:p>
            <a:pPr marL="457200" indent="-457200">
              <a:buSzPct val="100000"/>
              <a:buFont typeface="Arial" pitchFamily="34" charset="0"/>
              <a:buChar char="•"/>
            </a:pPr>
            <a:r>
              <a:rPr lang="pl-PL" sz="2800" dirty="0" smtClean="0">
                <a:solidFill>
                  <a:schemeClr val="tx2">
                    <a:lumMod val="50000"/>
                  </a:schemeClr>
                </a:solidFill>
              </a:rPr>
              <a:t>Sposób 1:</a:t>
            </a:r>
          </a:p>
          <a:p>
            <a:pPr marL="457200" indent="-457200">
              <a:buSzPct val="100000"/>
              <a:buFont typeface="Arial" pitchFamily="34" charset="0"/>
              <a:buChar char="•"/>
            </a:pPr>
            <a:endParaRPr lang="pl-PL" sz="2800" dirty="0">
              <a:solidFill>
                <a:schemeClr val="tx2">
                  <a:lumMod val="50000"/>
                </a:schemeClr>
              </a:solidFill>
            </a:endParaRPr>
          </a:p>
          <a:p>
            <a:pPr marL="457200" indent="-457200">
              <a:buSzPct val="100000"/>
              <a:buFont typeface="Arial" pitchFamily="34" charset="0"/>
              <a:buChar char="•"/>
            </a:pPr>
            <a:endParaRPr lang="pl-PL" sz="2800" dirty="0" smtClean="0">
              <a:solidFill>
                <a:schemeClr val="tx2">
                  <a:lumMod val="50000"/>
                </a:schemeClr>
              </a:solidFill>
            </a:endParaRPr>
          </a:p>
          <a:p>
            <a:pPr marL="457200" indent="-457200">
              <a:buSzPct val="100000"/>
              <a:buFont typeface="Arial" pitchFamily="34" charset="0"/>
              <a:buChar char="•"/>
            </a:pPr>
            <a:r>
              <a:rPr lang="pl-PL" sz="2800" dirty="0" smtClean="0">
                <a:solidFill>
                  <a:schemeClr val="tx2">
                    <a:lumMod val="50000"/>
                  </a:schemeClr>
                </a:solidFill>
              </a:rPr>
              <a:t>Sposób 2:</a:t>
            </a:r>
          </a:p>
          <a:p>
            <a:pPr marL="457200" indent="-457200">
              <a:buSzPct val="100000"/>
              <a:buFont typeface="Arial" pitchFamily="34" charset="0"/>
              <a:buChar char="•"/>
            </a:pPr>
            <a:endParaRPr lang="en-US" sz="2800" dirty="0" smtClean="0">
              <a:solidFill>
                <a:schemeClr val="tx2">
                  <a:lumMod val="50000"/>
                </a:schemeClr>
              </a:solidFill>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580892" y="3415553"/>
            <a:ext cx="6519500" cy="52272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1259632" y="4866174"/>
            <a:ext cx="7648584" cy="36302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439852331"/>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xEl>
                                              <p:pRg st="4" end="4"/>
                                            </p:txEl>
                                          </p:spTgt>
                                        </p:tgtEl>
                                        <p:attrNameLst>
                                          <p:attrName>style.visibility</p:attrName>
                                        </p:attrNameLst>
                                      </p:cBhvr>
                                      <p:to>
                                        <p:strVal val="visible"/>
                                      </p:to>
                                    </p:set>
                                    <p:anim calcmode="lin" valueType="num">
                                      <p:cBhvr additive="base">
                                        <p:cTn id="19"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INSERT – wartość domyślna</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4 - </a:t>
            </a:r>
            <a:r>
              <a:rPr lang="pl-PL" dirty="0"/>
              <a:t>DML (Data </a:t>
            </a:r>
            <a:r>
              <a:rPr lang="pl-PL" dirty="0" err="1"/>
              <a:t>Manipulation</a:t>
            </a:r>
            <a:r>
              <a:rPr lang="pl-PL" dirty="0"/>
              <a:t> Language)</a:t>
            </a:r>
            <a:endParaRPr lang="pl" b="1" dirty="0"/>
          </a:p>
        </p:txBody>
      </p:sp>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457200" indent="-457200">
              <a:buSzPct val="100000"/>
              <a:buFont typeface="Arial" pitchFamily="34" charset="0"/>
              <a:buChar char="•"/>
            </a:pPr>
            <a:r>
              <a:rPr lang="pl-PL" sz="2800" dirty="0" smtClean="0">
                <a:solidFill>
                  <a:schemeClr val="tx2">
                    <a:lumMod val="50000"/>
                  </a:schemeClr>
                </a:solidFill>
              </a:rPr>
              <a:t>Do wstawienia wartości domyślnej służy DEFAULT</a:t>
            </a:r>
          </a:p>
          <a:p>
            <a:pPr marL="457200" indent="-457200">
              <a:buSzPct val="100000"/>
              <a:buFont typeface="Arial" pitchFamily="34" charset="0"/>
              <a:buChar char="•"/>
            </a:pPr>
            <a:r>
              <a:rPr lang="pl-PL" sz="2800" dirty="0" smtClean="0">
                <a:solidFill>
                  <a:schemeClr val="tx2">
                    <a:lumMod val="50000"/>
                  </a:schemeClr>
                </a:solidFill>
              </a:rPr>
              <a:t>Przykład:</a:t>
            </a:r>
          </a:p>
          <a:p>
            <a:pPr marL="457200" indent="-457200">
              <a:buSzPct val="100000"/>
              <a:buFont typeface="Arial" pitchFamily="34" charset="0"/>
              <a:buChar char="•"/>
            </a:pPr>
            <a:endParaRPr lang="pl-PL" sz="2800" dirty="0">
              <a:solidFill>
                <a:schemeClr val="tx2">
                  <a:lumMod val="50000"/>
                </a:schemeClr>
              </a:solidFill>
            </a:endParaRPr>
          </a:p>
          <a:p>
            <a:pPr marL="457200" indent="-457200">
              <a:buSzPct val="100000"/>
              <a:buFont typeface="Arial" pitchFamily="34" charset="0"/>
              <a:buChar char="•"/>
            </a:pPr>
            <a:endParaRPr lang="pl-PL" sz="2800" dirty="0" smtClean="0">
              <a:solidFill>
                <a:schemeClr val="tx2">
                  <a:lumMod val="50000"/>
                </a:schemeClr>
              </a:solidFill>
            </a:endParaRPr>
          </a:p>
          <a:p>
            <a:pPr marL="457200" indent="-457200">
              <a:buSzPct val="100000"/>
              <a:buFont typeface="Arial" pitchFamily="34" charset="0"/>
              <a:buChar char="•"/>
            </a:pPr>
            <a:endParaRPr lang="en-US" sz="2800" dirty="0" smtClean="0">
              <a:solidFill>
                <a:schemeClr val="tx2">
                  <a:lumMod val="50000"/>
                </a:schemeClr>
              </a:solidFill>
            </a:endParaRP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240617" y="3600450"/>
            <a:ext cx="7903383" cy="54863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2820566" y="4149080"/>
            <a:ext cx="3991828" cy="165618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853989598"/>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INSERT z SELECT</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4 - </a:t>
            </a:r>
            <a:r>
              <a:rPr lang="pl-PL" dirty="0"/>
              <a:t>DML (Data </a:t>
            </a:r>
            <a:r>
              <a:rPr lang="pl-PL" dirty="0" err="1"/>
              <a:t>Manipulation</a:t>
            </a:r>
            <a:r>
              <a:rPr lang="pl-PL" dirty="0"/>
              <a:t> Language)</a:t>
            </a:r>
            <a:endParaRPr lang="pl" b="1" dirty="0"/>
          </a:p>
        </p:txBody>
      </p:sp>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457200" indent="-457200">
              <a:buSzPct val="100000"/>
              <a:buFont typeface="Arial" pitchFamily="34" charset="0"/>
              <a:buChar char="•"/>
            </a:pPr>
            <a:r>
              <a:rPr lang="pl-PL" sz="2800" dirty="0" smtClean="0">
                <a:solidFill>
                  <a:schemeClr val="tx2">
                    <a:lumMod val="50000"/>
                  </a:schemeClr>
                </a:solidFill>
              </a:rPr>
              <a:t>Wstawianie wielu wierszy z innej tabeli</a:t>
            </a:r>
          </a:p>
          <a:p>
            <a:pPr marL="457200" indent="-457200">
              <a:buSzPct val="100000"/>
              <a:buFont typeface="Arial" pitchFamily="34" charset="0"/>
              <a:buChar char="•"/>
            </a:pPr>
            <a:r>
              <a:rPr lang="pl-PL" sz="2800" dirty="0" smtClean="0">
                <a:solidFill>
                  <a:schemeClr val="tx2">
                    <a:lumMod val="50000"/>
                  </a:schemeClr>
                </a:solidFill>
              </a:rPr>
              <a:t>INSERT INTO tabela SELECT … FROM tabela 2</a:t>
            </a:r>
          </a:p>
          <a:p>
            <a:pPr marL="457200" indent="-457200">
              <a:buSzPct val="100000"/>
              <a:buFont typeface="Arial" pitchFamily="34" charset="0"/>
              <a:buChar char="•"/>
            </a:pPr>
            <a:endParaRPr lang="pl-PL" sz="2800" dirty="0">
              <a:solidFill>
                <a:schemeClr val="tx2">
                  <a:lumMod val="50000"/>
                </a:schemeClr>
              </a:solidFill>
            </a:endParaRPr>
          </a:p>
          <a:p>
            <a:pPr marL="457200" indent="-457200">
              <a:buSzPct val="100000"/>
              <a:buFont typeface="Arial" pitchFamily="34" charset="0"/>
              <a:buChar char="•"/>
            </a:pPr>
            <a:endParaRPr lang="pl-PL" sz="2800" dirty="0" smtClean="0">
              <a:solidFill>
                <a:schemeClr val="tx2">
                  <a:lumMod val="50000"/>
                </a:schemeClr>
              </a:solidFill>
            </a:endParaRPr>
          </a:p>
          <a:p>
            <a:pPr marL="457200" indent="-457200">
              <a:buSzPct val="100000"/>
              <a:buFont typeface="Arial" pitchFamily="34" charset="0"/>
              <a:buChar char="•"/>
            </a:pPr>
            <a:endParaRPr lang="en-US" sz="2800" dirty="0" smtClean="0">
              <a:solidFill>
                <a:schemeClr val="tx2">
                  <a:lumMod val="50000"/>
                </a:schemeClr>
              </a:solidFill>
            </a:endParaRP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879873" y="3505200"/>
            <a:ext cx="6911470" cy="107592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400179357"/>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UPDATE</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4 - </a:t>
            </a:r>
            <a:r>
              <a:rPr lang="pl-PL" dirty="0"/>
              <a:t>DML (Data </a:t>
            </a:r>
            <a:r>
              <a:rPr lang="pl-PL" dirty="0" err="1"/>
              <a:t>Manipulation</a:t>
            </a:r>
            <a:r>
              <a:rPr lang="pl-PL" dirty="0"/>
              <a:t> Language)</a:t>
            </a:r>
            <a:endParaRPr lang="pl" b="1" dirty="0"/>
          </a:p>
        </p:txBody>
      </p:sp>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457200" indent="-457200">
              <a:buSzPct val="100000"/>
              <a:buFont typeface="Arial" pitchFamily="34" charset="0"/>
              <a:buChar char="•"/>
            </a:pPr>
            <a:r>
              <a:rPr lang="pl-PL" sz="2800" dirty="0" smtClean="0">
                <a:solidFill>
                  <a:schemeClr val="tx2">
                    <a:lumMod val="50000"/>
                  </a:schemeClr>
                </a:solidFill>
              </a:rPr>
              <a:t>UPDATE służy do aktualizacji istniejących w tabeli wierszy</a:t>
            </a:r>
          </a:p>
          <a:p>
            <a:pPr marL="457200" indent="-457200">
              <a:buSzPct val="100000"/>
              <a:buFont typeface="Arial" pitchFamily="34" charset="0"/>
              <a:buChar char="•"/>
            </a:pPr>
            <a:r>
              <a:rPr lang="pl-PL" sz="2800" dirty="0" smtClean="0">
                <a:solidFill>
                  <a:schemeClr val="tx2">
                    <a:lumMod val="50000"/>
                  </a:schemeClr>
                </a:solidFill>
              </a:rPr>
              <a:t>Składnia polecenia:</a:t>
            </a:r>
          </a:p>
          <a:p>
            <a:pPr marL="457200" indent="-457200">
              <a:buSzPct val="100000"/>
              <a:buFont typeface="Arial" pitchFamily="34" charset="0"/>
              <a:buChar char="•"/>
            </a:pPr>
            <a:r>
              <a:rPr lang="pl-PL" sz="2800" dirty="0" smtClean="0">
                <a:solidFill>
                  <a:schemeClr val="tx2">
                    <a:lumMod val="50000"/>
                  </a:schemeClr>
                </a:solidFill>
              </a:rPr>
              <a:t>UPDATE </a:t>
            </a:r>
            <a:r>
              <a:rPr lang="pl-PL" sz="2800" dirty="0" err="1" smtClean="0">
                <a:solidFill>
                  <a:schemeClr val="tx2">
                    <a:lumMod val="50000"/>
                  </a:schemeClr>
                </a:solidFill>
              </a:rPr>
              <a:t>nazwa_tabeli</a:t>
            </a:r>
            <a:r>
              <a:rPr lang="pl-PL" sz="2800" dirty="0" smtClean="0">
                <a:solidFill>
                  <a:schemeClr val="tx2">
                    <a:lumMod val="50000"/>
                  </a:schemeClr>
                </a:solidFill>
              </a:rPr>
              <a:t> SET kolumna = </a:t>
            </a:r>
            <a:r>
              <a:rPr lang="pl-PL" sz="2800" dirty="0" err="1" smtClean="0">
                <a:solidFill>
                  <a:schemeClr val="tx2">
                    <a:lumMod val="50000"/>
                  </a:schemeClr>
                </a:solidFill>
              </a:rPr>
              <a:t>nowa_wartość</a:t>
            </a:r>
            <a:r>
              <a:rPr lang="pl-PL" sz="2800" dirty="0" smtClean="0">
                <a:solidFill>
                  <a:schemeClr val="tx2">
                    <a:lumMod val="50000"/>
                  </a:schemeClr>
                </a:solidFill>
              </a:rPr>
              <a:t> WHERE kolumna2=wartość</a:t>
            </a:r>
          </a:p>
        </p:txBody>
      </p:sp>
    </p:spTree>
    <p:extLst>
      <p:ext uri="{BB962C8B-B14F-4D97-AF65-F5344CB8AC3E}">
        <p14:creationId xmlns:p14="http://schemas.microsoft.com/office/powerpoint/2010/main" xmlns="" val="908047857"/>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 calcmode="lin" valueType="num">
                                      <p:cBhvr additive="base">
                                        <p:cTn id="1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theme/theme1.xml><?xml version="1.0" encoding="utf-8"?>
<a:theme xmlns:a="http://schemas.openxmlformats.org/drawingml/2006/main">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1276</TotalTime>
  <Words>1296</Words>
  <Application>Microsoft Office PowerPoint</Application>
  <PresentationFormat>Pokaz na ekranie (4:3)</PresentationFormat>
  <Paragraphs>196</Paragraphs>
  <Slides>20</Slides>
  <Notes>20</Notes>
  <HiddenSlides>0</HiddenSlides>
  <MMClips>0</MMClips>
  <ScaleCrop>false</ScaleCrop>
  <HeadingPairs>
    <vt:vector size="4" baseType="variant">
      <vt:variant>
        <vt:lpstr>Motyw</vt:lpstr>
      </vt:variant>
      <vt:variant>
        <vt:i4>1</vt:i4>
      </vt:variant>
      <vt:variant>
        <vt:lpstr>Tytuły slajdów</vt:lpstr>
      </vt:variant>
      <vt:variant>
        <vt:i4>20</vt:i4>
      </vt:variant>
    </vt:vector>
  </HeadingPairs>
  <TitlesOfParts>
    <vt:vector size="21" baseType="lpstr">
      <vt:lpstr/>
      <vt:lpstr>SQL Structured Query Language</vt:lpstr>
      <vt:lpstr>Przypomnienie</vt:lpstr>
      <vt:lpstr>Data Manipulation Language</vt:lpstr>
      <vt:lpstr>INSERT</vt:lpstr>
      <vt:lpstr>INSERT - przykład</vt:lpstr>
      <vt:lpstr>INSERT – wartości puste</vt:lpstr>
      <vt:lpstr>INSERT – wartość domyślna</vt:lpstr>
      <vt:lpstr>INSERT z SELECT</vt:lpstr>
      <vt:lpstr>UPDATE</vt:lpstr>
      <vt:lpstr>UPDATE – przykład 1</vt:lpstr>
      <vt:lpstr>UPDATE – przykład 2</vt:lpstr>
      <vt:lpstr>UPDATE – przykład 3</vt:lpstr>
      <vt:lpstr>UPDATE - ostrzerzenie</vt:lpstr>
      <vt:lpstr>UPDATE - ostrzerzenie</vt:lpstr>
      <vt:lpstr>DELETE</vt:lpstr>
      <vt:lpstr>DELETE - przykład</vt:lpstr>
      <vt:lpstr>DELETE z podzapytaniem</vt:lpstr>
      <vt:lpstr>DELETE</vt:lpstr>
      <vt:lpstr>Ćwiczenia</vt:lpstr>
      <vt:lpstr>Podsumowanie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SQL</dc:title>
  <dc:creator>Michał Galas</dc:creator>
  <cp:lastModifiedBy>Mac</cp:lastModifiedBy>
  <cp:revision>65</cp:revision>
  <dcterms:modified xsi:type="dcterms:W3CDTF">2013-03-25T16:13:53Z</dcterms:modified>
</cp:coreProperties>
</file>