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9"/>
  </p:notesMasterIdLst>
  <p:sldIdLst>
    <p:sldId id="256" r:id="rId2"/>
    <p:sldId id="258" r:id="rId3"/>
    <p:sldId id="259" r:id="rId4"/>
    <p:sldId id="283" r:id="rId5"/>
    <p:sldId id="284" r:id="rId6"/>
    <p:sldId id="285" r:id="rId7"/>
    <p:sldId id="286" r:id="rId8"/>
    <p:sldId id="287" r:id="rId9"/>
    <p:sldId id="288" r:id="rId10"/>
    <p:sldId id="290" r:id="rId11"/>
    <p:sldId id="289" r:id="rId12"/>
    <p:sldId id="291" r:id="rId13"/>
    <p:sldId id="280" r:id="rId14"/>
    <p:sldId id="300" r:id="rId15"/>
    <p:sldId id="301" r:id="rId16"/>
    <p:sldId id="302" r:id="rId17"/>
    <p:sldId id="303" r:id="rId18"/>
    <p:sldId id="308" r:id="rId19"/>
    <p:sldId id="293" r:id="rId20"/>
    <p:sldId id="307" r:id="rId21"/>
    <p:sldId id="304" r:id="rId22"/>
    <p:sldId id="305" r:id="rId23"/>
    <p:sldId id="294" r:id="rId24"/>
    <p:sldId id="306" r:id="rId25"/>
    <p:sldId id="295" r:id="rId26"/>
    <p:sldId id="299" r:id="rId27"/>
    <p:sldId id="279" r:id="rId2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69" autoAdjust="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tej lekcji poznamy</a:t>
            </a:r>
            <a:r>
              <a:rPr lang="pl-PL" baseline="0" dirty="0" smtClean="0"/>
              <a:t> inne niż tabele obiekty bazy danych: widoki oraz funkcje.</a:t>
            </a:r>
          </a:p>
          <a:p>
            <a:r>
              <a:rPr lang="pl-PL" baseline="0" dirty="0" smtClean="0"/>
              <a:t>Widoki umożliwiają „zapisanie” skomplikowanych zapytań do późniejszego – szybkiego wykorzystania. Funkcje to obiekty, które już poznaliśmy. Na poprzednich lekcjach używaliśmy funkcji systemowych MIN, MAX, SUM, AVG. SQL Serwer umożliwia definicję własnych funkcji użytkownika – w tej lekcji dowiemy się w jaki sposób.</a:t>
            </a:r>
            <a:endParaRPr lang="pl-PL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łączy dwie tabele i zawęża zwracane wartości tylko do autorów pochodzących z miasta Oakland.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Dane w tablicach bazowych mogą być modyﬁkowane (wstawiane, usuwane) z poziomu widoku tylko przy spełnieniu określonych wymagań: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zmiany muszą być określone jednoznacznie.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perspektywa oparta jest na jednej tablicy bazowej; odniesienia są tylko do kolumn tej tablicy zawiera tylko jedno zapytanie (bez UNION, EXCEPT, INTERSECT),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 deﬁnicji zapytania nie występują funkcje agregujące (nie ma GROUP BY, HAVING, DISTINCT).</a:t>
            </a:r>
          </a:p>
          <a:p>
            <a:pPr marL="0" indent="0">
              <a:buSzPct val="100000"/>
              <a:buFont typeface="Arial" pitchFamily="34" charset="0"/>
              <a:buNone/>
            </a:pPr>
            <a:endParaRPr lang="pl-PL" sz="1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CASCADED i LOCAL mają znaczenie jeśli widok tworzony jest na podstawie innych widoków. Jeżeli wybierzemy CASCADED, klauzule WHERE “</a:t>
            </a:r>
            <a:r>
              <a:rPr lang="pl-PL" sz="1100" dirty="0" err="1" smtClean="0">
                <a:solidFill>
                  <a:schemeClr val="tx2">
                    <a:lumMod val="50000"/>
                  </a:schemeClr>
                </a:solidFill>
              </a:rPr>
              <a:t>podwidoków</a:t>
            </a: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</a:p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też są sprawdzane, nawet jeśli nie nałożono na nie jawnie </a:t>
            </a:r>
            <a:r>
              <a:rPr lang="pl-PL" sz="1100" dirty="0" err="1" smtClean="0">
                <a:solidFill>
                  <a:schemeClr val="tx2">
                    <a:lumMod val="50000"/>
                  </a:schemeClr>
                </a:solidFill>
              </a:rPr>
              <a:t>więzu</a:t>
            </a: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 (CONSTRAINT – wyjaśniony w kolejnych lekcjach) CHECK.</a:t>
            </a:r>
            <a:endParaRPr lang="pl-PL" sz="1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Typy zmiennych</a:t>
            </a:r>
            <a:r>
              <a:rPr lang="pl-PL" baseline="0" dirty="0" smtClean="0"/>
              <a:t> mogą być dokładnie takie same jak typy tabel, które omawialiśmy na poprzednich lekcjach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</a:t>
            </a:r>
            <a:r>
              <a:rPr lang="pl-PL" baseline="0" dirty="0" smtClean="0"/>
              <a:t> zmiennej @dana, przypisanie do niej wartości 1, a następnie wyświetlenie wartości za pomocą znanego nam polecenia SELECT.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Zmiennej możemy użyć nie tylko w selekcie ale również w warunkach.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Pamiętacie naszą tabelę</a:t>
            </a:r>
            <a:r>
              <a:rPr lang="pl-PL" baseline="0" dirty="0" smtClean="0"/>
              <a:t> pracownicy? Zdefiniowanie warunku za pomocą zmiennej @dana</a:t>
            </a: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</a:t>
            </a:r>
            <a:r>
              <a:rPr lang="pl-PL" baseline="0" dirty="0" smtClean="0"/>
              <a:t> zmiennych tablicowych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początku deklarujemy zmienną tablicową @dana, jej kolumny i ich typy, przypadku zmiennej skalarnej nie możemy użyć SET ale możemy umieścić dane w tabeli przy użyciu INSERT INTO wyniku z poniższego zapytania. Zwróćcie szczególną uwagę na zapis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---kolejny selekt--- jest to działanie celowe, aby zademonstrować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wprowadza się komentarze w t-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sql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"--" oznacza komentarz lub /*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wykomentowany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tekst */. </a:t>
            </a:r>
          </a:p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Ostatni SELECT powoduje wyświetlenie zawartości tabeli @dane. Uwaga po zakończeniu ostatniego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wartość zmiennej jest wymazywana. 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Zmienne</a:t>
            </a:r>
            <a:r>
              <a:rPr lang="pl-PL" baseline="0" dirty="0" smtClean="0"/>
              <a:t> systemowe – to zdefiniowane już w SQL </a:t>
            </a:r>
            <a:r>
              <a:rPr lang="pl-PL" baseline="0" smtClean="0"/>
              <a:t>serwer dostępne w każdej bazie danych.</a:t>
            </a: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Funkcje dzielimy na funkcje systemowe – dostępne w każdej instalacji MSSQL oraz funkcje użytkownika, które zostały napisane i zachowane w konkretnej bazie danych.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Przypomnienie materiału z poprzedniej lekcji.</a:t>
            </a: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Przykłady najczęściej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wykorzystywanych funkcji systemowych</a:t>
            </a: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Zajmijmy się teraz tworzeniem funkcji w t-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sql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Możemy tworzyć funkcje użytkownika które zwracają skalarne lub tablicowe wartości. Funkcji możemy używać w widokach, w innych funkcja, w aplikacjach oraz procedurach. </a:t>
            </a: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Ogólna składnia tworzenia funkcji wygląda następująco. Funkcja przyjmuje parametry (jeden lub wiele) oraz zwraca wartość (funkcja skalarna zwraca jedną wartość). Podczas definicji funkcji musimy określić ilość, typ i nazwy parametrów oraz typ zwracanej wartości.</a:t>
            </a:r>
          </a:p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Zamiast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body – wprowadza się </a:t>
            </a: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Powyższy przykład demonstruje w jaki sposób stworzyć funkcje tylko data, czyli datę bez godziny i minuty. </a:t>
            </a: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 funkcji tablicowych, funkcje te często są nazywane widokami </a:t>
            </a:r>
            <a:r>
              <a:rPr lang="pl-PL" dirty="0" err="1" smtClean="0"/>
              <a:t>parametryzowalnymi</a:t>
            </a:r>
            <a:r>
              <a:rPr lang="pl-PL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 demonstruje użycie funkcji w celu otrzymania zapytania z tabeli dane z wartością</a:t>
            </a:r>
            <a:r>
              <a:rPr lang="pl-PL" baseline="0" dirty="0" smtClean="0"/>
              <a:t> jako warunkiem i parametrem funkcji.</a:t>
            </a:r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 1:</a:t>
            </a:r>
          </a:p>
          <a:p>
            <a:r>
              <a:rPr lang="pl-PL" dirty="0" smtClean="0"/>
              <a:t>Utwórz widok zwracający pracowników i miejsca pracy</a:t>
            </a:r>
          </a:p>
          <a:p>
            <a:endParaRPr lang="pl-PL" dirty="0" smtClean="0"/>
          </a:p>
          <a:p>
            <a:r>
              <a:rPr lang="pl-PL" dirty="0" smtClean="0"/>
              <a:t>Ćwiczenie 2:</a:t>
            </a:r>
          </a:p>
          <a:p>
            <a:r>
              <a:rPr lang="pl-PL" dirty="0" smtClean="0"/>
              <a:t>Utwórz widok zwracający zatrudnione kobiety. Zaktualizuj pensje zasadniczą o 20% poprzez wykorzystanie UPDATE na widoku. Sprawdź czy dane zmieniły się w tabeli.</a:t>
            </a:r>
          </a:p>
          <a:p>
            <a:endParaRPr lang="pl-PL" dirty="0" smtClean="0"/>
          </a:p>
          <a:p>
            <a:r>
              <a:rPr lang="pl-PL" dirty="0" smtClean="0"/>
              <a:t>Ćwiczenie 3:</a:t>
            </a:r>
          </a:p>
          <a:p>
            <a:r>
              <a:rPr lang="pl-PL" baseline="0" dirty="0" smtClean="0"/>
              <a:t>Utwórz zmienną tabelaryczną z takimi samymi kolumnami jak klienci. Wpisz kilka przykładowych wartości do zmiennej. Dodaj wartości ze zmiennej do tabeli klienci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4:</a:t>
            </a:r>
          </a:p>
          <a:p>
            <a:r>
              <a:rPr lang="pl-PL" baseline="0" dirty="0" smtClean="0"/>
              <a:t>Utwórz funkcję zwracającą średnią płacę, na podstawie lokalizacji (miejsca pracy)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5: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Utwórz funkcję zwracającą premię na podstawie numeru pracownika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6: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Utwórz funkcję tabelaryczną zwracającą imię, nazwisko i pesel pracownika na podstawie miejsca zatrudnienia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7:</a:t>
            </a:r>
          </a:p>
          <a:p>
            <a:r>
              <a:rPr lang="pl-PL" baseline="0" dirty="0" smtClean="0"/>
              <a:t>Utwórz funkcję zwracającą adres (w formie tabeli) na podstawie numeru pracownika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8:</a:t>
            </a:r>
          </a:p>
          <a:p>
            <a:r>
              <a:rPr lang="pl-PL" baseline="0" dirty="0" smtClean="0"/>
              <a:t>Zmień funkcję z ćwiczenia 7, tak aby zwracała wartość skalarną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9:</a:t>
            </a:r>
          </a:p>
          <a:p>
            <a:r>
              <a:rPr lang="pl-PL" baseline="0" dirty="0" smtClean="0"/>
              <a:t>Usuń utworzone widoki i funkcje</a:t>
            </a:r>
          </a:p>
          <a:p>
            <a:endParaRPr lang="pl-PL" baseline="0" dirty="0" smtClean="0"/>
          </a:p>
          <a:p>
            <a:endParaRPr lang="pl-PL" baseline="0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Tabela</a:t>
            </a:r>
            <a:r>
              <a:rPr lang="pl-PL" baseline="0" dirty="0" smtClean="0"/>
              <a:t> podsumowująca poznane wyrażenia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Widoki to tabele wirtualne. Wykorzystywane są w sytuacji,</a:t>
            </a:r>
            <a:r>
              <a:rPr lang="pl-PL" baseline="0" dirty="0" smtClean="0"/>
              <a:t> gdy np. mamy tabelę posiadającą 10 kolumn, a na potrzebę aplikacji chcemy prezentować tylko część z nich. 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Slajd</a:t>
            </a:r>
            <a:r>
              <a:rPr lang="pl-PL" baseline="0" dirty="0" smtClean="0"/>
              <a:t> wyjaśnia jakie operacje są możliwe przy tworzeniu widoków.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 widoku jest podobna do wszystkich definicji obiektów w bazie danych. </a:t>
            </a:r>
            <a:r>
              <a:rPr lang="pl-PL" dirty="0" err="1" smtClean="0"/>
              <a:t>Create</a:t>
            </a:r>
            <a:r>
              <a:rPr lang="pl-PL" dirty="0" smtClean="0"/>
              <a:t>,</a:t>
            </a:r>
            <a:r>
              <a:rPr lang="pl-PL" baseline="0" dirty="0" smtClean="0"/>
              <a:t> rodzaj obiektu, nazwy kolumn, słówko AS (jako) i SELECT, który chcemy zapisać w widoku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widokach możemy zapisać SELECT * FROM </a:t>
            </a:r>
            <a:r>
              <a:rPr lang="pl-PL" dirty="0" err="1" smtClean="0"/>
              <a:t>table</a:t>
            </a:r>
            <a:r>
              <a:rPr lang="pl-PL" dirty="0" smtClean="0"/>
              <a:t> lub SELECT col1, col2, … FROM </a:t>
            </a:r>
            <a:r>
              <a:rPr lang="pl-PL" dirty="0" err="1" smtClean="0"/>
              <a:t>table</a:t>
            </a:r>
            <a:r>
              <a:rPr lang="pl-PL" dirty="0" smtClean="0"/>
              <a:t>. Slajd wyjaśnia kiedy unikać</a:t>
            </a:r>
            <a:r>
              <a:rPr lang="pl-PL" baseline="0" dirty="0" smtClean="0"/>
              <a:t> gwiazdki.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Usuwanie widoków – tak jak wszystkich obiektów w bazie danych – dokonywane jest instrukcją DROP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łączy dwie tabele i zawęża zwracane wartości tylko do autorów pochodzących z miasta Oakland.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dokonuje obliczeń na kolumnach tabeli </a:t>
            </a:r>
            <a:r>
              <a:rPr lang="pl-PL" baseline="0" dirty="0" err="1" smtClean="0"/>
              <a:t>titles</a:t>
            </a:r>
            <a:r>
              <a:rPr lang="pl-PL" baseline="0" dirty="0" smtClean="0"/>
              <a:t>.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SQL</a:t>
            </a:r>
            <a:br>
              <a:rPr lang="pl-PL" dirty="0" smtClean="0"/>
            </a:br>
            <a:r>
              <a:rPr lang="pl-PL" sz="4000" i="1" dirty="0" err="1"/>
              <a:t>Structured</a:t>
            </a:r>
            <a:r>
              <a:rPr lang="pl-PL" sz="4000" i="1" dirty="0"/>
              <a:t> Query </a:t>
            </a:r>
            <a:r>
              <a:rPr lang="pl-PL" sz="4000" i="1" dirty="0" smtClean="0"/>
              <a:t>Language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3356992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</a:t>
            </a:r>
            <a:r>
              <a:rPr lang="pl-PL" i="1" dirty="0" smtClean="0"/>
              <a:t>7:</a:t>
            </a:r>
          </a:p>
          <a:p>
            <a:r>
              <a:rPr lang="pl-PL" dirty="0"/>
              <a:t>w</a:t>
            </a:r>
            <a:r>
              <a:rPr lang="pl-PL" dirty="0" smtClean="0"/>
              <a:t>idoki i funkcje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SQL </a:t>
            </a:r>
            <a:r>
              <a:rPr lang="pl-PL" i="1" dirty="0" err="1"/>
              <a:t>Structured</a:t>
            </a:r>
            <a:r>
              <a:rPr lang="pl-PL" i="1" dirty="0"/>
              <a:t> Query Language </a:t>
            </a:r>
            <a:r>
              <a:rPr lang="pl-PL" dirty="0" smtClean="0"/>
              <a:t>Lekcja 7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051720" y="4941168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7354"/>
            <a:ext cx="7767684" cy="158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20855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modyfikowalne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Dane w tablicach bazowych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mogą być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modyﬁkowane (wstawiane, usuwane)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 poziomu widoku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tylko przy spełnieniu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określonych wymagań:</a:t>
            </a:r>
            <a:endParaRPr lang="pl-PL" sz="3200" dirty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zmiany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muszą być określone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jednoznacznie.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widok oparty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jest na jednej tablicy bazowej; 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deﬁnicji zapytania nie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występują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funkcje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agregujące</a:t>
            </a:r>
          </a:p>
        </p:txBody>
      </p:sp>
    </p:spTree>
    <p:extLst>
      <p:ext uri="{BB962C8B-B14F-4D97-AF65-F5344CB8AC3E}">
        <p14:creationId xmlns:p14="http://schemas.microsoft.com/office/powerpoint/2010/main" xmlns="" val="11236700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Więź CHECK w widokach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Jeśli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w zapytaniu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tworzącym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widok jest klauzula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WHERE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więź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CHECK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uniemożliwi takie dodanie/ zmodyﬁkowanie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danych do widoku, które naruszałoby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tę klauzulę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9235" y="4509120"/>
            <a:ext cx="713447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445711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są bardzo przydatne podczas tworzenia procedur, kursorów, oraz czasem zwykłych zapytań aby zadeklarować zmienną używamy polecenia DECLARE i poprzedzamy nazwę zmiennej "@", następnie po AS deklarujemy jej typ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349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67025"/>
            <a:ext cx="4759292" cy="164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11527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36912"/>
            <a:ext cx="74736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45322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Zmienne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tablicowe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to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tabele danych przechowywane w pamięci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(zapis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do nich jest bardzo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szybki). 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Zmienią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deklarujemy w ten sam sposób co zwykłą zmienią DECLARE @dana następnie TABLE i w nawiasach nazwy kolumn i ich typy)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13340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665126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697214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systemowe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systemowe oznaczone są dwoma znakami "@".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Często używane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systemowe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>
                <a:solidFill>
                  <a:srgbClr val="FF0000"/>
                </a:solidFill>
              </a:rPr>
              <a:t>@@ERROR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numer ostatniego błędu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FETCH_STATUS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czy kursor pobrał wiersz (0 gdy pobrał)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IDENTITY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zawiera ostatnio wygenerowaną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wartość IDENTITY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(przydatne, gdy chcemy użyć ID wstawionego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przez INSERT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wiersza)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ROWCOUNT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zwraca liczbę wierszy, na których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operowała ostatnia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instrukcja SQL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VERSION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- zwraca informację o wersji SQL Serwera</a:t>
            </a:r>
            <a:endParaRPr lang="pl-PL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38634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Podział funkcji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Funkcje systemowe, np.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GETDATE()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CAST()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ROUND()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SIN()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HOSTNAME()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ISNULL()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Funkcje użytkownika</a:t>
            </a:r>
          </a:p>
          <a:p>
            <a:pPr marL="400050" lvl="1" indent="0">
              <a:buNone/>
            </a:pP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6094" y="2564904"/>
            <a:ext cx="420688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25921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Przypomnienie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Login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Użytkownik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GRANT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REVOKE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DENY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7</a:t>
            </a:r>
            <a:r>
              <a:rPr lang="it-IT" dirty="0" smtClean="0"/>
              <a:t> – </a:t>
            </a:r>
            <a:r>
              <a:rPr lang="pl-PL" dirty="0" smtClean="0"/>
              <a:t>widoki i funkcje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systemowe - przykłady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700808"/>
            <a:ext cx="7905056" cy="417646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CONVERT(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typ_danych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, wyrażenie [, styl]) - dokonuje konwersji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typów danych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(styl jest używany przy konwersji do daty, typów walutowych itp.)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GETDATE() - zwraca aktualną datę systemową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LEFT(napis,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ile_znaków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zwraca określoną liczbę znaków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napisu rozpoczynając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od lewej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LEN(napis) - zwraca długość napisu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REPLACE(napis, wzorzec,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napis_do_zamiany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wyszukuje i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zamienia fragment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napisu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RIGHT(napis,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ile_znaków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zwraca określoną liczbę znaków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napisu rozpoczynając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od prawej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SUBSTRING(napis, od, do) - zwraca określoną część napisu</a:t>
            </a: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131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>
                <a:solidFill>
                  <a:schemeClr val="tx1"/>
                </a:solidFill>
              </a:rPr>
              <a:t>Tworzenie funkcji </a:t>
            </a:r>
            <a:r>
              <a:rPr lang="pl-PL" sz="3200" b="0" kern="1200" dirty="0" smtClean="0">
                <a:solidFill>
                  <a:schemeClr val="tx1"/>
                </a:solidFill>
              </a:rPr>
              <a:t>użytkownika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Podział funkcji użytkownika: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Funkcje skalarne (zwracają wartość)</a:t>
            </a: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pl-PL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unkcje </a:t>
            </a: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tablicowe (zwracają tabelę)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00050" lvl="1" indent="0">
              <a:buNone/>
            </a:pP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3151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skalarne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Składnia:</a:t>
            </a:r>
          </a:p>
          <a:p>
            <a:pPr marL="0" indent="0">
              <a:buSzPct val="100000"/>
              <a:buNone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CREATE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FUNCTION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function_name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 @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parameter_name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parameter_data_type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= default ] [ READONLY ] }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,...n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RETURNS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return_data_type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AS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BEGIN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   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function_body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    RETURN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scalar_expression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END</a:t>
            </a:r>
            <a:endParaRPr lang="pl-PL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5413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skalarne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167" y="1772816"/>
            <a:ext cx="792083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77072"/>
            <a:ext cx="4213185" cy="166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34930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Funkcje o wartościach tabelarycznych (ang. 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table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valued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function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) – są nazywane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również sparametryzowanymi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widokami, zwracają jako wartość tablicę rekordów, na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przykład:</a:t>
            </a:r>
          </a:p>
        </p:txBody>
      </p:sp>
    </p:spTree>
    <p:extLst>
      <p:ext uri="{BB962C8B-B14F-4D97-AF65-F5344CB8AC3E}">
        <p14:creationId xmlns:p14="http://schemas.microsoft.com/office/powerpoint/2010/main" xmlns="" val="26976346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2727" y="2300858"/>
            <a:ext cx="7855777" cy="278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89722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0078" y="2060848"/>
            <a:ext cx="7827505" cy="166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1343742" y="1762943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Pracownicy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343742" y="393305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Klienci</a:t>
            </a:r>
            <a:endParaRPr lang="pl-PL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3742" y="4240833"/>
            <a:ext cx="3657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3830" y="5013176"/>
            <a:ext cx="378142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5233830" y="464568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Miejsca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3055172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pl-PL" sz="1400" b="1" dirty="0" smtClean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1918424"/>
              </p:ext>
            </p:extLst>
          </p:nvPr>
        </p:nvGraphicFramePr>
        <p:xfrm>
          <a:off x="1691680" y="2852936"/>
          <a:ext cx="7000665" cy="2468880"/>
        </p:xfrm>
        <a:graphic>
          <a:graphicData uri="http://schemas.openxmlformats.org/drawingml/2006/table">
            <a:tbl>
              <a:tblPr firstRow="1" bandRow="1"/>
              <a:tblGrid>
                <a:gridCol w="1837520"/>
                <a:gridCol w="5163145"/>
              </a:tblGrid>
              <a:tr h="21602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Widok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tabela wirtualna określona przez zapytanie SQL-owe</a:t>
                      </a:r>
                      <a:endParaRPr lang="pl-PL" sz="1800" dirty="0"/>
                    </a:p>
                  </a:txBody>
                  <a:tcPr/>
                </a:tc>
              </a:tr>
              <a:tr h="30174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Funkcje o wartościach skalarnych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zwracają jako wynik pojedynczą wartość</a:t>
                      </a:r>
                      <a:endParaRPr lang="pl-PL" sz="18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Funkcje o wartościach tabelarycznych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są nazywane również sparametryzowanymi widokami, zwracają jako wartość tablicę rekordów</a:t>
                      </a:r>
                      <a:endParaRPr lang="pl-PL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 (lub perspektywa)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to tabela wirtualna określona przez zapytanie SQL-owe. 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Zapytanie ma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własna nazwę i jest przechowywane w bazie danych. Zmiana danych w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tabeli bazowej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na ogół ma wpływ na dane w widoku zbudowanym na bazie tej tabeli.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Perspektywy dają duże możliwości odnośnie przetwarzania danych.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Przy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tworzeniu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widoków możliwe jest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złączenie, </a:t>
            </a: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dowolnie wybranych tabel,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wykonanie operacji selekcji, projekcji i sortowania,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wykonanie instrukcje grupowania,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użycie podzapytania.</a:t>
            </a:r>
          </a:p>
        </p:txBody>
      </p:sp>
    </p:spTree>
    <p:extLst>
      <p:ext uri="{BB962C8B-B14F-4D97-AF65-F5344CB8AC3E}">
        <p14:creationId xmlns:p14="http://schemas.microsoft.com/office/powerpoint/2010/main" xmlns="" val="41617597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Standardowa składnia deﬁnicji instrukcji tworzenia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widoku: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CREATE VIEW &lt;nazwa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widoku&gt;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[ (&lt;nazwa kol&gt; [, &lt;nazwa kol&gt; ...)]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AS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(SELECT &lt;instrukcja&gt;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[WITH [CASCADED|LOCAL] CHECK OPTION]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);</a:t>
            </a:r>
            <a:endParaRPr lang="pl-PL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8414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Listy kolumn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używa się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gdy: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jakiekolwiek dwie kolumny 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mają identyczne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nazwy,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kolumny zawierają wartości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wyliczalne,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występują połączone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kolumny o 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różnych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nazwach.</a:t>
            </a:r>
            <a:endParaRPr lang="pl-PL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3541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Usuwanie widoków:</a:t>
            </a:r>
            <a:endParaRPr lang="pl-PL" sz="3200" dirty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Podobnie jak w przypadku tabel, do kasowania widoków stosuje się DROP:</a:t>
            </a:r>
          </a:p>
          <a:p>
            <a:pPr marL="400050" lvl="1" indent="0">
              <a:buNone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DROP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VIEW &lt;nazwa perspektywy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&gt;</a:t>
            </a:r>
            <a:endParaRPr lang="pl-PL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602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10392"/>
            <a:ext cx="7297836" cy="274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96147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7963" y="2499182"/>
            <a:ext cx="7906037" cy="143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29791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1766</Words>
  <Application>Microsoft Office PowerPoint</Application>
  <PresentationFormat>Pokaz na ekranie (4:3)</PresentationFormat>
  <Paragraphs>256</Paragraphs>
  <Slides>27</Slides>
  <Notes>27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/>
      <vt:lpstr>SQL Structured Query Language</vt:lpstr>
      <vt:lpstr>Przypomnienie</vt:lpstr>
      <vt:lpstr>Widoki</vt:lpstr>
      <vt:lpstr>Widoki</vt:lpstr>
      <vt:lpstr>Widoki</vt:lpstr>
      <vt:lpstr>Widoki</vt:lpstr>
      <vt:lpstr>Widoki</vt:lpstr>
      <vt:lpstr>Widoki - przykład</vt:lpstr>
      <vt:lpstr>Widoki - przykład</vt:lpstr>
      <vt:lpstr>Widoki - przykład</vt:lpstr>
      <vt:lpstr>Widoki modyfikowalne</vt:lpstr>
      <vt:lpstr>Więź CHECK w widokach</vt:lpstr>
      <vt:lpstr>Definiowanie zmiennych w SQL</vt:lpstr>
      <vt:lpstr>Definiowanie zmiennych w SQL</vt:lpstr>
      <vt:lpstr>Definiowanie zmiennych w SQL</vt:lpstr>
      <vt:lpstr>Zmienne tablicowe</vt:lpstr>
      <vt:lpstr>Zmienne tablicowe</vt:lpstr>
      <vt:lpstr>Zmienne systemowe</vt:lpstr>
      <vt:lpstr>Podział funkcji</vt:lpstr>
      <vt:lpstr>Funkcje systemowe - przykłady</vt:lpstr>
      <vt:lpstr>Tworzenie funkcji użytkownika</vt:lpstr>
      <vt:lpstr>Funkcje skalarne</vt:lpstr>
      <vt:lpstr>Funkcje skalarne</vt:lpstr>
      <vt:lpstr>Funkcje tablicowe</vt:lpstr>
      <vt:lpstr>Funkcje tablicowe</vt:lpstr>
      <vt:lpstr>Ćwiczenia</vt:lpstr>
      <vt:lpstr>Podsumowanie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Mac</cp:lastModifiedBy>
  <cp:revision>71</cp:revision>
  <dcterms:modified xsi:type="dcterms:W3CDTF">2013-03-25T16:15:03Z</dcterms:modified>
</cp:coreProperties>
</file>